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9" r:id="rId2"/>
    <p:sldId id="257" r:id="rId3"/>
    <p:sldId id="260" r:id="rId4"/>
    <p:sldId id="256" r:id="rId5"/>
    <p:sldId id="269" r:id="rId6"/>
    <p:sldId id="271" r:id="rId7"/>
    <p:sldId id="270" r:id="rId8"/>
    <p:sldId id="261" r:id="rId9"/>
    <p:sldId id="262" r:id="rId10"/>
    <p:sldId id="258" r:id="rId11"/>
    <p:sldId id="272" r:id="rId12"/>
    <p:sldId id="273" r:id="rId13"/>
    <p:sldId id="274" r:id="rId14"/>
    <p:sldId id="275" r:id="rId15"/>
    <p:sldId id="276" r:id="rId16"/>
    <p:sldId id="280" r:id="rId17"/>
    <p:sldId id="284" r:id="rId18"/>
    <p:sldId id="285" r:id="rId19"/>
    <p:sldId id="277" r:id="rId20"/>
    <p:sldId id="282" r:id="rId21"/>
    <p:sldId id="281" r:id="rId22"/>
    <p:sldId id="283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AE704-029F-4FB7-96BF-237EB5E83A6B}" v="240" dt="2021-05-27T06:48:47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2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4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F7A8EE-667E-4C10-B77A-CB39CE438F1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0E12FE2-DEDE-4BCC-B1A2-57E5CD9F46B8}">
      <dgm:prSet/>
      <dgm:spPr/>
      <dgm:t>
        <a:bodyPr/>
        <a:lstStyle/>
        <a:p>
          <a:r>
            <a:rPr lang="en-GB" dirty="0"/>
            <a:t>Also referred to as ‘employee turnover’</a:t>
          </a:r>
          <a:endParaRPr lang="en-US" dirty="0"/>
        </a:p>
      </dgm:t>
    </dgm:pt>
    <dgm:pt modelId="{FE99C142-03C2-4E8E-975A-36C4F4A34463}" type="parTrans" cxnId="{90B13249-44D2-4D78-8644-F09EF6B5632F}">
      <dgm:prSet/>
      <dgm:spPr/>
      <dgm:t>
        <a:bodyPr/>
        <a:lstStyle/>
        <a:p>
          <a:endParaRPr lang="en-US"/>
        </a:p>
      </dgm:t>
    </dgm:pt>
    <dgm:pt modelId="{6F2AE9F1-CBB9-457D-BBDF-405ABC9EB48A}" type="sibTrans" cxnId="{90B13249-44D2-4D78-8644-F09EF6B5632F}">
      <dgm:prSet/>
      <dgm:spPr/>
      <dgm:t>
        <a:bodyPr/>
        <a:lstStyle/>
        <a:p>
          <a:endParaRPr lang="en-US"/>
        </a:p>
      </dgm:t>
    </dgm:pt>
    <dgm:pt modelId="{6C39E340-B689-4014-935A-54B85B089C17}">
      <dgm:prSet/>
      <dgm:spPr/>
      <dgm:t>
        <a:bodyPr/>
        <a:lstStyle/>
        <a:p>
          <a:r>
            <a:rPr lang="en-GB" dirty="0"/>
            <a:t>Refers to the number of workers who leave an organization and are replaced by new employees.</a:t>
          </a:r>
          <a:endParaRPr lang="en-US" dirty="0"/>
        </a:p>
      </dgm:t>
    </dgm:pt>
    <dgm:pt modelId="{0ED9B9EC-D194-40CA-AADA-E7321F90ABAB}" type="parTrans" cxnId="{EB16A97A-7693-4590-91B6-CC1A9661250C}">
      <dgm:prSet/>
      <dgm:spPr/>
      <dgm:t>
        <a:bodyPr/>
        <a:lstStyle/>
        <a:p>
          <a:endParaRPr lang="en-US"/>
        </a:p>
      </dgm:t>
    </dgm:pt>
    <dgm:pt modelId="{B253F318-C9F1-4680-AE94-87E7B210A33C}" type="sibTrans" cxnId="{EB16A97A-7693-4590-91B6-CC1A9661250C}">
      <dgm:prSet/>
      <dgm:spPr/>
      <dgm:t>
        <a:bodyPr/>
        <a:lstStyle/>
        <a:p>
          <a:endParaRPr lang="en-US"/>
        </a:p>
      </dgm:t>
    </dgm:pt>
    <dgm:pt modelId="{FFE32BC4-90CE-4ABC-AAE4-2978AFD8B089}">
      <dgm:prSet/>
      <dgm:spPr/>
      <dgm:t>
        <a:bodyPr/>
        <a:lstStyle/>
        <a:p>
          <a:r>
            <a:rPr lang="en-US" dirty="0"/>
            <a:t>Costs ~33% of an employee’s annual salary. </a:t>
          </a:r>
        </a:p>
      </dgm:t>
    </dgm:pt>
    <dgm:pt modelId="{46089D59-9BE1-4472-8189-20994162556E}" type="parTrans" cxnId="{49B8D9E1-86AD-4D7C-A6DB-12FD64DF899A}">
      <dgm:prSet/>
      <dgm:spPr/>
      <dgm:t>
        <a:bodyPr/>
        <a:lstStyle/>
        <a:p>
          <a:endParaRPr lang="en-US"/>
        </a:p>
      </dgm:t>
    </dgm:pt>
    <dgm:pt modelId="{F4D08B66-C878-4F64-A802-67EBA6C460B8}" type="sibTrans" cxnId="{49B8D9E1-86AD-4D7C-A6DB-12FD64DF899A}">
      <dgm:prSet/>
      <dgm:spPr/>
      <dgm:t>
        <a:bodyPr/>
        <a:lstStyle/>
        <a:p>
          <a:endParaRPr lang="en-US"/>
        </a:p>
      </dgm:t>
    </dgm:pt>
    <dgm:pt modelId="{66AB6F12-D160-4E72-8D57-32F8E610A3A8}">
      <dgm:prSet/>
      <dgm:spPr/>
      <dgm:t>
        <a:bodyPr/>
        <a:lstStyle/>
        <a:p>
          <a:r>
            <a:rPr lang="en-US" dirty="0"/>
            <a:t>In August 2018,  the Australian Human Resources Institute (AHRI) reported that the desirable rate for attrition is 10% or less.</a:t>
          </a:r>
        </a:p>
      </dgm:t>
    </dgm:pt>
    <dgm:pt modelId="{4A022C4D-4A22-4590-85F7-28730B8DFD80}" type="parTrans" cxnId="{4BCB3B21-D3A5-4F8D-A45B-171D85080C2D}">
      <dgm:prSet/>
      <dgm:spPr/>
      <dgm:t>
        <a:bodyPr/>
        <a:lstStyle/>
        <a:p>
          <a:endParaRPr lang="en-US"/>
        </a:p>
      </dgm:t>
    </dgm:pt>
    <dgm:pt modelId="{188AEFB2-1E0D-4BEA-9B77-1DA29A779650}" type="sibTrans" cxnId="{4BCB3B21-D3A5-4F8D-A45B-171D85080C2D}">
      <dgm:prSet/>
      <dgm:spPr/>
      <dgm:t>
        <a:bodyPr/>
        <a:lstStyle/>
        <a:p>
          <a:endParaRPr lang="en-US"/>
        </a:p>
      </dgm:t>
    </dgm:pt>
    <dgm:pt modelId="{E8C582AC-B036-400D-A0FB-44901DF8B694}" type="pres">
      <dgm:prSet presAssocID="{23F7A8EE-667E-4C10-B77A-CB39CE438F1A}" presName="vert0" presStyleCnt="0">
        <dgm:presLayoutVars>
          <dgm:dir/>
          <dgm:animOne val="branch"/>
          <dgm:animLvl val="lvl"/>
        </dgm:presLayoutVars>
      </dgm:prSet>
      <dgm:spPr/>
    </dgm:pt>
    <dgm:pt modelId="{407A159C-8C4A-40A1-A405-8570066D5A9A}" type="pres">
      <dgm:prSet presAssocID="{E0E12FE2-DEDE-4BCC-B1A2-57E5CD9F46B8}" presName="thickLine" presStyleLbl="alignNode1" presStyleIdx="0" presStyleCnt="4"/>
      <dgm:spPr/>
    </dgm:pt>
    <dgm:pt modelId="{60FC4718-4774-4F56-A2A4-D6DEC08BE551}" type="pres">
      <dgm:prSet presAssocID="{E0E12FE2-DEDE-4BCC-B1A2-57E5CD9F46B8}" presName="horz1" presStyleCnt="0"/>
      <dgm:spPr/>
    </dgm:pt>
    <dgm:pt modelId="{897C9F3B-8A9F-4154-BD0F-45B9942145FC}" type="pres">
      <dgm:prSet presAssocID="{E0E12FE2-DEDE-4BCC-B1A2-57E5CD9F46B8}" presName="tx1" presStyleLbl="revTx" presStyleIdx="0" presStyleCnt="4"/>
      <dgm:spPr/>
    </dgm:pt>
    <dgm:pt modelId="{0578C917-6AE3-4CD0-9250-A690C069CCAA}" type="pres">
      <dgm:prSet presAssocID="{E0E12FE2-DEDE-4BCC-B1A2-57E5CD9F46B8}" presName="vert1" presStyleCnt="0"/>
      <dgm:spPr/>
    </dgm:pt>
    <dgm:pt modelId="{FA5F3C49-183C-49A6-BE4D-00797B7A154F}" type="pres">
      <dgm:prSet presAssocID="{6C39E340-B689-4014-935A-54B85B089C17}" presName="thickLine" presStyleLbl="alignNode1" presStyleIdx="1" presStyleCnt="4"/>
      <dgm:spPr/>
    </dgm:pt>
    <dgm:pt modelId="{C014E793-D76E-4F1E-B8A2-8051DC42D70D}" type="pres">
      <dgm:prSet presAssocID="{6C39E340-B689-4014-935A-54B85B089C17}" presName="horz1" presStyleCnt="0"/>
      <dgm:spPr/>
    </dgm:pt>
    <dgm:pt modelId="{CC03EF57-D8CB-4C15-9380-0CB3B9479CAC}" type="pres">
      <dgm:prSet presAssocID="{6C39E340-B689-4014-935A-54B85B089C17}" presName="tx1" presStyleLbl="revTx" presStyleIdx="1" presStyleCnt="4"/>
      <dgm:spPr/>
    </dgm:pt>
    <dgm:pt modelId="{365C6FC4-F25D-4554-BD50-92ADAB783BC1}" type="pres">
      <dgm:prSet presAssocID="{6C39E340-B689-4014-935A-54B85B089C17}" presName="vert1" presStyleCnt="0"/>
      <dgm:spPr/>
    </dgm:pt>
    <dgm:pt modelId="{E7D80A05-0441-4B1B-9DA8-62BFF7312DA8}" type="pres">
      <dgm:prSet presAssocID="{FFE32BC4-90CE-4ABC-AAE4-2978AFD8B089}" presName="thickLine" presStyleLbl="alignNode1" presStyleIdx="2" presStyleCnt="4"/>
      <dgm:spPr/>
    </dgm:pt>
    <dgm:pt modelId="{EF3CE357-023D-4065-AE66-98BE1874265C}" type="pres">
      <dgm:prSet presAssocID="{FFE32BC4-90CE-4ABC-AAE4-2978AFD8B089}" presName="horz1" presStyleCnt="0"/>
      <dgm:spPr/>
    </dgm:pt>
    <dgm:pt modelId="{FE5218DA-6CE1-4E0E-8395-36B005E15009}" type="pres">
      <dgm:prSet presAssocID="{FFE32BC4-90CE-4ABC-AAE4-2978AFD8B089}" presName="tx1" presStyleLbl="revTx" presStyleIdx="2" presStyleCnt="4"/>
      <dgm:spPr/>
    </dgm:pt>
    <dgm:pt modelId="{EAC2E3BC-5228-4778-8047-760120794194}" type="pres">
      <dgm:prSet presAssocID="{FFE32BC4-90CE-4ABC-AAE4-2978AFD8B089}" presName="vert1" presStyleCnt="0"/>
      <dgm:spPr/>
    </dgm:pt>
    <dgm:pt modelId="{C2180570-0F90-4E6A-A60B-DA7C1BF5B01D}" type="pres">
      <dgm:prSet presAssocID="{66AB6F12-D160-4E72-8D57-32F8E610A3A8}" presName="thickLine" presStyleLbl="alignNode1" presStyleIdx="3" presStyleCnt="4"/>
      <dgm:spPr/>
    </dgm:pt>
    <dgm:pt modelId="{A05699AA-432A-40AA-B86E-EEB6D7DAC941}" type="pres">
      <dgm:prSet presAssocID="{66AB6F12-D160-4E72-8D57-32F8E610A3A8}" presName="horz1" presStyleCnt="0"/>
      <dgm:spPr/>
    </dgm:pt>
    <dgm:pt modelId="{3516E832-00DF-4F58-A5F3-7E45A30E769F}" type="pres">
      <dgm:prSet presAssocID="{66AB6F12-D160-4E72-8D57-32F8E610A3A8}" presName="tx1" presStyleLbl="revTx" presStyleIdx="3" presStyleCnt="4"/>
      <dgm:spPr/>
    </dgm:pt>
    <dgm:pt modelId="{04692229-6D4A-495D-9E37-3A6125260875}" type="pres">
      <dgm:prSet presAssocID="{66AB6F12-D160-4E72-8D57-32F8E610A3A8}" presName="vert1" presStyleCnt="0"/>
      <dgm:spPr/>
    </dgm:pt>
  </dgm:ptLst>
  <dgm:cxnLst>
    <dgm:cxn modelId="{4BCB3B21-D3A5-4F8D-A45B-171D85080C2D}" srcId="{23F7A8EE-667E-4C10-B77A-CB39CE438F1A}" destId="{66AB6F12-D160-4E72-8D57-32F8E610A3A8}" srcOrd="3" destOrd="0" parTransId="{4A022C4D-4A22-4590-85F7-28730B8DFD80}" sibTransId="{188AEFB2-1E0D-4BEA-9B77-1DA29A779650}"/>
    <dgm:cxn modelId="{A5022B27-7F80-4EC9-8029-63EECEF89E18}" type="presOf" srcId="{6C39E340-B689-4014-935A-54B85B089C17}" destId="{CC03EF57-D8CB-4C15-9380-0CB3B9479CAC}" srcOrd="0" destOrd="0" presId="urn:microsoft.com/office/officeart/2008/layout/LinedList"/>
    <dgm:cxn modelId="{59FDBD63-9406-49AD-B5FC-913969AFC330}" type="presOf" srcId="{FFE32BC4-90CE-4ABC-AAE4-2978AFD8B089}" destId="{FE5218DA-6CE1-4E0E-8395-36B005E15009}" srcOrd="0" destOrd="0" presId="urn:microsoft.com/office/officeart/2008/layout/LinedList"/>
    <dgm:cxn modelId="{90B13249-44D2-4D78-8644-F09EF6B5632F}" srcId="{23F7A8EE-667E-4C10-B77A-CB39CE438F1A}" destId="{E0E12FE2-DEDE-4BCC-B1A2-57E5CD9F46B8}" srcOrd="0" destOrd="0" parTransId="{FE99C142-03C2-4E8E-975A-36C4F4A34463}" sibTransId="{6F2AE9F1-CBB9-457D-BBDF-405ABC9EB48A}"/>
    <dgm:cxn modelId="{7DEDA76C-5A82-459B-9D07-D95DF93405FC}" type="presOf" srcId="{E0E12FE2-DEDE-4BCC-B1A2-57E5CD9F46B8}" destId="{897C9F3B-8A9F-4154-BD0F-45B9942145FC}" srcOrd="0" destOrd="0" presId="urn:microsoft.com/office/officeart/2008/layout/LinedList"/>
    <dgm:cxn modelId="{EB16A97A-7693-4590-91B6-CC1A9661250C}" srcId="{23F7A8EE-667E-4C10-B77A-CB39CE438F1A}" destId="{6C39E340-B689-4014-935A-54B85B089C17}" srcOrd="1" destOrd="0" parTransId="{0ED9B9EC-D194-40CA-AADA-E7321F90ABAB}" sibTransId="{B253F318-C9F1-4680-AE94-87E7B210A33C}"/>
    <dgm:cxn modelId="{C285CF7E-4076-45B3-8A20-EA5A6052D128}" type="presOf" srcId="{66AB6F12-D160-4E72-8D57-32F8E610A3A8}" destId="{3516E832-00DF-4F58-A5F3-7E45A30E769F}" srcOrd="0" destOrd="0" presId="urn:microsoft.com/office/officeart/2008/layout/LinedList"/>
    <dgm:cxn modelId="{E270F591-AA55-4DFC-A17A-0CF993BF5234}" type="presOf" srcId="{23F7A8EE-667E-4C10-B77A-CB39CE438F1A}" destId="{E8C582AC-B036-400D-A0FB-44901DF8B694}" srcOrd="0" destOrd="0" presId="urn:microsoft.com/office/officeart/2008/layout/LinedList"/>
    <dgm:cxn modelId="{49B8D9E1-86AD-4D7C-A6DB-12FD64DF899A}" srcId="{23F7A8EE-667E-4C10-B77A-CB39CE438F1A}" destId="{FFE32BC4-90CE-4ABC-AAE4-2978AFD8B089}" srcOrd="2" destOrd="0" parTransId="{46089D59-9BE1-4472-8189-20994162556E}" sibTransId="{F4D08B66-C878-4F64-A802-67EBA6C460B8}"/>
    <dgm:cxn modelId="{9462B7AE-7B7C-4927-9DDE-BA98CC70260E}" type="presParOf" srcId="{E8C582AC-B036-400D-A0FB-44901DF8B694}" destId="{407A159C-8C4A-40A1-A405-8570066D5A9A}" srcOrd="0" destOrd="0" presId="urn:microsoft.com/office/officeart/2008/layout/LinedList"/>
    <dgm:cxn modelId="{17038F46-5A7B-46BB-AC22-9447FE41F28E}" type="presParOf" srcId="{E8C582AC-B036-400D-A0FB-44901DF8B694}" destId="{60FC4718-4774-4F56-A2A4-D6DEC08BE551}" srcOrd="1" destOrd="0" presId="urn:microsoft.com/office/officeart/2008/layout/LinedList"/>
    <dgm:cxn modelId="{CEDCA623-7152-46E3-99BD-1D01F32D41BE}" type="presParOf" srcId="{60FC4718-4774-4F56-A2A4-D6DEC08BE551}" destId="{897C9F3B-8A9F-4154-BD0F-45B9942145FC}" srcOrd="0" destOrd="0" presId="urn:microsoft.com/office/officeart/2008/layout/LinedList"/>
    <dgm:cxn modelId="{2DB9CDF9-0DBA-4544-BB0B-1D7586FE6C52}" type="presParOf" srcId="{60FC4718-4774-4F56-A2A4-D6DEC08BE551}" destId="{0578C917-6AE3-4CD0-9250-A690C069CCAA}" srcOrd="1" destOrd="0" presId="urn:microsoft.com/office/officeart/2008/layout/LinedList"/>
    <dgm:cxn modelId="{F94CB8F3-9088-4B10-8D2C-B895D8BF894E}" type="presParOf" srcId="{E8C582AC-B036-400D-A0FB-44901DF8B694}" destId="{FA5F3C49-183C-49A6-BE4D-00797B7A154F}" srcOrd="2" destOrd="0" presId="urn:microsoft.com/office/officeart/2008/layout/LinedList"/>
    <dgm:cxn modelId="{05F08AA4-AD62-46A3-8C29-62BD0842D1B6}" type="presParOf" srcId="{E8C582AC-B036-400D-A0FB-44901DF8B694}" destId="{C014E793-D76E-4F1E-B8A2-8051DC42D70D}" srcOrd="3" destOrd="0" presId="urn:microsoft.com/office/officeart/2008/layout/LinedList"/>
    <dgm:cxn modelId="{F8D544EE-CF97-4C89-9B95-DC50A618B95F}" type="presParOf" srcId="{C014E793-D76E-4F1E-B8A2-8051DC42D70D}" destId="{CC03EF57-D8CB-4C15-9380-0CB3B9479CAC}" srcOrd="0" destOrd="0" presId="urn:microsoft.com/office/officeart/2008/layout/LinedList"/>
    <dgm:cxn modelId="{7DD5BB81-9401-4B96-9887-B69E6DF94342}" type="presParOf" srcId="{C014E793-D76E-4F1E-B8A2-8051DC42D70D}" destId="{365C6FC4-F25D-4554-BD50-92ADAB783BC1}" srcOrd="1" destOrd="0" presId="urn:microsoft.com/office/officeart/2008/layout/LinedList"/>
    <dgm:cxn modelId="{15E10725-B8F6-497B-A993-6D1DEBC6E35A}" type="presParOf" srcId="{E8C582AC-B036-400D-A0FB-44901DF8B694}" destId="{E7D80A05-0441-4B1B-9DA8-62BFF7312DA8}" srcOrd="4" destOrd="0" presId="urn:microsoft.com/office/officeart/2008/layout/LinedList"/>
    <dgm:cxn modelId="{9B925501-F164-414F-A8D3-FE7EF2BD7D81}" type="presParOf" srcId="{E8C582AC-B036-400D-A0FB-44901DF8B694}" destId="{EF3CE357-023D-4065-AE66-98BE1874265C}" srcOrd="5" destOrd="0" presId="urn:microsoft.com/office/officeart/2008/layout/LinedList"/>
    <dgm:cxn modelId="{85BFA160-72F5-46DD-84AC-6FC255923551}" type="presParOf" srcId="{EF3CE357-023D-4065-AE66-98BE1874265C}" destId="{FE5218DA-6CE1-4E0E-8395-36B005E15009}" srcOrd="0" destOrd="0" presId="urn:microsoft.com/office/officeart/2008/layout/LinedList"/>
    <dgm:cxn modelId="{E712396A-8BB6-4F9E-87E8-4EC448556E43}" type="presParOf" srcId="{EF3CE357-023D-4065-AE66-98BE1874265C}" destId="{EAC2E3BC-5228-4778-8047-760120794194}" srcOrd="1" destOrd="0" presId="urn:microsoft.com/office/officeart/2008/layout/LinedList"/>
    <dgm:cxn modelId="{925E2028-0FA6-4368-B3CC-7083FD689FB1}" type="presParOf" srcId="{E8C582AC-B036-400D-A0FB-44901DF8B694}" destId="{C2180570-0F90-4E6A-A60B-DA7C1BF5B01D}" srcOrd="6" destOrd="0" presId="urn:microsoft.com/office/officeart/2008/layout/LinedList"/>
    <dgm:cxn modelId="{E897227C-6930-4579-9ED8-09F72F565B69}" type="presParOf" srcId="{E8C582AC-B036-400D-A0FB-44901DF8B694}" destId="{A05699AA-432A-40AA-B86E-EEB6D7DAC941}" srcOrd="7" destOrd="0" presId="urn:microsoft.com/office/officeart/2008/layout/LinedList"/>
    <dgm:cxn modelId="{4FD93A09-CC64-4BC9-B2FD-FFFA22FFF17F}" type="presParOf" srcId="{A05699AA-432A-40AA-B86E-EEB6D7DAC941}" destId="{3516E832-00DF-4F58-A5F3-7E45A30E769F}" srcOrd="0" destOrd="0" presId="urn:microsoft.com/office/officeart/2008/layout/LinedList"/>
    <dgm:cxn modelId="{DA14C40E-EA8F-41A7-81F7-C62AFE8C145E}" type="presParOf" srcId="{A05699AA-432A-40AA-B86E-EEB6D7DAC941}" destId="{04692229-6D4A-495D-9E37-3A61252608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04912E-D30F-4FE9-A2F9-26843A9D44B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6CEDF6-87DB-48B6-9110-9315A09DB692}">
      <dgm:prSet/>
      <dgm:spPr/>
      <dgm:t>
        <a:bodyPr/>
        <a:lstStyle/>
        <a:p>
          <a:pPr>
            <a:defRPr b="1"/>
          </a:pPr>
          <a:r>
            <a:rPr lang="en-US" dirty="0"/>
            <a:t>1. Data acquisition</a:t>
          </a:r>
        </a:p>
      </dgm:t>
    </dgm:pt>
    <dgm:pt modelId="{D007945E-9C33-4178-B27A-C0F564F15B95}" type="parTrans" cxnId="{8222183E-A132-4400-ADA0-ABA81C2BC41C}">
      <dgm:prSet/>
      <dgm:spPr/>
      <dgm:t>
        <a:bodyPr/>
        <a:lstStyle/>
        <a:p>
          <a:endParaRPr lang="en-US"/>
        </a:p>
      </dgm:t>
    </dgm:pt>
    <dgm:pt modelId="{F37977E0-1163-4054-A484-3676D9ABFAC2}" type="sibTrans" cxnId="{8222183E-A132-4400-ADA0-ABA81C2BC41C}">
      <dgm:prSet/>
      <dgm:spPr/>
      <dgm:t>
        <a:bodyPr/>
        <a:lstStyle/>
        <a:p>
          <a:endParaRPr lang="en-US"/>
        </a:p>
      </dgm:t>
    </dgm:pt>
    <dgm:pt modelId="{B7847439-6409-4965-97E6-2D84188753B9}">
      <dgm:prSet/>
      <dgm:spPr/>
      <dgm:t>
        <a:bodyPr/>
        <a:lstStyle/>
        <a:p>
          <a:pPr>
            <a:defRPr b="1"/>
          </a:pPr>
          <a:r>
            <a:rPr lang="en-US" dirty="0"/>
            <a:t>2. Data cleaning</a:t>
          </a:r>
        </a:p>
      </dgm:t>
    </dgm:pt>
    <dgm:pt modelId="{989C8CF3-0243-457A-894C-9A49772D6C80}" type="parTrans" cxnId="{8E4EF0BA-5515-4477-A23B-978E9EC2A3AE}">
      <dgm:prSet/>
      <dgm:spPr/>
      <dgm:t>
        <a:bodyPr/>
        <a:lstStyle/>
        <a:p>
          <a:endParaRPr lang="en-US"/>
        </a:p>
      </dgm:t>
    </dgm:pt>
    <dgm:pt modelId="{258BDE4F-1D7D-43F4-BBEA-9498421A6646}" type="sibTrans" cxnId="{8E4EF0BA-5515-4477-A23B-978E9EC2A3AE}">
      <dgm:prSet/>
      <dgm:spPr/>
      <dgm:t>
        <a:bodyPr/>
        <a:lstStyle/>
        <a:p>
          <a:endParaRPr lang="en-US"/>
        </a:p>
      </dgm:t>
    </dgm:pt>
    <dgm:pt modelId="{8EC23362-1F96-4F0E-BE1D-95BFB109D626}">
      <dgm:prSet/>
      <dgm:spPr/>
      <dgm:t>
        <a:bodyPr/>
        <a:lstStyle/>
        <a:p>
          <a:pPr>
            <a:defRPr b="1"/>
          </a:pPr>
          <a:r>
            <a:rPr lang="en-US" dirty="0"/>
            <a:t>3. Exploratory Data Analysis</a:t>
          </a:r>
        </a:p>
      </dgm:t>
    </dgm:pt>
    <dgm:pt modelId="{4167F9EA-CB30-4CB0-8978-9A88F2272F6E}" type="parTrans" cxnId="{55B7E046-8832-487F-83A7-9B6058668583}">
      <dgm:prSet/>
      <dgm:spPr/>
      <dgm:t>
        <a:bodyPr/>
        <a:lstStyle/>
        <a:p>
          <a:endParaRPr lang="en-US"/>
        </a:p>
      </dgm:t>
    </dgm:pt>
    <dgm:pt modelId="{FCB68862-4731-467C-8CDF-8FCB111FD175}" type="sibTrans" cxnId="{55B7E046-8832-487F-83A7-9B6058668583}">
      <dgm:prSet/>
      <dgm:spPr/>
      <dgm:t>
        <a:bodyPr/>
        <a:lstStyle/>
        <a:p>
          <a:endParaRPr lang="en-US"/>
        </a:p>
      </dgm:t>
    </dgm:pt>
    <dgm:pt modelId="{B1451F3E-9C8E-4ED9-BC2D-341CEB99AAE4}">
      <dgm:prSet/>
      <dgm:spPr/>
      <dgm:t>
        <a:bodyPr/>
        <a:lstStyle/>
        <a:p>
          <a:r>
            <a:rPr lang="en-US"/>
            <a:t>Feature correlations</a:t>
          </a:r>
        </a:p>
      </dgm:t>
    </dgm:pt>
    <dgm:pt modelId="{91890B3F-B01A-499A-B9F9-78C61DD86AD9}" type="parTrans" cxnId="{2F998D36-67F2-4213-9944-FD19FA4B6340}">
      <dgm:prSet/>
      <dgm:spPr/>
      <dgm:t>
        <a:bodyPr/>
        <a:lstStyle/>
        <a:p>
          <a:endParaRPr lang="en-US"/>
        </a:p>
      </dgm:t>
    </dgm:pt>
    <dgm:pt modelId="{32199A1E-0B36-4A80-9B24-7E623F151262}" type="sibTrans" cxnId="{2F998D36-67F2-4213-9944-FD19FA4B6340}">
      <dgm:prSet/>
      <dgm:spPr/>
      <dgm:t>
        <a:bodyPr/>
        <a:lstStyle/>
        <a:p>
          <a:endParaRPr lang="en-US"/>
        </a:p>
      </dgm:t>
    </dgm:pt>
    <dgm:pt modelId="{28B59EB3-E4EB-4D98-8AEA-7AA78CD5AFA4}">
      <dgm:prSet/>
      <dgm:spPr/>
      <dgm:t>
        <a:bodyPr/>
        <a:lstStyle/>
        <a:p>
          <a:pPr>
            <a:defRPr b="1"/>
          </a:pPr>
          <a:r>
            <a:rPr lang="en-US" dirty="0"/>
            <a:t>4. Modelling (individual)</a:t>
          </a:r>
        </a:p>
      </dgm:t>
    </dgm:pt>
    <dgm:pt modelId="{DD7CC755-337C-4B92-BD0C-87436991BBAF}" type="parTrans" cxnId="{86A4A41F-58D8-486A-8689-551EE4936E9A}">
      <dgm:prSet/>
      <dgm:spPr/>
      <dgm:t>
        <a:bodyPr/>
        <a:lstStyle/>
        <a:p>
          <a:endParaRPr lang="en-US"/>
        </a:p>
      </dgm:t>
    </dgm:pt>
    <dgm:pt modelId="{998E1BBB-6C39-41DC-8555-6C2C40792B5F}" type="sibTrans" cxnId="{86A4A41F-58D8-486A-8689-551EE4936E9A}">
      <dgm:prSet/>
      <dgm:spPr/>
      <dgm:t>
        <a:bodyPr/>
        <a:lstStyle/>
        <a:p>
          <a:endParaRPr lang="en-US"/>
        </a:p>
      </dgm:t>
    </dgm:pt>
    <dgm:pt modelId="{BCB908C8-6623-4990-81E2-12AFCA947FF7}">
      <dgm:prSet/>
      <dgm:spPr/>
      <dgm:t>
        <a:bodyPr/>
        <a:lstStyle/>
        <a:p>
          <a:pPr>
            <a:defRPr b="1"/>
          </a:pPr>
          <a:r>
            <a:rPr lang="en-US" dirty="0"/>
            <a:t>5. Modelling (ensemble)</a:t>
          </a:r>
        </a:p>
      </dgm:t>
    </dgm:pt>
    <dgm:pt modelId="{CA60E43B-09FD-4802-A3F5-6DE11650BCEC}" type="parTrans" cxnId="{2094EF11-85F4-4AC0-ACFB-4EB394B12B5A}">
      <dgm:prSet/>
      <dgm:spPr/>
      <dgm:t>
        <a:bodyPr/>
        <a:lstStyle/>
        <a:p>
          <a:endParaRPr lang="en-US"/>
        </a:p>
      </dgm:t>
    </dgm:pt>
    <dgm:pt modelId="{FD0E9ADB-B993-420F-A5CD-6EA7BBAEC3B7}" type="sibTrans" cxnId="{2094EF11-85F4-4AC0-ACFB-4EB394B12B5A}">
      <dgm:prSet/>
      <dgm:spPr/>
      <dgm:t>
        <a:bodyPr/>
        <a:lstStyle/>
        <a:p>
          <a:endParaRPr lang="en-US"/>
        </a:p>
      </dgm:t>
    </dgm:pt>
    <dgm:pt modelId="{E0B8AFB8-0FCE-481D-B04F-73E20BB2D06F}">
      <dgm:prSet/>
      <dgm:spPr/>
      <dgm:t>
        <a:bodyPr/>
        <a:lstStyle/>
        <a:p>
          <a:pPr>
            <a:defRPr b="1"/>
          </a:pPr>
          <a:r>
            <a:rPr lang="en-US" dirty="0"/>
            <a:t>6. Model validation</a:t>
          </a:r>
        </a:p>
      </dgm:t>
    </dgm:pt>
    <dgm:pt modelId="{FBF09BD7-50C7-4CF0-9C7C-F8AADCB3430A}" type="parTrans" cxnId="{E649A4AD-5B6A-437B-B67B-B9F347671FDB}">
      <dgm:prSet/>
      <dgm:spPr/>
      <dgm:t>
        <a:bodyPr/>
        <a:lstStyle/>
        <a:p>
          <a:endParaRPr lang="en-US"/>
        </a:p>
      </dgm:t>
    </dgm:pt>
    <dgm:pt modelId="{05D088C7-1D47-4AF6-A70E-616A5EB7D74D}" type="sibTrans" cxnId="{E649A4AD-5B6A-437B-B67B-B9F347671FDB}">
      <dgm:prSet/>
      <dgm:spPr/>
      <dgm:t>
        <a:bodyPr/>
        <a:lstStyle/>
        <a:p>
          <a:endParaRPr lang="en-US"/>
        </a:p>
      </dgm:t>
    </dgm:pt>
    <dgm:pt modelId="{F7A45C1A-FA38-4C0A-A83D-72F41B785DC6}" type="pres">
      <dgm:prSet presAssocID="{C204912E-D30F-4FE9-A2F9-26843A9D44B3}" presName="root" presStyleCnt="0">
        <dgm:presLayoutVars>
          <dgm:dir/>
          <dgm:resizeHandles val="exact"/>
        </dgm:presLayoutVars>
      </dgm:prSet>
      <dgm:spPr/>
    </dgm:pt>
    <dgm:pt modelId="{B1A6DCBF-F333-472C-B111-CB717933F52F}" type="pres">
      <dgm:prSet presAssocID="{4D6CEDF6-87DB-48B6-9110-9315A09DB692}" presName="compNode" presStyleCnt="0"/>
      <dgm:spPr/>
    </dgm:pt>
    <dgm:pt modelId="{202143FA-3830-488B-88FF-3750DC19D309}" type="pres">
      <dgm:prSet presAssocID="{4D6CEDF6-87DB-48B6-9110-9315A09DB69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647CD9E-5EF0-454B-81B2-3C28FFE1C8B5}" type="pres">
      <dgm:prSet presAssocID="{4D6CEDF6-87DB-48B6-9110-9315A09DB692}" presName="iconSpace" presStyleCnt="0"/>
      <dgm:spPr/>
    </dgm:pt>
    <dgm:pt modelId="{D152B7B9-3D1B-46A9-956D-18C729215B82}" type="pres">
      <dgm:prSet presAssocID="{4D6CEDF6-87DB-48B6-9110-9315A09DB692}" presName="parTx" presStyleLbl="revTx" presStyleIdx="0" presStyleCnt="12">
        <dgm:presLayoutVars>
          <dgm:chMax val="0"/>
          <dgm:chPref val="0"/>
        </dgm:presLayoutVars>
      </dgm:prSet>
      <dgm:spPr/>
    </dgm:pt>
    <dgm:pt modelId="{4896C9ED-B5DC-4B42-A6F2-5D3FD8631A22}" type="pres">
      <dgm:prSet presAssocID="{4D6CEDF6-87DB-48B6-9110-9315A09DB692}" presName="txSpace" presStyleCnt="0"/>
      <dgm:spPr/>
    </dgm:pt>
    <dgm:pt modelId="{A2B1E762-C625-493D-9743-168E62B7364F}" type="pres">
      <dgm:prSet presAssocID="{4D6CEDF6-87DB-48B6-9110-9315A09DB692}" presName="desTx" presStyleLbl="revTx" presStyleIdx="1" presStyleCnt="12">
        <dgm:presLayoutVars/>
      </dgm:prSet>
      <dgm:spPr/>
    </dgm:pt>
    <dgm:pt modelId="{9C974E70-4040-4296-92D8-4F6701C80208}" type="pres">
      <dgm:prSet presAssocID="{F37977E0-1163-4054-A484-3676D9ABFAC2}" presName="sibTrans" presStyleCnt="0"/>
      <dgm:spPr/>
    </dgm:pt>
    <dgm:pt modelId="{BAC6A347-096E-4440-ADBD-4D1C8CD40BA7}" type="pres">
      <dgm:prSet presAssocID="{B7847439-6409-4965-97E6-2D84188753B9}" presName="compNode" presStyleCnt="0"/>
      <dgm:spPr/>
    </dgm:pt>
    <dgm:pt modelId="{548C3997-F4CE-46B3-B4F3-AC913D080A60}" type="pres">
      <dgm:prSet presAssocID="{B7847439-6409-4965-97E6-2D84188753B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FA0A206B-5611-4582-83EE-EB9CA38226BF}" type="pres">
      <dgm:prSet presAssocID="{B7847439-6409-4965-97E6-2D84188753B9}" presName="iconSpace" presStyleCnt="0"/>
      <dgm:spPr/>
    </dgm:pt>
    <dgm:pt modelId="{D5B8FC45-9C01-4388-ACDF-DB889297358D}" type="pres">
      <dgm:prSet presAssocID="{B7847439-6409-4965-97E6-2D84188753B9}" presName="parTx" presStyleLbl="revTx" presStyleIdx="2" presStyleCnt="12">
        <dgm:presLayoutVars>
          <dgm:chMax val="0"/>
          <dgm:chPref val="0"/>
        </dgm:presLayoutVars>
      </dgm:prSet>
      <dgm:spPr/>
    </dgm:pt>
    <dgm:pt modelId="{8102EE4E-888C-44D2-86AE-298BB5B137F1}" type="pres">
      <dgm:prSet presAssocID="{B7847439-6409-4965-97E6-2D84188753B9}" presName="txSpace" presStyleCnt="0"/>
      <dgm:spPr/>
    </dgm:pt>
    <dgm:pt modelId="{44AAA18C-1CA7-496F-A221-08FD3583856D}" type="pres">
      <dgm:prSet presAssocID="{B7847439-6409-4965-97E6-2D84188753B9}" presName="desTx" presStyleLbl="revTx" presStyleIdx="3" presStyleCnt="12">
        <dgm:presLayoutVars/>
      </dgm:prSet>
      <dgm:spPr/>
    </dgm:pt>
    <dgm:pt modelId="{5ACE6F69-2441-4920-B45B-D4B9BE26EC04}" type="pres">
      <dgm:prSet presAssocID="{258BDE4F-1D7D-43F4-BBEA-9498421A6646}" presName="sibTrans" presStyleCnt="0"/>
      <dgm:spPr/>
    </dgm:pt>
    <dgm:pt modelId="{950EC18A-78A2-486C-8D81-B24D94C1E147}" type="pres">
      <dgm:prSet presAssocID="{8EC23362-1F96-4F0E-BE1D-95BFB109D626}" presName="compNode" presStyleCnt="0"/>
      <dgm:spPr/>
    </dgm:pt>
    <dgm:pt modelId="{8C36B09F-1171-40D7-8C9E-AD6BEF41D23A}" type="pres">
      <dgm:prSet presAssocID="{8EC23362-1F96-4F0E-BE1D-95BFB109D62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B879562-B335-46A3-A344-44751E1FFC21}" type="pres">
      <dgm:prSet presAssocID="{8EC23362-1F96-4F0E-BE1D-95BFB109D626}" presName="iconSpace" presStyleCnt="0"/>
      <dgm:spPr/>
    </dgm:pt>
    <dgm:pt modelId="{20BA7466-4B6F-4493-9CCF-7C602DBCB634}" type="pres">
      <dgm:prSet presAssocID="{8EC23362-1F96-4F0E-BE1D-95BFB109D626}" presName="parTx" presStyleLbl="revTx" presStyleIdx="4" presStyleCnt="12">
        <dgm:presLayoutVars>
          <dgm:chMax val="0"/>
          <dgm:chPref val="0"/>
        </dgm:presLayoutVars>
      </dgm:prSet>
      <dgm:spPr/>
    </dgm:pt>
    <dgm:pt modelId="{B1CD151D-9EDC-4617-84C5-F5703D7A7A3E}" type="pres">
      <dgm:prSet presAssocID="{8EC23362-1F96-4F0E-BE1D-95BFB109D626}" presName="txSpace" presStyleCnt="0"/>
      <dgm:spPr/>
    </dgm:pt>
    <dgm:pt modelId="{230440BF-5F66-430E-B60E-1E5136D4E017}" type="pres">
      <dgm:prSet presAssocID="{8EC23362-1F96-4F0E-BE1D-95BFB109D626}" presName="desTx" presStyleLbl="revTx" presStyleIdx="5" presStyleCnt="12">
        <dgm:presLayoutVars/>
      </dgm:prSet>
      <dgm:spPr/>
    </dgm:pt>
    <dgm:pt modelId="{1B068B8B-0980-4711-B4EB-3373FB835CDA}" type="pres">
      <dgm:prSet presAssocID="{FCB68862-4731-467C-8CDF-8FCB111FD175}" presName="sibTrans" presStyleCnt="0"/>
      <dgm:spPr/>
    </dgm:pt>
    <dgm:pt modelId="{FA5F42C5-D50F-4584-BDE0-C5760CC0C489}" type="pres">
      <dgm:prSet presAssocID="{28B59EB3-E4EB-4D98-8AEA-7AA78CD5AFA4}" presName="compNode" presStyleCnt="0"/>
      <dgm:spPr/>
    </dgm:pt>
    <dgm:pt modelId="{3653E778-56A1-432E-AB26-FB6661F173C4}" type="pres">
      <dgm:prSet presAssocID="{28B59EB3-E4EB-4D98-8AEA-7AA78CD5AFA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8A6434BA-5F8F-41BB-AD5E-DF340AACD317}" type="pres">
      <dgm:prSet presAssocID="{28B59EB3-E4EB-4D98-8AEA-7AA78CD5AFA4}" presName="iconSpace" presStyleCnt="0"/>
      <dgm:spPr/>
    </dgm:pt>
    <dgm:pt modelId="{A593A336-B7F0-478E-B65D-22E836F6512D}" type="pres">
      <dgm:prSet presAssocID="{28B59EB3-E4EB-4D98-8AEA-7AA78CD5AFA4}" presName="parTx" presStyleLbl="revTx" presStyleIdx="6" presStyleCnt="12">
        <dgm:presLayoutVars>
          <dgm:chMax val="0"/>
          <dgm:chPref val="0"/>
        </dgm:presLayoutVars>
      </dgm:prSet>
      <dgm:spPr/>
    </dgm:pt>
    <dgm:pt modelId="{E3BC2F32-F50A-4B0C-8289-BF0FB3B89AD8}" type="pres">
      <dgm:prSet presAssocID="{28B59EB3-E4EB-4D98-8AEA-7AA78CD5AFA4}" presName="txSpace" presStyleCnt="0"/>
      <dgm:spPr/>
    </dgm:pt>
    <dgm:pt modelId="{B5958BE2-4C01-424F-93E9-4EE6B2174806}" type="pres">
      <dgm:prSet presAssocID="{28B59EB3-E4EB-4D98-8AEA-7AA78CD5AFA4}" presName="desTx" presStyleLbl="revTx" presStyleIdx="7" presStyleCnt="12">
        <dgm:presLayoutVars/>
      </dgm:prSet>
      <dgm:spPr/>
    </dgm:pt>
    <dgm:pt modelId="{37CD91C1-972B-496F-912B-9756549559BB}" type="pres">
      <dgm:prSet presAssocID="{998E1BBB-6C39-41DC-8555-6C2C40792B5F}" presName="sibTrans" presStyleCnt="0"/>
      <dgm:spPr/>
    </dgm:pt>
    <dgm:pt modelId="{E2A088D7-0D37-4722-A7DA-287C4526AA27}" type="pres">
      <dgm:prSet presAssocID="{BCB908C8-6623-4990-81E2-12AFCA947FF7}" presName="compNode" presStyleCnt="0"/>
      <dgm:spPr/>
    </dgm:pt>
    <dgm:pt modelId="{5D054825-03AD-43A1-B3DC-A3D4FB525A7F}" type="pres">
      <dgm:prSet presAssocID="{BCB908C8-6623-4990-81E2-12AFCA947FF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ductor"/>
        </a:ext>
      </dgm:extLst>
    </dgm:pt>
    <dgm:pt modelId="{54613637-FD9C-42F9-AEC1-6E3B0F0BB3CD}" type="pres">
      <dgm:prSet presAssocID="{BCB908C8-6623-4990-81E2-12AFCA947FF7}" presName="iconSpace" presStyleCnt="0"/>
      <dgm:spPr/>
    </dgm:pt>
    <dgm:pt modelId="{7CBE6A91-4FA4-4A14-A3FE-C7B79447C10D}" type="pres">
      <dgm:prSet presAssocID="{BCB908C8-6623-4990-81E2-12AFCA947FF7}" presName="parTx" presStyleLbl="revTx" presStyleIdx="8" presStyleCnt="12">
        <dgm:presLayoutVars>
          <dgm:chMax val="0"/>
          <dgm:chPref val="0"/>
        </dgm:presLayoutVars>
      </dgm:prSet>
      <dgm:spPr/>
    </dgm:pt>
    <dgm:pt modelId="{B0D67898-7090-4E47-B72E-B8D333EF1D3A}" type="pres">
      <dgm:prSet presAssocID="{BCB908C8-6623-4990-81E2-12AFCA947FF7}" presName="txSpace" presStyleCnt="0"/>
      <dgm:spPr/>
    </dgm:pt>
    <dgm:pt modelId="{0752819C-9017-4C6B-B555-CD6A5F8D4043}" type="pres">
      <dgm:prSet presAssocID="{BCB908C8-6623-4990-81E2-12AFCA947FF7}" presName="desTx" presStyleLbl="revTx" presStyleIdx="9" presStyleCnt="12">
        <dgm:presLayoutVars/>
      </dgm:prSet>
      <dgm:spPr/>
    </dgm:pt>
    <dgm:pt modelId="{B4D8F19D-0F7E-473E-86AC-E43F15BC9AB9}" type="pres">
      <dgm:prSet presAssocID="{FD0E9ADB-B993-420F-A5CD-6EA7BBAEC3B7}" presName="sibTrans" presStyleCnt="0"/>
      <dgm:spPr/>
    </dgm:pt>
    <dgm:pt modelId="{3DF06DC2-32E1-4DE4-9850-C37A0470AA05}" type="pres">
      <dgm:prSet presAssocID="{E0B8AFB8-0FCE-481D-B04F-73E20BB2D06F}" presName="compNode" presStyleCnt="0"/>
      <dgm:spPr/>
    </dgm:pt>
    <dgm:pt modelId="{19CCB59B-F296-43CF-A345-E4E0956F3CBB}" type="pres">
      <dgm:prSet presAssocID="{E0B8AFB8-0FCE-481D-B04F-73E20BB2D06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7540E99-FD28-45DC-8863-9F93115C48A8}" type="pres">
      <dgm:prSet presAssocID="{E0B8AFB8-0FCE-481D-B04F-73E20BB2D06F}" presName="iconSpace" presStyleCnt="0"/>
      <dgm:spPr/>
    </dgm:pt>
    <dgm:pt modelId="{93538E39-CE1F-43CF-891B-48DC5C7B28FE}" type="pres">
      <dgm:prSet presAssocID="{E0B8AFB8-0FCE-481D-B04F-73E20BB2D06F}" presName="parTx" presStyleLbl="revTx" presStyleIdx="10" presStyleCnt="12">
        <dgm:presLayoutVars>
          <dgm:chMax val="0"/>
          <dgm:chPref val="0"/>
        </dgm:presLayoutVars>
      </dgm:prSet>
      <dgm:spPr/>
    </dgm:pt>
    <dgm:pt modelId="{FCAC870E-2F15-4E6D-ABF2-199290B22447}" type="pres">
      <dgm:prSet presAssocID="{E0B8AFB8-0FCE-481D-B04F-73E20BB2D06F}" presName="txSpace" presStyleCnt="0"/>
      <dgm:spPr/>
    </dgm:pt>
    <dgm:pt modelId="{328EAE98-FA15-4E40-9A6F-F71085C87DE3}" type="pres">
      <dgm:prSet presAssocID="{E0B8AFB8-0FCE-481D-B04F-73E20BB2D06F}" presName="desTx" presStyleLbl="revTx" presStyleIdx="11" presStyleCnt="12">
        <dgm:presLayoutVars/>
      </dgm:prSet>
      <dgm:spPr/>
    </dgm:pt>
  </dgm:ptLst>
  <dgm:cxnLst>
    <dgm:cxn modelId="{410A8908-C590-4777-BE33-5A5390245E06}" type="presOf" srcId="{B7847439-6409-4965-97E6-2D84188753B9}" destId="{D5B8FC45-9C01-4388-ACDF-DB889297358D}" srcOrd="0" destOrd="0" presId="urn:microsoft.com/office/officeart/2018/2/layout/IconLabelDescriptionList"/>
    <dgm:cxn modelId="{2094EF11-85F4-4AC0-ACFB-4EB394B12B5A}" srcId="{C204912E-D30F-4FE9-A2F9-26843A9D44B3}" destId="{BCB908C8-6623-4990-81E2-12AFCA947FF7}" srcOrd="4" destOrd="0" parTransId="{CA60E43B-09FD-4802-A3F5-6DE11650BCEC}" sibTransId="{FD0E9ADB-B993-420F-A5CD-6EA7BBAEC3B7}"/>
    <dgm:cxn modelId="{86A4A41F-58D8-486A-8689-551EE4936E9A}" srcId="{C204912E-D30F-4FE9-A2F9-26843A9D44B3}" destId="{28B59EB3-E4EB-4D98-8AEA-7AA78CD5AFA4}" srcOrd="3" destOrd="0" parTransId="{DD7CC755-337C-4B92-BD0C-87436991BBAF}" sibTransId="{998E1BBB-6C39-41DC-8555-6C2C40792B5F}"/>
    <dgm:cxn modelId="{2F998D36-67F2-4213-9944-FD19FA4B6340}" srcId="{8EC23362-1F96-4F0E-BE1D-95BFB109D626}" destId="{B1451F3E-9C8E-4ED9-BC2D-341CEB99AAE4}" srcOrd="0" destOrd="0" parTransId="{91890B3F-B01A-499A-B9F9-78C61DD86AD9}" sibTransId="{32199A1E-0B36-4A80-9B24-7E623F151262}"/>
    <dgm:cxn modelId="{8F1D133E-9960-424A-B7FA-4EB5457911AB}" type="presOf" srcId="{BCB908C8-6623-4990-81E2-12AFCA947FF7}" destId="{7CBE6A91-4FA4-4A14-A3FE-C7B79447C10D}" srcOrd="0" destOrd="0" presId="urn:microsoft.com/office/officeart/2018/2/layout/IconLabelDescriptionList"/>
    <dgm:cxn modelId="{8222183E-A132-4400-ADA0-ABA81C2BC41C}" srcId="{C204912E-D30F-4FE9-A2F9-26843A9D44B3}" destId="{4D6CEDF6-87DB-48B6-9110-9315A09DB692}" srcOrd="0" destOrd="0" parTransId="{D007945E-9C33-4178-B27A-C0F564F15B95}" sibTransId="{F37977E0-1163-4054-A484-3676D9ABFAC2}"/>
    <dgm:cxn modelId="{55B7E046-8832-487F-83A7-9B6058668583}" srcId="{C204912E-D30F-4FE9-A2F9-26843A9D44B3}" destId="{8EC23362-1F96-4F0E-BE1D-95BFB109D626}" srcOrd="2" destOrd="0" parTransId="{4167F9EA-CB30-4CB0-8978-9A88F2272F6E}" sibTransId="{FCB68862-4731-467C-8CDF-8FCB111FD175}"/>
    <dgm:cxn modelId="{CC0EE96A-06FA-4767-910E-44353EDBBFDF}" type="presOf" srcId="{28B59EB3-E4EB-4D98-8AEA-7AA78CD5AFA4}" destId="{A593A336-B7F0-478E-B65D-22E836F6512D}" srcOrd="0" destOrd="0" presId="urn:microsoft.com/office/officeart/2018/2/layout/IconLabelDescriptionList"/>
    <dgm:cxn modelId="{49831952-E854-4DEB-A60C-CD832B48911C}" type="presOf" srcId="{B1451F3E-9C8E-4ED9-BC2D-341CEB99AAE4}" destId="{230440BF-5F66-430E-B60E-1E5136D4E017}" srcOrd="0" destOrd="0" presId="urn:microsoft.com/office/officeart/2018/2/layout/IconLabelDescriptionList"/>
    <dgm:cxn modelId="{035AFD83-1B2A-4462-815E-D776662D9845}" type="presOf" srcId="{E0B8AFB8-0FCE-481D-B04F-73E20BB2D06F}" destId="{93538E39-CE1F-43CF-891B-48DC5C7B28FE}" srcOrd="0" destOrd="0" presId="urn:microsoft.com/office/officeart/2018/2/layout/IconLabelDescriptionList"/>
    <dgm:cxn modelId="{A999A8AA-5F97-4F28-8C04-A52F918B17E2}" type="presOf" srcId="{4D6CEDF6-87DB-48B6-9110-9315A09DB692}" destId="{D152B7B9-3D1B-46A9-956D-18C729215B82}" srcOrd="0" destOrd="0" presId="urn:microsoft.com/office/officeart/2018/2/layout/IconLabelDescriptionList"/>
    <dgm:cxn modelId="{F09853AC-D68D-40FD-92D3-94D0ED0796AE}" type="presOf" srcId="{C204912E-D30F-4FE9-A2F9-26843A9D44B3}" destId="{F7A45C1A-FA38-4C0A-A83D-72F41B785DC6}" srcOrd="0" destOrd="0" presId="urn:microsoft.com/office/officeart/2018/2/layout/IconLabelDescriptionList"/>
    <dgm:cxn modelId="{E649A4AD-5B6A-437B-B67B-B9F347671FDB}" srcId="{C204912E-D30F-4FE9-A2F9-26843A9D44B3}" destId="{E0B8AFB8-0FCE-481D-B04F-73E20BB2D06F}" srcOrd="5" destOrd="0" parTransId="{FBF09BD7-50C7-4CF0-9C7C-F8AADCB3430A}" sibTransId="{05D088C7-1D47-4AF6-A70E-616A5EB7D74D}"/>
    <dgm:cxn modelId="{8E4EF0BA-5515-4477-A23B-978E9EC2A3AE}" srcId="{C204912E-D30F-4FE9-A2F9-26843A9D44B3}" destId="{B7847439-6409-4965-97E6-2D84188753B9}" srcOrd="1" destOrd="0" parTransId="{989C8CF3-0243-457A-894C-9A49772D6C80}" sibTransId="{258BDE4F-1D7D-43F4-BBEA-9498421A6646}"/>
    <dgm:cxn modelId="{3C8388FB-C968-459A-9005-543BE9AE13FD}" type="presOf" srcId="{8EC23362-1F96-4F0E-BE1D-95BFB109D626}" destId="{20BA7466-4B6F-4493-9CCF-7C602DBCB634}" srcOrd="0" destOrd="0" presId="urn:microsoft.com/office/officeart/2018/2/layout/IconLabelDescriptionList"/>
    <dgm:cxn modelId="{07C83E22-1689-4F6A-80EF-19FB378F3F67}" type="presParOf" srcId="{F7A45C1A-FA38-4C0A-A83D-72F41B785DC6}" destId="{B1A6DCBF-F333-472C-B111-CB717933F52F}" srcOrd="0" destOrd="0" presId="urn:microsoft.com/office/officeart/2018/2/layout/IconLabelDescriptionList"/>
    <dgm:cxn modelId="{8AE86573-3369-43A6-9BD8-BEF1FCB17670}" type="presParOf" srcId="{B1A6DCBF-F333-472C-B111-CB717933F52F}" destId="{202143FA-3830-488B-88FF-3750DC19D309}" srcOrd="0" destOrd="0" presId="urn:microsoft.com/office/officeart/2018/2/layout/IconLabelDescriptionList"/>
    <dgm:cxn modelId="{1784C4F4-322D-47AF-B213-34ECD51AAE06}" type="presParOf" srcId="{B1A6DCBF-F333-472C-B111-CB717933F52F}" destId="{5647CD9E-5EF0-454B-81B2-3C28FFE1C8B5}" srcOrd="1" destOrd="0" presId="urn:microsoft.com/office/officeart/2018/2/layout/IconLabelDescriptionList"/>
    <dgm:cxn modelId="{687D1268-1ED1-47A6-807B-3EA9FA8C8227}" type="presParOf" srcId="{B1A6DCBF-F333-472C-B111-CB717933F52F}" destId="{D152B7B9-3D1B-46A9-956D-18C729215B82}" srcOrd="2" destOrd="0" presId="urn:microsoft.com/office/officeart/2018/2/layout/IconLabelDescriptionList"/>
    <dgm:cxn modelId="{FDAE1414-669E-4FE8-AB41-2C15DA382E92}" type="presParOf" srcId="{B1A6DCBF-F333-472C-B111-CB717933F52F}" destId="{4896C9ED-B5DC-4B42-A6F2-5D3FD8631A22}" srcOrd="3" destOrd="0" presId="urn:microsoft.com/office/officeart/2018/2/layout/IconLabelDescriptionList"/>
    <dgm:cxn modelId="{67FDE724-48D5-495E-B816-27642ECAE5B6}" type="presParOf" srcId="{B1A6DCBF-F333-472C-B111-CB717933F52F}" destId="{A2B1E762-C625-493D-9743-168E62B7364F}" srcOrd="4" destOrd="0" presId="urn:microsoft.com/office/officeart/2018/2/layout/IconLabelDescriptionList"/>
    <dgm:cxn modelId="{4C6935E8-7F8E-475B-BA4E-BCDECD388D50}" type="presParOf" srcId="{F7A45C1A-FA38-4C0A-A83D-72F41B785DC6}" destId="{9C974E70-4040-4296-92D8-4F6701C80208}" srcOrd="1" destOrd="0" presId="urn:microsoft.com/office/officeart/2018/2/layout/IconLabelDescriptionList"/>
    <dgm:cxn modelId="{42C093AE-E0E3-493B-95CE-47201849C367}" type="presParOf" srcId="{F7A45C1A-FA38-4C0A-A83D-72F41B785DC6}" destId="{BAC6A347-096E-4440-ADBD-4D1C8CD40BA7}" srcOrd="2" destOrd="0" presId="urn:microsoft.com/office/officeart/2018/2/layout/IconLabelDescriptionList"/>
    <dgm:cxn modelId="{41A560FC-81AC-4736-A041-4D75AC11307C}" type="presParOf" srcId="{BAC6A347-096E-4440-ADBD-4D1C8CD40BA7}" destId="{548C3997-F4CE-46B3-B4F3-AC913D080A60}" srcOrd="0" destOrd="0" presId="urn:microsoft.com/office/officeart/2018/2/layout/IconLabelDescriptionList"/>
    <dgm:cxn modelId="{234C0674-892F-4F91-8996-7E27091E9DE8}" type="presParOf" srcId="{BAC6A347-096E-4440-ADBD-4D1C8CD40BA7}" destId="{FA0A206B-5611-4582-83EE-EB9CA38226BF}" srcOrd="1" destOrd="0" presId="urn:microsoft.com/office/officeart/2018/2/layout/IconLabelDescriptionList"/>
    <dgm:cxn modelId="{CB963F15-E65C-456A-87C8-73A7EC837256}" type="presParOf" srcId="{BAC6A347-096E-4440-ADBD-4D1C8CD40BA7}" destId="{D5B8FC45-9C01-4388-ACDF-DB889297358D}" srcOrd="2" destOrd="0" presId="urn:microsoft.com/office/officeart/2018/2/layout/IconLabelDescriptionList"/>
    <dgm:cxn modelId="{D9BBD90E-4E01-41ED-BB44-F870F2FC8FE5}" type="presParOf" srcId="{BAC6A347-096E-4440-ADBD-4D1C8CD40BA7}" destId="{8102EE4E-888C-44D2-86AE-298BB5B137F1}" srcOrd="3" destOrd="0" presId="urn:microsoft.com/office/officeart/2018/2/layout/IconLabelDescriptionList"/>
    <dgm:cxn modelId="{1B68ECB2-59E4-4756-834E-97AFA6E65303}" type="presParOf" srcId="{BAC6A347-096E-4440-ADBD-4D1C8CD40BA7}" destId="{44AAA18C-1CA7-496F-A221-08FD3583856D}" srcOrd="4" destOrd="0" presId="urn:microsoft.com/office/officeart/2018/2/layout/IconLabelDescriptionList"/>
    <dgm:cxn modelId="{E5C2BFB1-02C1-46E3-B812-ADC36CB42CB8}" type="presParOf" srcId="{F7A45C1A-FA38-4C0A-A83D-72F41B785DC6}" destId="{5ACE6F69-2441-4920-B45B-D4B9BE26EC04}" srcOrd="3" destOrd="0" presId="urn:microsoft.com/office/officeart/2018/2/layout/IconLabelDescriptionList"/>
    <dgm:cxn modelId="{5A5F3E11-FB55-4219-8E91-539EE32A1B0F}" type="presParOf" srcId="{F7A45C1A-FA38-4C0A-A83D-72F41B785DC6}" destId="{950EC18A-78A2-486C-8D81-B24D94C1E147}" srcOrd="4" destOrd="0" presId="urn:microsoft.com/office/officeart/2018/2/layout/IconLabelDescriptionList"/>
    <dgm:cxn modelId="{FE6DF591-25AB-4DB9-87B4-E2E2552B2178}" type="presParOf" srcId="{950EC18A-78A2-486C-8D81-B24D94C1E147}" destId="{8C36B09F-1171-40D7-8C9E-AD6BEF41D23A}" srcOrd="0" destOrd="0" presId="urn:microsoft.com/office/officeart/2018/2/layout/IconLabelDescriptionList"/>
    <dgm:cxn modelId="{0B981938-61BC-4003-89FB-A25162CAAC65}" type="presParOf" srcId="{950EC18A-78A2-486C-8D81-B24D94C1E147}" destId="{8B879562-B335-46A3-A344-44751E1FFC21}" srcOrd="1" destOrd="0" presId="urn:microsoft.com/office/officeart/2018/2/layout/IconLabelDescriptionList"/>
    <dgm:cxn modelId="{0BCE6DCD-C9F8-47FB-AA4A-5BD7F19BE626}" type="presParOf" srcId="{950EC18A-78A2-486C-8D81-B24D94C1E147}" destId="{20BA7466-4B6F-4493-9CCF-7C602DBCB634}" srcOrd="2" destOrd="0" presId="urn:microsoft.com/office/officeart/2018/2/layout/IconLabelDescriptionList"/>
    <dgm:cxn modelId="{56B00053-5A53-4419-BFD2-1532F42CCC6E}" type="presParOf" srcId="{950EC18A-78A2-486C-8D81-B24D94C1E147}" destId="{B1CD151D-9EDC-4617-84C5-F5703D7A7A3E}" srcOrd="3" destOrd="0" presId="urn:microsoft.com/office/officeart/2018/2/layout/IconLabelDescriptionList"/>
    <dgm:cxn modelId="{7FED5B7F-CDE3-455A-86B5-66C2E369C4E1}" type="presParOf" srcId="{950EC18A-78A2-486C-8D81-B24D94C1E147}" destId="{230440BF-5F66-430E-B60E-1E5136D4E017}" srcOrd="4" destOrd="0" presId="urn:microsoft.com/office/officeart/2018/2/layout/IconLabelDescriptionList"/>
    <dgm:cxn modelId="{4CC763C2-6E14-4170-B0B9-53C71A29717F}" type="presParOf" srcId="{F7A45C1A-FA38-4C0A-A83D-72F41B785DC6}" destId="{1B068B8B-0980-4711-B4EB-3373FB835CDA}" srcOrd="5" destOrd="0" presId="urn:microsoft.com/office/officeart/2018/2/layout/IconLabelDescriptionList"/>
    <dgm:cxn modelId="{437047B4-5A95-40FD-AF13-1C9F8AD0FEBE}" type="presParOf" srcId="{F7A45C1A-FA38-4C0A-A83D-72F41B785DC6}" destId="{FA5F42C5-D50F-4584-BDE0-C5760CC0C489}" srcOrd="6" destOrd="0" presId="urn:microsoft.com/office/officeart/2018/2/layout/IconLabelDescriptionList"/>
    <dgm:cxn modelId="{481EB6E7-FEDD-4B6D-9409-0B5567239322}" type="presParOf" srcId="{FA5F42C5-D50F-4584-BDE0-C5760CC0C489}" destId="{3653E778-56A1-432E-AB26-FB6661F173C4}" srcOrd="0" destOrd="0" presId="urn:microsoft.com/office/officeart/2018/2/layout/IconLabelDescriptionList"/>
    <dgm:cxn modelId="{7DD6CE23-892E-46C6-95F4-4FC066D8FFC2}" type="presParOf" srcId="{FA5F42C5-D50F-4584-BDE0-C5760CC0C489}" destId="{8A6434BA-5F8F-41BB-AD5E-DF340AACD317}" srcOrd="1" destOrd="0" presId="urn:microsoft.com/office/officeart/2018/2/layout/IconLabelDescriptionList"/>
    <dgm:cxn modelId="{6804A484-71F4-4421-9D7D-549CBD2F6A98}" type="presParOf" srcId="{FA5F42C5-D50F-4584-BDE0-C5760CC0C489}" destId="{A593A336-B7F0-478E-B65D-22E836F6512D}" srcOrd="2" destOrd="0" presId="urn:microsoft.com/office/officeart/2018/2/layout/IconLabelDescriptionList"/>
    <dgm:cxn modelId="{5A7225D3-C1B8-4D79-94E2-B4266CEF0329}" type="presParOf" srcId="{FA5F42C5-D50F-4584-BDE0-C5760CC0C489}" destId="{E3BC2F32-F50A-4B0C-8289-BF0FB3B89AD8}" srcOrd="3" destOrd="0" presId="urn:microsoft.com/office/officeart/2018/2/layout/IconLabelDescriptionList"/>
    <dgm:cxn modelId="{30966DCE-1CE2-40A0-B00E-CFDD8C4B56A3}" type="presParOf" srcId="{FA5F42C5-D50F-4584-BDE0-C5760CC0C489}" destId="{B5958BE2-4C01-424F-93E9-4EE6B2174806}" srcOrd="4" destOrd="0" presId="urn:microsoft.com/office/officeart/2018/2/layout/IconLabelDescriptionList"/>
    <dgm:cxn modelId="{6BF9646C-757F-46A6-8991-C20E79A71F15}" type="presParOf" srcId="{F7A45C1A-FA38-4C0A-A83D-72F41B785DC6}" destId="{37CD91C1-972B-496F-912B-9756549559BB}" srcOrd="7" destOrd="0" presId="urn:microsoft.com/office/officeart/2018/2/layout/IconLabelDescriptionList"/>
    <dgm:cxn modelId="{08D474E1-C872-4DB4-AF74-847A1C3D8141}" type="presParOf" srcId="{F7A45C1A-FA38-4C0A-A83D-72F41B785DC6}" destId="{E2A088D7-0D37-4722-A7DA-287C4526AA27}" srcOrd="8" destOrd="0" presId="urn:microsoft.com/office/officeart/2018/2/layout/IconLabelDescriptionList"/>
    <dgm:cxn modelId="{FD90613D-86FC-4794-BEF6-04D9E206F8FE}" type="presParOf" srcId="{E2A088D7-0D37-4722-A7DA-287C4526AA27}" destId="{5D054825-03AD-43A1-B3DC-A3D4FB525A7F}" srcOrd="0" destOrd="0" presId="urn:microsoft.com/office/officeart/2018/2/layout/IconLabelDescriptionList"/>
    <dgm:cxn modelId="{C6B68E92-5D1B-458E-8798-08806C8B4DA9}" type="presParOf" srcId="{E2A088D7-0D37-4722-A7DA-287C4526AA27}" destId="{54613637-FD9C-42F9-AEC1-6E3B0F0BB3CD}" srcOrd="1" destOrd="0" presId="urn:microsoft.com/office/officeart/2018/2/layout/IconLabelDescriptionList"/>
    <dgm:cxn modelId="{DFF396CF-20BB-4297-8435-071AFF5C655B}" type="presParOf" srcId="{E2A088D7-0D37-4722-A7DA-287C4526AA27}" destId="{7CBE6A91-4FA4-4A14-A3FE-C7B79447C10D}" srcOrd="2" destOrd="0" presId="urn:microsoft.com/office/officeart/2018/2/layout/IconLabelDescriptionList"/>
    <dgm:cxn modelId="{A40D3CB9-6DDC-42A0-95A8-4A6B78E3B202}" type="presParOf" srcId="{E2A088D7-0D37-4722-A7DA-287C4526AA27}" destId="{B0D67898-7090-4E47-B72E-B8D333EF1D3A}" srcOrd="3" destOrd="0" presId="urn:microsoft.com/office/officeart/2018/2/layout/IconLabelDescriptionList"/>
    <dgm:cxn modelId="{6607356E-C43E-4DB7-A1D5-5B6A052F3695}" type="presParOf" srcId="{E2A088D7-0D37-4722-A7DA-287C4526AA27}" destId="{0752819C-9017-4C6B-B555-CD6A5F8D4043}" srcOrd="4" destOrd="0" presId="urn:microsoft.com/office/officeart/2018/2/layout/IconLabelDescriptionList"/>
    <dgm:cxn modelId="{0AF086AB-858E-407E-AC0A-576E470536F5}" type="presParOf" srcId="{F7A45C1A-FA38-4C0A-A83D-72F41B785DC6}" destId="{B4D8F19D-0F7E-473E-86AC-E43F15BC9AB9}" srcOrd="9" destOrd="0" presId="urn:microsoft.com/office/officeart/2018/2/layout/IconLabelDescriptionList"/>
    <dgm:cxn modelId="{F8477AAE-50AE-4B4E-82E9-DD3BD44CAD20}" type="presParOf" srcId="{F7A45C1A-FA38-4C0A-A83D-72F41B785DC6}" destId="{3DF06DC2-32E1-4DE4-9850-C37A0470AA05}" srcOrd="10" destOrd="0" presId="urn:microsoft.com/office/officeart/2018/2/layout/IconLabelDescriptionList"/>
    <dgm:cxn modelId="{F1A0F4F5-1395-467B-A93C-FB6D3F6163F0}" type="presParOf" srcId="{3DF06DC2-32E1-4DE4-9850-C37A0470AA05}" destId="{19CCB59B-F296-43CF-A345-E4E0956F3CBB}" srcOrd="0" destOrd="0" presId="urn:microsoft.com/office/officeart/2018/2/layout/IconLabelDescriptionList"/>
    <dgm:cxn modelId="{E7E8B8BD-32E0-453C-BD5D-4B3E3E7A82F9}" type="presParOf" srcId="{3DF06DC2-32E1-4DE4-9850-C37A0470AA05}" destId="{97540E99-FD28-45DC-8863-9F93115C48A8}" srcOrd="1" destOrd="0" presId="urn:microsoft.com/office/officeart/2018/2/layout/IconLabelDescriptionList"/>
    <dgm:cxn modelId="{5E74040A-B302-403B-BA98-72BAFA8D2732}" type="presParOf" srcId="{3DF06DC2-32E1-4DE4-9850-C37A0470AA05}" destId="{93538E39-CE1F-43CF-891B-48DC5C7B28FE}" srcOrd="2" destOrd="0" presId="urn:microsoft.com/office/officeart/2018/2/layout/IconLabelDescriptionList"/>
    <dgm:cxn modelId="{DACAB51E-05A8-49D8-84AB-327A87734F91}" type="presParOf" srcId="{3DF06DC2-32E1-4DE4-9850-C37A0470AA05}" destId="{FCAC870E-2F15-4E6D-ABF2-199290B22447}" srcOrd="3" destOrd="0" presId="urn:microsoft.com/office/officeart/2018/2/layout/IconLabelDescriptionList"/>
    <dgm:cxn modelId="{671ED226-D3D5-4905-A559-1D20843F0D82}" type="presParOf" srcId="{3DF06DC2-32E1-4DE4-9850-C37A0470AA05}" destId="{328EAE98-FA15-4E40-9A6F-F71085C87DE3}" srcOrd="4" destOrd="0" presId="urn:microsoft.com/office/officeart/2018/2/layout/IconLabelDescription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A159C-8C4A-40A1-A405-8570066D5A9A}">
      <dsp:nvSpPr>
        <dsp:cNvPr id="0" name=""/>
        <dsp:cNvSpPr/>
      </dsp:nvSpPr>
      <dsp:spPr>
        <a:xfrm>
          <a:off x="0" y="0"/>
          <a:ext cx="92376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C9F3B-8A9F-4154-BD0F-45B9942145FC}">
      <dsp:nvSpPr>
        <dsp:cNvPr id="0" name=""/>
        <dsp:cNvSpPr/>
      </dsp:nvSpPr>
      <dsp:spPr>
        <a:xfrm>
          <a:off x="0" y="0"/>
          <a:ext cx="9237662" cy="95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Also referred to as ‘employee turnover’</a:t>
          </a:r>
          <a:endParaRPr lang="en-US" sz="2500" kern="1200" dirty="0"/>
        </a:p>
      </dsp:txBody>
      <dsp:txXfrm>
        <a:off x="0" y="0"/>
        <a:ext cx="9237662" cy="952500"/>
      </dsp:txXfrm>
    </dsp:sp>
    <dsp:sp modelId="{FA5F3C49-183C-49A6-BE4D-00797B7A154F}">
      <dsp:nvSpPr>
        <dsp:cNvPr id="0" name=""/>
        <dsp:cNvSpPr/>
      </dsp:nvSpPr>
      <dsp:spPr>
        <a:xfrm>
          <a:off x="0" y="952500"/>
          <a:ext cx="923766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3EF57-D8CB-4C15-9380-0CB3B9479CAC}">
      <dsp:nvSpPr>
        <dsp:cNvPr id="0" name=""/>
        <dsp:cNvSpPr/>
      </dsp:nvSpPr>
      <dsp:spPr>
        <a:xfrm>
          <a:off x="0" y="952500"/>
          <a:ext cx="9237662" cy="95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Refers to the number of workers who leave an organization and are replaced by new employees.</a:t>
          </a:r>
          <a:endParaRPr lang="en-US" sz="2500" kern="1200" dirty="0"/>
        </a:p>
      </dsp:txBody>
      <dsp:txXfrm>
        <a:off x="0" y="952500"/>
        <a:ext cx="9237662" cy="952500"/>
      </dsp:txXfrm>
    </dsp:sp>
    <dsp:sp modelId="{E7D80A05-0441-4B1B-9DA8-62BFF7312DA8}">
      <dsp:nvSpPr>
        <dsp:cNvPr id="0" name=""/>
        <dsp:cNvSpPr/>
      </dsp:nvSpPr>
      <dsp:spPr>
        <a:xfrm>
          <a:off x="0" y="1905000"/>
          <a:ext cx="923766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218DA-6CE1-4E0E-8395-36B005E15009}">
      <dsp:nvSpPr>
        <dsp:cNvPr id="0" name=""/>
        <dsp:cNvSpPr/>
      </dsp:nvSpPr>
      <dsp:spPr>
        <a:xfrm>
          <a:off x="0" y="1905000"/>
          <a:ext cx="9237662" cy="95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Costs ~33% of an employee’s annual salary. </a:t>
          </a:r>
        </a:p>
      </dsp:txBody>
      <dsp:txXfrm>
        <a:off x="0" y="1905000"/>
        <a:ext cx="9237662" cy="952500"/>
      </dsp:txXfrm>
    </dsp:sp>
    <dsp:sp modelId="{C2180570-0F90-4E6A-A60B-DA7C1BF5B01D}">
      <dsp:nvSpPr>
        <dsp:cNvPr id="0" name=""/>
        <dsp:cNvSpPr/>
      </dsp:nvSpPr>
      <dsp:spPr>
        <a:xfrm>
          <a:off x="0" y="2857500"/>
          <a:ext cx="923766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6E832-00DF-4F58-A5F3-7E45A30E769F}">
      <dsp:nvSpPr>
        <dsp:cNvPr id="0" name=""/>
        <dsp:cNvSpPr/>
      </dsp:nvSpPr>
      <dsp:spPr>
        <a:xfrm>
          <a:off x="0" y="2857500"/>
          <a:ext cx="9237662" cy="95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 August 2018,  the Australian Human Resources Institute (AHRI) reported that the desirable rate for attrition is 10% or less.</a:t>
          </a:r>
        </a:p>
      </dsp:txBody>
      <dsp:txXfrm>
        <a:off x="0" y="2857500"/>
        <a:ext cx="9237662" cy="95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143FA-3830-488B-88FF-3750DC19D309}">
      <dsp:nvSpPr>
        <dsp:cNvPr id="0" name=""/>
        <dsp:cNvSpPr/>
      </dsp:nvSpPr>
      <dsp:spPr>
        <a:xfrm>
          <a:off x="5895" y="1052881"/>
          <a:ext cx="581765" cy="5817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2B7B9-3D1B-46A9-956D-18C729215B82}">
      <dsp:nvSpPr>
        <dsp:cNvPr id="0" name=""/>
        <dsp:cNvSpPr/>
      </dsp:nvSpPr>
      <dsp:spPr>
        <a:xfrm>
          <a:off x="5895" y="1708731"/>
          <a:ext cx="1662187" cy="381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1. Data acquisition</a:t>
          </a:r>
        </a:p>
      </dsp:txBody>
      <dsp:txXfrm>
        <a:off x="5895" y="1708731"/>
        <a:ext cx="1662187" cy="381783"/>
      </dsp:txXfrm>
    </dsp:sp>
    <dsp:sp modelId="{A2B1E762-C625-493D-9743-168E62B7364F}">
      <dsp:nvSpPr>
        <dsp:cNvPr id="0" name=""/>
        <dsp:cNvSpPr/>
      </dsp:nvSpPr>
      <dsp:spPr>
        <a:xfrm>
          <a:off x="5895" y="2124973"/>
          <a:ext cx="1662187" cy="650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3997-F4CE-46B3-B4F3-AC913D080A60}">
      <dsp:nvSpPr>
        <dsp:cNvPr id="0" name=""/>
        <dsp:cNvSpPr/>
      </dsp:nvSpPr>
      <dsp:spPr>
        <a:xfrm>
          <a:off x="1958965" y="1052881"/>
          <a:ext cx="581765" cy="5817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8FC45-9C01-4388-ACDF-DB889297358D}">
      <dsp:nvSpPr>
        <dsp:cNvPr id="0" name=""/>
        <dsp:cNvSpPr/>
      </dsp:nvSpPr>
      <dsp:spPr>
        <a:xfrm>
          <a:off x="1958965" y="1708731"/>
          <a:ext cx="1662187" cy="381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2. Data cleaning</a:t>
          </a:r>
        </a:p>
      </dsp:txBody>
      <dsp:txXfrm>
        <a:off x="1958965" y="1708731"/>
        <a:ext cx="1662187" cy="381783"/>
      </dsp:txXfrm>
    </dsp:sp>
    <dsp:sp modelId="{44AAA18C-1CA7-496F-A221-08FD3583856D}">
      <dsp:nvSpPr>
        <dsp:cNvPr id="0" name=""/>
        <dsp:cNvSpPr/>
      </dsp:nvSpPr>
      <dsp:spPr>
        <a:xfrm>
          <a:off x="1958965" y="2124973"/>
          <a:ext cx="1662187" cy="650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36B09F-1171-40D7-8C9E-AD6BEF41D23A}">
      <dsp:nvSpPr>
        <dsp:cNvPr id="0" name=""/>
        <dsp:cNvSpPr/>
      </dsp:nvSpPr>
      <dsp:spPr>
        <a:xfrm>
          <a:off x="3912036" y="1052881"/>
          <a:ext cx="581765" cy="5817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A7466-4B6F-4493-9CCF-7C602DBCB634}">
      <dsp:nvSpPr>
        <dsp:cNvPr id="0" name=""/>
        <dsp:cNvSpPr/>
      </dsp:nvSpPr>
      <dsp:spPr>
        <a:xfrm>
          <a:off x="3912036" y="1708731"/>
          <a:ext cx="1662187" cy="381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3. Exploratory Data Analysis</a:t>
          </a:r>
        </a:p>
      </dsp:txBody>
      <dsp:txXfrm>
        <a:off x="3912036" y="1708731"/>
        <a:ext cx="1662187" cy="381783"/>
      </dsp:txXfrm>
    </dsp:sp>
    <dsp:sp modelId="{230440BF-5F66-430E-B60E-1E5136D4E017}">
      <dsp:nvSpPr>
        <dsp:cNvPr id="0" name=""/>
        <dsp:cNvSpPr/>
      </dsp:nvSpPr>
      <dsp:spPr>
        <a:xfrm>
          <a:off x="3912036" y="2124973"/>
          <a:ext cx="1662187" cy="650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Feature correlations</a:t>
          </a:r>
        </a:p>
      </dsp:txBody>
      <dsp:txXfrm>
        <a:off x="3912036" y="2124973"/>
        <a:ext cx="1662187" cy="650805"/>
      </dsp:txXfrm>
    </dsp:sp>
    <dsp:sp modelId="{3653E778-56A1-432E-AB26-FB6661F173C4}">
      <dsp:nvSpPr>
        <dsp:cNvPr id="0" name=""/>
        <dsp:cNvSpPr/>
      </dsp:nvSpPr>
      <dsp:spPr>
        <a:xfrm>
          <a:off x="5865106" y="1052881"/>
          <a:ext cx="581765" cy="5817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3A336-B7F0-478E-B65D-22E836F6512D}">
      <dsp:nvSpPr>
        <dsp:cNvPr id="0" name=""/>
        <dsp:cNvSpPr/>
      </dsp:nvSpPr>
      <dsp:spPr>
        <a:xfrm>
          <a:off x="5865106" y="1708731"/>
          <a:ext cx="1662187" cy="381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4. Modelling (individual)</a:t>
          </a:r>
        </a:p>
      </dsp:txBody>
      <dsp:txXfrm>
        <a:off x="5865106" y="1708731"/>
        <a:ext cx="1662187" cy="381783"/>
      </dsp:txXfrm>
    </dsp:sp>
    <dsp:sp modelId="{B5958BE2-4C01-424F-93E9-4EE6B2174806}">
      <dsp:nvSpPr>
        <dsp:cNvPr id="0" name=""/>
        <dsp:cNvSpPr/>
      </dsp:nvSpPr>
      <dsp:spPr>
        <a:xfrm>
          <a:off x="5865106" y="2124973"/>
          <a:ext cx="1662187" cy="650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54825-03AD-43A1-B3DC-A3D4FB525A7F}">
      <dsp:nvSpPr>
        <dsp:cNvPr id="0" name=""/>
        <dsp:cNvSpPr/>
      </dsp:nvSpPr>
      <dsp:spPr>
        <a:xfrm>
          <a:off x="7818176" y="1052881"/>
          <a:ext cx="581765" cy="5817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E6A91-4FA4-4A14-A3FE-C7B79447C10D}">
      <dsp:nvSpPr>
        <dsp:cNvPr id="0" name=""/>
        <dsp:cNvSpPr/>
      </dsp:nvSpPr>
      <dsp:spPr>
        <a:xfrm>
          <a:off x="7818176" y="1708731"/>
          <a:ext cx="1662187" cy="381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5. Modelling (ensemble)</a:t>
          </a:r>
        </a:p>
      </dsp:txBody>
      <dsp:txXfrm>
        <a:off x="7818176" y="1708731"/>
        <a:ext cx="1662187" cy="381783"/>
      </dsp:txXfrm>
    </dsp:sp>
    <dsp:sp modelId="{0752819C-9017-4C6B-B555-CD6A5F8D4043}">
      <dsp:nvSpPr>
        <dsp:cNvPr id="0" name=""/>
        <dsp:cNvSpPr/>
      </dsp:nvSpPr>
      <dsp:spPr>
        <a:xfrm>
          <a:off x="7818176" y="2124973"/>
          <a:ext cx="1662187" cy="650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CB59B-F296-43CF-A345-E4E0956F3CBB}">
      <dsp:nvSpPr>
        <dsp:cNvPr id="0" name=""/>
        <dsp:cNvSpPr/>
      </dsp:nvSpPr>
      <dsp:spPr>
        <a:xfrm>
          <a:off x="9771247" y="1052881"/>
          <a:ext cx="581765" cy="58176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38E39-CE1F-43CF-891B-48DC5C7B28FE}">
      <dsp:nvSpPr>
        <dsp:cNvPr id="0" name=""/>
        <dsp:cNvSpPr/>
      </dsp:nvSpPr>
      <dsp:spPr>
        <a:xfrm>
          <a:off x="9771247" y="1708731"/>
          <a:ext cx="1662187" cy="381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6. Model validation</a:t>
          </a:r>
        </a:p>
      </dsp:txBody>
      <dsp:txXfrm>
        <a:off x="9771247" y="1708731"/>
        <a:ext cx="1662187" cy="381783"/>
      </dsp:txXfrm>
    </dsp:sp>
    <dsp:sp modelId="{328EAE98-FA15-4E40-9A6F-F71085C87DE3}">
      <dsp:nvSpPr>
        <dsp:cNvPr id="0" name=""/>
        <dsp:cNvSpPr/>
      </dsp:nvSpPr>
      <dsp:spPr>
        <a:xfrm>
          <a:off x="9771247" y="2124973"/>
          <a:ext cx="1662187" cy="650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42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1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6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3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2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2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6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3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3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3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76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559E-9427-43A4-8F8B-932AD62F5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691" y="1013984"/>
            <a:ext cx="10394302" cy="3260635"/>
          </a:xfrm>
        </p:spPr>
        <p:txBody>
          <a:bodyPr/>
          <a:lstStyle/>
          <a:p>
            <a:r>
              <a:rPr lang="en-NZ" dirty="0"/>
              <a:t>Institute of data – capstone presentation</a:t>
            </a:r>
            <a:br>
              <a:rPr lang="en-NZ" dirty="0"/>
            </a:br>
            <a:br>
              <a:rPr lang="en-NZ" dirty="0"/>
            </a:br>
            <a:r>
              <a:rPr lang="en-NZ" dirty="0"/>
              <a:t>Samantha Carlson</a:t>
            </a:r>
            <a:br>
              <a:rPr lang="en-NZ" dirty="0"/>
            </a:br>
            <a:br>
              <a:rPr lang="en-NZ" dirty="0"/>
            </a:br>
            <a:r>
              <a:rPr lang="en-NZ" dirty="0"/>
              <a:t>29 may 2021</a:t>
            </a:r>
          </a:p>
        </p:txBody>
      </p:sp>
    </p:spTree>
    <p:extLst>
      <p:ext uri="{BB962C8B-B14F-4D97-AF65-F5344CB8AC3E}">
        <p14:creationId xmlns:p14="http://schemas.microsoft.com/office/powerpoint/2010/main" val="113940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67AE-4580-4E90-8844-C7C0503B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Data pipeline</a:t>
            </a:r>
          </a:p>
        </p:txBody>
      </p:sp>
      <p:graphicFrame>
        <p:nvGraphicFramePr>
          <p:cNvPr id="19" name="TextBox 4">
            <a:extLst>
              <a:ext uri="{FF2B5EF4-FFF2-40B4-BE49-F238E27FC236}">
                <a16:creationId xmlns:a16="http://schemas.microsoft.com/office/drawing/2014/main" id="{AF2A35FB-1455-499E-8655-F42C7D6CB8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7978406"/>
              </p:ext>
            </p:extLst>
          </p:nvPr>
        </p:nvGraphicFramePr>
        <p:xfrm>
          <a:off x="391886" y="2267340"/>
          <a:ext cx="11439330" cy="3828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874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08C7-3647-4883-9511-987532DF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2EB3-3408-41E6-9B2A-65B77E7F6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032" y="2390832"/>
            <a:ext cx="4178754" cy="2825601"/>
          </a:xfrm>
        </p:spPr>
        <p:txBody>
          <a:bodyPr>
            <a:normAutofit/>
          </a:bodyPr>
          <a:lstStyle/>
          <a:p>
            <a:r>
              <a:rPr lang="en-US" dirty="0"/>
              <a:t>Sourced from </a:t>
            </a:r>
            <a:r>
              <a:rPr lang="en-US" dirty="0" err="1"/>
              <a:t>data.world</a:t>
            </a:r>
            <a:endParaRPr lang="en-US" dirty="0"/>
          </a:p>
          <a:p>
            <a:r>
              <a:rPr lang="en-US" dirty="0"/>
              <a:t>Generated by IBM</a:t>
            </a:r>
          </a:p>
          <a:p>
            <a:r>
              <a:rPr lang="en-US" dirty="0"/>
              <a:t>Contains 1470 rows and 34 columns </a:t>
            </a:r>
          </a:p>
          <a:p>
            <a:r>
              <a:rPr lang="en-US" i="1" dirty="0"/>
              <a:t>(reduced to 18 with protected attributes and duplicate information removed – see image).</a:t>
            </a:r>
          </a:p>
          <a:p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1A03F6-CB0B-438E-BD30-EFADEF478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117" y="1070845"/>
            <a:ext cx="45815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64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F08C7-3647-4883-9511-987532DF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99" y="349800"/>
            <a:ext cx="4752201" cy="17899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Exploratory data analysis - attrition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DC52AB-DDE5-4235-B160-6525474E0A39}"/>
              </a:ext>
            </a:extLst>
          </p:cNvPr>
          <p:cNvSpPr txBox="1"/>
          <p:nvPr/>
        </p:nvSpPr>
        <p:spPr>
          <a:xfrm>
            <a:off x="7195334" y="902527"/>
            <a:ext cx="3897332" cy="4794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b="1" dirty="0"/>
              <a:t>ADDRESSING CLASS IMBALANCE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endParaRPr lang="en-US" dirty="0"/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dirty="0"/>
              <a:t>To balance my models, I have:</a:t>
            </a:r>
          </a:p>
          <a:p>
            <a:pPr marL="285750" indent="-285750">
              <a:lnSpc>
                <a:spcPct val="130000"/>
              </a:lnSpc>
              <a:spcAft>
                <a:spcPts val="600"/>
              </a:spcAft>
              <a:buSzPct val="85000"/>
              <a:buFont typeface="Arial" panose="020B0604020202020204" pitchFamily="34" charset="0"/>
              <a:buChar char="•"/>
            </a:pPr>
            <a:r>
              <a:rPr lang="en-US" dirty="0"/>
              <a:t>weighted each of the classes within the machine learning models</a:t>
            </a:r>
          </a:p>
          <a:p>
            <a:pPr marL="285750" indent="-285750">
              <a:lnSpc>
                <a:spcPct val="130000"/>
              </a:lnSpc>
              <a:spcAft>
                <a:spcPts val="600"/>
              </a:spcAft>
              <a:buSzPct val="85000"/>
              <a:buFont typeface="Arial" panose="020B0604020202020204" pitchFamily="34" charset="0"/>
              <a:buChar char="•"/>
            </a:pPr>
            <a:r>
              <a:rPr lang="en-US" dirty="0"/>
              <a:t>split the data into the train/test with ‘stratify’, and </a:t>
            </a:r>
          </a:p>
          <a:p>
            <a:pPr marL="285750" indent="-285750">
              <a:lnSpc>
                <a:spcPct val="130000"/>
              </a:lnSpc>
              <a:spcAft>
                <a:spcPts val="600"/>
              </a:spcAft>
              <a:buSzPct val="85000"/>
              <a:buFont typeface="Arial" panose="020B0604020202020204" pitchFamily="34" charset="0"/>
              <a:buChar char="•"/>
            </a:pPr>
            <a:r>
              <a:rPr lang="en-US" dirty="0"/>
              <a:t>have used 5 </a:t>
            </a:r>
            <a:r>
              <a:rPr lang="en-US" dirty="0" err="1"/>
              <a:t>kFold</a:t>
            </a:r>
            <a:r>
              <a:rPr lang="en-US" dirty="0"/>
              <a:t> validation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86A2320-7A71-4B03-8F37-FD758C4FA6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3"/>
          <a:stretch/>
        </p:blipFill>
        <p:spPr>
          <a:xfrm>
            <a:off x="535265" y="2139777"/>
            <a:ext cx="5485714" cy="3556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C3E4CD-F0D5-4B9D-9FCC-1A566B3ADAC6}"/>
              </a:ext>
            </a:extLst>
          </p:cNvPr>
          <p:cNvSpPr txBox="1"/>
          <p:nvPr/>
        </p:nvSpPr>
        <p:spPr>
          <a:xfrm>
            <a:off x="1910416" y="3831128"/>
            <a:ext cx="46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1B3B71-A93B-426C-8748-73F6FB22CE63}"/>
              </a:ext>
            </a:extLst>
          </p:cNvPr>
          <p:cNvSpPr txBox="1"/>
          <p:nvPr/>
        </p:nvSpPr>
        <p:spPr>
          <a:xfrm>
            <a:off x="4264090" y="5085183"/>
            <a:ext cx="51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63935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F08C7-3647-4883-9511-987532DF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863" y="1009538"/>
            <a:ext cx="3936275" cy="27177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Exploratory data analysis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Features vs. attrition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56770-BF10-4BD0-B4C1-29041DA867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58000" y="984081"/>
            <a:ext cx="4572000" cy="488984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181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08C7-3647-4883-9511-987532DF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18" y="468566"/>
            <a:ext cx="9238434" cy="857559"/>
          </a:xfrm>
        </p:spPr>
        <p:txBody>
          <a:bodyPr/>
          <a:lstStyle/>
          <a:p>
            <a:r>
              <a:rPr lang="en-NZ" dirty="0"/>
              <a:t>Individual Machine modelling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7E80E9-FAC2-48EB-8075-CFC722980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240401"/>
              </p:ext>
            </p:extLst>
          </p:nvPr>
        </p:nvGraphicFramePr>
        <p:xfrm>
          <a:off x="2190724" y="2047514"/>
          <a:ext cx="8026297" cy="3251199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3137833">
                  <a:extLst>
                    <a:ext uri="{9D8B030D-6E8A-4147-A177-3AD203B41FA5}">
                      <a16:colId xmlns:a16="http://schemas.microsoft.com/office/drawing/2014/main" val="2921502059"/>
                    </a:ext>
                  </a:extLst>
                </a:gridCol>
                <a:gridCol w="1222116">
                  <a:extLst>
                    <a:ext uri="{9D8B030D-6E8A-4147-A177-3AD203B41FA5}">
                      <a16:colId xmlns:a16="http://schemas.microsoft.com/office/drawing/2014/main" val="1031160637"/>
                    </a:ext>
                  </a:extLst>
                </a:gridCol>
                <a:gridCol w="1222116">
                  <a:extLst>
                    <a:ext uri="{9D8B030D-6E8A-4147-A177-3AD203B41FA5}">
                      <a16:colId xmlns:a16="http://schemas.microsoft.com/office/drawing/2014/main" val="2157589907"/>
                    </a:ext>
                  </a:extLst>
                </a:gridCol>
                <a:gridCol w="1222116">
                  <a:extLst>
                    <a:ext uri="{9D8B030D-6E8A-4147-A177-3AD203B41FA5}">
                      <a16:colId xmlns:a16="http://schemas.microsoft.com/office/drawing/2014/main" val="3974614694"/>
                    </a:ext>
                  </a:extLst>
                </a:gridCol>
                <a:gridCol w="1222116">
                  <a:extLst>
                    <a:ext uri="{9D8B030D-6E8A-4147-A177-3AD203B41FA5}">
                      <a16:colId xmlns:a16="http://schemas.microsoft.com/office/drawing/2014/main" val="1501006839"/>
                    </a:ext>
                  </a:extLst>
                </a:gridCol>
              </a:tblGrid>
              <a:tr h="4644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800">
                          <a:effectLst/>
                        </a:rPr>
                        <a:t>Model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8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8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8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F1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800" dirty="0">
                          <a:effectLst/>
                        </a:rPr>
                        <a:t>Accuracy</a:t>
                      </a:r>
                      <a:endParaRPr lang="en-NZ" sz="18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554669"/>
                  </a:ext>
                </a:extLst>
              </a:tr>
              <a:tr h="4644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800" dirty="0" err="1">
                          <a:effectLst/>
                        </a:rPr>
                        <a:t>CatBoost</a:t>
                      </a:r>
                      <a:endParaRPr lang="en-NZ" sz="18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NZ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NZ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NZ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800" dirty="0">
                          <a:effectLst/>
                        </a:rPr>
                        <a:t>0.76</a:t>
                      </a:r>
                      <a:endParaRPr lang="en-NZ" sz="18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4859451"/>
                  </a:ext>
                </a:extLst>
              </a:tr>
              <a:tr h="4644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800">
                          <a:effectLst/>
                        </a:rPr>
                        <a:t>XGBoost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NZ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NZ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NZ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800" dirty="0">
                          <a:effectLst/>
                        </a:rPr>
                        <a:t>0.85</a:t>
                      </a:r>
                      <a:endParaRPr lang="en-NZ" sz="18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3747628"/>
                  </a:ext>
                </a:extLst>
              </a:tr>
              <a:tr h="4644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800" dirty="0">
                          <a:effectLst/>
                        </a:rPr>
                        <a:t>K-Nearest Neighbour</a:t>
                      </a:r>
                      <a:endParaRPr lang="en-NZ" sz="18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NZ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NZ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NZ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800" dirty="0">
                          <a:effectLst/>
                        </a:rPr>
                        <a:t>0.83</a:t>
                      </a:r>
                      <a:endParaRPr lang="en-NZ" sz="18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6598690"/>
                  </a:ext>
                </a:extLst>
              </a:tr>
              <a:tr h="4644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800">
                          <a:effectLst/>
                        </a:rPr>
                        <a:t>Random Forest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NZ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NZ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NZ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800" dirty="0">
                          <a:effectLst/>
                        </a:rPr>
                        <a:t>0.86</a:t>
                      </a:r>
                      <a:endParaRPr lang="en-NZ" sz="18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1560551"/>
                  </a:ext>
                </a:extLst>
              </a:tr>
              <a:tr h="4644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800">
                          <a:effectLst/>
                        </a:rPr>
                        <a:t>Light GBM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NZ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NZ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NZ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800">
                          <a:effectLst/>
                        </a:rPr>
                        <a:t>0.84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9030184"/>
                  </a:ext>
                </a:extLst>
              </a:tr>
              <a:tr h="4644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800">
                          <a:effectLst/>
                        </a:rPr>
                        <a:t>Logistic Regression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NZ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NZ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NZ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800" dirty="0">
                          <a:effectLst/>
                        </a:rPr>
                        <a:t>0.79</a:t>
                      </a:r>
                      <a:endParaRPr lang="en-NZ" sz="18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55677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0F99261-0541-4A4D-9797-0F8436D0779B}"/>
              </a:ext>
            </a:extLst>
          </p:cNvPr>
          <p:cNvSpPr txBox="1"/>
          <p:nvPr/>
        </p:nvSpPr>
        <p:spPr>
          <a:xfrm>
            <a:off x="278363" y="5782283"/>
            <a:ext cx="11635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i="1" dirty="0"/>
              <a:t>Recommendations from this study focus on overall workplace improvement strategies, for this particular study, there are no significant impacts of incorrectly classed employees (false positives/false negatives).</a:t>
            </a:r>
          </a:p>
        </p:txBody>
      </p:sp>
    </p:spTree>
    <p:extLst>
      <p:ext uri="{BB962C8B-B14F-4D97-AF65-F5344CB8AC3E}">
        <p14:creationId xmlns:p14="http://schemas.microsoft.com/office/powerpoint/2010/main" val="183138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F08C7-3647-4883-9511-987532DF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140638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Ensemble modelling results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CCFE223-17F3-4BF0-B4E3-4461C9D88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03550"/>
              </p:ext>
            </p:extLst>
          </p:nvPr>
        </p:nvGraphicFramePr>
        <p:xfrm>
          <a:off x="6360160" y="2744000"/>
          <a:ext cx="5537200" cy="199056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86560">
                  <a:extLst>
                    <a:ext uri="{9D8B030D-6E8A-4147-A177-3AD203B41FA5}">
                      <a16:colId xmlns:a16="http://schemas.microsoft.com/office/drawing/2014/main" val="2921502059"/>
                    </a:ext>
                  </a:extLst>
                </a:gridCol>
                <a:gridCol w="962660">
                  <a:extLst>
                    <a:ext uri="{9D8B030D-6E8A-4147-A177-3AD203B41FA5}">
                      <a16:colId xmlns:a16="http://schemas.microsoft.com/office/drawing/2014/main" val="229250895"/>
                    </a:ext>
                  </a:extLst>
                </a:gridCol>
                <a:gridCol w="962660">
                  <a:extLst>
                    <a:ext uri="{9D8B030D-6E8A-4147-A177-3AD203B41FA5}">
                      <a16:colId xmlns:a16="http://schemas.microsoft.com/office/drawing/2014/main" val="2213637815"/>
                    </a:ext>
                  </a:extLst>
                </a:gridCol>
                <a:gridCol w="962660">
                  <a:extLst>
                    <a:ext uri="{9D8B030D-6E8A-4147-A177-3AD203B41FA5}">
                      <a16:colId xmlns:a16="http://schemas.microsoft.com/office/drawing/2014/main" val="2470534035"/>
                    </a:ext>
                  </a:extLst>
                </a:gridCol>
                <a:gridCol w="962660">
                  <a:extLst>
                    <a:ext uri="{9D8B030D-6E8A-4147-A177-3AD203B41FA5}">
                      <a16:colId xmlns:a16="http://schemas.microsoft.com/office/drawing/2014/main" val="1501006839"/>
                    </a:ext>
                  </a:extLst>
                </a:gridCol>
              </a:tblGrid>
              <a:tr h="7937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GB" sz="1500" b="1" dirty="0">
                          <a:solidFill>
                            <a:schemeClr val="tx1"/>
                          </a:solidFill>
                          <a:effectLst/>
                        </a:rPr>
                        <a:t>Ensemble Model</a:t>
                      </a:r>
                      <a:endParaRPr lang="en-NZ" sz="15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58538" marR="585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500" b="1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en-NZ" sz="15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58538" marR="585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500" b="1" dirty="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en-NZ" sz="15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58538" marR="585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NZ" sz="1500" b="1">
                          <a:solidFill>
                            <a:schemeClr val="tx1"/>
                          </a:solidFill>
                          <a:effectLst/>
                        </a:rPr>
                        <a:t>F1</a:t>
                      </a:r>
                      <a:endParaRPr lang="en-NZ" sz="15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58538" marR="585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500" b="1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NZ" sz="15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</a:endParaRPr>
                    </a:p>
                  </a:txBody>
                  <a:tcPr marL="58538" marR="58538" marT="0" marB="0" anchor="ctr"/>
                </a:tc>
                <a:extLst>
                  <a:ext uri="{0D108BD9-81ED-4DB2-BD59-A6C34878D82A}">
                    <a16:rowId xmlns:a16="http://schemas.microsoft.com/office/drawing/2014/main" val="2156554669"/>
                  </a:ext>
                </a:extLst>
              </a:tr>
              <a:tr h="3989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GB" sz="1500" b="0" kern="1200" dirty="0">
                          <a:solidFill>
                            <a:schemeClr val="tx1"/>
                          </a:solidFill>
                          <a:effectLst/>
                        </a:rPr>
                        <a:t>Stacking</a:t>
                      </a:r>
                      <a:endParaRPr lang="en-NZ" sz="15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NZ" sz="1500" b="0" kern="1200">
                          <a:solidFill>
                            <a:schemeClr val="tx1"/>
                          </a:solidFill>
                          <a:effectLst/>
                        </a:rPr>
                        <a:t>0.88</a:t>
                      </a:r>
                      <a:endParaRPr lang="en-NZ" sz="15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NZ" sz="1500" b="0" kern="1200">
                          <a:solidFill>
                            <a:schemeClr val="tx1"/>
                          </a:solidFill>
                          <a:effectLst/>
                        </a:rPr>
                        <a:t>0.95</a:t>
                      </a:r>
                      <a:endParaRPr lang="en-NZ" sz="15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NZ" sz="1500" b="0" kern="1200">
                          <a:solidFill>
                            <a:schemeClr val="tx1"/>
                          </a:solidFill>
                          <a:effectLst/>
                        </a:rPr>
                        <a:t>0.92</a:t>
                      </a:r>
                      <a:endParaRPr lang="en-NZ" sz="15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GB" sz="1500" b="0" kern="1200">
                          <a:solidFill>
                            <a:schemeClr val="tx1"/>
                          </a:solidFill>
                          <a:effectLst/>
                        </a:rPr>
                        <a:t>0.85</a:t>
                      </a:r>
                      <a:endParaRPr lang="en-NZ" sz="15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/>
                </a:tc>
                <a:extLst>
                  <a:ext uri="{0D108BD9-81ED-4DB2-BD59-A6C34878D82A}">
                    <a16:rowId xmlns:a16="http://schemas.microsoft.com/office/drawing/2014/main" val="3464859451"/>
                  </a:ext>
                </a:extLst>
              </a:tr>
              <a:tr h="3989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GB" sz="1500" b="0" kern="1200" dirty="0">
                          <a:solidFill>
                            <a:schemeClr val="tx1"/>
                          </a:solidFill>
                          <a:effectLst/>
                        </a:rPr>
                        <a:t>Boosting</a:t>
                      </a:r>
                      <a:endParaRPr lang="en-NZ" sz="15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NZ" sz="1500" b="0" kern="1200">
                          <a:solidFill>
                            <a:schemeClr val="tx1"/>
                          </a:solidFill>
                          <a:effectLst/>
                        </a:rPr>
                        <a:t>0.90</a:t>
                      </a:r>
                      <a:endParaRPr lang="en-NZ" sz="15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NZ" sz="1500" b="0" kern="1200">
                          <a:solidFill>
                            <a:schemeClr val="tx1"/>
                          </a:solidFill>
                          <a:effectLst/>
                        </a:rPr>
                        <a:t>0.98</a:t>
                      </a:r>
                      <a:endParaRPr lang="en-NZ" sz="15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NZ" sz="1500" b="0" kern="1200">
                          <a:solidFill>
                            <a:schemeClr val="tx1"/>
                          </a:solidFill>
                          <a:effectLst/>
                        </a:rPr>
                        <a:t>0.94</a:t>
                      </a:r>
                      <a:endParaRPr lang="en-NZ" sz="15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GB" sz="1500" b="0" kern="1200">
                          <a:solidFill>
                            <a:schemeClr val="tx1"/>
                          </a:solidFill>
                          <a:effectLst/>
                        </a:rPr>
                        <a:t>0.89</a:t>
                      </a:r>
                      <a:endParaRPr lang="en-NZ" sz="15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/>
                </a:tc>
                <a:extLst>
                  <a:ext uri="{0D108BD9-81ED-4DB2-BD59-A6C34878D82A}">
                    <a16:rowId xmlns:a16="http://schemas.microsoft.com/office/drawing/2014/main" val="3573747628"/>
                  </a:ext>
                </a:extLst>
              </a:tr>
              <a:tr h="3989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NZ" sz="1500" b="0" kern="1200" dirty="0">
                          <a:solidFill>
                            <a:schemeClr val="tx1"/>
                          </a:solidFill>
                          <a:effectLst/>
                        </a:rPr>
                        <a:t>Bagging</a:t>
                      </a:r>
                      <a:endParaRPr lang="en-NZ" sz="15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NZ" sz="1500" b="0" kern="1200" dirty="0">
                          <a:solidFill>
                            <a:schemeClr val="tx1"/>
                          </a:solidFill>
                          <a:effectLst/>
                        </a:rPr>
                        <a:t>0.87</a:t>
                      </a:r>
                      <a:endParaRPr lang="en-NZ" sz="15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NZ" sz="1500" b="0" kern="1200" dirty="0">
                          <a:solidFill>
                            <a:schemeClr val="tx1"/>
                          </a:solidFill>
                          <a:effectLst/>
                        </a:rPr>
                        <a:t>0.98</a:t>
                      </a:r>
                      <a:endParaRPr lang="en-NZ" sz="15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NZ" sz="1500" b="0" kern="1200" dirty="0">
                          <a:solidFill>
                            <a:schemeClr val="tx1"/>
                          </a:solidFill>
                          <a:effectLst/>
                        </a:rPr>
                        <a:t>0.92</a:t>
                      </a:r>
                      <a:endParaRPr lang="en-NZ" sz="15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GB" sz="1500" b="0" kern="1200" dirty="0">
                          <a:solidFill>
                            <a:schemeClr val="tx1"/>
                          </a:solidFill>
                          <a:effectLst/>
                        </a:rPr>
                        <a:t>0.85</a:t>
                      </a:r>
                      <a:endParaRPr lang="en-NZ" sz="15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/>
                </a:tc>
                <a:extLst>
                  <a:ext uri="{0D108BD9-81ED-4DB2-BD59-A6C34878D82A}">
                    <a16:rowId xmlns:a16="http://schemas.microsoft.com/office/drawing/2014/main" val="436598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399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F08C7-3647-4883-9511-987532DF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140638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Ensemble modelling results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E1466E4-4845-4CB5-BB5D-10FD2B135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" r="3031"/>
          <a:stretch/>
        </p:blipFill>
        <p:spPr>
          <a:xfrm>
            <a:off x="6167120" y="668763"/>
            <a:ext cx="598678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23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6F48D01E-5A03-4368-B8C6-9D1130FFE90E}"/>
              </a:ext>
            </a:extLst>
          </p:cNvPr>
          <p:cNvSpPr txBox="1">
            <a:spLocks/>
          </p:cNvSpPr>
          <p:nvPr/>
        </p:nvSpPr>
        <p:spPr>
          <a:xfrm>
            <a:off x="930725" y="1764043"/>
            <a:ext cx="4991103" cy="6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/>
              <a:t>Business question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C11F603-65C4-4D14-9729-4FDA3DA24F9E}"/>
              </a:ext>
            </a:extLst>
          </p:cNvPr>
          <p:cNvSpPr txBox="1">
            <a:spLocks/>
          </p:cNvSpPr>
          <p:nvPr/>
        </p:nvSpPr>
        <p:spPr>
          <a:xfrm>
            <a:off x="1104897" y="2580253"/>
            <a:ext cx="464276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ea typeface="Arial" panose="020B0604020202020204" pitchFamily="34" charset="0"/>
              </a:rPr>
              <a:t>Can we predict which employees are most likely to leave an organisation?</a:t>
            </a:r>
            <a:endParaRPr lang="en-NZ" dirty="0">
              <a:ea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NZ" dirty="0"/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03E47E85-482A-4FB3-A810-B16B06719BB6}"/>
              </a:ext>
            </a:extLst>
          </p:cNvPr>
          <p:cNvSpPr txBox="1">
            <a:spLocks/>
          </p:cNvSpPr>
          <p:nvPr/>
        </p:nvSpPr>
        <p:spPr>
          <a:xfrm>
            <a:off x="6939091" y="1613640"/>
            <a:ext cx="3295458" cy="7751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/>
              <a:t>Answer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A88CD8-3FE2-48DF-9C33-2EB0AC2D9D9D}"/>
              </a:ext>
            </a:extLst>
          </p:cNvPr>
          <p:cNvSpPr txBox="1"/>
          <p:nvPr/>
        </p:nvSpPr>
        <p:spPr>
          <a:xfrm>
            <a:off x="6939091" y="2580253"/>
            <a:ext cx="4991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Yes, using machine learning and ensemble models we can predict which employees are most likely to leave an organisation.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A35584-4A78-4946-829F-B353D112525C}"/>
              </a:ext>
            </a:extLst>
          </p:cNvPr>
          <p:cNvCxnSpPr/>
          <p:nvPr/>
        </p:nvCxnSpPr>
        <p:spPr>
          <a:xfrm>
            <a:off x="1366521" y="4229100"/>
            <a:ext cx="9820275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44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>
            <a:extLst>
              <a:ext uri="{FF2B5EF4-FFF2-40B4-BE49-F238E27FC236}">
                <a16:creationId xmlns:a16="http://schemas.microsoft.com/office/drawing/2014/main" id="{F530ACED-D665-47C2-9999-1B2A58608DCD}"/>
              </a:ext>
            </a:extLst>
          </p:cNvPr>
          <p:cNvSpPr txBox="1">
            <a:spLocks/>
          </p:cNvSpPr>
          <p:nvPr/>
        </p:nvSpPr>
        <p:spPr>
          <a:xfrm>
            <a:off x="930725" y="1298941"/>
            <a:ext cx="4857364" cy="624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NZ" dirty="0"/>
              <a:t>Data question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2AAF722-DEFE-440D-9528-78B993713EF4}"/>
              </a:ext>
            </a:extLst>
          </p:cNvPr>
          <p:cNvSpPr txBox="1">
            <a:spLocks/>
          </p:cNvSpPr>
          <p:nvPr/>
        </p:nvSpPr>
        <p:spPr>
          <a:xfrm>
            <a:off x="1104897" y="2103032"/>
            <a:ext cx="4548670" cy="152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5000"/>
              </a:lnSpc>
              <a:buNone/>
            </a:pPr>
            <a:r>
              <a:rPr lang="en-GB" dirty="0">
                <a:effectLst/>
                <a:ea typeface="Arial" panose="020B0604020202020204" pitchFamily="34" charset="0"/>
              </a:rPr>
              <a:t>Which factors that can be </a:t>
            </a:r>
            <a:r>
              <a:rPr lang="en-GB" u="sng" dirty="0">
                <a:effectLst/>
                <a:ea typeface="Arial" panose="020B0604020202020204" pitchFamily="34" charset="0"/>
              </a:rPr>
              <a:t>addressed lawfully </a:t>
            </a:r>
            <a:r>
              <a:rPr lang="en-GB" dirty="0">
                <a:effectLst/>
                <a:ea typeface="Arial" panose="020B0604020202020204" pitchFamily="34" charset="0"/>
              </a:rPr>
              <a:t>by an employer most impact employee attrition?</a:t>
            </a:r>
            <a:endParaRPr lang="en-NZ" dirty="0">
              <a:effectLst/>
              <a:ea typeface="Arial" panose="020B0604020202020204" pitchFamily="34" charset="0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03E47E85-482A-4FB3-A810-B16B06719BB6}"/>
              </a:ext>
            </a:extLst>
          </p:cNvPr>
          <p:cNvSpPr txBox="1">
            <a:spLocks/>
          </p:cNvSpPr>
          <p:nvPr/>
        </p:nvSpPr>
        <p:spPr>
          <a:xfrm>
            <a:off x="6605271" y="1148537"/>
            <a:ext cx="3295458" cy="7751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/>
              <a:t>Answer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372AAA-1D57-427E-B407-738F44C13785}"/>
              </a:ext>
            </a:extLst>
          </p:cNvPr>
          <p:cNvSpPr txBox="1"/>
          <p:nvPr/>
        </p:nvSpPr>
        <p:spPr>
          <a:xfrm>
            <a:off x="6538434" y="2110564"/>
            <a:ext cx="5551328" cy="3744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600" dirty="0">
                <a:effectLst/>
                <a:ea typeface="Arial" panose="020B0604020202020204" pitchFamily="34" charset="0"/>
              </a:rPr>
              <a:t>As the following features increase, attrition increases:</a:t>
            </a:r>
            <a:endParaRPr lang="en-NZ" sz="1600" dirty="0">
              <a:effectLst/>
              <a:ea typeface="Arial" panose="020B0604020202020204" pitchFamily="34" charset="0"/>
            </a:endParaRPr>
          </a:p>
          <a:p>
            <a:pPr marL="685800" lvl="1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GB" sz="1600" dirty="0">
                <a:effectLst/>
                <a:ea typeface="Arial" panose="020B0604020202020204" pitchFamily="34" charset="0"/>
              </a:rPr>
              <a:t>Over time</a:t>
            </a:r>
            <a:endParaRPr lang="en-NZ" sz="1600" dirty="0">
              <a:effectLst/>
              <a:ea typeface="Arial" panose="020B0604020202020204" pitchFamily="34" charset="0"/>
            </a:endParaRPr>
          </a:p>
          <a:p>
            <a:pPr marL="685800" lvl="1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GB" sz="1600" dirty="0">
                <a:effectLst/>
                <a:ea typeface="Arial" panose="020B0604020202020204" pitchFamily="34" charset="0"/>
              </a:rPr>
              <a:t>Business-related travel 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endParaRPr lang="en-GB" sz="1600" dirty="0">
              <a:ea typeface="Arial" panose="020B0604020202020204" pitchFamily="34" charset="0"/>
            </a:endParaRPr>
          </a:p>
          <a:p>
            <a:pPr marL="285750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600" dirty="0">
                <a:effectLst/>
                <a:ea typeface="Arial" panose="020B0604020202020204" pitchFamily="34" charset="0"/>
              </a:rPr>
              <a:t>As the following features increase, attrition decreases:</a:t>
            </a:r>
            <a:endParaRPr lang="en-NZ" sz="1600" dirty="0">
              <a:effectLst/>
              <a:ea typeface="Arial" panose="020B0604020202020204" pitchFamily="34" charset="0"/>
            </a:endParaRPr>
          </a:p>
          <a:p>
            <a:pPr marL="685800" lvl="1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GB" sz="1600" dirty="0">
                <a:effectLst/>
                <a:ea typeface="Arial" panose="020B0604020202020204" pitchFamily="34" charset="0"/>
              </a:rPr>
              <a:t>Environment Satisfaction</a:t>
            </a:r>
            <a:endParaRPr lang="en-NZ" sz="1600" dirty="0">
              <a:effectLst/>
              <a:ea typeface="Arial" panose="020B0604020202020204" pitchFamily="34" charset="0"/>
            </a:endParaRPr>
          </a:p>
          <a:p>
            <a:pPr marL="685800" lvl="1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GB" sz="1600" dirty="0">
                <a:effectLst/>
                <a:ea typeface="Arial" panose="020B0604020202020204" pitchFamily="34" charset="0"/>
              </a:rPr>
              <a:t>Job Satisfaction</a:t>
            </a:r>
            <a:endParaRPr lang="en-NZ" sz="1600" dirty="0">
              <a:effectLst/>
              <a:ea typeface="Arial" panose="020B0604020202020204" pitchFamily="34" charset="0"/>
            </a:endParaRPr>
          </a:p>
          <a:p>
            <a:pPr marL="685800" lvl="1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GB" sz="1600" dirty="0">
                <a:effectLst/>
                <a:ea typeface="Arial" panose="020B0604020202020204" pitchFamily="34" charset="0"/>
              </a:rPr>
              <a:t>Job Involvement</a:t>
            </a:r>
            <a:endParaRPr lang="en-NZ" sz="1600" dirty="0">
              <a:effectLst/>
              <a:ea typeface="Arial" panose="020B0604020202020204" pitchFamily="34" charset="0"/>
            </a:endParaRPr>
          </a:p>
          <a:p>
            <a:pPr marL="685800" lvl="1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GB" sz="1600" dirty="0">
                <a:effectLst/>
                <a:ea typeface="Arial" panose="020B0604020202020204" pitchFamily="34" charset="0"/>
              </a:rPr>
              <a:t>Years at Company</a:t>
            </a:r>
            <a:endParaRPr lang="en-NZ" sz="1600" dirty="0">
              <a:effectLst/>
              <a:ea typeface="Arial" panose="020B0604020202020204" pitchFamily="34" charset="0"/>
            </a:endParaRPr>
          </a:p>
          <a:p>
            <a:pPr marL="685800" lvl="1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GB" sz="1600" dirty="0">
                <a:effectLst/>
                <a:ea typeface="Arial" panose="020B0604020202020204" pitchFamily="34" charset="0"/>
              </a:rPr>
              <a:t>Stock Option Level</a:t>
            </a:r>
            <a:endParaRPr lang="en-NZ" sz="1600" dirty="0">
              <a:effectLst/>
              <a:ea typeface="Arial" panose="020B0604020202020204" pitchFamily="34" charset="0"/>
            </a:endParaRPr>
          </a:p>
          <a:p>
            <a:pPr marL="685800" lvl="1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GB" sz="1600" dirty="0">
                <a:effectLst/>
                <a:ea typeface="Arial" panose="020B0604020202020204" pitchFamily="34" charset="0"/>
              </a:rPr>
              <a:t>Years with Current Manager</a:t>
            </a:r>
            <a:endParaRPr lang="en-NZ" sz="1600" dirty="0">
              <a:effectLst/>
              <a:ea typeface="Arial" panose="020B0604020202020204" pitchFamily="34" charset="0"/>
            </a:endParaRPr>
          </a:p>
          <a:p>
            <a:pPr marL="685800" lvl="1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GB" sz="1600" dirty="0">
                <a:effectLst/>
                <a:ea typeface="Arial" panose="020B0604020202020204" pitchFamily="34" charset="0"/>
              </a:rPr>
              <a:t>Years in Current Role</a:t>
            </a:r>
            <a:endParaRPr lang="en-NZ" sz="1600" dirty="0">
              <a:effectLst/>
              <a:ea typeface="Arial" panose="020B0604020202020204" pitchFamily="34" charset="0"/>
            </a:endParaRPr>
          </a:p>
          <a:p>
            <a:pPr marL="685800" lvl="1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GB" sz="1600" dirty="0">
                <a:effectLst/>
                <a:ea typeface="Arial" panose="020B0604020202020204" pitchFamily="34" charset="0"/>
              </a:rPr>
              <a:t>Job Level</a:t>
            </a:r>
            <a:endParaRPr lang="en-NZ" sz="2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A35584-4A78-4946-829F-B353D112525C}"/>
              </a:ext>
            </a:extLst>
          </p:cNvPr>
          <p:cNvCxnSpPr>
            <a:cxnSpLocks/>
          </p:cNvCxnSpPr>
          <p:nvPr/>
        </p:nvCxnSpPr>
        <p:spPr>
          <a:xfrm>
            <a:off x="6096000" y="414337"/>
            <a:ext cx="0" cy="602932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2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08C7-3647-4883-9511-987532DF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646" y="365760"/>
            <a:ext cx="9238434" cy="633004"/>
          </a:xfrm>
        </p:spPr>
        <p:txBody>
          <a:bodyPr/>
          <a:lstStyle/>
          <a:p>
            <a:r>
              <a:rPr lang="en-NZ" dirty="0"/>
              <a:t>Recommendation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2EB3-3408-41E6-9B2A-65B77E7F6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646" y="1524000"/>
            <a:ext cx="7663634" cy="265176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GB" b="1" u="sng" dirty="0">
                <a:effectLst/>
                <a:ea typeface="Arial" panose="020B0604020202020204" pitchFamily="34" charset="0"/>
              </a:rPr>
              <a:t>To address the two factors that most negatively impact attrition:</a:t>
            </a:r>
          </a:p>
          <a:p>
            <a:pPr marL="0" indent="0">
              <a:lnSpc>
                <a:spcPct val="115000"/>
              </a:lnSpc>
              <a:buNone/>
            </a:pPr>
            <a:endParaRPr lang="en-NZ" dirty="0">
              <a:effectLst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b="1" dirty="0">
                <a:solidFill>
                  <a:schemeClr val="accent3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Overtime</a:t>
            </a:r>
            <a:endParaRPr lang="en-NZ" b="1" dirty="0">
              <a:solidFill>
                <a:schemeClr val="accent3">
                  <a:lumMod val="75000"/>
                </a:schemeClr>
              </a:solidFill>
              <a:effectLst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800" b="0" dirty="0">
                <a:effectLst/>
                <a:ea typeface="Arial" panose="020B0604020202020204" pitchFamily="34" charset="0"/>
              </a:rPr>
              <a:t>Assess the amount of over time hours completed and determine whether additional employees are required to address the workload.</a:t>
            </a:r>
            <a:endParaRPr lang="en-NZ" sz="1800" b="0" dirty="0">
              <a:effectLst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800" b="0" dirty="0">
                <a:effectLst/>
                <a:ea typeface="Arial" panose="020B0604020202020204" pitchFamily="34" charset="0"/>
              </a:rPr>
              <a:t>Assess the priorities of your current employees to determine why over time hours are required.</a:t>
            </a:r>
            <a:endParaRPr lang="en-NZ" sz="1800" b="0" dirty="0">
              <a:effectLst/>
              <a:ea typeface="Arial" panose="020B0604020202020204" pitchFamily="34" charset="0"/>
            </a:endParaRP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GB" sz="1800" dirty="0">
                <a:effectLst/>
                <a:ea typeface="Arial" panose="020B0604020202020204" pitchFamily="34" charset="0"/>
              </a:rPr>
              <a:t>E.g., could timelines for work be extended?</a:t>
            </a:r>
          </a:p>
          <a:p>
            <a:pPr marL="914400" lvl="2" indent="0">
              <a:lnSpc>
                <a:spcPct val="115000"/>
              </a:lnSpc>
              <a:buNone/>
            </a:pPr>
            <a:endParaRPr lang="en-NZ" sz="1600" dirty="0">
              <a:effectLst/>
              <a:ea typeface="Arial" panose="020B0604020202020204" pitchFamily="34" charset="0"/>
            </a:endParaRPr>
          </a:p>
        </p:txBody>
      </p:sp>
      <p:pic>
        <p:nvPicPr>
          <p:cNvPr id="5" name="Graphic 4" descr="Travel outline">
            <a:extLst>
              <a:ext uri="{FF2B5EF4-FFF2-40B4-BE49-F238E27FC236}">
                <a16:creationId xmlns:a16="http://schemas.microsoft.com/office/drawing/2014/main" id="{AB956B43-B261-4498-BF16-61C7A2B8D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2114" y="3434080"/>
            <a:ext cx="1859280" cy="1859280"/>
          </a:xfrm>
          <a:prstGeom prst="rect">
            <a:avLst/>
          </a:prstGeom>
        </p:spPr>
      </p:pic>
      <p:pic>
        <p:nvPicPr>
          <p:cNvPr id="7" name="Graphic 6" descr="Spinning Plates outline">
            <a:extLst>
              <a:ext uri="{FF2B5EF4-FFF2-40B4-BE49-F238E27FC236}">
                <a16:creationId xmlns:a16="http://schemas.microsoft.com/office/drawing/2014/main" id="{A1A2F876-4355-403D-B2FF-311DC773B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72114" y="1734321"/>
            <a:ext cx="1551486" cy="15514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0A6F8D-72D4-4787-AEE7-49A4C48F2F9E}"/>
              </a:ext>
            </a:extLst>
          </p:cNvPr>
          <p:cNvSpPr txBox="1"/>
          <p:nvPr/>
        </p:nvSpPr>
        <p:spPr>
          <a:xfrm>
            <a:off x="545646" y="4429760"/>
            <a:ext cx="7927794" cy="128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Business travel</a:t>
            </a:r>
            <a:endParaRPr lang="en-NZ" sz="1700" b="1" dirty="0">
              <a:solidFill>
                <a:schemeClr val="accent3">
                  <a:lumMod val="75000"/>
                </a:schemeClr>
              </a:solidFill>
              <a:effectLst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700" b="0" dirty="0">
                <a:effectLst/>
                <a:ea typeface="Arial" panose="020B0604020202020204" pitchFamily="34" charset="0"/>
              </a:rPr>
              <a:t>With the emergence of more digital ways of working, are there tasks that could be completed remotely?</a:t>
            </a:r>
            <a:endParaRPr lang="en-NZ" sz="1700" b="0" dirty="0">
              <a:effectLst/>
              <a:ea typeface="Arial" panose="020B0604020202020204" pitchFamily="34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3727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CA1F03-1978-4993-9625-ECC9A327C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Diagram&#10;&#10;Description automatically generated">
            <a:extLst>
              <a:ext uri="{FF2B5EF4-FFF2-40B4-BE49-F238E27FC236}">
                <a16:creationId xmlns:a16="http://schemas.microsoft.com/office/drawing/2014/main" id="{5B98DF79-35E5-412B-8F22-377E8B6D8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F5ECF7-5D31-4B53-8384-8D36C106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1" y="762000"/>
            <a:ext cx="10668000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C38A99-F768-4D43-B8CE-23C9BB10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5" y="1524000"/>
            <a:ext cx="3337113" cy="3810000"/>
          </a:xfrm>
        </p:spPr>
        <p:txBody>
          <a:bodyPr anchor="ctr">
            <a:normAutofit/>
          </a:bodyPr>
          <a:lstStyle/>
          <a:p>
            <a:pPr algn="r"/>
            <a:r>
              <a:rPr lang="en-NZ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E86FA7-8AC3-46F8-988E-314FC18A2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676" y="1206062"/>
            <a:ext cx="5334000" cy="4445876"/>
          </a:xfrm>
        </p:spPr>
        <p:txBody>
          <a:bodyPr anchor="ctr">
            <a:normAutofit fontScale="92500" lnSpcReduction="20000"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NZ" sz="1200" dirty="0"/>
              <a:t>Welcome and introduction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NZ" sz="1200" dirty="0"/>
              <a:t>Biography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NZ" sz="1200" dirty="0"/>
              <a:t>Introduction to employee attrition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NZ" sz="1200" dirty="0"/>
              <a:t>The business environment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NZ" sz="1200" dirty="0"/>
              <a:t>Business and data questions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NZ" sz="1200" dirty="0"/>
              <a:t>Exclusions to the study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NZ" sz="1200" dirty="0"/>
              <a:t>Data pipeline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NZ" sz="1200" dirty="0"/>
              <a:t>Introduction to the data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NZ" sz="1200" dirty="0"/>
              <a:t>Exploratory Data Analysis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NZ" sz="1200" dirty="0"/>
              <a:t>Machine modelling results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NZ" sz="1200" dirty="0"/>
              <a:t>Ensemble modelling results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NZ" sz="1200" dirty="0"/>
              <a:t>Answers to business and data questions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NZ" sz="1200" dirty="0"/>
              <a:t>Recommendation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NZ" sz="1200" dirty="0"/>
              <a:t>Limitations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NZ" sz="12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40786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08C7-3647-4883-9511-987532DF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06" y="304800"/>
            <a:ext cx="9238434" cy="693964"/>
          </a:xfrm>
        </p:spPr>
        <p:txBody>
          <a:bodyPr/>
          <a:lstStyle/>
          <a:p>
            <a:r>
              <a:rPr lang="en-NZ" dirty="0"/>
              <a:t>Recommendation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2EB3-3408-41E6-9B2A-65B77E7F6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206" y="1310640"/>
            <a:ext cx="7429954" cy="5242560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GB" b="1" u="sng" dirty="0"/>
              <a:t>To address those factors related to employee satisfaction:</a:t>
            </a:r>
          </a:p>
          <a:p>
            <a:pPr marL="0" indent="0">
              <a:lnSpc>
                <a:spcPct val="115000"/>
              </a:lnSpc>
              <a:buNone/>
            </a:pPr>
            <a:endParaRPr lang="en-NZ" b="1" u="sng" dirty="0"/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Environment satisfaction</a:t>
            </a:r>
            <a:endParaRPr lang="en-NZ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800" b="0" dirty="0"/>
              <a:t>Assess which factors contribute to employee satisfaction with their environment:</a:t>
            </a:r>
            <a:endParaRPr lang="en-NZ" sz="1800" b="0" dirty="0"/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NZ" sz="1800" dirty="0"/>
              <a:t>The physical environment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NZ" sz="1800" dirty="0"/>
              <a:t>Work/life balance</a:t>
            </a:r>
          </a:p>
          <a:p>
            <a:pPr marL="914400" lvl="2" indent="0">
              <a:lnSpc>
                <a:spcPct val="115000"/>
              </a:lnSpc>
              <a:buNone/>
            </a:pPr>
            <a:endParaRPr lang="en-NZ" sz="1800" dirty="0"/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Job satisfaction</a:t>
            </a:r>
            <a:endParaRPr lang="en-NZ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800" b="0" dirty="0"/>
              <a:t>Assess the factors that contribute to an employee’s sense of satisfaction with their role:</a:t>
            </a:r>
            <a:endParaRPr lang="en-NZ" sz="1800" b="0" dirty="0"/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GB" sz="1800" dirty="0"/>
              <a:t>Do they feel that their role is worthwhile to the company?</a:t>
            </a:r>
            <a:endParaRPr lang="en-NZ" sz="1800" dirty="0"/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GB" sz="1800" dirty="0"/>
              <a:t>Do they have career progression opportunities?</a:t>
            </a:r>
            <a:endParaRPr lang="en-NZ" sz="1800" dirty="0"/>
          </a:p>
          <a:p>
            <a:pPr marL="1152144" lvl="3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endParaRPr lang="en-NZ" dirty="0">
              <a:latin typeface="Calibri" panose="020F0502020204030204" pitchFamily="34" charset="0"/>
            </a:endParaRPr>
          </a:p>
        </p:txBody>
      </p:sp>
      <p:pic>
        <p:nvPicPr>
          <p:cNvPr id="5" name="Graphic 4" descr="Rating 3 Star with solid fill">
            <a:extLst>
              <a:ext uri="{FF2B5EF4-FFF2-40B4-BE49-F238E27FC236}">
                <a16:creationId xmlns:a16="http://schemas.microsoft.com/office/drawing/2014/main" id="{D148EB6A-D476-4E65-938B-99EEC98F1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8960" y="1645920"/>
            <a:ext cx="3312160" cy="331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79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08C7-3647-4883-9511-987532DF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26" y="355600"/>
            <a:ext cx="9238434" cy="551724"/>
          </a:xfrm>
        </p:spPr>
        <p:txBody>
          <a:bodyPr/>
          <a:lstStyle/>
          <a:p>
            <a:r>
              <a:rPr lang="en-NZ" dirty="0"/>
              <a:t>Recommendation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2EB3-3408-41E6-9B2A-65B77E7F6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783" y="1481364"/>
            <a:ext cx="7016977" cy="4949916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GB" sz="1700" dirty="0">
                <a:effectLst/>
                <a:ea typeface="Arial" panose="020B0604020202020204" pitchFamily="34" charset="0"/>
              </a:rPr>
              <a:t>There are some clear indicators that </a:t>
            </a:r>
            <a:r>
              <a:rPr lang="en-GB" sz="1700" u="sng" dirty="0">
                <a:effectLst/>
                <a:ea typeface="Arial" panose="020B0604020202020204" pitchFamily="34" charset="0"/>
              </a:rPr>
              <a:t>stability in the workplace </a:t>
            </a:r>
            <a:r>
              <a:rPr lang="en-GB" sz="1700" dirty="0">
                <a:effectLst/>
                <a:ea typeface="Arial" panose="020B0604020202020204" pitchFamily="34" charset="0"/>
              </a:rPr>
              <a:t>contributes to employee retention.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GB" sz="1700" dirty="0">
                <a:effectLst/>
                <a:ea typeface="Arial" panose="020B0604020202020204" pitchFamily="34" charset="0"/>
              </a:rPr>
              <a:t> </a:t>
            </a:r>
            <a:endParaRPr lang="en-NZ" sz="1700" dirty="0">
              <a:effectLst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GB" sz="1700" dirty="0">
                <a:effectLst/>
                <a:ea typeface="Arial" panose="020B0604020202020204" pitchFamily="34" charset="0"/>
              </a:rPr>
              <a:t>With this information, I would recommend that an organisation look for ways to provide stability and certainty for their employees.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GB" sz="1700" dirty="0">
                <a:effectLst/>
                <a:ea typeface="Arial" panose="020B0604020202020204" pitchFamily="34" charset="0"/>
              </a:rPr>
              <a:t>This could be through:</a:t>
            </a:r>
          </a:p>
          <a:p>
            <a:pPr>
              <a:lnSpc>
                <a:spcPct val="115000"/>
              </a:lnSpc>
            </a:pPr>
            <a:r>
              <a:rPr lang="en-GB" sz="1700" dirty="0">
                <a:effectLst/>
                <a:ea typeface="Arial" panose="020B0604020202020204" pitchFamily="34" charset="0"/>
              </a:rPr>
              <a:t>learning and development initiatives, </a:t>
            </a:r>
          </a:p>
          <a:p>
            <a:pPr>
              <a:lnSpc>
                <a:spcPct val="115000"/>
              </a:lnSpc>
            </a:pPr>
            <a:r>
              <a:rPr lang="en-GB" sz="1700" dirty="0">
                <a:effectLst/>
                <a:ea typeface="Arial" panose="020B0604020202020204" pitchFamily="34" charset="0"/>
              </a:rPr>
              <a:t>internal promotions, </a:t>
            </a:r>
          </a:p>
          <a:p>
            <a:pPr>
              <a:lnSpc>
                <a:spcPct val="115000"/>
              </a:lnSpc>
            </a:pPr>
            <a:r>
              <a:rPr lang="en-GB" sz="1700" dirty="0">
                <a:effectLst/>
                <a:ea typeface="Arial" panose="020B0604020202020204" pitchFamily="34" charset="0"/>
              </a:rPr>
              <a:t>salary increases (as appropriate), </a:t>
            </a:r>
          </a:p>
          <a:p>
            <a:pPr>
              <a:lnSpc>
                <a:spcPct val="115000"/>
              </a:lnSpc>
            </a:pPr>
            <a:r>
              <a:rPr lang="en-GB" sz="1700" dirty="0">
                <a:effectLst/>
                <a:ea typeface="Arial" panose="020B0604020202020204" pitchFamily="34" charset="0"/>
              </a:rPr>
              <a:t>career opportunities within an employee’s current role, </a:t>
            </a:r>
          </a:p>
          <a:p>
            <a:pPr>
              <a:lnSpc>
                <a:spcPct val="115000"/>
              </a:lnSpc>
            </a:pPr>
            <a:r>
              <a:rPr lang="en-GB" sz="1700" dirty="0">
                <a:effectLst/>
                <a:ea typeface="Arial" panose="020B0604020202020204" pitchFamily="34" charset="0"/>
              </a:rPr>
              <a:t>etc.</a:t>
            </a:r>
            <a:r>
              <a:rPr lang="en-GB" sz="17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 </a:t>
            </a:r>
            <a:endParaRPr lang="en-NZ" sz="1700" dirty="0"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Graphic 6" descr="End outline">
            <a:extLst>
              <a:ext uri="{FF2B5EF4-FFF2-40B4-BE49-F238E27FC236}">
                <a16:creationId xmlns:a16="http://schemas.microsoft.com/office/drawing/2014/main" id="{D6945C33-0C53-49C8-82B5-3A6FCBDF6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0577" y="2550160"/>
            <a:ext cx="1757680" cy="175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45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08C7-3647-4883-9511-987532DF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06" y="579120"/>
            <a:ext cx="9238434" cy="572044"/>
          </a:xfrm>
        </p:spPr>
        <p:txBody>
          <a:bodyPr/>
          <a:lstStyle/>
          <a:p>
            <a:r>
              <a:rPr lang="en-NZ" dirty="0"/>
              <a:t>Recommendation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2EB3-3408-41E6-9B2A-65B77E7F6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382" y="1838960"/>
            <a:ext cx="10959058" cy="348488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GB" sz="1700" dirty="0">
                <a:effectLst/>
                <a:ea typeface="Arial" panose="020B0604020202020204" pitchFamily="34" charset="0"/>
              </a:rPr>
              <a:t>To ensure that an organisation reaches the </a:t>
            </a:r>
            <a:r>
              <a:rPr lang="en-GB" sz="1700" b="1" u="sng" dirty="0">
                <a:effectLst/>
                <a:ea typeface="Arial" panose="020B0604020202020204" pitchFamily="34" charset="0"/>
              </a:rPr>
              <a:t>desired level of 10% or less attrition </a:t>
            </a:r>
            <a:r>
              <a:rPr lang="en-GB" sz="1700" b="1" i="1" u="sng" dirty="0">
                <a:solidFill>
                  <a:schemeClr val="accent6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(and thereby saving the taxpayer money)</a:t>
            </a:r>
            <a:r>
              <a:rPr lang="en-GB" sz="1700" dirty="0">
                <a:effectLst/>
                <a:ea typeface="Arial" panose="020B0604020202020204" pitchFamily="34" charset="0"/>
              </a:rPr>
              <a:t>, I would recommend undertaking:</a:t>
            </a:r>
          </a:p>
          <a:p>
            <a:pPr marL="0" indent="0">
              <a:lnSpc>
                <a:spcPct val="115000"/>
              </a:lnSpc>
              <a:buNone/>
            </a:pPr>
            <a:endParaRPr lang="en-NZ" sz="1700" dirty="0">
              <a:effectLst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GB" sz="1700" dirty="0">
                <a:effectLst/>
                <a:ea typeface="Arial" panose="020B0604020202020204" pitchFamily="34" charset="0"/>
              </a:rPr>
              <a:t>Annual performance reviews</a:t>
            </a:r>
            <a:endParaRPr lang="en-NZ" sz="1700" dirty="0">
              <a:effectLst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GB" sz="1700" dirty="0">
                <a:effectLst/>
                <a:ea typeface="Arial" panose="020B0604020202020204" pitchFamily="34" charset="0"/>
              </a:rPr>
              <a:t>Annual salary reviews</a:t>
            </a:r>
            <a:endParaRPr lang="en-NZ" sz="1700" dirty="0">
              <a:effectLst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GB" sz="1700" dirty="0">
                <a:effectLst/>
                <a:ea typeface="Arial" panose="020B0604020202020204" pitchFamily="34" charset="0"/>
              </a:rPr>
              <a:t>Annual engagement surveys</a:t>
            </a:r>
            <a:endParaRPr lang="en-NZ" sz="1700" dirty="0">
              <a:effectLst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GB" sz="1700" dirty="0">
                <a:effectLst/>
                <a:ea typeface="Arial" panose="020B0604020202020204" pitchFamily="34" charset="0"/>
              </a:rPr>
              <a:t>Etc. 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"/>
            </a:pPr>
            <a:endParaRPr lang="en-GB" sz="1700" dirty="0">
              <a:ea typeface="Arial" panose="020B0604020202020204" pitchFamily="34" charset="0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GB" sz="1700" dirty="0">
                <a:effectLst/>
                <a:ea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sz="1700" dirty="0">
                <a:effectLst/>
                <a:ea typeface="Arial" panose="020B0604020202020204" pitchFamily="34" charset="0"/>
              </a:rPr>
              <a:t>AND taking appropriate follow-up action (as discussed in recommendations 1-3)</a:t>
            </a:r>
            <a:endParaRPr lang="en-NZ" sz="1700" dirty="0">
              <a:effectLst/>
              <a:ea typeface="Arial" panose="020B0604020202020204" pitchFamily="34" charset="0"/>
            </a:endParaRPr>
          </a:p>
        </p:txBody>
      </p:sp>
      <p:pic>
        <p:nvPicPr>
          <p:cNvPr id="5" name="Graphic 4" descr="Clipboard Checked with solid fill">
            <a:extLst>
              <a:ext uri="{FF2B5EF4-FFF2-40B4-BE49-F238E27FC236}">
                <a16:creationId xmlns:a16="http://schemas.microsoft.com/office/drawing/2014/main" id="{B6BF238B-4C90-48F7-946F-1FBBFA79D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1163" y="2821292"/>
            <a:ext cx="2219960" cy="22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35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F08C7-3647-4883-9511-987532DF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895" y="1091432"/>
            <a:ext cx="4827799" cy="620810"/>
          </a:xfrm>
        </p:spPr>
        <p:txBody>
          <a:bodyPr>
            <a:norm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2EB3-3408-41E6-9B2A-65B77E7F6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895" y="2063044"/>
            <a:ext cx="4666434" cy="327095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NZ" sz="1400" dirty="0">
                <a:solidFill>
                  <a:schemeClr val="bg1"/>
                </a:solidFill>
              </a:rPr>
              <a:t>A certain level of attrition is healthy (~10%), it is unreasonable for an organisation to expect to retain 100% of employees.</a:t>
            </a:r>
          </a:p>
          <a:p>
            <a:pPr>
              <a:lnSpc>
                <a:spcPct val="120000"/>
              </a:lnSpc>
            </a:pPr>
            <a:r>
              <a:rPr lang="en-NZ" sz="1400" dirty="0">
                <a:solidFill>
                  <a:schemeClr val="bg1"/>
                </a:solidFill>
              </a:rPr>
              <a:t>We are trying to predict human behaviour.</a:t>
            </a:r>
          </a:p>
          <a:p>
            <a:pPr>
              <a:lnSpc>
                <a:spcPct val="120000"/>
              </a:lnSpc>
            </a:pPr>
            <a:r>
              <a:rPr lang="en-NZ" sz="1400" dirty="0">
                <a:solidFill>
                  <a:schemeClr val="bg1"/>
                </a:solidFill>
              </a:rPr>
              <a:t>A number of factors that could influence an employees decision to stay/leave are not included in the data (e.g., organisational change, bullying/harassment, etc.). </a:t>
            </a:r>
          </a:p>
          <a:p>
            <a:pPr>
              <a:lnSpc>
                <a:spcPct val="120000"/>
              </a:lnSpc>
            </a:pPr>
            <a:r>
              <a:rPr lang="en-NZ" sz="1400" dirty="0">
                <a:solidFill>
                  <a:schemeClr val="bg1"/>
                </a:solidFill>
              </a:rPr>
              <a:t>The accuracy of the data depends on the honesty and openness of employees (for fear of recognition and retribution many employees will not offer negative views of an organisation).</a:t>
            </a:r>
          </a:p>
        </p:txBody>
      </p:sp>
      <p:pic>
        <p:nvPicPr>
          <p:cNvPr id="5" name="Graphic 4" descr="Warning with solid fill">
            <a:extLst>
              <a:ext uri="{FF2B5EF4-FFF2-40B4-BE49-F238E27FC236}">
                <a16:creationId xmlns:a16="http://schemas.microsoft.com/office/drawing/2014/main" id="{11CFF945-75C7-4354-967B-4FF77B400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673" y="1518502"/>
            <a:ext cx="3815498" cy="381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60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C56F81A-519B-4BA4-B530-DF059E473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9688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2D9AADB-3C09-45F7-99F1-39BFA1950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2728686"/>
            <a:ext cx="12192000" cy="412931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3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4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F08C7-3647-4883-9511-987532DF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612" y="2286000"/>
            <a:ext cx="8476388" cy="27373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327343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21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C38A99-F768-4D43-B8CE-23C9BB10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1"/>
            <a:ext cx="4229100" cy="1141004"/>
          </a:xfrm>
        </p:spPr>
        <p:txBody>
          <a:bodyPr>
            <a:normAutofit/>
          </a:bodyPr>
          <a:lstStyle/>
          <a:p>
            <a:r>
              <a:rPr lang="en-NZ" sz="2600" dirty="0"/>
              <a:t>Biography: Samantha Carlson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E86FA7-8AC3-46F8-988E-314FC18A2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86000"/>
            <a:ext cx="4028209" cy="38100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dirty="0"/>
              <a:t>Professional Certificate, Data and AI, 2021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/>
              <a:t>PRINCE2, 2019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/>
              <a:t>Bachelor of Arts, French and Public Relations, Honours, 2009.</a:t>
            </a:r>
          </a:p>
          <a:p>
            <a:pPr marL="342900" indent="-342900">
              <a:buFont typeface="+mj-lt"/>
              <a:buAutoNum type="arabicPeriod"/>
            </a:pPr>
            <a:endParaRPr lang="en-NZ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7071EC-BCB9-494C-A9A6-CF6667C00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16F377EE-9152-4704-975B-BB461EB272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5" r="18373" b="-2"/>
          <a:stretch/>
        </p:blipFill>
        <p:spPr>
          <a:xfrm>
            <a:off x="6829197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E962805-58A7-4193-A57D-E769DEDD0418}"/>
              </a:ext>
            </a:extLst>
          </p:cNvPr>
          <p:cNvSpPr txBox="1">
            <a:spLocks/>
          </p:cNvSpPr>
          <p:nvPr/>
        </p:nvSpPr>
        <p:spPr>
          <a:xfrm>
            <a:off x="1065885" y="4537782"/>
            <a:ext cx="4548670" cy="180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Data Scientist</a:t>
            </a:r>
          </a:p>
          <a:p>
            <a:r>
              <a:rPr lang="en-NZ" dirty="0"/>
              <a:t>Corporate Governance and Risk Specialist</a:t>
            </a:r>
          </a:p>
          <a:p>
            <a:r>
              <a:rPr lang="en-NZ" dirty="0"/>
              <a:t>10+ years international public sector experience</a:t>
            </a:r>
          </a:p>
        </p:txBody>
      </p:sp>
    </p:spTree>
    <p:extLst>
      <p:ext uri="{BB962C8B-B14F-4D97-AF65-F5344CB8AC3E}">
        <p14:creationId xmlns:p14="http://schemas.microsoft.com/office/powerpoint/2010/main" val="3400359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3" descr="Diagram&#10;&#10;Description automatically generated">
            <a:extLst>
              <a:ext uri="{FF2B5EF4-FFF2-40B4-BE49-F238E27FC236}">
                <a16:creationId xmlns:a16="http://schemas.microsoft.com/office/drawing/2014/main" id="{E366D9B6-E78C-4B32-803C-B9060E3050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9688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8B7ADA-A3B4-4783-A866-F27D5A9F6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4000"/>
            <a:ext cx="2942898" cy="2750619"/>
          </a:xfrm>
        </p:spPr>
        <p:txBody>
          <a:bodyPr anchor="t">
            <a:norm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Employee attrition</a:t>
            </a:r>
          </a:p>
        </p:txBody>
      </p:sp>
    </p:spTree>
    <p:extLst>
      <p:ext uri="{BB962C8B-B14F-4D97-AF65-F5344CB8AC3E}">
        <p14:creationId xmlns:p14="http://schemas.microsoft.com/office/powerpoint/2010/main" val="258561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F33A0-A1F5-4914-9EEA-27AD8AC0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NZ" dirty="0"/>
              <a:t>Employee attrition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7FC1E681-78A0-43AD-B89B-14A5A34B4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153268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617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8903E-F494-4B7D-B2F9-59D49E8C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671" y="520240"/>
            <a:ext cx="4009639" cy="2527760"/>
          </a:xfrm>
        </p:spPr>
        <p:txBody>
          <a:bodyPr anchor="ctr">
            <a:normAutofit/>
          </a:bodyPr>
          <a:lstStyle/>
          <a:p>
            <a:pPr algn="ctr"/>
            <a:r>
              <a:rPr lang="en-NZ" b="1" dirty="0">
                <a:solidFill>
                  <a:schemeClr val="bg1"/>
                </a:solidFill>
              </a:rPr>
              <a:t>The business Environment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7" name="Graphic 6" descr="Building outline">
            <a:extLst>
              <a:ext uri="{FF2B5EF4-FFF2-40B4-BE49-F238E27FC236}">
                <a16:creationId xmlns:a16="http://schemas.microsoft.com/office/drawing/2014/main" id="{59203E04-D443-4C1A-A88F-5A2939778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671" y="4236634"/>
            <a:ext cx="1039561" cy="1039561"/>
          </a:xfrm>
          <a:prstGeom prst="rect">
            <a:avLst/>
          </a:prstGeom>
        </p:spPr>
      </p:pic>
      <p:pic>
        <p:nvPicPr>
          <p:cNvPr id="5" name="Graphic 4" descr="Greek Temple with solid fill">
            <a:extLst>
              <a:ext uri="{FF2B5EF4-FFF2-40B4-BE49-F238E27FC236}">
                <a16:creationId xmlns:a16="http://schemas.microsoft.com/office/drawing/2014/main" id="{94D7A875-826E-4E9A-91C8-764B8A340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2580" y="4245355"/>
            <a:ext cx="1030840" cy="1030840"/>
          </a:xfrm>
          <a:prstGeom prst="rect">
            <a:avLst/>
          </a:prstGeom>
        </p:spPr>
      </p:pic>
      <p:pic>
        <p:nvPicPr>
          <p:cNvPr id="9" name="Graphic 8" descr="Medical outline">
            <a:extLst>
              <a:ext uri="{FF2B5EF4-FFF2-40B4-BE49-F238E27FC236}">
                <a16:creationId xmlns:a16="http://schemas.microsoft.com/office/drawing/2014/main" id="{E3750B9B-236B-434F-AF91-F34BAA6B5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38653" y="4254075"/>
            <a:ext cx="1030840" cy="10308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C8338-F4DE-4B18-A2ED-13D72E01A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233" y="757639"/>
            <a:ext cx="4990012" cy="5342721"/>
          </a:xfrm>
        </p:spPr>
        <p:txBody>
          <a:bodyPr anchor="ctr">
            <a:normAutofit/>
          </a:bodyPr>
          <a:lstStyle/>
          <a:p>
            <a:r>
              <a:rPr lang="en-NZ" dirty="0"/>
              <a:t>Victorian Public sector (VPS)</a:t>
            </a:r>
          </a:p>
          <a:p>
            <a:pPr lvl="1"/>
            <a:r>
              <a:rPr lang="en-US" sz="1800" b="0" i="1" dirty="0"/>
              <a:t>The public sector is funded by the government through taxes, meaning it is funded by the </a:t>
            </a:r>
            <a:r>
              <a:rPr lang="en-US" sz="1800" b="0" i="1" u="sng" dirty="0"/>
              <a:t>population it is servicing </a:t>
            </a:r>
            <a:r>
              <a:rPr lang="en-US" sz="1800" b="0" i="1" u="sng" dirty="0">
                <a:sym typeface="Wingdings" panose="05000000000000000000" pitchFamily="2" charset="2"/>
              </a:rPr>
              <a:t> taxpayers</a:t>
            </a:r>
            <a:r>
              <a:rPr lang="en-US" sz="1800" b="0" i="1" dirty="0"/>
              <a:t>. </a:t>
            </a:r>
            <a:endParaRPr lang="en-NZ" sz="1800" b="0" i="1" dirty="0"/>
          </a:p>
          <a:p>
            <a:r>
              <a:rPr lang="en-NZ" dirty="0"/>
              <a:t>Provision of services (not products)</a:t>
            </a:r>
          </a:p>
          <a:p>
            <a:pPr marL="742950" lvl="2" indent="-285750"/>
            <a:r>
              <a:rPr lang="en-NZ" sz="1800" dirty="0"/>
              <a:t>Court services</a:t>
            </a:r>
          </a:p>
          <a:p>
            <a:pPr marL="742950" lvl="2" indent="-285750"/>
            <a:r>
              <a:rPr lang="en-NZ" sz="1800" dirty="0"/>
              <a:t>Police</a:t>
            </a:r>
          </a:p>
          <a:p>
            <a:pPr marL="742950" lvl="2" indent="-285750"/>
            <a:r>
              <a:rPr lang="en-NZ" sz="1800" dirty="0"/>
              <a:t>International relations</a:t>
            </a:r>
          </a:p>
          <a:p>
            <a:pPr marL="742950" lvl="2" indent="-285750"/>
            <a:r>
              <a:rPr lang="en-NZ" sz="1800" dirty="0"/>
              <a:t>Health </a:t>
            </a:r>
          </a:p>
          <a:p>
            <a:pPr marL="742950" lvl="2" indent="-285750"/>
            <a:r>
              <a:rPr lang="en-NZ" sz="1800" dirty="0"/>
              <a:t>Welfare</a:t>
            </a:r>
          </a:p>
          <a:p>
            <a:pPr marL="742950" lvl="2" indent="-285750"/>
            <a:r>
              <a:rPr lang="en-NZ" sz="1800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224117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BEF6-7053-40EF-A968-3E3133456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 figures…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75C22-8133-4D70-BEE3-83DB2CE6A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2550160"/>
          </a:xfrm>
        </p:spPr>
        <p:txBody>
          <a:bodyPr>
            <a:normAutofit/>
          </a:bodyPr>
          <a:lstStyle/>
          <a:p>
            <a:r>
              <a:rPr lang="en-GB" dirty="0"/>
              <a:t>For the 2019-20 financial year, the Victorian Public Sector (VPS) had an attrition rate of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13%. </a:t>
            </a:r>
            <a:endParaRPr lang="en-NZ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dirty="0"/>
              <a:t>As of June 2020, the VPS employment totalled </a:t>
            </a:r>
            <a:r>
              <a:rPr lang="en-AU" b="1" dirty="0">
                <a:solidFill>
                  <a:schemeClr val="accent3">
                    <a:lumMod val="75000"/>
                  </a:schemeClr>
                </a:solidFill>
              </a:rPr>
              <a:t>266,272</a:t>
            </a:r>
            <a:r>
              <a:rPr lang="en-AU" dirty="0"/>
              <a:t> employees. </a:t>
            </a:r>
            <a:endParaRPr lang="en-NZ" dirty="0"/>
          </a:p>
          <a:p>
            <a:r>
              <a:rPr lang="en-GB" dirty="0"/>
              <a:t>If we consider that the median salary over 2019-20 for a VPS employee was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$95,549 </a:t>
            </a:r>
            <a:r>
              <a:rPr lang="en-GB" dirty="0"/>
              <a:t>and calculate attrition costs at the rate of 13%, this is a potential cost to the taxpayer of over </a:t>
            </a:r>
            <a:r>
              <a:rPr lang="en-GB" b="1" u="sng" dirty="0">
                <a:solidFill>
                  <a:schemeClr val="accent2">
                    <a:lumMod val="75000"/>
                  </a:schemeClr>
                </a:solidFill>
              </a:rPr>
              <a:t>$3 billion. </a:t>
            </a:r>
            <a:endParaRPr lang="en-NZ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19F2D1-E145-486F-B00C-773445310676}"/>
              </a:ext>
            </a:extLst>
          </p:cNvPr>
          <p:cNvSpPr txBox="1"/>
          <p:nvPr/>
        </p:nvSpPr>
        <p:spPr>
          <a:xfrm>
            <a:off x="2265680" y="5166224"/>
            <a:ext cx="802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>
                <a:solidFill>
                  <a:schemeClr val="accent6">
                    <a:lumMod val="75000"/>
                  </a:schemeClr>
                </a:solidFill>
              </a:rPr>
              <a:t>If we could decrease attrition to the desired state of 10%, this would save the Victorian taxpayer over $5 hundred million, per year</a:t>
            </a:r>
          </a:p>
        </p:txBody>
      </p:sp>
    </p:spTree>
    <p:extLst>
      <p:ext uri="{BB962C8B-B14F-4D97-AF65-F5344CB8AC3E}">
        <p14:creationId xmlns:p14="http://schemas.microsoft.com/office/powerpoint/2010/main" val="11252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C38A99-F768-4D43-B8CE-23C9BB10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en-NZ">
                <a:solidFill>
                  <a:schemeClr val="bg1"/>
                </a:solidFill>
              </a:rPr>
              <a:t>Business question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E86FA7-8AC3-46F8-988E-314FC18A2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016309"/>
            <a:ext cx="7218009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Can we predict which employees are most likely to leave an organisation?</a:t>
            </a:r>
            <a:endParaRPr lang="en-NZ" dirty="0">
              <a:solidFill>
                <a:schemeClr val="bg1"/>
              </a:solidFill>
              <a:effectLst/>
              <a:ea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EAAEAF9-A9F9-4118-B521-A676DF89B5EF}"/>
              </a:ext>
            </a:extLst>
          </p:cNvPr>
          <p:cNvSpPr txBox="1">
            <a:spLocks/>
          </p:cNvSpPr>
          <p:nvPr/>
        </p:nvSpPr>
        <p:spPr>
          <a:xfrm>
            <a:off x="1104897" y="3296598"/>
            <a:ext cx="9851144" cy="624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NZ" dirty="0">
                <a:solidFill>
                  <a:schemeClr val="bg1"/>
                </a:solidFill>
              </a:rPr>
              <a:t>Data question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5750BAD-83AE-496C-82B3-36EE8CA2B15B}"/>
              </a:ext>
            </a:extLst>
          </p:cNvPr>
          <p:cNvSpPr txBox="1">
            <a:spLocks/>
          </p:cNvSpPr>
          <p:nvPr/>
        </p:nvSpPr>
        <p:spPr>
          <a:xfrm>
            <a:off x="1104897" y="4112807"/>
            <a:ext cx="4548670" cy="152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5000"/>
              </a:lnSpc>
              <a:buNone/>
            </a:pPr>
            <a:r>
              <a:rPr lang="en-GB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Which factors that can be </a:t>
            </a:r>
            <a:r>
              <a:rPr lang="en-GB" u="sng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addressed lawfully </a:t>
            </a:r>
            <a:r>
              <a:rPr lang="en-GB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by an employer most impact employee attrition?</a:t>
            </a:r>
            <a:endParaRPr lang="en-NZ" dirty="0">
              <a:solidFill>
                <a:schemeClr val="bg1"/>
              </a:solidFill>
              <a:effectLst/>
              <a:ea typeface="Arial" panose="020B0604020202020204" pitchFamily="34" charset="0"/>
            </a:endParaRPr>
          </a:p>
        </p:txBody>
      </p:sp>
      <p:pic>
        <p:nvPicPr>
          <p:cNvPr id="3" name="Graphic 2" descr="Office worker female outline">
            <a:extLst>
              <a:ext uri="{FF2B5EF4-FFF2-40B4-BE49-F238E27FC236}">
                <a16:creationId xmlns:a16="http://schemas.microsoft.com/office/drawing/2014/main" id="{D0F3ABA1-01B2-4101-BA11-FFBE27BD9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5265" y="1238829"/>
            <a:ext cx="914400" cy="9144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BD094EE1-7265-407E-A0C8-6D96BB303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5265" y="42871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53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C38A99-F768-4D43-B8CE-23C9BB10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11" y="488872"/>
            <a:ext cx="9851144" cy="624711"/>
          </a:xfrm>
        </p:spPr>
        <p:txBody>
          <a:bodyPr>
            <a:norm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Background – Exclusions to study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E86FA7-8AC3-46F8-988E-314FC18A2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083" y="1978856"/>
            <a:ext cx="5297055" cy="4077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>
                <a:solidFill>
                  <a:schemeClr val="bg1"/>
                </a:solidFill>
              </a:rPr>
              <a:t>In Australia, the Fair Work Act details protected attributes. </a:t>
            </a:r>
          </a:p>
          <a:p>
            <a:pPr marL="0" indent="0">
              <a:buNone/>
            </a:pPr>
            <a:r>
              <a:rPr lang="en-NZ" dirty="0">
                <a:solidFill>
                  <a:schemeClr val="bg1"/>
                </a:solidFill>
              </a:rPr>
              <a:t>These attributes are features which </a:t>
            </a:r>
            <a:r>
              <a:rPr lang="en-NZ" u="sng" dirty="0">
                <a:solidFill>
                  <a:schemeClr val="bg1"/>
                </a:solidFill>
              </a:rPr>
              <a:t>cannot be used to discriminate</a:t>
            </a:r>
            <a:r>
              <a:rPr lang="en-NZ" dirty="0">
                <a:solidFill>
                  <a:schemeClr val="bg1"/>
                </a:solidFill>
              </a:rPr>
              <a:t> against an employee. </a:t>
            </a:r>
          </a:p>
          <a:p>
            <a:pPr marL="0" indent="0">
              <a:buNone/>
            </a:pPr>
            <a:r>
              <a:rPr lang="en-NZ" dirty="0">
                <a:solidFill>
                  <a:schemeClr val="bg1"/>
                </a:solidFill>
              </a:rPr>
              <a:t>While reasonable managerial or performance action is not discrimination, there are grey areas. </a:t>
            </a:r>
          </a:p>
          <a:p>
            <a:pPr marL="0" indent="0">
              <a:buNone/>
            </a:pPr>
            <a:r>
              <a:rPr lang="en-NZ" dirty="0">
                <a:solidFill>
                  <a:schemeClr val="bg1"/>
                </a:solidFill>
              </a:rPr>
              <a:t>To remove ambiguity from this study, I have removed all of those features that are protected under the Fair Work Act. </a:t>
            </a:r>
          </a:p>
          <a:p>
            <a:pPr marL="342900" indent="-342900">
              <a:buFont typeface="+mj-lt"/>
              <a:buAutoNum type="arabicPeriod"/>
            </a:pPr>
            <a:endParaRPr lang="en-NZ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866482-81DD-40F3-B4E8-9FFAE54CE062}"/>
              </a:ext>
            </a:extLst>
          </p:cNvPr>
          <p:cNvSpPr txBox="1"/>
          <p:nvPr/>
        </p:nvSpPr>
        <p:spPr>
          <a:xfrm>
            <a:off x="7441440" y="1532457"/>
            <a:ext cx="320228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NZ" sz="1800" b="0" i="0" u="none" strike="noStrike" kern="1200" dirty="0">
              <a:solidFill>
                <a:srgbClr val="D27167"/>
              </a:solidFill>
              <a:effectLst/>
              <a:latin typeface="Trade Gothic Next Light" panose="020B0403040303020004" pitchFamily="34" charset="0"/>
            </a:endParaRPr>
          </a:p>
          <a:p>
            <a:pPr marL="0" indent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NZ" sz="1800" b="0" i="0" u="none" strike="noStrike" kern="1200" dirty="0">
                <a:solidFill>
                  <a:srgbClr val="D27167"/>
                </a:solidFill>
                <a:effectLst/>
                <a:latin typeface="Trade Gothic Next Light" panose="020B0403040303020004" pitchFamily="34" charset="0"/>
              </a:rPr>
              <a:t>Race</a:t>
            </a:r>
            <a:endParaRPr lang="en-NZ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NZ" sz="1800" b="0" i="0" u="none" strike="noStrike" kern="1200" dirty="0">
                <a:solidFill>
                  <a:srgbClr val="6EB358"/>
                </a:solidFill>
                <a:effectLst/>
                <a:latin typeface="Trade Gothic Next Light" panose="020B0403040303020004" pitchFamily="34" charset="0"/>
              </a:rPr>
              <a:t>Colour</a:t>
            </a:r>
            <a:endParaRPr lang="en-NZ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NZ" sz="1800" b="0" i="0" u="none" strike="noStrike" kern="1200" dirty="0">
                <a:solidFill>
                  <a:srgbClr val="0070C0"/>
                </a:solidFill>
                <a:effectLst/>
                <a:latin typeface="Trade Gothic Next Light" panose="020B0403040303020004" pitchFamily="34" charset="0"/>
              </a:rPr>
              <a:t>Sex</a:t>
            </a:r>
            <a:endParaRPr lang="en-NZ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NZ" sz="1800" b="0" i="0" u="none" strike="noStrike" kern="1200" dirty="0">
                <a:solidFill>
                  <a:srgbClr val="D09960"/>
                </a:solidFill>
                <a:effectLst/>
                <a:latin typeface="Trade Gothic Next Light" panose="020B0403040303020004" pitchFamily="34" charset="0"/>
              </a:rPr>
              <a:t>Sexual Orientation</a:t>
            </a:r>
            <a:endParaRPr lang="en-NZ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NZ" sz="1800" b="0" i="0" u="none" strike="noStrike" kern="1200" dirty="0">
                <a:solidFill>
                  <a:srgbClr val="D27167"/>
                </a:solidFill>
                <a:effectLst/>
                <a:latin typeface="Trade Gothic Next Light" panose="020B0403040303020004" pitchFamily="34" charset="0"/>
              </a:rPr>
              <a:t>Age</a:t>
            </a:r>
            <a:endParaRPr lang="en-NZ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NZ" sz="1800" b="0" i="0" u="none" strike="noStrike" kern="1200" dirty="0">
                <a:solidFill>
                  <a:srgbClr val="D27167"/>
                </a:solidFill>
                <a:effectLst/>
                <a:latin typeface="Trade Gothic Next Light" panose="020B0403040303020004" pitchFamily="34" charset="0"/>
              </a:rPr>
              <a:t>Disability</a:t>
            </a:r>
            <a:endParaRPr lang="en-NZ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NZ" sz="1800" b="0" i="0" u="none" strike="noStrike" kern="1200" dirty="0">
                <a:solidFill>
                  <a:srgbClr val="6EB358"/>
                </a:solidFill>
                <a:effectLst/>
                <a:latin typeface="Trade Gothic Next Light" panose="020B0403040303020004" pitchFamily="34" charset="0"/>
              </a:rPr>
              <a:t>Marital Status</a:t>
            </a:r>
            <a:endParaRPr lang="en-NZ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NZ" sz="1800" b="0" i="0" u="none" strike="noStrike" kern="1200" dirty="0">
                <a:solidFill>
                  <a:srgbClr val="0070C0"/>
                </a:solidFill>
                <a:effectLst/>
                <a:latin typeface="Trade Gothic Next Light" panose="020B0403040303020004" pitchFamily="34" charset="0"/>
              </a:rPr>
              <a:t>Family or Carer responsibilities</a:t>
            </a:r>
            <a:endParaRPr lang="en-NZ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NZ" sz="1800" b="0" i="0" u="none" strike="noStrike" kern="1200" dirty="0">
                <a:solidFill>
                  <a:srgbClr val="D09960"/>
                </a:solidFill>
                <a:effectLst/>
                <a:latin typeface="Trade Gothic Next Light" panose="020B0403040303020004" pitchFamily="34" charset="0"/>
              </a:rPr>
              <a:t>Pregnancy</a:t>
            </a:r>
            <a:endParaRPr lang="en-NZ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NZ" sz="1800" b="0" i="0" u="none" strike="noStrike" kern="1200" dirty="0">
                <a:solidFill>
                  <a:srgbClr val="D27167"/>
                </a:solidFill>
                <a:effectLst/>
                <a:latin typeface="Trade Gothic Next Light" panose="020B0403040303020004" pitchFamily="34" charset="0"/>
              </a:rPr>
              <a:t>Religion</a:t>
            </a:r>
            <a:endParaRPr lang="en-NZ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NZ" sz="1800" b="0" i="0" u="none" strike="noStrike" kern="1200" dirty="0">
                <a:solidFill>
                  <a:srgbClr val="D27167"/>
                </a:solidFill>
                <a:effectLst/>
                <a:latin typeface="Trade Gothic Next Light" panose="020B0403040303020004" pitchFamily="34" charset="0"/>
              </a:rPr>
              <a:t>Political opinion</a:t>
            </a:r>
            <a:endParaRPr lang="en-NZ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NZ" sz="1800" b="0" i="0" u="none" strike="noStrike" kern="1200" dirty="0">
                <a:solidFill>
                  <a:srgbClr val="6EB358"/>
                </a:solidFill>
                <a:effectLst/>
                <a:latin typeface="Trade Gothic Next Light" panose="020B0403040303020004" pitchFamily="34" charset="0"/>
              </a:rPr>
              <a:t>National extraction</a:t>
            </a:r>
            <a:endParaRPr lang="en-NZ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NZ" sz="1800" b="0" i="0" u="none" strike="noStrike" kern="1200" dirty="0">
                <a:solidFill>
                  <a:srgbClr val="0070C0"/>
                </a:solidFill>
                <a:effectLst/>
                <a:latin typeface="Trade Gothic Next Light" panose="020B0403040303020004" pitchFamily="34" charset="0"/>
              </a:rPr>
              <a:t>Social origin</a:t>
            </a:r>
            <a:endParaRPr lang="en-NZ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41824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8E6"/>
      </a:lt2>
      <a:accent1>
        <a:srgbClr val="DA839F"/>
      </a:accent1>
      <a:accent2>
        <a:srgbClr val="D27167"/>
      </a:accent2>
      <a:accent3>
        <a:srgbClr val="D09960"/>
      </a:accent3>
      <a:accent4>
        <a:srgbClr val="ABA454"/>
      </a:accent4>
      <a:accent5>
        <a:srgbClr val="95AD68"/>
      </a:accent5>
      <a:accent6>
        <a:srgbClr val="6EB358"/>
      </a:accent6>
      <a:hlink>
        <a:srgbClr val="568F7C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11882</TotalTime>
  <Words>1133</Words>
  <Application>Microsoft Office PowerPoint</Application>
  <PresentationFormat>Widescreen</PresentationFormat>
  <Paragraphs>216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Courier New</vt:lpstr>
      <vt:lpstr>Symbol</vt:lpstr>
      <vt:lpstr>Trade Gothic Next Cond</vt:lpstr>
      <vt:lpstr>Trade Gothic Next Light</vt:lpstr>
      <vt:lpstr>Wingdings</vt:lpstr>
      <vt:lpstr>PortalVTI</vt:lpstr>
      <vt:lpstr>Institute of data – capstone presentation  Samantha Carlson  29 may 2021</vt:lpstr>
      <vt:lpstr>Agenda</vt:lpstr>
      <vt:lpstr>Biography: Samantha Carlson</vt:lpstr>
      <vt:lpstr>Employee attrition</vt:lpstr>
      <vt:lpstr>Employee attrition</vt:lpstr>
      <vt:lpstr>The business Environment</vt:lpstr>
      <vt:lpstr>In figures…</vt:lpstr>
      <vt:lpstr>Business question</vt:lpstr>
      <vt:lpstr>Background – Exclusions to study</vt:lpstr>
      <vt:lpstr>Data pipeline</vt:lpstr>
      <vt:lpstr>The data</vt:lpstr>
      <vt:lpstr>Exploratory data analysis - attrition</vt:lpstr>
      <vt:lpstr>Exploratory data analysis   Features vs. attrition</vt:lpstr>
      <vt:lpstr>Individual Machine modelling results</vt:lpstr>
      <vt:lpstr>Ensemble modelling results</vt:lpstr>
      <vt:lpstr>Ensemble modelling results</vt:lpstr>
      <vt:lpstr>PowerPoint Presentation</vt:lpstr>
      <vt:lpstr>PowerPoint Presentation</vt:lpstr>
      <vt:lpstr>Recommendation #1</vt:lpstr>
      <vt:lpstr>Recommendation #2</vt:lpstr>
      <vt:lpstr>Recommendation #3</vt:lpstr>
      <vt:lpstr>Recommendation #4</vt:lpstr>
      <vt:lpstr>limitations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turnover</dc:title>
  <dc:creator>Samantha Carlson</dc:creator>
  <cp:lastModifiedBy>Samantha Carlson</cp:lastModifiedBy>
  <cp:revision>26</cp:revision>
  <dcterms:created xsi:type="dcterms:W3CDTF">2021-05-18T02:07:55Z</dcterms:created>
  <dcterms:modified xsi:type="dcterms:W3CDTF">2021-05-28T11:08:53Z</dcterms:modified>
</cp:coreProperties>
</file>