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handoutMasterIdLst>
    <p:handoutMasterId r:id="rId31"/>
  </p:handoutMasterIdLst>
  <p:sldIdLst>
    <p:sldId id="257" r:id="rId2"/>
    <p:sldId id="256" r:id="rId3"/>
    <p:sldId id="281" r:id="rId4"/>
    <p:sldId id="282" r:id="rId5"/>
    <p:sldId id="259" r:id="rId6"/>
    <p:sldId id="288" r:id="rId7"/>
    <p:sldId id="269" r:id="rId8"/>
    <p:sldId id="270" r:id="rId9"/>
    <p:sldId id="260" r:id="rId10"/>
    <p:sldId id="261" r:id="rId11"/>
    <p:sldId id="258" r:id="rId12"/>
    <p:sldId id="262" r:id="rId13"/>
    <p:sldId id="263" r:id="rId14"/>
    <p:sldId id="264" r:id="rId15"/>
    <p:sldId id="265" r:id="rId16"/>
    <p:sldId id="266" r:id="rId17"/>
    <p:sldId id="267" r:id="rId18"/>
    <p:sldId id="271" r:id="rId19"/>
    <p:sldId id="268" r:id="rId20"/>
    <p:sldId id="273" r:id="rId21"/>
    <p:sldId id="274" r:id="rId22"/>
    <p:sldId id="275" r:id="rId23"/>
    <p:sldId id="276" r:id="rId24"/>
    <p:sldId id="277" r:id="rId25"/>
    <p:sldId id="284" r:id="rId26"/>
    <p:sldId id="286" r:id="rId27"/>
    <p:sldId id="285" r:id="rId28"/>
    <p:sldId id="287" r:id="rId29"/>
    <p:sldId id="27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DA8FFF"/>
    <a:srgbClr val="66FF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51F4AF-8EDA-40F0-BC81-5D6018C4D27D}" v="14" dt="2021-04-30T23:05:40.2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4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2" d="100"/>
          <a:sy n="62" d="100"/>
        </p:scale>
        <p:origin x="315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antha Carlson" userId="adad83c6461f5b50" providerId="LiveId" clId="{6E51F4AF-8EDA-40F0-BC81-5D6018C4D27D}"/>
    <pc:docChg chg="undo custSel addSld delSld modSld sldOrd">
      <pc:chgData name="Samantha Carlson" userId="adad83c6461f5b50" providerId="LiveId" clId="{6E51F4AF-8EDA-40F0-BC81-5D6018C4D27D}" dt="2021-04-30T23:05:47.948" v="144" actId="1076"/>
      <pc:docMkLst>
        <pc:docMk/>
      </pc:docMkLst>
      <pc:sldChg chg="modSp mod">
        <pc:chgData name="Samantha Carlson" userId="adad83c6461f5b50" providerId="LiveId" clId="{6E51F4AF-8EDA-40F0-BC81-5D6018C4D27D}" dt="2021-04-30T23:05:47.948" v="144" actId="1076"/>
        <pc:sldMkLst>
          <pc:docMk/>
          <pc:sldMk cId="2052442871" sldId="259"/>
        </pc:sldMkLst>
        <pc:spChg chg="mod">
          <ac:chgData name="Samantha Carlson" userId="adad83c6461f5b50" providerId="LiveId" clId="{6E51F4AF-8EDA-40F0-BC81-5D6018C4D27D}" dt="2021-04-30T23:05:47.948" v="144" actId="1076"/>
          <ac:spMkLst>
            <pc:docMk/>
            <pc:sldMk cId="2052442871" sldId="259"/>
            <ac:spMk id="3" creationId="{62291828-EE08-40F4-BD4E-054C07D56349}"/>
          </ac:spMkLst>
        </pc:spChg>
      </pc:sldChg>
      <pc:sldChg chg="modSp mod">
        <pc:chgData name="Samantha Carlson" userId="adad83c6461f5b50" providerId="LiveId" clId="{6E51F4AF-8EDA-40F0-BC81-5D6018C4D27D}" dt="2021-04-30T05:17:35.742" v="74" actId="20577"/>
        <pc:sldMkLst>
          <pc:docMk/>
          <pc:sldMk cId="79141231" sldId="262"/>
        </pc:sldMkLst>
        <pc:spChg chg="mod">
          <ac:chgData name="Samantha Carlson" userId="adad83c6461f5b50" providerId="LiveId" clId="{6E51F4AF-8EDA-40F0-BC81-5D6018C4D27D}" dt="2021-04-30T05:17:35.742" v="74" actId="20577"/>
          <ac:spMkLst>
            <pc:docMk/>
            <pc:sldMk cId="79141231" sldId="262"/>
            <ac:spMk id="3" creationId="{78625207-0DF0-4C5F-88FB-C0B176CE30AF}"/>
          </ac:spMkLst>
        </pc:spChg>
      </pc:sldChg>
      <pc:sldChg chg="addSp delSp modSp mod">
        <pc:chgData name="Samantha Carlson" userId="adad83c6461f5b50" providerId="LiveId" clId="{6E51F4AF-8EDA-40F0-BC81-5D6018C4D27D}" dt="2021-04-30T05:16:22.759" v="68" actId="26606"/>
        <pc:sldMkLst>
          <pc:docMk/>
          <pc:sldMk cId="2959528188" sldId="264"/>
        </pc:sldMkLst>
        <pc:spChg chg="del">
          <ac:chgData name="Samantha Carlson" userId="adad83c6461f5b50" providerId="LiveId" clId="{6E51F4AF-8EDA-40F0-BC81-5D6018C4D27D}" dt="2021-04-30T05:16:22.759" v="68" actId="26606"/>
          <ac:spMkLst>
            <pc:docMk/>
            <pc:sldMk cId="2959528188" sldId="264"/>
            <ac:spMk id="24" creationId="{341BFA31-6544-45C2-9DA0-9E1C5E0B1959}"/>
          </ac:spMkLst>
        </pc:spChg>
        <pc:spChg chg="add">
          <ac:chgData name="Samantha Carlson" userId="adad83c6461f5b50" providerId="LiveId" clId="{6E51F4AF-8EDA-40F0-BC81-5D6018C4D27D}" dt="2021-04-30T05:16:22.759" v="68" actId="26606"/>
          <ac:spMkLst>
            <pc:docMk/>
            <pc:sldMk cId="2959528188" sldId="264"/>
            <ac:spMk id="37" creationId="{341BFA31-6544-45C2-9DA0-9E1C5E0B1959}"/>
          </ac:spMkLst>
        </pc:spChg>
        <pc:picChg chg="add mod">
          <ac:chgData name="Samantha Carlson" userId="adad83c6461f5b50" providerId="LiveId" clId="{6E51F4AF-8EDA-40F0-BC81-5D6018C4D27D}" dt="2021-04-30T05:16:22.759" v="68" actId="26606"/>
          <ac:picMkLst>
            <pc:docMk/>
            <pc:sldMk cId="2959528188" sldId="264"/>
            <ac:picMk id="4" creationId="{6D9DA3A7-19E8-4544-A74D-5C77A42341B3}"/>
          </ac:picMkLst>
        </pc:picChg>
        <pc:picChg chg="mod">
          <ac:chgData name="Samantha Carlson" userId="adad83c6461f5b50" providerId="LiveId" clId="{6E51F4AF-8EDA-40F0-BC81-5D6018C4D27D}" dt="2021-04-30T05:16:22.759" v="68" actId="26606"/>
          <ac:picMkLst>
            <pc:docMk/>
            <pc:sldMk cId="2959528188" sldId="264"/>
            <ac:picMk id="5" creationId="{2B58F434-4FD5-4BFA-9524-DC6C8E92D904}"/>
          </ac:picMkLst>
        </pc:picChg>
        <pc:picChg chg="del">
          <ac:chgData name="Samantha Carlson" userId="adad83c6461f5b50" providerId="LiveId" clId="{6E51F4AF-8EDA-40F0-BC81-5D6018C4D27D}" dt="2021-04-30T05:16:17.767" v="65" actId="478"/>
          <ac:picMkLst>
            <pc:docMk/>
            <pc:sldMk cId="2959528188" sldId="264"/>
            <ac:picMk id="11" creationId="{F8303C8B-E2FB-4E7D-B071-D1A3225740A3}"/>
          </ac:picMkLst>
        </pc:picChg>
        <pc:cxnChg chg="del">
          <ac:chgData name="Samantha Carlson" userId="adad83c6461f5b50" providerId="LiveId" clId="{6E51F4AF-8EDA-40F0-BC81-5D6018C4D27D}" dt="2021-04-30T05:16:22.759" v="68" actId="26606"/>
          <ac:cxnSpMkLst>
            <pc:docMk/>
            <pc:sldMk cId="2959528188" sldId="264"/>
            <ac:cxnSpMk id="20" creationId="{F64F9B95-9045-48D2-B9F3-2927E98F54AA}"/>
          </ac:cxnSpMkLst>
        </pc:cxnChg>
        <pc:cxnChg chg="del">
          <ac:chgData name="Samantha Carlson" userId="adad83c6461f5b50" providerId="LiveId" clId="{6E51F4AF-8EDA-40F0-BC81-5D6018C4D27D}" dt="2021-04-30T05:16:22.759" v="68" actId="26606"/>
          <ac:cxnSpMkLst>
            <pc:docMk/>
            <pc:sldMk cId="2959528188" sldId="264"/>
            <ac:cxnSpMk id="22" creationId="{085AA86F-6A4D-4BCB-A045-D992CDC2959B}"/>
          </ac:cxnSpMkLst>
        </pc:cxnChg>
        <pc:cxnChg chg="del">
          <ac:chgData name="Samantha Carlson" userId="adad83c6461f5b50" providerId="LiveId" clId="{6E51F4AF-8EDA-40F0-BC81-5D6018C4D27D}" dt="2021-04-30T05:16:22.759" v="68" actId="26606"/>
          <ac:cxnSpMkLst>
            <pc:docMk/>
            <pc:sldMk cId="2959528188" sldId="264"/>
            <ac:cxnSpMk id="26" creationId="{D4087900-A176-4428-BD22-3569BC244288}"/>
          </ac:cxnSpMkLst>
        </pc:cxnChg>
        <pc:cxnChg chg="del">
          <ac:chgData name="Samantha Carlson" userId="adad83c6461f5b50" providerId="LiveId" clId="{6E51F4AF-8EDA-40F0-BC81-5D6018C4D27D}" dt="2021-04-30T05:16:22.759" v="68" actId="26606"/>
          <ac:cxnSpMkLst>
            <pc:docMk/>
            <pc:sldMk cId="2959528188" sldId="264"/>
            <ac:cxnSpMk id="28" creationId="{99481329-2F2F-453F-8FC4-C8D0D1148FBA}"/>
          </ac:cxnSpMkLst>
        </pc:cxnChg>
        <pc:cxnChg chg="add">
          <ac:chgData name="Samantha Carlson" userId="adad83c6461f5b50" providerId="LiveId" clId="{6E51F4AF-8EDA-40F0-BC81-5D6018C4D27D}" dt="2021-04-30T05:16:22.759" v="68" actId="26606"/>
          <ac:cxnSpMkLst>
            <pc:docMk/>
            <pc:sldMk cId="2959528188" sldId="264"/>
            <ac:cxnSpMk id="33" creationId="{F64F9B95-9045-48D2-B9F3-2927E98F54AA}"/>
          </ac:cxnSpMkLst>
        </pc:cxnChg>
        <pc:cxnChg chg="add">
          <ac:chgData name="Samantha Carlson" userId="adad83c6461f5b50" providerId="LiveId" clId="{6E51F4AF-8EDA-40F0-BC81-5D6018C4D27D}" dt="2021-04-30T05:16:22.759" v="68" actId="26606"/>
          <ac:cxnSpMkLst>
            <pc:docMk/>
            <pc:sldMk cId="2959528188" sldId="264"/>
            <ac:cxnSpMk id="35" creationId="{085AA86F-6A4D-4BCB-A045-D992CDC2959B}"/>
          </ac:cxnSpMkLst>
        </pc:cxnChg>
        <pc:cxnChg chg="add">
          <ac:chgData name="Samantha Carlson" userId="adad83c6461f5b50" providerId="LiveId" clId="{6E51F4AF-8EDA-40F0-BC81-5D6018C4D27D}" dt="2021-04-30T05:16:22.759" v="68" actId="26606"/>
          <ac:cxnSpMkLst>
            <pc:docMk/>
            <pc:sldMk cId="2959528188" sldId="264"/>
            <ac:cxnSpMk id="39" creationId="{D4087900-A176-4428-BD22-3569BC244288}"/>
          </ac:cxnSpMkLst>
        </pc:cxnChg>
        <pc:cxnChg chg="add">
          <ac:chgData name="Samantha Carlson" userId="adad83c6461f5b50" providerId="LiveId" clId="{6E51F4AF-8EDA-40F0-BC81-5D6018C4D27D}" dt="2021-04-30T05:16:22.759" v="68" actId="26606"/>
          <ac:cxnSpMkLst>
            <pc:docMk/>
            <pc:sldMk cId="2959528188" sldId="264"/>
            <ac:cxnSpMk id="41" creationId="{99481329-2F2F-453F-8FC4-C8D0D1148FBA}"/>
          </ac:cxnSpMkLst>
        </pc:cxnChg>
      </pc:sldChg>
      <pc:sldChg chg="addSp delSp modSp mod">
        <pc:chgData name="Samantha Carlson" userId="adad83c6461f5b50" providerId="LiveId" clId="{6E51F4AF-8EDA-40F0-BC81-5D6018C4D27D}" dt="2021-04-30T05:19:56.272" v="86" actId="14100"/>
        <pc:sldMkLst>
          <pc:docMk/>
          <pc:sldMk cId="4028387706" sldId="265"/>
        </pc:sldMkLst>
        <pc:picChg chg="add mod">
          <ac:chgData name="Samantha Carlson" userId="adad83c6461f5b50" providerId="LiveId" clId="{6E51F4AF-8EDA-40F0-BC81-5D6018C4D27D}" dt="2021-04-30T05:19:56.272" v="86" actId="14100"/>
          <ac:picMkLst>
            <pc:docMk/>
            <pc:sldMk cId="4028387706" sldId="265"/>
            <ac:picMk id="5" creationId="{60A69F1F-75DB-4AAB-930F-8886ED965F28}"/>
          </ac:picMkLst>
        </pc:picChg>
        <pc:picChg chg="add mod">
          <ac:chgData name="Samantha Carlson" userId="adad83c6461f5b50" providerId="LiveId" clId="{6E51F4AF-8EDA-40F0-BC81-5D6018C4D27D}" dt="2021-04-30T05:19:38.352" v="82" actId="1076"/>
          <ac:picMkLst>
            <pc:docMk/>
            <pc:sldMk cId="4028387706" sldId="265"/>
            <ac:picMk id="7" creationId="{CD4DFA15-8C42-484F-A511-C62B75D59913}"/>
          </ac:picMkLst>
        </pc:picChg>
        <pc:picChg chg="del">
          <ac:chgData name="Samantha Carlson" userId="adad83c6461f5b50" providerId="LiveId" clId="{6E51F4AF-8EDA-40F0-BC81-5D6018C4D27D}" dt="2021-04-30T05:18:56.439" v="75" actId="478"/>
          <ac:picMkLst>
            <pc:docMk/>
            <pc:sldMk cId="4028387706" sldId="265"/>
            <ac:picMk id="8" creationId="{6BD9B062-7145-41F9-B8EA-4B3AB4618B47}"/>
          </ac:picMkLst>
        </pc:picChg>
        <pc:picChg chg="del">
          <ac:chgData name="Samantha Carlson" userId="adad83c6461f5b50" providerId="LiveId" clId="{6E51F4AF-8EDA-40F0-BC81-5D6018C4D27D}" dt="2021-04-30T05:19:27.927" v="78" actId="478"/>
          <ac:picMkLst>
            <pc:docMk/>
            <pc:sldMk cId="4028387706" sldId="265"/>
            <ac:picMk id="10" creationId="{89AB4864-F4F2-4DFC-9C6B-1A0A1972C75B}"/>
          </ac:picMkLst>
        </pc:picChg>
      </pc:sldChg>
      <pc:sldChg chg="modSp mod">
        <pc:chgData name="Samantha Carlson" userId="adad83c6461f5b50" providerId="LiveId" clId="{6E51F4AF-8EDA-40F0-BC81-5D6018C4D27D}" dt="2021-04-30T05:21:48.533" v="95" actId="20577"/>
        <pc:sldMkLst>
          <pc:docMk/>
          <pc:sldMk cId="622492585" sldId="267"/>
        </pc:sldMkLst>
        <pc:spChg chg="mod">
          <ac:chgData name="Samantha Carlson" userId="adad83c6461f5b50" providerId="LiveId" clId="{6E51F4AF-8EDA-40F0-BC81-5D6018C4D27D}" dt="2021-04-30T05:21:48.533" v="95" actId="20577"/>
          <ac:spMkLst>
            <pc:docMk/>
            <pc:sldMk cId="622492585" sldId="267"/>
            <ac:spMk id="3" creationId="{D891F52F-8E4C-42F8-8EA4-5CE664235F2D}"/>
          </ac:spMkLst>
        </pc:spChg>
      </pc:sldChg>
      <pc:sldChg chg="modSp mod">
        <pc:chgData name="Samantha Carlson" userId="adad83c6461f5b50" providerId="LiveId" clId="{6E51F4AF-8EDA-40F0-BC81-5D6018C4D27D}" dt="2021-04-30T05:22:43.269" v="104" actId="20577"/>
        <pc:sldMkLst>
          <pc:docMk/>
          <pc:sldMk cId="767088503" sldId="271"/>
        </pc:sldMkLst>
        <pc:spChg chg="mod">
          <ac:chgData name="Samantha Carlson" userId="adad83c6461f5b50" providerId="LiveId" clId="{6E51F4AF-8EDA-40F0-BC81-5D6018C4D27D}" dt="2021-04-30T05:22:43.269" v="104" actId="20577"/>
          <ac:spMkLst>
            <pc:docMk/>
            <pc:sldMk cId="767088503" sldId="271"/>
            <ac:spMk id="2" creationId="{7CCE12E4-9977-46B9-986D-B81B59171DF7}"/>
          </ac:spMkLst>
        </pc:spChg>
      </pc:sldChg>
      <pc:sldChg chg="delSp modSp mod ord delAnim modAnim">
        <pc:chgData name="Samantha Carlson" userId="adad83c6461f5b50" providerId="LiveId" clId="{6E51F4AF-8EDA-40F0-BC81-5D6018C4D27D}" dt="2021-04-30T05:27:14.571" v="112" actId="1076"/>
        <pc:sldMkLst>
          <pc:docMk/>
          <pc:sldMk cId="530560850" sldId="275"/>
        </pc:sldMkLst>
        <pc:spChg chg="del">
          <ac:chgData name="Samantha Carlson" userId="adad83c6461f5b50" providerId="LiveId" clId="{6E51F4AF-8EDA-40F0-BC81-5D6018C4D27D}" dt="2021-04-30T05:27:11.189" v="111" actId="478"/>
          <ac:spMkLst>
            <pc:docMk/>
            <pc:sldMk cId="530560850" sldId="275"/>
            <ac:spMk id="8" creationId="{BBB67819-781B-47C0-A668-76F17EFD0EF1}"/>
          </ac:spMkLst>
        </pc:spChg>
        <pc:picChg chg="mod">
          <ac:chgData name="Samantha Carlson" userId="adad83c6461f5b50" providerId="LiveId" clId="{6E51F4AF-8EDA-40F0-BC81-5D6018C4D27D}" dt="2021-04-30T05:27:14.571" v="112" actId="1076"/>
          <ac:picMkLst>
            <pc:docMk/>
            <pc:sldMk cId="530560850" sldId="275"/>
            <ac:picMk id="4" creationId="{E200E77D-6BCC-4F86-9995-250176E256DB}"/>
          </ac:picMkLst>
        </pc:picChg>
        <pc:picChg chg="del">
          <ac:chgData name="Samantha Carlson" userId="adad83c6461f5b50" providerId="LiveId" clId="{6E51F4AF-8EDA-40F0-BC81-5D6018C4D27D}" dt="2021-04-30T05:27:09.977" v="110" actId="21"/>
          <ac:picMkLst>
            <pc:docMk/>
            <pc:sldMk cId="530560850" sldId="275"/>
            <ac:picMk id="7" creationId="{D4B01DBE-536A-42E5-8768-039BDEF082FA}"/>
          </ac:picMkLst>
        </pc:picChg>
      </pc:sldChg>
      <pc:sldChg chg="addSp delSp modSp mod modAnim">
        <pc:chgData name="Samantha Carlson" userId="adad83c6461f5b50" providerId="LiveId" clId="{6E51F4AF-8EDA-40F0-BC81-5D6018C4D27D}" dt="2021-04-30T05:27:22.785" v="115" actId="1076"/>
        <pc:sldMkLst>
          <pc:docMk/>
          <pc:sldMk cId="402754041" sldId="276"/>
        </pc:sldMkLst>
        <pc:picChg chg="add mod">
          <ac:chgData name="Samantha Carlson" userId="adad83c6461f5b50" providerId="LiveId" clId="{6E51F4AF-8EDA-40F0-BC81-5D6018C4D27D}" dt="2021-04-30T05:27:22.785" v="115" actId="1076"/>
          <ac:picMkLst>
            <pc:docMk/>
            <pc:sldMk cId="402754041" sldId="276"/>
            <ac:picMk id="5" creationId="{60A4188E-8D38-4F4E-8397-97798FA368AC}"/>
          </ac:picMkLst>
        </pc:picChg>
        <pc:picChg chg="del">
          <ac:chgData name="Samantha Carlson" userId="adad83c6461f5b50" providerId="LiveId" clId="{6E51F4AF-8EDA-40F0-BC81-5D6018C4D27D}" dt="2021-04-30T05:27:19.610" v="113" actId="478"/>
          <ac:picMkLst>
            <pc:docMk/>
            <pc:sldMk cId="402754041" sldId="276"/>
            <ac:picMk id="8" creationId="{33E8D99F-ECF0-44A2-8CF4-3D084840F8D5}"/>
          </ac:picMkLst>
        </pc:picChg>
      </pc:sldChg>
      <pc:sldChg chg="del">
        <pc:chgData name="Samantha Carlson" userId="adad83c6461f5b50" providerId="LiveId" clId="{6E51F4AF-8EDA-40F0-BC81-5D6018C4D27D}" dt="2021-04-30T05:10:31.778" v="0" actId="2696"/>
        <pc:sldMkLst>
          <pc:docMk/>
          <pc:sldMk cId="3834297267" sldId="280"/>
        </pc:sldMkLst>
      </pc:sldChg>
      <pc:sldChg chg="del">
        <pc:chgData name="Samantha Carlson" userId="adad83c6461f5b50" providerId="LiveId" clId="{6E51F4AF-8EDA-40F0-BC81-5D6018C4D27D}" dt="2021-04-30T05:11:18.921" v="1" actId="47"/>
        <pc:sldMkLst>
          <pc:docMk/>
          <pc:sldMk cId="817036985" sldId="283"/>
        </pc:sldMkLst>
      </pc:sldChg>
      <pc:sldChg chg="modSp">
        <pc:chgData name="Samantha Carlson" userId="adad83c6461f5b50" providerId="LiveId" clId="{6E51F4AF-8EDA-40F0-BC81-5D6018C4D27D}" dt="2021-04-30T05:28:11.951" v="125" actId="20577"/>
        <pc:sldMkLst>
          <pc:docMk/>
          <pc:sldMk cId="911218556" sldId="284"/>
        </pc:sldMkLst>
        <pc:spChg chg="mod">
          <ac:chgData name="Samantha Carlson" userId="adad83c6461f5b50" providerId="LiveId" clId="{6E51F4AF-8EDA-40F0-BC81-5D6018C4D27D}" dt="2021-04-30T05:28:11.951" v="125" actId="20577"/>
          <ac:spMkLst>
            <pc:docMk/>
            <pc:sldMk cId="911218556" sldId="284"/>
            <ac:spMk id="3" creationId="{26A5686F-C79E-4F25-BCBC-2DD7344E6D82}"/>
          </ac:spMkLst>
        </pc:spChg>
      </pc:sldChg>
      <pc:sldChg chg="modSp mod">
        <pc:chgData name="Samantha Carlson" userId="adad83c6461f5b50" providerId="LiveId" clId="{6E51F4AF-8EDA-40F0-BC81-5D6018C4D27D}" dt="2021-04-30T05:29:04.100" v="141" actId="20577"/>
        <pc:sldMkLst>
          <pc:docMk/>
          <pc:sldMk cId="496214714" sldId="286"/>
        </pc:sldMkLst>
        <pc:spChg chg="mod">
          <ac:chgData name="Samantha Carlson" userId="adad83c6461f5b50" providerId="LiveId" clId="{6E51F4AF-8EDA-40F0-BC81-5D6018C4D27D}" dt="2021-04-30T05:29:04.100" v="141" actId="20577"/>
          <ac:spMkLst>
            <pc:docMk/>
            <pc:sldMk cId="496214714" sldId="286"/>
            <ac:spMk id="3" creationId="{7C1F410E-B8EF-405C-9D89-F28857CEFC92}"/>
          </ac:spMkLst>
        </pc:spChg>
      </pc:sldChg>
      <pc:sldChg chg="modSp new mod modAnim">
        <pc:chgData name="Samantha Carlson" userId="adad83c6461f5b50" providerId="LiveId" clId="{6E51F4AF-8EDA-40F0-BC81-5D6018C4D27D}" dt="2021-04-30T05:13:10.610" v="27"/>
        <pc:sldMkLst>
          <pc:docMk/>
          <pc:sldMk cId="4086611400" sldId="288"/>
        </pc:sldMkLst>
        <pc:spChg chg="mod">
          <ac:chgData name="Samantha Carlson" userId="adad83c6461f5b50" providerId="LiveId" clId="{6E51F4AF-8EDA-40F0-BC81-5D6018C4D27D}" dt="2021-04-30T05:12:35.300" v="22" actId="20577"/>
          <ac:spMkLst>
            <pc:docMk/>
            <pc:sldMk cId="4086611400" sldId="288"/>
            <ac:spMk id="2" creationId="{96920F8F-02EB-43A9-8DB3-1CC6467F6EBB}"/>
          </ac:spMkLst>
        </pc:spChg>
        <pc:spChg chg="mod">
          <ac:chgData name="Samantha Carlson" userId="adad83c6461f5b50" providerId="LiveId" clId="{6E51F4AF-8EDA-40F0-BC81-5D6018C4D27D}" dt="2021-04-30T05:13:01.801" v="26" actId="6549"/>
          <ac:spMkLst>
            <pc:docMk/>
            <pc:sldMk cId="4086611400" sldId="288"/>
            <ac:spMk id="3" creationId="{4BE865A5-1B2B-4620-84C6-C39EE849555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4E0925-F62E-41E9-976A-918FB8A74BB1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</dgm:pt>
    <dgm:pt modelId="{AE83A759-F0BD-4C7B-9022-ABDF66FD02C3}">
      <dgm:prSet phldrT="[Text]"/>
      <dgm:spPr>
        <a:solidFill>
          <a:srgbClr val="CC66FF">
            <a:alpha val="50000"/>
          </a:srgbClr>
        </a:solidFill>
        <a:ln>
          <a:solidFill>
            <a:srgbClr val="CC66FF"/>
          </a:solidFill>
        </a:ln>
      </dgm:spPr>
      <dgm:t>
        <a:bodyPr/>
        <a:lstStyle/>
        <a:p>
          <a:r>
            <a:rPr lang="en-NZ" dirty="0">
              <a:solidFill>
                <a:schemeClr val="tx1"/>
              </a:solidFill>
            </a:rPr>
            <a:t>Recency</a:t>
          </a:r>
        </a:p>
      </dgm:t>
    </dgm:pt>
    <dgm:pt modelId="{02EFBDDC-5C1B-4BBE-B32D-C73902EF7674}" type="parTrans" cxnId="{BA3673F8-2549-4337-8E74-8686103DDB7F}">
      <dgm:prSet/>
      <dgm:spPr/>
      <dgm:t>
        <a:bodyPr/>
        <a:lstStyle/>
        <a:p>
          <a:endParaRPr lang="en-NZ"/>
        </a:p>
      </dgm:t>
    </dgm:pt>
    <dgm:pt modelId="{E6A9BBD4-C2D3-41C3-9F1A-5F69ADE2DC4C}" type="sibTrans" cxnId="{BA3673F8-2549-4337-8E74-8686103DDB7F}">
      <dgm:prSet/>
      <dgm:spPr/>
      <dgm:t>
        <a:bodyPr/>
        <a:lstStyle/>
        <a:p>
          <a:endParaRPr lang="en-NZ"/>
        </a:p>
      </dgm:t>
    </dgm:pt>
    <dgm:pt modelId="{1F2C7208-5EBC-4EDF-8953-C7485753669D}">
      <dgm:prSet phldrT="[Text]"/>
      <dgm:spPr>
        <a:solidFill>
          <a:srgbClr val="00B0F0">
            <a:alpha val="50000"/>
          </a:srgbClr>
        </a:solidFill>
        <a:ln>
          <a:solidFill>
            <a:srgbClr val="00B0F0"/>
          </a:solidFill>
        </a:ln>
      </dgm:spPr>
      <dgm:t>
        <a:bodyPr/>
        <a:lstStyle/>
        <a:p>
          <a:r>
            <a:rPr lang="en-NZ" dirty="0">
              <a:solidFill>
                <a:schemeClr val="tx1"/>
              </a:solidFill>
            </a:rPr>
            <a:t>Monetary</a:t>
          </a:r>
        </a:p>
      </dgm:t>
    </dgm:pt>
    <dgm:pt modelId="{F9EBB378-40AA-4F6C-86C0-39133E04982B}" type="parTrans" cxnId="{49F09CCC-A674-46CD-9C93-EFB60E1F4575}">
      <dgm:prSet/>
      <dgm:spPr/>
      <dgm:t>
        <a:bodyPr/>
        <a:lstStyle/>
        <a:p>
          <a:endParaRPr lang="en-NZ"/>
        </a:p>
      </dgm:t>
    </dgm:pt>
    <dgm:pt modelId="{7FF3B7BB-4504-47DF-8C19-C3D1DC9634AA}" type="sibTrans" cxnId="{49F09CCC-A674-46CD-9C93-EFB60E1F4575}">
      <dgm:prSet/>
      <dgm:spPr/>
      <dgm:t>
        <a:bodyPr/>
        <a:lstStyle/>
        <a:p>
          <a:endParaRPr lang="en-NZ"/>
        </a:p>
      </dgm:t>
    </dgm:pt>
    <dgm:pt modelId="{B89310A7-ACC7-43F8-A776-E2DE00A11E8E}">
      <dgm:prSet phldrT="[Text]"/>
      <dgm:spPr>
        <a:solidFill>
          <a:srgbClr val="66FF99">
            <a:alpha val="49804"/>
          </a:srgbClr>
        </a:solidFill>
        <a:ln>
          <a:solidFill>
            <a:srgbClr val="66FF99"/>
          </a:solidFill>
        </a:ln>
      </dgm:spPr>
      <dgm:t>
        <a:bodyPr/>
        <a:lstStyle/>
        <a:p>
          <a:r>
            <a:rPr lang="en-NZ" dirty="0">
              <a:solidFill>
                <a:schemeClr val="tx1"/>
              </a:solidFill>
            </a:rPr>
            <a:t>Frequency</a:t>
          </a:r>
        </a:p>
      </dgm:t>
    </dgm:pt>
    <dgm:pt modelId="{C9A7E2E5-1F0A-47C0-B704-157EE48F649C}" type="parTrans" cxnId="{1154851A-37B0-458B-B83A-4E46B0604C01}">
      <dgm:prSet/>
      <dgm:spPr/>
      <dgm:t>
        <a:bodyPr/>
        <a:lstStyle/>
        <a:p>
          <a:endParaRPr lang="en-NZ"/>
        </a:p>
      </dgm:t>
    </dgm:pt>
    <dgm:pt modelId="{2A8F5A0D-2B8F-4DCF-AB01-9FC62F41E019}" type="sibTrans" cxnId="{1154851A-37B0-458B-B83A-4E46B0604C01}">
      <dgm:prSet/>
      <dgm:spPr/>
      <dgm:t>
        <a:bodyPr/>
        <a:lstStyle/>
        <a:p>
          <a:endParaRPr lang="en-NZ"/>
        </a:p>
      </dgm:t>
    </dgm:pt>
    <dgm:pt modelId="{7A9AA095-C4D2-4B27-8257-12696815AE95}" type="pres">
      <dgm:prSet presAssocID="{8F4E0925-F62E-41E9-976A-918FB8A74BB1}" presName="diagram" presStyleCnt="0">
        <dgm:presLayoutVars>
          <dgm:dir/>
          <dgm:resizeHandles val="exact"/>
        </dgm:presLayoutVars>
      </dgm:prSet>
      <dgm:spPr/>
    </dgm:pt>
    <dgm:pt modelId="{FB2E5D04-325A-4F2C-B88A-558AB922E92A}" type="pres">
      <dgm:prSet presAssocID="{AE83A759-F0BD-4C7B-9022-ABDF66FD02C3}" presName="arrow" presStyleLbl="node1" presStyleIdx="0" presStyleCnt="3">
        <dgm:presLayoutVars>
          <dgm:bulletEnabled val="1"/>
        </dgm:presLayoutVars>
      </dgm:prSet>
      <dgm:spPr/>
    </dgm:pt>
    <dgm:pt modelId="{9D6D735F-C8C5-4831-89EA-E588036A6006}" type="pres">
      <dgm:prSet presAssocID="{1F2C7208-5EBC-4EDF-8953-C7485753669D}" presName="arrow" presStyleLbl="node1" presStyleIdx="1" presStyleCnt="3">
        <dgm:presLayoutVars>
          <dgm:bulletEnabled val="1"/>
        </dgm:presLayoutVars>
      </dgm:prSet>
      <dgm:spPr/>
    </dgm:pt>
    <dgm:pt modelId="{387B5786-26FE-4116-8765-E21CEE833887}" type="pres">
      <dgm:prSet presAssocID="{B89310A7-ACC7-43F8-A776-E2DE00A11E8E}" presName="arrow" presStyleLbl="node1" presStyleIdx="2" presStyleCnt="3">
        <dgm:presLayoutVars>
          <dgm:bulletEnabled val="1"/>
        </dgm:presLayoutVars>
      </dgm:prSet>
      <dgm:spPr/>
    </dgm:pt>
  </dgm:ptLst>
  <dgm:cxnLst>
    <dgm:cxn modelId="{1154851A-37B0-458B-B83A-4E46B0604C01}" srcId="{8F4E0925-F62E-41E9-976A-918FB8A74BB1}" destId="{B89310A7-ACC7-43F8-A776-E2DE00A11E8E}" srcOrd="2" destOrd="0" parTransId="{C9A7E2E5-1F0A-47C0-B704-157EE48F649C}" sibTransId="{2A8F5A0D-2B8F-4DCF-AB01-9FC62F41E019}"/>
    <dgm:cxn modelId="{181A521F-4AA6-4582-9EFF-4A0BCBCA8B37}" type="presOf" srcId="{AE83A759-F0BD-4C7B-9022-ABDF66FD02C3}" destId="{FB2E5D04-325A-4F2C-B88A-558AB922E92A}" srcOrd="0" destOrd="0" presId="urn:microsoft.com/office/officeart/2005/8/layout/arrow5"/>
    <dgm:cxn modelId="{3979F661-F826-4051-821E-E9DD17E01744}" type="presOf" srcId="{1F2C7208-5EBC-4EDF-8953-C7485753669D}" destId="{9D6D735F-C8C5-4831-89EA-E588036A6006}" srcOrd="0" destOrd="0" presId="urn:microsoft.com/office/officeart/2005/8/layout/arrow5"/>
    <dgm:cxn modelId="{49F09CCC-A674-46CD-9C93-EFB60E1F4575}" srcId="{8F4E0925-F62E-41E9-976A-918FB8A74BB1}" destId="{1F2C7208-5EBC-4EDF-8953-C7485753669D}" srcOrd="1" destOrd="0" parTransId="{F9EBB378-40AA-4F6C-86C0-39133E04982B}" sibTransId="{7FF3B7BB-4504-47DF-8C19-C3D1DC9634AA}"/>
    <dgm:cxn modelId="{DABE31D7-3E25-4B47-81E1-C9890DB439B7}" type="presOf" srcId="{8F4E0925-F62E-41E9-976A-918FB8A74BB1}" destId="{7A9AA095-C4D2-4B27-8257-12696815AE95}" srcOrd="0" destOrd="0" presId="urn:microsoft.com/office/officeart/2005/8/layout/arrow5"/>
    <dgm:cxn modelId="{927945D7-AACE-475B-9E26-F398806A60DD}" type="presOf" srcId="{B89310A7-ACC7-43F8-A776-E2DE00A11E8E}" destId="{387B5786-26FE-4116-8765-E21CEE833887}" srcOrd="0" destOrd="0" presId="urn:microsoft.com/office/officeart/2005/8/layout/arrow5"/>
    <dgm:cxn modelId="{BA3673F8-2549-4337-8E74-8686103DDB7F}" srcId="{8F4E0925-F62E-41E9-976A-918FB8A74BB1}" destId="{AE83A759-F0BD-4C7B-9022-ABDF66FD02C3}" srcOrd="0" destOrd="0" parTransId="{02EFBDDC-5C1B-4BBE-B32D-C73902EF7674}" sibTransId="{E6A9BBD4-C2D3-41C3-9F1A-5F69ADE2DC4C}"/>
    <dgm:cxn modelId="{C6431DAD-FDF9-4F24-BF77-261B594A37EB}" type="presParOf" srcId="{7A9AA095-C4D2-4B27-8257-12696815AE95}" destId="{FB2E5D04-325A-4F2C-B88A-558AB922E92A}" srcOrd="0" destOrd="0" presId="urn:microsoft.com/office/officeart/2005/8/layout/arrow5"/>
    <dgm:cxn modelId="{144C7908-750E-4E07-A568-F4735DDC4484}" type="presParOf" srcId="{7A9AA095-C4D2-4B27-8257-12696815AE95}" destId="{9D6D735F-C8C5-4831-89EA-E588036A6006}" srcOrd="1" destOrd="0" presId="urn:microsoft.com/office/officeart/2005/8/layout/arrow5"/>
    <dgm:cxn modelId="{E7F960FA-ED10-4FF5-9715-1663DDE3A0A3}" type="presParOf" srcId="{7A9AA095-C4D2-4B27-8257-12696815AE95}" destId="{387B5786-26FE-4116-8765-E21CEE833887}" srcOrd="2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17FA24-9C69-4101-951B-8628075DD3C3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D8577B7-4E80-4E95-A9DC-9E8BB4BF614D}">
      <dgm:prSet/>
      <dgm:spPr>
        <a:solidFill>
          <a:srgbClr val="CC66FF"/>
        </a:solidFill>
      </dgm:spPr>
      <dgm:t>
        <a:bodyPr/>
        <a:lstStyle/>
        <a:p>
          <a:r>
            <a:rPr lang="en-NZ" dirty="0"/>
            <a:t>Data acquisition</a:t>
          </a:r>
          <a:endParaRPr lang="en-US" dirty="0"/>
        </a:p>
      </dgm:t>
    </dgm:pt>
    <dgm:pt modelId="{91848D7D-A04C-4C45-B98D-CF8B5522B842}" type="parTrans" cxnId="{7A668C4B-0910-4A3D-88D1-A5B12D1BBB51}">
      <dgm:prSet/>
      <dgm:spPr/>
      <dgm:t>
        <a:bodyPr/>
        <a:lstStyle/>
        <a:p>
          <a:endParaRPr lang="en-US"/>
        </a:p>
      </dgm:t>
    </dgm:pt>
    <dgm:pt modelId="{483CAAFA-034F-431E-82D6-99DA62E274B4}" type="sibTrans" cxnId="{7A668C4B-0910-4A3D-88D1-A5B12D1BBB51}">
      <dgm:prSet/>
      <dgm:spPr/>
      <dgm:t>
        <a:bodyPr/>
        <a:lstStyle/>
        <a:p>
          <a:endParaRPr lang="en-US"/>
        </a:p>
      </dgm:t>
    </dgm:pt>
    <dgm:pt modelId="{0B26BDCF-7CA6-4CD6-822A-A97FA40C01F1}">
      <dgm:prSet/>
      <dgm:spPr>
        <a:solidFill>
          <a:srgbClr val="DA8FFF"/>
        </a:solidFill>
      </dgm:spPr>
      <dgm:t>
        <a:bodyPr/>
        <a:lstStyle/>
        <a:p>
          <a:r>
            <a:rPr lang="en-NZ" dirty="0"/>
            <a:t>Cleaning and EDA</a:t>
          </a:r>
          <a:endParaRPr lang="en-US" dirty="0"/>
        </a:p>
      </dgm:t>
    </dgm:pt>
    <dgm:pt modelId="{A8FC005C-9C04-4067-93A0-398E1D1CA78F}" type="parTrans" cxnId="{5CFD0574-B9B1-4ECD-903B-FA70D8892C29}">
      <dgm:prSet/>
      <dgm:spPr/>
      <dgm:t>
        <a:bodyPr/>
        <a:lstStyle/>
        <a:p>
          <a:endParaRPr lang="en-US"/>
        </a:p>
      </dgm:t>
    </dgm:pt>
    <dgm:pt modelId="{54B2C4B2-ACA9-4D7B-941A-4334D24086F5}" type="sibTrans" cxnId="{5CFD0574-B9B1-4ECD-903B-FA70D8892C29}">
      <dgm:prSet/>
      <dgm:spPr/>
      <dgm:t>
        <a:bodyPr/>
        <a:lstStyle/>
        <a:p>
          <a:endParaRPr lang="en-US"/>
        </a:p>
      </dgm:t>
    </dgm:pt>
    <dgm:pt modelId="{14E1F76B-F98D-47BA-BD94-ED7433DF16F1}">
      <dgm:prSet/>
      <dgm:spPr>
        <a:solidFill>
          <a:srgbClr val="CC66FF"/>
        </a:solidFill>
      </dgm:spPr>
      <dgm:t>
        <a:bodyPr/>
        <a:lstStyle/>
        <a:p>
          <a:r>
            <a:rPr lang="en-NZ" dirty="0"/>
            <a:t>Feature engineering</a:t>
          </a:r>
          <a:endParaRPr lang="en-US" dirty="0"/>
        </a:p>
      </dgm:t>
    </dgm:pt>
    <dgm:pt modelId="{AE6B85FA-5D59-45E3-B3E5-79AD788B01A0}" type="parTrans" cxnId="{3C5C822A-0D35-4AE2-B6FE-479AF50BFCAF}">
      <dgm:prSet/>
      <dgm:spPr/>
      <dgm:t>
        <a:bodyPr/>
        <a:lstStyle/>
        <a:p>
          <a:endParaRPr lang="en-US"/>
        </a:p>
      </dgm:t>
    </dgm:pt>
    <dgm:pt modelId="{695177D6-0D61-44D0-B657-8574358606B2}" type="sibTrans" cxnId="{3C5C822A-0D35-4AE2-B6FE-479AF50BFCAF}">
      <dgm:prSet/>
      <dgm:spPr/>
      <dgm:t>
        <a:bodyPr/>
        <a:lstStyle/>
        <a:p>
          <a:endParaRPr lang="en-US"/>
        </a:p>
      </dgm:t>
    </dgm:pt>
    <dgm:pt modelId="{23110648-BD84-45C3-8222-307B5C9CAD9B}">
      <dgm:prSet/>
      <dgm:spPr>
        <a:solidFill>
          <a:srgbClr val="DA8FFF"/>
        </a:solidFill>
      </dgm:spPr>
      <dgm:t>
        <a:bodyPr/>
        <a:lstStyle/>
        <a:p>
          <a:r>
            <a:rPr lang="en-NZ" dirty="0"/>
            <a:t>Customer cohort analysis</a:t>
          </a:r>
          <a:endParaRPr lang="en-US" dirty="0"/>
        </a:p>
      </dgm:t>
    </dgm:pt>
    <dgm:pt modelId="{5391D563-7084-4D71-B418-B4BFAAB87BC5}" type="parTrans" cxnId="{CB327A77-EAA8-49F6-9F4A-367A4CDD7B55}">
      <dgm:prSet/>
      <dgm:spPr/>
      <dgm:t>
        <a:bodyPr/>
        <a:lstStyle/>
        <a:p>
          <a:endParaRPr lang="en-US"/>
        </a:p>
      </dgm:t>
    </dgm:pt>
    <dgm:pt modelId="{2B5614CF-CA7A-4F26-902F-BC68F65893D9}" type="sibTrans" cxnId="{CB327A77-EAA8-49F6-9F4A-367A4CDD7B55}">
      <dgm:prSet/>
      <dgm:spPr/>
      <dgm:t>
        <a:bodyPr/>
        <a:lstStyle/>
        <a:p>
          <a:endParaRPr lang="en-US"/>
        </a:p>
      </dgm:t>
    </dgm:pt>
    <dgm:pt modelId="{8A8F422F-495F-4456-833E-415C25B03972}">
      <dgm:prSet/>
      <dgm:spPr>
        <a:solidFill>
          <a:srgbClr val="CC66FF"/>
        </a:solidFill>
      </dgm:spPr>
      <dgm:t>
        <a:bodyPr/>
        <a:lstStyle/>
        <a:p>
          <a:r>
            <a:rPr lang="en-NZ" dirty="0"/>
            <a:t>RFM segmentation (</a:t>
          </a:r>
          <a:r>
            <a:rPr lang="en-NZ" dirty="0" err="1"/>
            <a:t>Kmeans</a:t>
          </a:r>
          <a:r>
            <a:rPr lang="en-NZ" dirty="0"/>
            <a:t>)</a:t>
          </a:r>
          <a:endParaRPr lang="en-US" dirty="0"/>
        </a:p>
      </dgm:t>
    </dgm:pt>
    <dgm:pt modelId="{FC18D93C-0016-4AA4-9619-8515285D4D97}" type="parTrans" cxnId="{D91F3A9A-EA31-428B-9DE2-DD7D57EC4551}">
      <dgm:prSet/>
      <dgm:spPr/>
      <dgm:t>
        <a:bodyPr/>
        <a:lstStyle/>
        <a:p>
          <a:endParaRPr lang="en-US"/>
        </a:p>
      </dgm:t>
    </dgm:pt>
    <dgm:pt modelId="{CD742BA8-1BE7-4447-BE7F-1BC892FD45AF}" type="sibTrans" cxnId="{D91F3A9A-EA31-428B-9DE2-DD7D57EC4551}">
      <dgm:prSet/>
      <dgm:spPr/>
      <dgm:t>
        <a:bodyPr/>
        <a:lstStyle/>
        <a:p>
          <a:endParaRPr lang="en-US"/>
        </a:p>
      </dgm:t>
    </dgm:pt>
    <dgm:pt modelId="{CFBA7988-EA5D-4754-BC46-C27A9BB2755A}">
      <dgm:prSet/>
      <dgm:spPr>
        <a:solidFill>
          <a:srgbClr val="DA8FFF"/>
        </a:solidFill>
      </dgm:spPr>
      <dgm:t>
        <a:bodyPr/>
        <a:lstStyle/>
        <a:p>
          <a:r>
            <a:rPr lang="en-NZ" dirty="0"/>
            <a:t>RFM segmentation (Manual)</a:t>
          </a:r>
          <a:endParaRPr lang="en-US" dirty="0"/>
        </a:p>
      </dgm:t>
    </dgm:pt>
    <dgm:pt modelId="{D192B518-40A7-4862-A0AA-E54E84A620E0}" type="parTrans" cxnId="{217B5AD7-F646-4314-BA67-8DD9043D9677}">
      <dgm:prSet/>
      <dgm:spPr/>
      <dgm:t>
        <a:bodyPr/>
        <a:lstStyle/>
        <a:p>
          <a:endParaRPr lang="en-US"/>
        </a:p>
      </dgm:t>
    </dgm:pt>
    <dgm:pt modelId="{10ABA171-ACAD-44FB-8AB9-89F0A173D8A8}" type="sibTrans" cxnId="{217B5AD7-F646-4314-BA67-8DD9043D9677}">
      <dgm:prSet/>
      <dgm:spPr/>
      <dgm:t>
        <a:bodyPr/>
        <a:lstStyle/>
        <a:p>
          <a:endParaRPr lang="en-US"/>
        </a:p>
      </dgm:t>
    </dgm:pt>
    <dgm:pt modelId="{078FD07A-F3ED-4D45-9795-9DCE32F338D2}" type="pres">
      <dgm:prSet presAssocID="{F517FA24-9C69-4101-951B-8628075DD3C3}" presName="linear" presStyleCnt="0">
        <dgm:presLayoutVars>
          <dgm:dir/>
          <dgm:animLvl val="lvl"/>
          <dgm:resizeHandles val="exact"/>
        </dgm:presLayoutVars>
      </dgm:prSet>
      <dgm:spPr/>
    </dgm:pt>
    <dgm:pt modelId="{D85C49A2-BC10-40FB-8E11-3BF618EA8EB5}" type="pres">
      <dgm:prSet presAssocID="{2D8577B7-4E80-4E95-A9DC-9E8BB4BF614D}" presName="parentLin" presStyleCnt="0"/>
      <dgm:spPr/>
    </dgm:pt>
    <dgm:pt modelId="{58946B1A-3FCE-4AF7-B100-661CFAACEF25}" type="pres">
      <dgm:prSet presAssocID="{2D8577B7-4E80-4E95-A9DC-9E8BB4BF614D}" presName="parentLeftMargin" presStyleLbl="node1" presStyleIdx="0" presStyleCnt="6"/>
      <dgm:spPr/>
    </dgm:pt>
    <dgm:pt modelId="{83341FA5-B9EB-46D2-A7E3-9862E35EE298}" type="pres">
      <dgm:prSet presAssocID="{2D8577B7-4E80-4E95-A9DC-9E8BB4BF614D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03EE464-0074-41D4-A135-8737E7D09E77}" type="pres">
      <dgm:prSet presAssocID="{2D8577B7-4E80-4E95-A9DC-9E8BB4BF614D}" presName="negativeSpace" presStyleCnt="0"/>
      <dgm:spPr/>
    </dgm:pt>
    <dgm:pt modelId="{91498C05-FC31-4464-B54A-221F3CC1379F}" type="pres">
      <dgm:prSet presAssocID="{2D8577B7-4E80-4E95-A9DC-9E8BB4BF614D}" presName="childText" presStyleLbl="conFgAcc1" presStyleIdx="0" presStyleCnt="6">
        <dgm:presLayoutVars>
          <dgm:bulletEnabled val="1"/>
        </dgm:presLayoutVars>
      </dgm:prSet>
      <dgm:spPr/>
    </dgm:pt>
    <dgm:pt modelId="{5CD4E09F-B15B-443F-8A13-6D7DCBF574BF}" type="pres">
      <dgm:prSet presAssocID="{483CAAFA-034F-431E-82D6-99DA62E274B4}" presName="spaceBetweenRectangles" presStyleCnt="0"/>
      <dgm:spPr/>
    </dgm:pt>
    <dgm:pt modelId="{FA2C00D6-91A3-43B5-914D-6F03455E918C}" type="pres">
      <dgm:prSet presAssocID="{0B26BDCF-7CA6-4CD6-822A-A97FA40C01F1}" presName="parentLin" presStyleCnt="0"/>
      <dgm:spPr/>
    </dgm:pt>
    <dgm:pt modelId="{77D0BC49-F31E-4D57-BA5D-18606A6CBE77}" type="pres">
      <dgm:prSet presAssocID="{0B26BDCF-7CA6-4CD6-822A-A97FA40C01F1}" presName="parentLeftMargin" presStyleLbl="node1" presStyleIdx="0" presStyleCnt="6"/>
      <dgm:spPr/>
    </dgm:pt>
    <dgm:pt modelId="{D4167023-C2C7-4F19-B73B-2B2DD060FE02}" type="pres">
      <dgm:prSet presAssocID="{0B26BDCF-7CA6-4CD6-822A-A97FA40C01F1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178646FA-2B5D-4597-B5B5-36AB787F1161}" type="pres">
      <dgm:prSet presAssocID="{0B26BDCF-7CA6-4CD6-822A-A97FA40C01F1}" presName="negativeSpace" presStyleCnt="0"/>
      <dgm:spPr/>
    </dgm:pt>
    <dgm:pt modelId="{01AF199F-927D-44E0-A6C1-97033FBF8405}" type="pres">
      <dgm:prSet presAssocID="{0B26BDCF-7CA6-4CD6-822A-A97FA40C01F1}" presName="childText" presStyleLbl="conFgAcc1" presStyleIdx="1" presStyleCnt="6">
        <dgm:presLayoutVars>
          <dgm:bulletEnabled val="1"/>
        </dgm:presLayoutVars>
      </dgm:prSet>
      <dgm:spPr/>
    </dgm:pt>
    <dgm:pt modelId="{A6CA50FB-DB8F-4A25-81B6-BDF312CA4889}" type="pres">
      <dgm:prSet presAssocID="{54B2C4B2-ACA9-4D7B-941A-4334D24086F5}" presName="spaceBetweenRectangles" presStyleCnt="0"/>
      <dgm:spPr/>
    </dgm:pt>
    <dgm:pt modelId="{4EFFDE21-2655-49CE-A9E3-17344341EF23}" type="pres">
      <dgm:prSet presAssocID="{14E1F76B-F98D-47BA-BD94-ED7433DF16F1}" presName="parentLin" presStyleCnt="0"/>
      <dgm:spPr/>
    </dgm:pt>
    <dgm:pt modelId="{E9F0BC45-CDF5-49F3-BB59-6B7B353739A8}" type="pres">
      <dgm:prSet presAssocID="{14E1F76B-F98D-47BA-BD94-ED7433DF16F1}" presName="parentLeftMargin" presStyleLbl="node1" presStyleIdx="1" presStyleCnt="6"/>
      <dgm:spPr/>
    </dgm:pt>
    <dgm:pt modelId="{0F9CE8E5-21FD-484D-8AF0-BA0F97366B7E}" type="pres">
      <dgm:prSet presAssocID="{14E1F76B-F98D-47BA-BD94-ED7433DF16F1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A7A47852-4651-4777-A2CC-277FC65A4ED5}" type="pres">
      <dgm:prSet presAssocID="{14E1F76B-F98D-47BA-BD94-ED7433DF16F1}" presName="negativeSpace" presStyleCnt="0"/>
      <dgm:spPr/>
    </dgm:pt>
    <dgm:pt modelId="{AB3F47EF-E84A-4059-8DE4-17037DA8B790}" type="pres">
      <dgm:prSet presAssocID="{14E1F76B-F98D-47BA-BD94-ED7433DF16F1}" presName="childText" presStyleLbl="conFgAcc1" presStyleIdx="2" presStyleCnt="6">
        <dgm:presLayoutVars>
          <dgm:bulletEnabled val="1"/>
        </dgm:presLayoutVars>
      </dgm:prSet>
      <dgm:spPr/>
    </dgm:pt>
    <dgm:pt modelId="{D087001D-E130-4462-8492-86FA25D57DFD}" type="pres">
      <dgm:prSet presAssocID="{695177D6-0D61-44D0-B657-8574358606B2}" presName="spaceBetweenRectangles" presStyleCnt="0"/>
      <dgm:spPr/>
    </dgm:pt>
    <dgm:pt modelId="{1CD4548E-82B0-4A9F-893F-E57DB87E1DA6}" type="pres">
      <dgm:prSet presAssocID="{23110648-BD84-45C3-8222-307B5C9CAD9B}" presName="parentLin" presStyleCnt="0"/>
      <dgm:spPr/>
    </dgm:pt>
    <dgm:pt modelId="{C68FD04E-9130-4085-A960-454373955A39}" type="pres">
      <dgm:prSet presAssocID="{23110648-BD84-45C3-8222-307B5C9CAD9B}" presName="parentLeftMargin" presStyleLbl="node1" presStyleIdx="2" presStyleCnt="6"/>
      <dgm:spPr/>
    </dgm:pt>
    <dgm:pt modelId="{A36A947F-D9BF-4366-AE0F-AF6CD560793D}" type="pres">
      <dgm:prSet presAssocID="{23110648-BD84-45C3-8222-307B5C9CAD9B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CA97E328-A5C3-4CB1-9C6F-B72FF7E5042C}" type="pres">
      <dgm:prSet presAssocID="{23110648-BD84-45C3-8222-307B5C9CAD9B}" presName="negativeSpace" presStyleCnt="0"/>
      <dgm:spPr/>
    </dgm:pt>
    <dgm:pt modelId="{4ED40D04-EE09-4F52-8DFC-DCC78BA0C875}" type="pres">
      <dgm:prSet presAssocID="{23110648-BD84-45C3-8222-307B5C9CAD9B}" presName="childText" presStyleLbl="conFgAcc1" presStyleIdx="3" presStyleCnt="6">
        <dgm:presLayoutVars>
          <dgm:bulletEnabled val="1"/>
        </dgm:presLayoutVars>
      </dgm:prSet>
      <dgm:spPr/>
    </dgm:pt>
    <dgm:pt modelId="{F0B0CEEF-C830-4165-BA9A-4EA2F0027349}" type="pres">
      <dgm:prSet presAssocID="{2B5614CF-CA7A-4F26-902F-BC68F65893D9}" presName="spaceBetweenRectangles" presStyleCnt="0"/>
      <dgm:spPr/>
    </dgm:pt>
    <dgm:pt modelId="{CE6041D1-61D7-476D-AF6C-F8FF87C07112}" type="pres">
      <dgm:prSet presAssocID="{8A8F422F-495F-4456-833E-415C25B03972}" presName="parentLin" presStyleCnt="0"/>
      <dgm:spPr/>
    </dgm:pt>
    <dgm:pt modelId="{855B57B4-E39F-4E45-8282-2A0498DA81B7}" type="pres">
      <dgm:prSet presAssocID="{8A8F422F-495F-4456-833E-415C25B03972}" presName="parentLeftMargin" presStyleLbl="node1" presStyleIdx="3" presStyleCnt="6"/>
      <dgm:spPr/>
    </dgm:pt>
    <dgm:pt modelId="{13120879-52B7-4D9A-8758-AB316E2125B2}" type="pres">
      <dgm:prSet presAssocID="{8A8F422F-495F-4456-833E-415C25B0397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14BAB885-7A09-4826-83A0-C9984C7B546D}" type="pres">
      <dgm:prSet presAssocID="{8A8F422F-495F-4456-833E-415C25B03972}" presName="negativeSpace" presStyleCnt="0"/>
      <dgm:spPr/>
    </dgm:pt>
    <dgm:pt modelId="{B99FE4B4-7D5D-422B-8592-4C8C8BF585C0}" type="pres">
      <dgm:prSet presAssocID="{8A8F422F-495F-4456-833E-415C25B03972}" presName="childText" presStyleLbl="conFgAcc1" presStyleIdx="4" presStyleCnt="6">
        <dgm:presLayoutVars>
          <dgm:bulletEnabled val="1"/>
        </dgm:presLayoutVars>
      </dgm:prSet>
      <dgm:spPr/>
    </dgm:pt>
    <dgm:pt modelId="{07BE4ABB-35B2-41D9-BD60-090FCF0F80B8}" type="pres">
      <dgm:prSet presAssocID="{CD742BA8-1BE7-4447-BE7F-1BC892FD45AF}" presName="spaceBetweenRectangles" presStyleCnt="0"/>
      <dgm:spPr/>
    </dgm:pt>
    <dgm:pt modelId="{79AE267E-22D8-4901-BFB9-F9E87E07AF51}" type="pres">
      <dgm:prSet presAssocID="{CFBA7988-EA5D-4754-BC46-C27A9BB2755A}" presName="parentLin" presStyleCnt="0"/>
      <dgm:spPr/>
    </dgm:pt>
    <dgm:pt modelId="{497D8F6A-F8F0-4FC0-AFFF-2E2011332760}" type="pres">
      <dgm:prSet presAssocID="{CFBA7988-EA5D-4754-BC46-C27A9BB2755A}" presName="parentLeftMargin" presStyleLbl="node1" presStyleIdx="4" presStyleCnt="6"/>
      <dgm:spPr/>
    </dgm:pt>
    <dgm:pt modelId="{6BC2AE49-FE8B-4CD4-BD2B-2AA985D4BD5B}" type="pres">
      <dgm:prSet presAssocID="{CFBA7988-EA5D-4754-BC46-C27A9BB2755A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A4A185F5-638C-458F-9A62-2BFBBA620F2E}" type="pres">
      <dgm:prSet presAssocID="{CFBA7988-EA5D-4754-BC46-C27A9BB2755A}" presName="negativeSpace" presStyleCnt="0"/>
      <dgm:spPr/>
    </dgm:pt>
    <dgm:pt modelId="{717408EB-1260-46B4-8762-06854D66F5D7}" type="pres">
      <dgm:prSet presAssocID="{CFBA7988-EA5D-4754-BC46-C27A9BB2755A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085DB523-0635-4FFF-880B-AF70D852249F}" type="presOf" srcId="{F517FA24-9C69-4101-951B-8628075DD3C3}" destId="{078FD07A-F3ED-4D45-9795-9DCE32F338D2}" srcOrd="0" destOrd="0" presId="urn:microsoft.com/office/officeart/2005/8/layout/list1"/>
    <dgm:cxn modelId="{8F463327-B1FC-4BA3-8871-305453F5368C}" type="presOf" srcId="{8A8F422F-495F-4456-833E-415C25B03972}" destId="{855B57B4-E39F-4E45-8282-2A0498DA81B7}" srcOrd="0" destOrd="0" presId="urn:microsoft.com/office/officeart/2005/8/layout/list1"/>
    <dgm:cxn modelId="{3C5C822A-0D35-4AE2-B6FE-479AF50BFCAF}" srcId="{F517FA24-9C69-4101-951B-8628075DD3C3}" destId="{14E1F76B-F98D-47BA-BD94-ED7433DF16F1}" srcOrd="2" destOrd="0" parTransId="{AE6B85FA-5D59-45E3-B3E5-79AD788B01A0}" sibTransId="{695177D6-0D61-44D0-B657-8574358606B2}"/>
    <dgm:cxn modelId="{31EF323A-E821-4DF9-9D4F-549F9C4F7806}" type="presOf" srcId="{0B26BDCF-7CA6-4CD6-822A-A97FA40C01F1}" destId="{77D0BC49-F31E-4D57-BA5D-18606A6CBE77}" srcOrd="0" destOrd="0" presId="urn:microsoft.com/office/officeart/2005/8/layout/list1"/>
    <dgm:cxn modelId="{7A668C4B-0910-4A3D-88D1-A5B12D1BBB51}" srcId="{F517FA24-9C69-4101-951B-8628075DD3C3}" destId="{2D8577B7-4E80-4E95-A9DC-9E8BB4BF614D}" srcOrd="0" destOrd="0" parTransId="{91848D7D-A04C-4C45-B98D-CF8B5522B842}" sibTransId="{483CAAFA-034F-431E-82D6-99DA62E274B4}"/>
    <dgm:cxn modelId="{2935446E-AA4C-4829-9B8A-E611AD2D090D}" type="presOf" srcId="{CFBA7988-EA5D-4754-BC46-C27A9BB2755A}" destId="{497D8F6A-F8F0-4FC0-AFFF-2E2011332760}" srcOrd="0" destOrd="0" presId="urn:microsoft.com/office/officeart/2005/8/layout/list1"/>
    <dgm:cxn modelId="{5CFD0574-B9B1-4ECD-903B-FA70D8892C29}" srcId="{F517FA24-9C69-4101-951B-8628075DD3C3}" destId="{0B26BDCF-7CA6-4CD6-822A-A97FA40C01F1}" srcOrd="1" destOrd="0" parTransId="{A8FC005C-9C04-4067-93A0-398E1D1CA78F}" sibTransId="{54B2C4B2-ACA9-4D7B-941A-4334D24086F5}"/>
    <dgm:cxn modelId="{3D9E3D75-2CB2-45A4-9E79-7A5C743CB43D}" type="presOf" srcId="{23110648-BD84-45C3-8222-307B5C9CAD9B}" destId="{C68FD04E-9130-4085-A960-454373955A39}" srcOrd="0" destOrd="0" presId="urn:microsoft.com/office/officeart/2005/8/layout/list1"/>
    <dgm:cxn modelId="{CB327A77-EAA8-49F6-9F4A-367A4CDD7B55}" srcId="{F517FA24-9C69-4101-951B-8628075DD3C3}" destId="{23110648-BD84-45C3-8222-307B5C9CAD9B}" srcOrd="3" destOrd="0" parTransId="{5391D563-7084-4D71-B418-B4BFAAB87BC5}" sibTransId="{2B5614CF-CA7A-4F26-902F-BC68F65893D9}"/>
    <dgm:cxn modelId="{1C50B686-10CE-46E7-94AE-E07FD5A5377A}" type="presOf" srcId="{CFBA7988-EA5D-4754-BC46-C27A9BB2755A}" destId="{6BC2AE49-FE8B-4CD4-BD2B-2AA985D4BD5B}" srcOrd="1" destOrd="0" presId="urn:microsoft.com/office/officeart/2005/8/layout/list1"/>
    <dgm:cxn modelId="{3290FF97-C40A-463C-BF94-B7ACC07D480B}" type="presOf" srcId="{23110648-BD84-45C3-8222-307B5C9CAD9B}" destId="{A36A947F-D9BF-4366-AE0F-AF6CD560793D}" srcOrd="1" destOrd="0" presId="urn:microsoft.com/office/officeart/2005/8/layout/list1"/>
    <dgm:cxn modelId="{8390D399-306D-4984-869B-16E85D5F14D0}" type="presOf" srcId="{14E1F76B-F98D-47BA-BD94-ED7433DF16F1}" destId="{E9F0BC45-CDF5-49F3-BB59-6B7B353739A8}" srcOrd="0" destOrd="0" presId="urn:microsoft.com/office/officeart/2005/8/layout/list1"/>
    <dgm:cxn modelId="{D91F3A9A-EA31-428B-9DE2-DD7D57EC4551}" srcId="{F517FA24-9C69-4101-951B-8628075DD3C3}" destId="{8A8F422F-495F-4456-833E-415C25B03972}" srcOrd="4" destOrd="0" parTransId="{FC18D93C-0016-4AA4-9619-8515285D4D97}" sibTransId="{CD742BA8-1BE7-4447-BE7F-1BC892FD45AF}"/>
    <dgm:cxn modelId="{340C4CBA-F4A7-40DB-A251-BC70751E05A3}" type="presOf" srcId="{14E1F76B-F98D-47BA-BD94-ED7433DF16F1}" destId="{0F9CE8E5-21FD-484D-8AF0-BA0F97366B7E}" srcOrd="1" destOrd="0" presId="urn:microsoft.com/office/officeart/2005/8/layout/list1"/>
    <dgm:cxn modelId="{217B5AD7-F646-4314-BA67-8DD9043D9677}" srcId="{F517FA24-9C69-4101-951B-8628075DD3C3}" destId="{CFBA7988-EA5D-4754-BC46-C27A9BB2755A}" srcOrd="5" destOrd="0" parTransId="{D192B518-40A7-4862-A0AA-E54E84A620E0}" sibTransId="{10ABA171-ACAD-44FB-8AB9-89F0A173D8A8}"/>
    <dgm:cxn modelId="{642132D9-33C0-40C6-B7B2-A733975C4430}" type="presOf" srcId="{2D8577B7-4E80-4E95-A9DC-9E8BB4BF614D}" destId="{83341FA5-B9EB-46D2-A7E3-9862E35EE298}" srcOrd="1" destOrd="0" presId="urn:microsoft.com/office/officeart/2005/8/layout/list1"/>
    <dgm:cxn modelId="{B4D34CE0-1D44-4FD9-999F-0B0615181E0A}" type="presOf" srcId="{0B26BDCF-7CA6-4CD6-822A-A97FA40C01F1}" destId="{D4167023-C2C7-4F19-B73B-2B2DD060FE02}" srcOrd="1" destOrd="0" presId="urn:microsoft.com/office/officeart/2005/8/layout/list1"/>
    <dgm:cxn modelId="{ABC1D2E7-1EBF-4E3C-BCBB-801E117FB51D}" type="presOf" srcId="{2D8577B7-4E80-4E95-A9DC-9E8BB4BF614D}" destId="{58946B1A-3FCE-4AF7-B100-661CFAACEF25}" srcOrd="0" destOrd="0" presId="urn:microsoft.com/office/officeart/2005/8/layout/list1"/>
    <dgm:cxn modelId="{0D163DF6-5945-446F-A12A-0C92883E0E87}" type="presOf" srcId="{8A8F422F-495F-4456-833E-415C25B03972}" destId="{13120879-52B7-4D9A-8758-AB316E2125B2}" srcOrd="1" destOrd="0" presId="urn:microsoft.com/office/officeart/2005/8/layout/list1"/>
    <dgm:cxn modelId="{87BE2144-2F5B-4E1E-A228-497DB68D342E}" type="presParOf" srcId="{078FD07A-F3ED-4D45-9795-9DCE32F338D2}" destId="{D85C49A2-BC10-40FB-8E11-3BF618EA8EB5}" srcOrd="0" destOrd="0" presId="urn:microsoft.com/office/officeart/2005/8/layout/list1"/>
    <dgm:cxn modelId="{217BD191-5A4C-4796-A99E-68D6D8754158}" type="presParOf" srcId="{D85C49A2-BC10-40FB-8E11-3BF618EA8EB5}" destId="{58946B1A-3FCE-4AF7-B100-661CFAACEF25}" srcOrd="0" destOrd="0" presId="urn:microsoft.com/office/officeart/2005/8/layout/list1"/>
    <dgm:cxn modelId="{38AA56E3-1357-4273-AAA2-BF7083430F5D}" type="presParOf" srcId="{D85C49A2-BC10-40FB-8E11-3BF618EA8EB5}" destId="{83341FA5-B9EB-46D2-A7E3-9862E35EE298}" srcOrd="1" destOrd="0" presId="urn:microsoft.com/office/officeart/2005/8/layout/list1"/>
    <dgm:cxn modelId="{C3E666EE-A542-4B3A-A97D-6CA869BC0B6E}" type="presParOf" srcId="{078FD07A-F3ED-4D45-9795-9DCE32F338D2}" destId="{D03EE464-0074-41D4-A135-8737E7D09E77}" srcOrd="1" destOrd="0" presId="urn:microsoft.com/office/officeart/2005/8/layout/list1"/>
    <dgm:cxn modelId="{6C5C43EC-E0E4-4E4C-B4BD-FF5624D1A477}" type="presParOf" srcId="{078FD07A-F3ED-4D45-9795-9DCE32F338D2}" destId="{91498C05-FC31-4464-B54A-221F3CC1379F}" srcOrd="2" destOrd="0" presId="urn:microsoft.com/office/officeart/2005/8/layout/list1"/>
    <dgm:cxn modelId="{681A224E-55D8-4861-9AE8-8F3E2484377D}" type="presParOf" srcId="{078FD07A-F3ED-4D45-9795-9DCE32F338D2}" destId="{5CD4E09F-B15B-443F-8A13-6D7DCBF574BF}" srcOrd="3" destOrd="0" presId="urn:microsoft.com/office/officeart/2005/8/layout/list1"/>
    <dgm:cxn modelId="{1085E664-E8DD-453E-A13B-9219BE054847}" type="presParOf" srcId="{078FD07A-F3ED-4D45-9795-9DCE32F338D2}" destId="{FA2C00D6-91A3-43B5-914D-6F03455E918C}" srcOrd="4" destOrd="0" presId="urn:microsoft.com/office/officeart/2005/8/layout/list1"/>
    <dgm:cxn modelId="{8A9E3FBF-F84F-4F7E-B47B-EF4E1EA28E92}" type="presParOf" srcId="{FA2C00D6-91A3-43B5-914D-6F03455E918C}" destId="{77D0BC49-F31E-4D57-BA5D-18606A6CBE77}" srcOrd="0" destOrd="0" presId="urn:microsoft.com/office/officeart/2005/8/layout/list1"/>
    <dgm:cxn modelId="{5663C640-DBA5-4B96-B6B9-9BA43E3C1C97}" type="presParOf" srcId="{FA2C00D6-91A3-43B5-914D-6F03455E918C}" destId="{D4167023-C2C7-4F19-B73B-2B2DD060FE02}" srcOrd="1" destOrd="0" presId="urn:microsoft.com/office/officeart/2005/8/layout/list1"/>
    <dgm:cxn modelId="{FCB45F10-4D54-4015-A218-28FADFA6F6FE}" type="presParOf" srcId="{078FD07A-F3ED-4D45-9795-9DCE32F338D2}" destId="{178646FA-2B5D-4597-B5B5-36AB787F1161}" srcOrd="5" destOrd="0" presId="urn:microsoft.com/office/officeart/2005/8/layout/list1"/>
    <dgm:cxn modelId="{E7BDDCA8-B764-4692-9630-57D26D71A84C}" type="presParOf" srcId="{078FD07A-F3ED-4D45-9795-9DCE32F338D2}" destId="{01AF199F-927D-44E0-A6C1-97033FBF8405}" srcOrd="6" destOrd="0" presId="urn:microsoft.com/office/officeart/2005/8/layout/list1"/>
    <dgm:cxn modelId="{B7F0E830-312F-4B6B-8765-8B91DFA6624B}" type="presParOf" srcId="{078FD07A-F3ED-4D45-9795-9DCE32F338D2}" destId="{A6CA50FB-DB8F-4A25-81B6-BDF312CA4889}" srcOrd="7" destOrd="0" presId="urn:microsoft.com/office/officeart/2005/8/layout/list1"/>
    <dgm:cxn modelId="{0942C170-5A5B-49DC-9E87-1BDB0D952466}" type="presParOf" srcId="{078FD07A-F3ED-4D45-9795-9DCE32F338D2}" destId="{4EFFDE21-2655-49CE-A9E3-17344341EF23}" srcOrd="8" destOrd="0" presId="urn:microsoft.com/office/officeart/2005/8/layout/list1"/>
    <dgm:cxn modelId="{FCBA7582-CB54-4367-BB9F-8BBED4BA825F}" type="presParOf" srcId="{4EFFDE21-2655-49CE-A9E3-17344341EF23}" destId="{E9F0BC45-CDF5-49F3-BB59-6B7B353739A8}" srcOrd="0" destOrd="0" presId="urn:microsoft.com/office/officeart/2005/8/layout/list1"/>
    <dgm:cxn modelId="{B01C3F72-1DDF-4C75-9E2E-A39613E1F8D4}" type="presParOf" srcId="{4EFFDE21-2655-49CE-A9E3-17344341EF23}" destId="{0F9CE8E5-21FD-484D-8AF0-BA0F97366B7E}" srcOrd="1" destOrd="0" presId="urn:microsoft.com/office/officeart/2005/8/layout/list1"/>
    <dgm:cxn modelId="{BAD90117-CD23-4FF0-8220-1FE9B7E2C32D}" type="presParOf" srcId="{078FD07A-F3ED-4D45-9795-9DCE32F338D2}" destId="{A7A47852-4651-4777-A2CC-277FC65A4ED5}" srcOrd="9" destOrd="0" presId="urn:microsoft.com/office/officeart/2005/8/layout/list1"/>
    <dgm:cxn modelId="{3D8B64EF-4D2B-45E9-85A5-F01AE5210441}" type="presParOf" srcId="{078FD07A-F3ED-4D45-9795-9DCE32F338D2}" destId="{AB3F47EF-E84A-4059-8DE4-17037DA8B790}" srcOrd="10" destOrd="0" presId="urn:microsoft.com/office/officeart/2005/8/layout/list1"/>
    <dgm:cxn modelId="{BD1D2384-7EAF-4F2F-8C68-911F10485FC9}" type="presParOf" srcId="{078FD07A-F3ED-4D45-9795-9DCE32F338D2}" destId="{D087001D-E130-4462-8492-86FA25D57DFD}" srcOrd="11" destOrd="0" presId="urn:microsoft.com/office/officeart/2005/8/layout/list1"/>
    <dgm:cxn modelId="{5D485484-EC0E-442A-B392-1A41CD5D5705}" type="presParOf" srcId="{078FD07A-F3ED-4D45-9795-9DCE32F338D2}" destId="{1CD4548E-82B0-4A9F-893F-E57DB87E1DA6}" srcOrd="12" destOrd="0" presId="urn:microsoft.com/office/officeart/2005/8/layout/list1"/>
    <dgm:cxn modelId="{6D14E44A-5FDA-477F-A2EE-47580A1C2492}" type="presParOf" srcId="{1CD4548E-82B0-4A9F-893F-E57DB87E1DA6}" destId="{C68FD04E-9130-4085-A960-454373955A39}" srcOrd="0" destOrd="0" presId="urn:microsoft.com/office/officeart/2005/8/layout/list1"/>
    <dgm:cxn modelId="{62377272-684D-42B4-837A-AA24D20DD1CE}" type="presParOf" srcId="{1CD4548E-82B0-4A9F-893F-E57DB87E1DA6}" destId="{A36A947F-D9BF-4366-AE0F-AF6CD560793D}" srcOrd="1" destOrd="0" presId="urn:microsoft.com/office/officeart/2005/8/layout/list1"/>
    <dgm:cxn modelId="{F85319A3-82D2-4449-86E9-48B18F6F3B93}" type="presParOf" srcId="{078FD07A-F3ED-4D45-9795-9DCE32F338D2}" destId="{CA97E328-A5C3-4CB1-9C6F-B72FF7E5042C}" srcOrd="13" destOrd="0" presId="urn:microsoft.com/office/officeart/2005/8/layout/list1"/>
    <dgm:cxn modelId="{55C7B5CC-67AE-48C7-B382-7B87898D9280}" type="presParOf" srcId="{078FD07A-F3ED-4D45-9795-9DCE32F338D2}" destId="{4ED40D04-EE09-4F52-8DFC-DCC78BA0C875}" srcOrd="14" destOrd="0" presId="urn:microsoft.com/office/officeart/2005/8/layout/list1"/>
    <dgm:cxn modelId="{E6D2F8E9-EF9C-4806-90D5-003315401666}" type="presParOf" srcId="{078FD07A-F3ED-4D45-9795-9DCE32F338D2}" destId="{F0B0CEEF-C830-4165-BA9A-4EA2F0027349}" srcOrd="15" destOrd="0" presId="urn:microsoft.com/office/officeart/2005/8/layout/list1"/>
    <dgm:cxn modelId="{B1AD1EF1-A17F-44C7-BD5B-671DE227B9B7}" type="presParOf" srcId="{078FD07A-F3ED-4D45-9795-9DCE32F338D2}" destId="{CE6041D1-61D7-476D-AF6C-F8FF87C07112}" srcOrd="16" destOrd="0" presId="urn:microsoft.com/office/officeart/2005/8/layout/list1"/>
    <dgm:cxn modelId="{797706E4-FAD3-43F8-B02D-BEDB0215236E}" type="presParOf" srcId="{CE6041D1-61D7-476D-AF6C-F8FF87C07112}" destId="{855B57B4-E39F-4E45-8282-2A0498DA81B7}" srcOrd="0" destOrd="0" presId="urn:microsoft.com/office/officeart/2005/8/layout/list1"/>
    <dgm:cxn modelId="{2BE5BBE4-EAE0-4A38-A27D-29DB0439DD7A}" type="presParOf" srcId="{CE6041D1-61D7-476D-AF6C-F8FF87C07112}" destId="{13120879-52B7-4D9A-8758-AB316E2125B2}" srcOrd="1" destOrd="0" presId="urn:microsoft.com/office/officeart/2005/8/layout/list1"/>
    <dgm:cxn modelId="{7AB9CC6A-DC43-4203-9E89-66D612682A7C}" type="presParOf" srcId="{078FD07A-F3ED-4D45-9795-9DCE32F338D2}" destId="{14BAB885-7A09-4826-83A0-C9984C7B546D}" srcOrd="17" destOrd="0" presId="urn:microsoft.com/office/officeart/2005/8/layout/list1"/>
    <dgm:cxn modelId="{CDF07D7B-0CD2-4A78-81B5-059FA2950CFD}" type="presParOf" srcId="{078FD07A-F3ED-4D45-9795-9DCE32F338D2}" destId="{B99FE4B4-7D5D-422B-8592-4C8C8BF585C0}" srcOrd="18" destOrd="0" presId="urn:microsoft.com/office/officeart/2005/8/layout/list1"/>
    <dgm:cxn modelId="{3524EC97-F241-4DB6-B0A5-0E7EF3B26B61}" type="presParOf" srcId="{078FD07A-F3ED-4D45-9795-9DCE32F338D2}" destId="{07BE4ABB-35B2-41D9-BD60-090FCF0F80B8}" srcOrd="19" destOrd="0" presId="urn:microsoft.com/office/officeart/2005/8/layout/list1"/>
    <dgm:cxn modelId="{38753DF5-EBBB-4BB7-A8B8-3E2F6889F155}" type="presParOf" srcId="{078FD07A-F3ED-4D45-9795-9DCE32F338D2}" destId="{79AE267E-22D8-4901-BFB9-F9E87E07AF51}" srcOrd="20" destOrd="0" presId="urn:microsoft.com/office/officeart/2005/8/layout/list1"/>
    <dgm:cxn modelId="{8498DD43-A22C-42BE-8366-E7405F3BCB62}" type="presParOf" srcId="{79AE267E-22D8-4901-BFB9-F9E87E07AF51}" destId="{497D8F6A-F8F0-4FC0-AFFF-2E2011332760}" srcOrd="0" destOrd="0" presId="urn:microsoft.com/office/officeart/2005/8/layout/list1"/>
    <dgm:cxn modelId="{3BA149CB-5827-4596-B492-6E192906DB67}" type="presParOf" srcId="{79AE267E-22D8-4901-BFB9-F9E87E07AF51}" destId="{6BC2AE49-FE8B-4CD4-BD2B-2AA985D4BD5B}" srcOrd="1" destOrd="0" presId="urn:microsoft.com/office/officeart/2005/8/layout/list1"/>
    <dgm:cxn modelId="{C43AF818-2DFD-40CF-8174-6C7576A37EB5}" type="presParOf" srcId="{078FD07A-F3ED-4D45-9795-9DCE32F338D2}" destId="{A4A185F5-638C-458F-9A62-2BFBBA620F2E}" srcOrd="21" destOrd="0" presId="urn:microsoft.com/office/officeart/2005/8/layout/list1"/>
    <dgm:cxn modelId="{3B34BA03-2F45-458C-A9B4-1211E14BA100}" type="presParOf" srcId="{078FD07A-F3ED-4D45-9795-9DCE32F338D2}" destId="{717408EB-1260-46B4-8762-06854D66F5D7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2E5D04-325A-4F2C-B88A-558AB922E92A}">
      <dsp:nvSpPr>
        <dsp:cNvPr id="0" name=""/>
        <dsp:cNvSpPr/>
      </dsp:nvSpPr>
      <dsp:spPr>
        <a:xfrm>
          <a:off x="1568640" y="354"/>
          <a:ext cx="1756207" cy="1756207"/>
        </a:xfrm>
        <a:prstGeom prst="downArrow">
          <a:avLst>
            <a:gd name="adj1" fmla="val 50000"/>
            <a:gd name="adj2" fmla="val 35000"/>
          </a:avLst>
        </a:prstGeom>
        <a:solidFill>
          <a:srgbClr val="CC66FF">
            <a:alpha val="50000"/>
          </a:srgbClr>
        </a:solidFill>
        <a:ln w="12700" cap="flat" cmpd="sng" algn="ctr">
          <a:solidFill>
            <a:srgbClr val="CC66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300" kern="1200" dirty="0">
              <a:solidFill>
                <a:schemeClr val="tx1"/>
              </a:solidFill>
            </a:rPr>
            <a:t>Recency</a:t>
          </a:r>
        </a:p>
      </dsp:txBody>
      <dsp:txXfrm>
        <a:off x="2007692" y="354"/>
        <a:ext cx="878103" cy="1448871"/>
      </dsp:txXfrm>
    </dsp:sp>
    <dsp:sp modelId="{9D6D735F-C8C5-4831-89EA-E588036A6006}">
      <dsp:nvSpPr>
        <dsp:cNvPr id="0" name=""/>
        <dsp:cNvSpPr/>
      </dsp:nvSpPr>
      <dsp:spPr>
        <a:xfrm rot="7200000">
          <a:off x="2585248" y="1761172"/>
          <a:ext cx="1756207" cy="1756207"/>
        </a:xfrm>
        <a:prstGeom prst="downArrow">
          <a:avLst>
            <a:gd name="adj1" fmla="val 50000"/>
            <a:gd name="adj2" fmla="val 35000"/>
          </a:avLst>
        </a:prstGeom>
        <a:solidFill>
          <a:srgbClr val="00B0F0">
            <a:alpha val="50000"/>
          </a:srgb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300" kern="1200" dirty="0">
              <a:solidFill>
                <a:schemeClr val="tx1"/>
              </a:solidFill>
            </a:rPr>
            <a:t>Monetary</a:t>
          </a:r>
        </a:p>
      </dsp:txBody>
      <dsp:txXfrm rot="-5400000">
        <a:off x="2871996" y="2277058"/>
        <a:ext cx="1448871" cy="878103"/>
      </dsp:txXfrm>
    </dsp:sp>
    <dsp:sp modelId="{387B5786-26FE-4116-8765-E21CEE833887}">
      <dsp:nvSpPr>
        <dsp:cNvPr id="0" name=""/>
        <dsp:cNvSpPr/>
      </dsp:nvSpPr>
      <dsp:spPr>
        <a:xfrm rot="14400000">
          <a:off x="552031" y="1761172"/>
          <a:ext cx="1756207" cy="1756207"/>
        </a:xfrm>
        <a:prstGeom prst="downArrow">
          <a:avLst>
            <a:gd name="adj1" fmla="val 50000"/>
            <a:gd name="adj2" fmla="val 35000"/>
          </a:avLst>
        </a:prstGeom>
        <a:solidFill>
          <a:srgbClr val="66FF99">
            <a:alpha val="49804"/>
          </a:srgbClr>
        </a:solidFill>
        <a:ln w="12700" cap="flat" cmpd="sng" algn="ctr">
          <a:solidFill>
            <a:srgbClr val="66FF9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300" kern="1200" dirty="0">
              <a:solidFill>
                <a:schemeClr val="tx1"/>
              </a:solidFill>
            </a:rPr>
            <a:t>Frequency</a:t>
          </a:r>
        </a:p>
      </dsp:txBody>
      <dsp:txXfrm rot="5400000">
        <a:off x="572619" y="2277058"/>
        <a:ext cx="1448871" cy="8781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498C05-FC31-4464-B54A-221F3CC1379F}">
      <dsp:nvSpPr>
        <dsp:cNvPr id="0" name=""/>
        <dsp:cNvSpPr/>
      </dsp:nvSpPr>
      <dsp:spPr>
        <a:xfrm>
          <a:off x="0" y="377149"/>
          <a:ext cx="6171948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341FA5-B9EB-46D2-A7E3-9862E35EE298}">
      <dsp:nvSpPr>
        <dsp:cNvPr id="0" name=""/>
        <dsp:cNvSpPr/>
      </dsp:nvSpPr>
      <dsp:spPr>
        <a:xfrm>
          <a:off x="308597" y="81949"/>
          <a:ext cx="4320363" cy="590400"/>
        </a:xfrm>
        <a:prstGeom prst="roundRect">
          <a:avLst/>
        </a:prstGeom>
        <a:solidFill>
          <a:srgbClr val="CC66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99" tIns="0" rIns="16329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000" kern="1200" dirty="0"/>
            <a:t>Data acquisition</a:t>
          </a:r>
          <a:endParaRPr lang="en-US" sz="2000" kern="1200" dirty="0"/>
        </a:p>
      </dsp:txBody>
      <dsp:txXfrm>
        <a:off x="337418" y="110770"/>
        <a:ext cx="4262721" cy="532758"/>
      </dsp:txXfrm>
    </dsp:sp>
    <dsp:sp modelId="{01AF199F-927D-44E0-A6C1-97033FBF8405}">
      <dsp:nvSpPr>
        <dsp:cNvPr id="0" name=""/>
        <dsp:cNvSpPr/>
      </dsp:nvSpPr>
      <dsp:spPr>
        <a:xfrm>
          <a:off x="0" y="1284349"/>
          <a:ext cx="6171948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167023-C2C7-4F19-B73B-2B2DD060FE02}">
      <dsp:nvSpPr>
        <dsp:cNvPr id="0" name=""/>
        <dsp:cNvSpPr/>
      </dsp:nvSpPr>
      <dsp:spPr>
        <a:xfrm>
          <a:off x="308597" y="989149"/>
          <a:ext cx="4320363" cy="590400"/>
        </a:xfrm>
        <a:prstGeom prst="roundRect">
          <a:avLst/>
        </a:prstGeom>
        <a:solidFill>
          <a:srgbClr val="DA8F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99" tIns="0" rIns="16329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000" kern="1200" dirty="0"/>
            <a:t>Cleaning and EDA</a:t>
          </a:r>
          <a:endParaRPr lang="en-US" sz="2000" kern="1200" dirty="0"/>
        </a:p>
      </dsp:txBody>
      <dsp:txXfrm>
        <a:off x="337418" y="1017970"/>
        <a:ext cx="4262721" cy="532758"/>
      </dsp:txXfrm>
    </dsp:sp>
    <dsp:sp modelId="{AB3F47EF-E84A-4059-8DE4-17037DA8B790}">
      <dsp:nvSpPr>
        <dsp:cNvPr id="0" name=""/>
        <dsp:cNvSpPr/>
      </dsp:nvSpPr>
      <dsp:spPr>
        <a:xfrm>
          <a:off x="0" y="2191549"/>
          <a:ext cx="6171948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9CE8E5-21FD-484D-8AF0-BA0F97366B7E}">
      <dsp:nvSpPr>
        <dsp:cNvPr id="0" name=""/>
        <dsp:cNvSpPr/>
      </dsp:nvSpPr>
      <dsp:spPr>
        <a:xfrm>
          <a:off x="308597" y="1896349"/>
          <a:ext cx="4320363" cy="590400"/>
        </a:xfrm>
        <a:prstGeom prst="roundRect">
          <a:avLst/>
        </a:prstGeom>
        <a:solidFill>
          <a:srgbClr val="CC66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99" tIns="0" rIns="16329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000" kern="1200" dirty="0"/>
            <a:t>Feature engineering</a:t>
          </a:r>
          <a:endParaRPr lang="en-US" sz="2000" kern="1200" dirty="0"/>
        </a:p>
      </dsp:txBody>
      <dsp:txXfrm>
        <a:off x="337418" y="1925170"/>
        <a:ext cx="4262721" cy="532758"/>
      </dsp:txXfrm>
    </dsp:sp>
    <dsp:sp modelId="{4ED40D04-EE09-4F52-8DFC-DCC78BA0C875}">
      <dsp:nvSpPr>
        <dsp:cNvPr id="0" name=""/>
        <dsp:cNvSpPr/>
      </dsp:nvSpPr>
      <dsp:spPr>
        <a:xfrm>
          <a:off x="0" y="3098750"/>
          <a:ext cx="6171948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6A947F-D9BF-4366-AE0F-AF6CD560793D}">
      <dsp:nvSpPr>
        <dsp:cNvPr id="0" name=""/>
        <dsp:cNvSpPr/>
      </dsp:nvSpPr>
      <dsp:spPr>
        <a:xfrm>
          <a:off x="308597" y="2803549"/>
          <a:ext cx="4320363" cy="590400"/>
        </a:xfrm>
        <a:prstGeom prst="roundRect">
          <a:avLst/>
        </a:prstGeom>
        <a:solidFill>
          <a:srgbClr val="DA8F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99" tIns="0" rIns="16329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000" kern="1200" dirty="0"/>
            <a:t>Customer cohort analysis</a:t>
          </a:r>
          <a:endParaRPr lang="en-US" sz="2000" kern="1200" dirty="0"/>
        </a:p>
      </dsp:txBody>
      <dsp:txXfrm>
        <a:off x="337418" y="2832370"/>
        <a:ext cx="4262721" cy="532758"/>
      </dsp:txXfrm>
    </dsp:sp>
    <dsp:sp modelId="{B99FE4B4-7D5D-422B-8592-4C8C8BF585C0}">
      <dsp:nvSpPr>
        <dsp:cNvPr id="0" name=""/>
        <dsp:cNvSpPr/>
      </dsp:nvSpPr>
      <dsp:spPr>
        <a:xfrm>
          <a:off x="0" y="4005950"/>
          <a:ext cx="6171948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120879-52B7-4D9A-8758-AB316E2125B2}">
      <dsp:nvSpPr>
        <dsp:cNvPr id="0" name=""/>
        <dsp:cNvSpPr/>
      </dsp:nvSpPr>
      <dsp:spPr>
        <a:xfrm>
          <a:off x="308597" y="3710750"/>
          <a:ext cx="4320363" cy="590400"/>
        </a:xfrm>
        <a:prstGeom prst="roundRect">
          <a:avLst/>
        </a:prstGeom>
        <a:solidFill>
          <a:srgbClr val="CC66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99" tIns="0" rIns="16329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000" kern="1200" dirty="0"/>
            <a:t>RFM segmentation (</a:t>
          </a:r>
          <a:r>
            <a:rPr lang="en-NZ" sz="2000" kern="1200" dirty="0" err="1"/>
            <a:t>Kmeans</a:t>
          </a:r>
          <a:r>
            <a:rPr lang="en-NZ" sz="2000" kern="1200" dirty="0"/>
            <a:t>)</a:t>
          </a:r>
          <a:endParaRPr lang="en-US" sz="2000" kern="1200" dirty="0"/>
        </a:p>
      </dsp:txBody>
      <dsp:txXfrm>
        <a:off x="337418" y="3739571"/>
        <a:ext cx="4262721" cy="532758"/>
      </dsp:txXfrm>
    </dsp:sp>
    <dsp:sp modelId="{717408EB-1260-46B4-8762-06854D66F5D7}">
      <dsp:nvSpPr>
        <dsp:cNvPr id="0" name=""/>
        <dsp:cNvSpPr/>
      </dsp:nvSpPr>
      <dsp:spPr>
        <a:xfrm>
          <a:off x="0" y="4913150"/>
          <a:ext cx="6171948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C2AE49-FE8B-4CD4-BD2B-2AA985D4BD5B}">
      <dsp:nvSpPr>
        <dsp:cNvPr id="0" name=""/>
        <dsp:cNvSpPr/>
      </dsp:nvSpPr>
      <dsp:spPr>
        <a:xfrm>
          <a:off x="308597" y="4617949"/>
          <a:ext cx="4320363" cy="590400"/>
        </a:xfrm>
        <a:prstGeom prst="roundRect">
          <a:avLst/>
        </a:prstGeom>
        <a:solidFill>
          <a:srgbClr val="DA8F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99" tIns="0" rIns="16329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000" kern="1200" dirty="0"/>
            <a:t>RFM segmentation (Manual)</a:t>
          </a:r>
          <a:endParaRPr lang="en-US" sz="2000" kern="1200" dirty="0"/>
        </a:p>
      </dsp:txBody>
      <dsp:txXfrm>
        <a:off x="337418" y="4646770"/>
        <a:ext cx="4262721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B863C03-DA8F-41A8-89E0-FF44B64B6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33C185-2C72-46C7-BAB3-692395F25BD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43A1A5-36D8-4A82-A951-23269544C70F}" type="datetimeFigureOut">
              <a:rPr lang="en-NZ" smtClean="0"/>
              <a:t>30/04/2021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9E9BC3-CEA7-4216-97AC-C18562474F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CD148D-2311-40F1-B177-2482CC56AD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539D6-7D7C-448E-AF21-15A1A9F3D52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413783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31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93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93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5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03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51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5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6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78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63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66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4/30/2021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261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0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kern="1200" cap="none" spc="1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 spc="8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8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8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8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8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analytics-vidhya/how-to-determine-the-optimal-k-for-k-means-708505d204eb" TargetMode="External"/><Relationship Id="rId3" Type="http://schemas.openxmlformats.org/officeDocument/2006/relationships/hyperlink" Target="https://www.eightleaves.com/2011/01/using-rfm-to-identify-your-best-customers" TargetMode="External"/><Relationship Id="rId7" Type="http://schemas.openxmlformats.org/officeDocument/2006/relationships/hyperlink" Target="https://www.marsja.se/transform-skewed-data-using-square-root-log-box-cox-methods-in-python/" TargetMode="External"/><Relationship Id="rId2" Type="http://schemas.openxmlformats.org/officeDocument/2006/relationships/hyperlink" Target="https://www.owox.com/blog/use-cases/rfm-analysi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ampus.datacamp.com/courses/customer-segmentation-in-python/cohort-analysis?ex=3" TargetMode="External"/><Relationship Id="rId5" Type="http://schemas.openxmlformats.org/officeDocument/2006/relationships/hyperlink" Target="https://www.kaggle.com/fszlnwr/customer-segmentation-rfm-cohort-analysis" TargetMode="External"/><Relationship Id="rId4" Type="http://schemas.openxmlformats.org/officeDocument/2006/relationships/hyperlink" Target="https://www.outboundengine.com/blog/customer-retention-marketing-vs-customer-acquisition-marketin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5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C6064C-11D9-428A-9EAC-8C4A609D5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907037"/>
            <a:ext cx="3819821" cy="1955690"/>
          </a:xfrm>
        </p:spPr>
        <p:txBody>
          <a:bodyPr>
            <a:normAutofit/>
          </a:bodyPr>
          <a:lstStyle/>
          <a:p>
            <a:r>
              <a:rPr lang="en-NZ"/>
              <a:t>Institute of Data</a:t>
            </a:r>
            <a:endParaRPr lang="en-NZ" dirty="0"/>
          </a:p>
        </p:txBody>
      </p:sp>
      <p:cxnSp>
        <p:nvCxnSpPr>
          <p:cNvPr id="41" name="Straight Connector 37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35287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7">
            <a:extLst>
              <a:ext uri="{FF2B5EF4-FFF2-40B4-BE49-F238E27FC236}">
                <a16:creationId xmlns:a16="http://schemas.microsoft.com/office/drawing/2014/main" id="{6AADDD75-5124-4896-A277-3B19A8EFC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2862727"/>
            <a:ext cx="3706113" cy="3372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spc="130">
                <a:latin typeface="+mj-lt"/>
                <a:ea typeface="+mj-ea"/>
                <a:cs typeface="+mj-cs"/>
              </a:rPr>
              <a:t>Mini Project 3 </a:t>
            </a:r>
          </a:p>
          <a:p>
            <a:pPr marL="0" indent="0">
              <a:buNone/>
            </a:pPr>
            <a:endParaRPr lang="en-US" spc="13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en-US" spc="13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pc="130">
                <a:latin typeface="+mj-lt"/>
                <a:ea typeface="+mj-ea"/>
                <a:cs typeface="+mj-cs"/>
              </a:rPr>
              <a:t>Samantha Carlson</a:t>
            </a:r>
          </a:p>
          <a:p>
            <a:pPr marL="0" indent="0">
              <a:buNone/>
            </a:pPr>
            <a:r>
              <a:rPr lang="en-US" spc="130">
                <a:latin typeface="+mj-lt"/>
                <a:ea typeface="+mj-ea"/>
                <a:cs typeface="+mj-cs"/>
              </a:rPr>
              <a:t>1 May 2021</a:t>
            </a:r>
            <a:endParaRPr lang="en-US" spc="130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3F372C32-F7EE-4876-805F-A7A1764166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26" r="2" b="2"/>
          <a:stretch/>
        </p:blipFill>
        <p:spPr>
          <a:xfrm>
            <a:off x="4876800" y="735286"/>
            <a:ext cx="6515100" cy="539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066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F85587-D8C7-4BAF-ABEA-7590BEE4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901701"/>
            <a:ext cx="3914776" cy="3977269"/>
          </a:xfrm>
        </p:spPr>
        <p:txBody>
          <a:bodyPr>
            <a:normAutofit/>
          </a:bodyPr>
          <a:lstStyle/>
          <a:p>
            <a:r>
              <a:rPr lang="en-NZ" dirty="0"/>
              <a:t>Pipeline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B36803-FBB1-41CD-BBB7-F3C4CC576D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4718579"/>
              </p:ext>
            </p:extLst>
          </p:nvPr>
        </p:nvGraphicFramePr>
        <p:xfrm>
          <a:off x="5219952" y="723900"/>
          <a:ext cx="6171948" cy="5499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0452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12FE2-51E7-449F-AC45-4379DAD08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CE2CA-012B-40B6-BF8A-355B78074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93126"/>
            <a:ext cx="7731578" cy="3636088"/>
          </a:xfrm>
        </p:spPr>
        <p:txBody>
          <a:bodyPr/>
          <a:lstStyle/>
          <a:p>
            <a:r>
              <a:rPr lang="en-NZ" dirty="0"/>
              <a:t>From a </a:t>
            </a:r>
            <a:r>
              <a:rPr lang="en-US" dirty="0"/>
              <a:t>UK online-only retail store</a:t>
            </a:r>
          </a:p>
          <a:p>
            <a:r>
              <a:rPr lang="en-NZ" dirty="0"/>
              <a:t>2 x data sets totally 1,067,371 observations from two years of sales</a:t>
            </a:r>
          </a:p>
          <a:p>
            <a:pPr lvl="1"/>
            <a:r>
              <a:rPr lang="en-NZ" dirty="0"/>
              <a:t>2009-10 -  525,461 observations</a:t>
            </a:r>
          </a:p>
          <a:p>
            <a:pPr lvl="1"/>
            <a:r>
              <a:rPr lang="en-NZ" dirty="0"/>
              <a:t>2010-2011 – 541,910 observations</a:t>
            </a:r>
          </a:p>
          <a:p>
            <a:pPr lvl="1"/>
            <a:endParaRPr lang="en-NZ" dirty="0"/>
          </a:p>
          <a:p>
            <a:r>
              <a:rPr lang="en-NZ" dirty="0"/>
              <a:t>https://archive.ics.uci.edu/ml/datasets/Online+Retail+II</a:t>
            </a:r>
          </a:p>
          <a:p>
            <a:pPr lvl="1"/>
            <a:endParaRPr lang="en-NZ" dirty="0"/>
          </a:p>
          <a:p>
            <a:pPr lvl="1"/>
            <a:endParaRPr lang="en-NZ" dirty="0"/>
          </a:p>
        </p:txBody>
      </p:sp>
      <p:pic>
        <p:nvPicPr>
          <p:cNvPr id="5" name="Graphic 4" descr="Information with solid fill">
            <a:extLst>
              <a:ext uri="{FF2B5EF4-FFF2-40B4-BE49-F238E27FC236}">
                <a16:creationId xmlns:a16="http://schemas.microsoft.com/office/drawing/2014/main" id="{D43E4C6A-A12C-4959-97C1-FACB9700E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32213" y="2337089"/>
            <a:ext cx="2403100" cy="240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095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24BE9-CC6E-431E-B8E5-E0890F99A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25207-0DF0-4C5F-88FB-C0B176CE3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6" y="2293126"/>
            <a:ext cx="7874198" cy="3636088"/>
          </a:xfrm>
        </p:spPr>
        <p:txBody>
          <a:bodyPr/>
          <a:lstStyle/>
          <a:p>
            <a:r>
              <a:rPr lang="en-NZ" dirty="0"/>
              <a:t>Removal of:</a:t>
            </a:r>
          </a:p>
          <a:p>
            <a:pPr lvl="1"/>
            <a:r>
              <a:rPr lang="en-NZ" sz="2000" dirty="0"/>
              <a:t>34,335 duplicate values</a:t>
            </a:r>
          </a:p>
          <a:p>
            <a:pPr lvl="1"/>
            <a:r>
              <a:rPr lang="en-NZ" sz="2000" dirty="0"/>
              <a:t>235,151 rows where customer ID was missing</a:t>
            </a:r>
          </a:p>
          <a:p>
            <a:pPr lvl="1"/>
            <a:r>
              <a:rPr lang="en-NZ" sz="2000" dirty="0"/>
              <a:t>Removal of 7,331 cancelled orders</a:t>
            </a:r>
          </a:p>
          <a:p>
            <a:pPr lvl="1"/>
            <a:r>
              <a:rPr lang="en-NZ" sz="2000" dirty="0"/>
              <a:t>3,564 rows where the charges were internal to the store (e.g. post, bank charges, etc.)</a:t>
            </a:r>
          </a:p>
          <a:p>
            <a:pPr marL="457200" lvl="1" indent="0">
              <a:buNone/>
            </a:pPr>
            <a:endParaRPr lang="en-NZ" dirty="0"/>
          </a:p>
          <a:p>
            <a:endParaRPr lang="en-NZ" dirty="0"/>
          </a:p>
        </p:txBody>
      </p:sp>
      <p:pic>
        <p:nvPicPr>
          <p:cNvPr id="5" name="Graphic 4" descr="Mop and bucket outline">
            <a:extLst>
              <a:ext uri="{FF2B5EF4-FFF2-40B4-BE49-F238E27FC236}">
                <a16:creationId xmlns:a16="http://schemas.microsoft.com/office/drawing/2014/main" id="{121C45D4-E97C-475C-9687-0B7C5E7FE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76049" y="3743131"/>
            <a:ext cx="2117948" cy="211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41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41BFA31-6544-45C2-9DA0-9E1C5E0B1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AE767B-2007-4A7D-B5FF-741B26E92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871759"/>
            <a:ext cx="10768429" cy="119847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400" cap="all" spc="30"/>
              <a:t>EDA – Top 10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4087900-A176-4428-BD22-3569BC2442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EEC65E8-3EA9-42E9-BFBE-208890287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3039899"/>
            <a:ext cx="2405094" cy="20924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CFC229-DBDD-4E17-8562-3BC14DFB1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255" y="3215316"/>
            <a:ext cx="2405094" cy="18879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12309D-8D74-4CA8-A686-9B44D26E1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095" y="3251392"/>
            <a:ext cx="2405094" cy="18519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E8FC7E-D503-42AB-BA66-348A448ADD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2076" y="3275442"/>
            <a:ext cx="2405094" cy="182787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9481329-2F2F-453F-8FC4-C8D0D1148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980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341BFA31-6544-45C2-9DA0-9E1C5E0B1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322243-03C6-42DB-BF5E-309B88095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871759"/>
            <a:ext cx="10768429" cy="119847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400" cap="all" spc="30"/>
              <a:t>EDA – Bottom 10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4087900-A176-4428-BD22-3569BC2442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0037D465-9E60-4A0C-BDDE-3B79C1171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2646445"/>
            <a:ext cx="2405094" cy="24858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0D2386-D6E5-4407-A349-7BC4F953E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255" y="3113098"/>
            <a:ext cx="2405094" cy="19902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58F434-4FD5-4BFA-9524-DC6C8E92D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095" y="3137150"/>
            <a:ext cx="2405094" cy="19661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9DA3A7-19E8-4544-A74D-5C77A42341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2076" y="3173226"/>
            <a:ext cx="2405094" cy="1930087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9481329-2F2F-453F-8FC4-C8D0D1148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528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3910D-1A2C-4577-9830-4541B9AFF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959200"/>
          </a:xfrm>
        </p:spPr>
        <p:txBody>
          <a:bodyPr/>
          <a:lstStyle/>
          <a:p>
            <a:r>
              <a:rPr lang="en-NZ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0D90A-6312-4B89-8BA7-1EC22505F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367" y="2013207"/>
            <a:ext cx="10691265" cy="959200"/>
          </a:xfrm>
        </p:spPr>
        <p:txBody>
          <a:bodyPr/>
          <a:lstStyle/>
          <a:p>
            <a:r>
              <a:rPr lang="en-NZ" dirty="0"/>
              <a:t>Creation of ‘Revenue’ column</a:t>
            </a:r>
          </a:p>
          <a:p>
            <a:pPr lvl="1"/>
            <a:r>
              <a:rPr lang="en-NZ" dirty="0"/>
              <a:t>Total price of sale (stock price x quantity sold) </a:t>
            </a:r>
            <a:r>
              <a:rPr lang="en-NZ" dirty="0">
                <a:sym typeface="Wingdings" panose="05000000000000000000" pitchFamily="2" charset="2"/>
              </a:rPr>
              <a:t> per item</a:t>
            </a:r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A69F1F-75DB-4AAB-930F-8886ED965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236" y="3104318"/>
            <a:ext cx="3906101" cy="27013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4DFA15-8C42-484F-A511-C62B75D59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362" y="3104318"/>
            <a:ext cx="3340225" cy="270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87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ACB2B-25B9-41EE-AC9B-C2CDF92A6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009341"/>
          </a:xfrm>
        </p:spPr>
        <p:txBody>
          <a:bodyPr/>
          <a:lstStyle/>
          <a:p>
            <a:r>
              <a:rPr lang="en-NZ" dirty="0"/>
              <a:t>Cohort analysis &amp; monthly active users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3A63EA-0018-47A7-A220-6EBB07D3F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983" y="1840615"/>
            <a:ext cx="5450122" cy="40952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4D157D-14A6-4831-A92B-C42EF7C7D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225" y="1872445"/>
            <a:ext cx="2649033" cy="403952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3185811-E37E-4EEC-BF9D-9FAF8ADE2F86}"/>
              </a:ext>
            </a:extLst>
          </p:cNvPr>
          <p:cNvSpPr/>
          <p:nvPr/>
        </p:nvSpPr>
        <p:spPr>
          <a:xfrm>
            <a:off x="2359742" y="1872445"/>
            <a:ext cx="491613" cy="4039522"/>
          </a:xfrm>
          <a:prstGeom prst="rect">
            <a:avLst/>
          </a:prstGeom>
          <a:noFill/>
          <a:ln w="381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E330D90-F512-493E-A676-45BDF31727E5}"/>
              </a:ext>
            </a:extLst>
          </p:cNvPr>
          <p:cNvSpPr/>
          <p:nvPr/>
        </p:nvSpPr>
        <p:spPr>
          <a:xfrm>
            <a:off x="9255967" y="2379306"/>
            <a:ext cx="576291" cy="391886"/>
          </a:xfrm>
          <a:prstGeom prst="ellipse">
            <a:avLst/>
          </a:prstGeom>
          <a:noFill/>
          <a:ln w="381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1998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52A5-A1B5-483C-B738-F53FB8BF1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850720"/>
          </a:xfrm>
        </p:spPr>
        <p:txBody>
          <a:bodyPr/>
          <a:lstStyle/>
          <a:p>
            <a:r>
              <a:rPr lang="en-NZ" dirty="0"/>
              <a:t>RFM Segmentation - </a:t>
            </a:r>
            <a:r>
              <a:rPr lang="en-NZ" dirty="0" err="1"/>
              <a:t>Kmeans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1F52F-8E4C-42F8-8EA4-5CE664235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2018846"/>
            <a:ext cx="10691265" cy="1410154"/>
          </a:xfrm>
        </p:spPr>
        <p:txBody>
          <a:bodyPr/>
          <a:lstStyle/>
          <a:p>
            <a:r>
              <a:rPr lang="en-NZ" dirty="0"/>
              <a:t>Using the revenue, cohort analysis and monthly active users, I used </a:t>
            </a:r>
            <a:r>
              <a:rPr lang="en-NZ" dirty="0" err="1"/>
              <a:t>Kmeans</a:t>
            </a:r>
            <a:r>
              <a:rPr lang="en-NZ" dirty="0"/>
              <a:t> to determine the optimal cluster number.</a:t>
            </a:r>
          </a:p>
          <a:p>
            <a:r>
              <a:rPr lang="en-NZ" dirty="0"/>
              <a:t>The Elbow method: </a:t>
            </a:r>
          </a:p>
          <a:p>
            <a:endParaRPr lang="en-NZ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F10758-2113-4862-9436-C78CA3445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812" y="3675030"/>
            <a:ext cx="3762375" cy="23622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7FB2229-1CF4-47C8-A2FC-4FC65CD0E77C}"/>
              </a:ext>
            </a:extLst>
          </p:cNvPr>
          <p:cNvSpPr/>
          <p:nvPr/>
        </p:nvSpPr>
        <p:spPr>
          <a:xfrm>
            <a:off x="5141196" y="5111026"/>
            <a:ext cx="905070" cy="662473"/>
          </a:xfrm>
          <a:prstGeom prst="ellipse">
            <a:avLst/>
          </a:prstGeom>
          <a:noFill/>
          <a:ln w="381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224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3C5AEA0-F3D5-4C00-996B-F05AF2D4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CE12E4-9977-46B9-986D-B81B59171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871758"/>
            <a:ext cx="10744200" cy="172147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cap="all" spc="30" dirty="0"/>
              <a:t>2, 3, 4 </a:t>
            </a:r>
            <a:r>
              <a:rPr lang="en-US" spc="30" dirty="0"/>
              <a:t>Clusters (</a:t>
            </a:r>
            <a:r>
              <a:rPr lang="en-US" spc="30" dirty="0" err="1"/>
              <a:t>Kmeans</a:t>
            </a:r>
            <a:r>
              <a:rPr lang="en-US" spc="30" dirty="0"/>
              <a:t>)</a:t>
            </a:r>
            <a:endParaRPr lang="en-US" sz="5400" cap="all" spc="3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106CD6-FEEC-42CF-942F-A572AFB8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E7A1886-6903-4182-8EF5-C0C5BD801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5422" y="2785737"/>
            <a:ext cx="3278878" cy="22765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FD7631-CBBF-42FE-BEF5-A441151B0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472" y="2785737"/>
            <a:ext cx="3278878" cy="22363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2FE6FC-215D-460A-8C99-82F5DD71EC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" y="2785737"/>
            <a:ext cx="3278878" cy="2222257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988BA8A-48D5-4F69-BF14-3C1F56EA14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08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CE6C6-34EF-476D-85AA-D35F1CBB6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000010"/>
          </a:xfrm>
        </p:spPr>
        <p:txBody>
          <a:bodyPr/>
          <a:lstStyle/>
          <a:p>
            <a:r>
              <a:rPr lang="en-NZ" dirty="0"/>
              <a:t>Silhouette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E54CE-45E4-4793-BA10-C7EB6CC71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The closer to ‘1’ the better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EBF0AB-9D2A-4744-854C-9FE9D7B5B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722" y="3286999"/>
            <a:ext cx="7451070" cy="1145042"/>
          </a:xfrm>
          <a:prstGeom prst="rect">
            <a:avLst/>
          </a:prstGeom>
          <a:ln w="38100">
            <a:solidFill>
              <a:srgbClr val="CC66FF"/>
            </a:solidFill>
          </a:ln>
        </p:spPr>
      </p:pic>
    </p:spTree>
    <p:extLst>
      <p:ext uri="{BB962C8B-B14F-4D97-AF65-F5344CB8AC3E}">
        <p14:creationId xmlns:p14="http://schemas.microsoft.com/office/powerpoint/2010/main" val="199471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740F3243-5CB8-4537-B36F-DF575D4FBA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950" b="145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9F516E-FC2D-4AF1-ABB4-29B7BF9F10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r"/>
            <a:r>
              <a:rPr lang="en-NZ" dirty="0">
                <a:solidFill>
                  <a:srgbClr val="FFFFFF"/>
                </a:solidFill>
              </a:rPr>
              <a:t>Customer segmentation</a:t>
            </a:r>
            <a:endParaRPr lang="en-NZ">
              <a:solidFill>
                <a:srgbClr val="FFFFFF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11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D0B33-DC4B-4C3A-AE41-2F8B6BA56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RFM Segmentation – Manual process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958FB0-61B9-40F7-ABDF-34B42A91E3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204"/>
          <a:stretch/>
        </p:blipFill>
        <p:spPr>
          <a:xfrm>
            <a:off x="798789" y="2918910"/>
            <a:ext cx="4479534" cy="25297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65C345-712F-4438-B6FA-8D43E9653E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885" r="22132"/>
          <a:stretch/>
        </p:blipFill>
        <p:spPr>
          <a:xfrm>
            <a:off x="7011833" y="2918910"/>
            <a:ext cx="1052052" cy="25297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BB501B-8A41-4B93-967D-9D1660CF73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292"/>
          <a:stretch/>
        </p:blipFill>
        <p:spPr>
          <a:xfrm>
            <a:off x="9797395" y="2918910"/>
            <a:ext cx="1594505" cy="252976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99624CD-91EA-4C5C-BA17-F3D24228A0B3}"/>
              </a:ext>
            </a:extLst>
          </p:cNvPr>
          <p:cNvSpPr/>
          <p:nvPr/>
        </p:nvSpPr>
        <p:spPr>
          <a:xfrm>
            <a:off x="541176" y="2015412"/>
            <a:ext cx="4980462" cy="3920492"/>
          </a:xfrm>
          <a:prstGeom prst="rect">
            <a:avLst/>
          </a:prstGeom>
          <a:noFill/>
          <a:ln w="381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NZ" sz="2000" b="1" dirty="0">
                <a:solidFill>
                  <a:srgbClr val="CC66FF"/>
                </a:solidFill>
              </a:rPr>
              <a:t>Step 1</a:t>
            </a:r>
            <a:endParaRPr lang="en-AU" sz="2000" b="1" dirty="0">
              <a:solidFill>
                <a:srgbClr val="CC66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01794F-C48B-4BBC-9647-5348CFA0A47B}"/>
              </a:ext>
            </a:extLst>
          </p:cNvPr>
          <p:cNvSpPr/>
          <p:nvPr/>
        </p:nvSpPr>
        <p:spPr>
          <a:xfrm>
            <a:off x="6670363" y="2015412"/>
            <a:ext cx="1734992" cy="3920492"/>
          </a:xfrm>
          <a:prstGeom prst="rect">
            <a:avLst/>
          </a:prstGeom>
          <a:noFill/>
          <a:ln w="381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NZ" sz="2000" b="1" dirty="0">
                <a:solidFill>
                  <a:srgbClr val="CC66FF"/>
                </a:solidFill>
              </a:rPr>
              <a:t>Step 2</a:t>
            </a:r>
            <a:endParaRPr lang="en-AU" sz="2000" b="1" dirty="0">
              <a:solidFill>
                <a:srgbClr val="CC66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584966-7F9B-42A0-9054-57CDA33F402A}"/>
              </a:ext>
            </a:extLst>
          </p:cNvPr>
          <p:cNvSpPr/>
          <p:nvPr/>
        </p:nvSpPr>
        <p:spPr>
          <a:xfrm>
            <a:off x="9609751" y="2015412"/>
            <a:ext cx="1734992" cy="3920492"/>
          </a:xfrm>
          <a:prstGeom prst="rect">
            <a:avLst/>
          </a:prstGeom>
          <a:noFill/>
          <a:ln w="381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NZ" sz="2000" b="1" dirty="0">
                <a:solidFill>
                  <a:srgbClr val="CC66FF"/>
                </a:solidFill>
              </a:rPr>
              <a:t>Step 3</a:t>
            </a:r>
            <a:endParaRPr lang="en-AU" sz="2000" b="1" dirty="0">
              <a:solidFill>
                <a:srgbClr val="CC66FF"/>
              </a:solidFill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9EA1E50-7832-4EC3-A4E0-2A74C293BE7B}"/>
              </a:ext>
            </a:extLst>
          </p:cNvPr>
          <p:cNvSpPr/>
          <p:nvPr/>
        </p:nvSpPr>
        <p:spPr>
          <a:xfrm>
            <a:off x="5653548" y="3795252"/>
            <a:ext cx="829171" cy="589935"/>
          </a:xfrm>
          <a:prstGeom prst="rightArrow">
            <a:avLst/>
          </a:prstGeom>
          <a:solidFill>
            <a:srgbClr val="DA8FFF"/>
          </a:solidFill>
          <a:ln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F6CFCE6-94B0-460F-B502-AED10E73BF48}"/>
              </a:ext>
            </a:extLst>
          </p:cNvPr>
          <p:cNvSpPr/>
          <p:nvPr/>
        </p:nvSpPr>
        <p:spPr>
          <a:xfrm>
            <a:off x="8592967" y="3795251"/>
            <a:ext cx="829171" cy="589935"/>
          </a:xfrm>
          <a:prstGeom prst="rightArrow">
            <a:avLst/>
          </a:prstGeom>
          <a:solidFill>
            <a:srgbClr val="DA8FFF"/>
          </a:solidFill>
          <a:ln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088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4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46FFC-1C1A-4631-BDE3-8F2E3E424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4" y="1682241"/>
            <a:ext cx="2789014" cy="887039"/>
          </a:xfrm>
        </p:spPr>
        <p:txBody>
          <a:bodyPr/>
          <a:lstStyle/>
          <a:p>
            <a:r>
              <a:rPr lang="en-NZ" dirty="0">
                <a:solidFill>
                  <a:srgbClr val="CC66FF"/>
                </a:solidFill>
              </a:rPr>
              <a:t>However,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59F7E-7817-48C3-A2D4-D4282A9CA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1350" y="1557823"/>
            <a:ext cx="6623957" cy="1135874"/>
          </a:xfrm>
        </p:spPr>
        <p:txBody>
          <a:bodyPr/>
          <a:lstStyle/>
          <a:p>
            <a:r>
              <a:rPr lang="en-NZ" dirty="0"/>
              <a:t>I now have 60 different segments that a customer could belong to:</a:t>
            </a:r>
          </a:p>
          <a:p>
            <a:pPr lvl="1"/>
            <a:r>
              <a:rPr lang="en-NZ" dirty="0"/>
              <a:t>111, 112, 113, 114, 121, 122, 123, 124……………444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222D1F-D886-4551-8143-85A22E2B4162}"/>
              </a:ext>
            </a:extLst>
          </p:cNvPr>
          <p:cNvSpPr txBox="1">
            <a:spLocks/>
          </p:cNvSpPr>
          <p:nvPr/>
        </p:nvSpPr>
        <p:spPr>
          <a:xfrm>
            <a:off x="700635" y="3596365"/>
            <a:ext cx="1436076" cy="887039"/>
          </a:xfrm>
          <a:prstGeom prst="rect">
            <a:avLst/>
          </a:prstGeom>
        </p:spPr>
        <p:txBody>
          <a:bodyPr lIns="109728" tIns="109728" rIns="109728" bIns="91440" anchor="t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400" kern="1200" cap="none" spc="1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dirty="0">
                <a:solidFill>
                  <a:srgbClr val="CC66FF"/>
                </a:solidFill>
              </a:rPr>
              <a:t>So,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A5C3FD7-69F2-4BA8-912B-C4EFB10F3134}"/>
              </a:ext>
            </a:extLst>
          </p:cNvPr>
          <p:cNvSpPr txBox="1">
            <a:spLocks/>
          </p:cNvSpPr>
          <p:nvPr/>
        </p:nvSpPr>
        <p:spPr>
          <a:xfrm>
            <a:off x="4721351" y="3677909"/>
            <a:ext cx="5728936" cy="1135874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8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8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8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8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8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/>
              <a:t>I added up the three numbers to come up with a score for each customer</a:t>
            </a:r>
          </a:p>
          <a:p>
            <a:pPr lvl="1"/>
            <a:r>
              <a:rPr lang="en-NZ" dirty="0"/>
              <a:t>111 = 3 </a:t>
            </a:r>
          </a:p>
          <a:p>
            <a:pPr lvl="1"/>
            <a:r>
              <a:rPr lang="en-NZ" dirty="0"/>
              <a:t>… </a:t>
            </a:r>
          </a:p>
          <a:p>
            <a:pPr lvl="1"/>
            <a:r>
              <a:rPr lang="en-NZ" dirty="0"/>
              <a:t>444 = 12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3F5F46-B38E-4448-8CD8-7B977BDA9EDB}"/>
              </a:ext>
            </a:extLst>
          </p:cNvPr>
          <p:cNvCxnSpPr/>
          <p:nvPr/>
        </p:nvCxnSpPr>
        <p:spPr>
          <a:xfrm>
            <a:off x="1563329" y="3429000"/>
            <a:ext cx="9517626" cy="0"/>
          </a:xfrm>
          <a:prstGeom prst="line">
            <a:avLst/>
          </a:prstGeom>
          <a:ln w="381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351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9A967-E08E-4DF4-82FB-DDBD8E843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018671"/>
          </a:xfrm>
        </p:spPr>
        <p:txBody>
          <a:bodyPr/>
          <a:lstStyle/>
          <a:p>
            <a:r>
              <a:rPr lang="en-NZ" dirty="0"/>
              <a:t>Customer score segments</a:t>
            </a:r>
            <a:endParaRPr lang="en-NZ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00E77D-6BCC-4F86-9995-250176E25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321" y="2336898"/>
            <a:ext cx="4392475" cy="306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560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E44C1-5880-4AFD-B108-21C20F6E8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887039"/>
          </a:xfrm>
        </p:spPr>
        <p:txBody>
          <a:bodyPr/>
          <a:lstStyle/>
          <a:p>
            <a:r>
              <a:rPr lang="en-NZ"/>
              <a:t>Segment grouping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AB502-6D95-4A52-B16D-769A8A617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93126"/>
            <a:ext cx="10691265" cy="2549462"/>
          </a:xfrm>
        </p:spPr>
        <p:txBody>
          <a:bodyPr/>
          <a:lstStyle/>
          <a:p>
            <a:r>
              <a:rPr lang="en-NZ" dirty="0"/>
              <a:t>Grouping segments by two scores:</a:t>
            </a:r>
          </a:p>
          <a:p>
            <a:pPr lvl="1"/>
            <a:r>
              <a:rPr lang="en-NZ" dirty="0">
                <a:solidFill>
                  <a:srgbClr val="00B050"/>
                </a:solidFill>
              </a:rPr>
              <a:t>Scores	12 and 11 = Champions</a:t>
            </a:r>
          </a:p>
          <a:p>
            <a:pPr lvl="1"/>
            <a:r>
              <a:rPr lang="en-NZ" dirty="0">
                <a:solidFill>
                  <a:srgbClr val="00B050"/>
                </a:solidFill>
              </a:rPr>
              <a:t>Scores 	10 and 9 = Loyal</a:t>
            </a:r>
          </a:p>
          <a:p>
            <a:pPr lvl="1"/>
            <a:r>
              <a:rPr lang="en-NZ" dirty="0">
                <a:solidFill>
                  <a:srgbClr val="FFC000"/>
                </a:solidFill>
              </a:rPr>
              <a:t>Scores	 8 and 7 = Good</a:t>
            </a:r>
          </a:p>
          <a:p>
            <a:pPr lvl="1"/>
            <a:r>
              <a:rPr lang="en-NZ" dirty="0">
                <a:solidFill>
                  <a:srgbClr val="FF6600"/>
                </a:solidFill>
              </a:rPr>
              <a:t>Scores	 6 and 5 = Occasional</a:t>
            </a:r>
          </a:p>
          <a:p>
            <a:pPr lvl="1"/>
            <a:r>
              <a:rPr lang="en-NZ" dirty="0">
                <a:solidFill>
                  <a:srgbClr val="FF6600"/>
                </a:solidFill>
              </a:rPr>
              <a:t>Scores	 4 and 3 = Might Lose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A4188E-8D38-4F4E-8397-97798FA36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279" y="2033024"/>
            <a:ext cx="4559621" cy="306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5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1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2">
            <a:extLst>
              <a:ext uri="{FF2B5EF4-FFF2-40B4-BE49-F238E27FC236}">
                <a16:creationId xmlns:a16="http://schemas.microsoft.com/office/drawing/2014/main" id="{B9C0E6AB-EAB6-41E0-9D49-369643E87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98150B-A15F-43C6-A068-EFE55000D9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06" r="2" b="2"/>
          <a:stretch/>
        </p:blipFill>
        <p:spPr>
          <a:xfrm>
            <a:off x="800100" y="723900"/>
            <a:ext cx="10591800" cy="5410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1130252-DAD7-4C37-BBD2-4B0A001739FD}"/>
              </a:ext>
            </a:extLst>
          </p:cNvPr>
          <p:cNvSpPr/>
          <p:nvPr/>
        </p:nvSpPr>
        <p:spPr>
          <a:xfrm>
            <a:off x="800100" y="732580"/>
            <a:ext cx="5195596" cy="541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F62065-A7C0-4F3E-9A65-F8E56E60FCBC}"/>
              </a:ext>
            </a:extLst>
          </p:cNvPr>
          <p:cNvSpPr/>
          <p:nvPr/>
        </p:nvSpPr>
        <p:spPr>
          <a:xfrm>
            <a:off x="5995695" y="3855095"/>
            <a:ext cx="2737757" cy="22876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372AA4-7680-4B08-A3D0-3CDDA0596FA4}"/>
              </a:ext>
            </a:extLst>
          </p:cNvPr>
          <p:cNvSpPr txBox="1"/>
          <p:nvPr/>
        </p:nvSpPr>
        <p:spPr>
          <a:xfrm>
            <a:off x="5676899" y="4516014"/>
            <a:ext cx="1315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dirty="0">
                <a:solidFill>
                  <a:schemeClr val="bg1"/>
                </a:solidFill>
              </a:rPr>
              <a:t>60%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3F48C0-BAA6-473B-B5F4-60214262298A}"/>
              </a:ext>
            </a:extLst>
          </p:cNvPr>
          <p:cNvSpPr txBox="1"/>
          <p:nvPr/>
        </p:nvSpPr>
        <p:spPr>
          <a:xfrm>
            <a:off x="9657182" y="5162345"/>
            <a:ext cx="1315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dirty="0">
                <a:solidFill>
                  <a:schemeClr val="bg1"/>
                </a:solidFill>
              </a:rPr>
              <a:t>10%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DBF5A9-369A-41F8-9E31-20316942B2D0}"/>
              </a:ext>
            </a:extLst>
          </p:cNvPr>
          <p:cNvSpPr txBox="1"/>
          <p:nvPr/>
        </p:nvSpPr>
        <p:spPr>
          <a:xfrm>
            <a:off x="8187611" y="2356574"/>
            <a:ext cx="1315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dirty="0">
                <a:solidFill>
                  <a:schemeClr val="bg1"/>
                </a:solidFill>
              </a:rPr>
              <a:t>30%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9F62A17-EBB3-4A7C-9AF6-6CFA36ADD4CF}"/>
              </a:ext>
            </a:extLst>
          </p:cNvPr>
          <p:cNvSpPr/>
          <p:nvPr/>
        </p:nvSpPr>
        <p:spPr>
          <a:xfrm>
            <a:off x="5995696" y="715218"/>
            <a:ext cx="5396204" cy="308557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F2F43D-52B8-4340-984B-E7DF41154C35}"/>
              </a:ext>
            </a:extLst>
          </p:cNvPr>
          <p:cNvSpPr/>
          <p:nvPr/>
        </p:nvSpPr>
        <p:spPr>
          <a:xfrm>
            <a:off x="8773885" y="3863778"/>
            <a:ext cx="2618015" cy="2287685"/>
          </a:xfrm>
          <a:prstGeom prst="rect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5973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0" grpId="0" animBg="1"/>
      <p:bldP spid="9" grpId="0"/>
      <p:bldP spid="22" grpId="0"/>
      <p:bldP spid="24" grpId="0"/>
      <p:bldP spid="26" grpId="0" animBg="1"/>
      <p:bldP spid="3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CB09B-B66B-4521-BDD5-2B1DA2521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772800"/>
            <a:ext cx="10691265" cy="906704"/>
          </a:xfrm>
        </p:spPr>
        <p:txBody>
          <a:bodyPr/>
          <a:lstStyle/>
          <a:p>
            <a:r>
              <a:rPr lang="en-NZ" dirty="0"/>
              <a:t>Recommendation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5686F-C79E-4F25-BCBC-2DD7344E6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679504"/>
            <a:ext cx="10691265" cy="4562676"/>
          </a:xfrm>
        </p:spPr>
        <p:txBody>
          <a:bodyPr/>
          <a:lstStyle/>
          <a:p>
            <a:pPr marL="0" indent="0" algn="ctr">
              <a:buNone/>
            </a:pPr>
            <a:r>
              <a:rPr lang="en-NZ" sz="2000" i="1" dirty="0">
                <a:solidFill>
                  <a:srgbClr val="CC66FF"/>
                </a:solidFill>
              </a:rPr>
              <a:t>“On which customer segment should we focus our marketing resources and activities?” </a:t>
            </a:r>
          </a:p>
          <a:p>
            <a:pPr marL="0" indent="0" algn="ctr">
              <a:buNone/>
            </a:pPr>
            <a:endParaRPr lang="en-NZ" i="1" dirty="0">
              <a:solidFill>
                <a:srgbClr val="CC66FF"/>
              </a:solidFill>
            </a:endParaRPr>
          </a:p>
          <a:p>
            <a:pPr marL="0" indent="0">
              <a:buNone/>
            </a:pPr>
            <a:r>
              <a:rPr lang="en-NZ" sz="2000" dirty="0"/>
              <a:t>1. 	To increase the number of sales and profit, I would suggest focussing 	marketing resources and activities on those customers in groups 1 and 2 	(‘Might Lose’ &amp; ‘Occasional’).</a:t>
            </a:r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r>
              <a:rPr lang="en-NZ" sz="2000" dirty="0"/>
              <a:t>2. 	If you could bring the monetary value of customers in these groups to the 	average value of those customers in groups 4 and 5, you could make an 	additional </a:t>
            </a:r>
            <a:r>
              <a:rPr lang="en-NZ" sz="2000" dirty="0">
                <a:solidFill>
                  <a:srgbClr val="CC66FF"/>
                </a:solidFill>
              </a:rPr>
              <a:t>$14,008,034 per year.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1121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21B2F0-9B6E-41DA-9C05-22470BF82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6852004" cy="136207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NZ" sz="3700"/>
              <a:t>Additional recommendations</a:t>
            </a:r>
            <a:endParaRPr lang="en-AU" sz="37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1E95A2-E5F1-4C8A-92DC-CE369D193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F410E-B8EF-405C-9D89-F28857CEF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1790698"/>
            <a:ext cx="7539344" cy="4352081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NZ" sz="1600" dirty="0"/>
              <a:t>3.	Show appreciation for your group 4 &amp; 5 customers:</a:t>
            </a:r>
          </a:p>
          <a:p>
            <a:pPr lvl="3">
              <a:lnSpc>
                <a:spcPct val="110000"/>
              </a:lnSpc>
            </a:pPr>
            <a:r>
              <a:rPr lang="en-NZ" sz="1600" dirty="0"/>
              <a:t>VIP program </a:t>
            </a:r>
          </a:p>
          <a:p>
            <a:pPr lvl="4">
              <a:lnSpc>
                <a:spcPct val="110000"/>
              </a:lnSpc>
            </a:pPr>
            <a:r>
              <a:rPr lang="en-NZ" sz="1600" dirty="0"/>
              <a:t>Including VIP discounts and early access to sales items</a:t>
            </a:r>
          </a:p>
          <a:p>
            <a:pPr lvl="4">
              <a:lnSpc>
                <a:spcPct val="110000"/>
              </a:lnSpc>
            </a:pPr>
            <a:r>
              <a:rPr lang="en-NZ" sz="1600" dirty="0"/>
              <a:t>Point accrual for every dollar spent</a:t>
            </a:r>
          </a:p>
          <a:p>
            <a:pPr lvl="3">
              <a:lnSpc>
                <a:spcPct val="110000"/>
              </a:lnSpc>
            </a:pPr>
            <a:r>
              <a:rPr lang="en-NZ" sz="1600" dirty="0"/>
              <a:t>Referral rewards. 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NZ" sz="1600" dirty="0"/>
          </a:p>
          <a:p>
            <a:pPr marL="0" indent="0">
              <a:lnSpc>
                <a:spcPct val="110000"/>
              </a:lnSpc>
              <a:buNone/>
            </a:pPr>
            <a:r>
              <a:rPr lang="en-NZ" sz="1600" dirty="0"/>
              <a:t>4.	Targeted approach and ongoing review of customers that fall 	into the middle category (3) and timed sales/VIP events to 	incentivise them to return.</a:t>
            </a:r>
          </a:p>
          <a:p>
            <a:pPr lvl="3">
              <a:lnSpc>
                <a:spcPct val="110000"/>
              </a:lnSpc>
            </a:pPr>
            <a:r>
              <a:rPr lang="en-NZ" sz="1600" dirty="0"/>
              <a:t>Essentially move these ‘on-the-fence’ customers into a higher category. </a:t>
            </a:r>
          </a:p>
          <a:p>
            <a:pPr lvl="1">
              <a:lnSpc>
                <a:spcPct val="110000"/>
              </a:lnSpc>
            </a:pPr>
            <a:endParaRPr lang="en-AU" sz="1400" dirty="0"/>
          </a:p>
        </p:txBody>
      </p:sp>
      <p:pic>
        <p:nvPicPr>
          <p:cNvPr id="7" name="Graphic 6" descr="Lights On with solid fill">
            <a:extLst>
              <a:ext uri="{FF2B5EF4-FFF2-40B4-BE49-F238E27FC236}">
                <a16:creationId xmlns:a16="http://schemas.microsoft.com/office/drawing/2014/main" id="{ABADF0E7-4328-4622-9579-957326070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9429" y="1790698"/>
            <a:ext cx="3276600" cy="32766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FCF674C-D208-4497-A189-02E8503DA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214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CC493-1EEA-4709-8E14-472EEEF77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1127369"/>
            <a:ext cx="10691265" cy="936201"/>
          </a:xfrm>
        </p:spPr>
        <p:txBody>
          <a:bodyPr/>
          <a:lstStyle/>
          <a:p>
            <a:r>
              <a:rPr lang="en-NZ" dirty="0"/>
              <a:t>Limitations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244B4-53E1-4CF1-AF19-CE3333367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472612"/>
            <a:ext cx="10691265" cy="3463292"/>
          </a:xfrm>
        </p:spPr>
        <p:txBody>
          <a:bodyPr/>
          <a:lstStyle/>
          <a:p>
            <a:r>
              <a:rPr lang="en-NZ" dirty="0"/>
              <a:t>This data is strongly skewed with a high number of customers in group 1 (‘might lose’).</a:t>
            </a:r>
          </a:p>
          <a:p>
            <a:r>
              <a:rPr lang="en-NZ" dirty="0"/>
              <a:t>Tring to predict human behaviour</a:t>
            </a:r>
          </a:p>
          <a:p>
            <a:r>
              <a:rPr lang="en-NZ" dirty="0"/>
              <a:t>Small data set, while it has over 1m observations, this only accounts for ~5800 customers due to repeat business.</a:t>
            </a:r>
          </a:p>
          <a:p>
            <a:r>
              <a:rPr lang="en-NZ" dirty="0"/>
              <a:t>No information about current marketing incentives in place and the associated costs and returns.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532846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3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D3538E09-ED2E-4B88-88AB-85613247CD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950" b="145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A75927-70AD-4F41-8EA5-C4571A6F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3541" y="990599"/>
            <a:ext cx="5619054" cy="484909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 sz="5400" cap="all" spc="30">
                <a:solidFill>
                  <a:srgbClr val="FFFFFF"/>
                </a:solidFill>
              </a:rPr>
              <a:t>Questions?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22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B3082-FA60-4C2B-89C6-A59D78258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References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1F4E2-8327-406C-8427-219A17763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912776"/>
            <a:ext cx="11167904" cy="3862874"/>
          </a:xfrm>
        </p:spPr>
        <p:txBody>
          <a:bodyPr/>
          <a:lstStyle/>
          <a:p>
            <a:r>
              <a:rPr lang="en-AU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https://www.owox.com/blog/use-cases/rfm-analysis/</a:t>
            </a:r>
            <a:r>
              <a:rPr lang="en-AU" sz="1400" dirty="0"/>
              <a:t> </a:t>
            </a:r>
          </a:p>
          <a:p>
            <a:r>
              <a:rPr lang="en-AU" sz="1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https://www.eightleaves.com/2011/01/using-rfm-to-identify-your-best-customers</a:t>
            </a:r>
            <a:endParaRPr lang="en-AU" sz="1400" dirty="0"/>
          </a:p>
          <a:p>
            <a:r>
              <a:rPr lang="en-AU" sz="1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https://www.outboundengine.com/blog/customer-retention-marketing-vs-customer-acquisition-marketing/</a:t>
            </a:r>
            <a:r>
              <a:rPr lang="en-AU" sz="1400" dirty="0"/>
              <a:t> </a:t>
            </a:r>
            <a:endParaRPr lang="en-NZ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14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https://www.kaggle.com/fszlnwr/customer-segmentation-rfm-cohort-analysis</a:t>
            </a:r>
            <a:endParaRPr lang="en-NZ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14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https://campus.datacamp.com/courses/customer-segmentation-in-python/cohort-analysis?ex=3</a:t>
            </a:r>
            <a:endParaRPr lang="en-NZ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14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https://www.marsja.se/transform-skewed-data-using-square-root-log-box-cox-methods-in-python/</a:t>
            </a:r>
            <a:endParaRPr lang="en-NZ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1400" u="sng" dirty="0">
                <a:ea typeface="Calibri" panose="020F0502020204030204" pitchFamily="34" charset="0"/>
                <a:cs typeface="Times New Roman" panose="02020603050405020304" pitchFamily="18" charset="0"/>
              </a:rPr>
              <a:t>https://towardsdatascience.com/recency-frequency-monetary-model-with-python-and-how-sephora-uses-it-to-optimize-their-google-d6a0707c5f17</a:t>
            </a:r>
            <a:r>
              <a:rPr lang="en-NZ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14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https://medium.com/analytics-vidhya/how-to-determine-the-optimal-k-for-k-means-708505d204eb</a:t>
            </a:r>
            <a:endParaRPr lang="en-AU" sz="1400" dirty="0"/>
          </a:p>
          <a:p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3903395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E77B79-BAFC-40D9-ACA1-948A0A303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111" y="909637"/>
            <a:ext cx="5933795" cy="1362073"/>
          </a:xfrm>
        </p:spPr>
        <p:txBody>
          <a:bodyPr>
            <a:normAutofit/>
          </a:bodyPr>
          <a:lstStyle/>
          <a:p>
            <a:r>
              <a:rPr lang="en-NZ"/>
              <a:t>Agenda</a:t>
            </a:r>
            <a:endParaRPr lang="en-AU" dirty="0"/>
          </a:p>
        </p:txBody>
      </p:sp>
      <p:cxnSp>
        <p:nvCxnSpPr>
          <p:cNvPr id="28" name="Straight Connector 10">
            <a:extLst>
              <a:ext uri="{FF2B5EF4-FFF2-40B4-BE49-F238E27FC236}">
                <a16:creationId xmlns:a16="http://schemas.microsoft.com/office/drawing/2014/main" id="{511FC409-B3C2-4F68-865C-C5333D6F2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5715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DC958-83FD-45CA-AB4A-B12F48F0C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2276474"/>
            <a:ext cx="6041371" cy="355310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NZ" sz="1700"/>
              <a:t>Background context</a:t>
            </a:r>
          </a:p>
          <a:p>
            <a:pPr>
              <a:lnSpc>
                <a:spcPct val="110000"/>
              </a:lnSpc>
            </a:pPr>
            <a:r>
              <a:rPr lang="en-NZ" sz="1700"/>
              <a:t>What is customer segmentation and RFM?</a:t>
            </a:r>
          </a:p>
          <a:p>
            <a:pPr>
              <a:lnSpc>
                <a:spcPct val="110000"/>
              </a:lnSpc>
            </a:pPr>
            <a:r>
              <a:rPr lang="en-NZ" sz="1700"/>
              <a:t>The Business Question</a:t>
            </a:r>
          </a:p>
          <a:p>
            <a:pPr>
              <a:lnSpc>
                <a:spcPct val="110000"/>
              </a:lnSpc>
            </a:pPr>
            <a:r>
              <a:rPr lang="en-NZ" sz="1700"/>
              <a:t>The data (including pipeline, EDA, cleaning)</a:t>
            </a:r>
          </a:p>
          <a:p>
            <a:pPr>
              <a:lnSpc>
                <a:spcPct val="110000"/>
              </a:lnSpc>
            </a:pPr>
            <a:r>
              <a:rPr lang="en-NZ" sz="1700"/>
              <a:t>The methods (Machine learning and manual)</a:t>
            </a:r>
          </a:p>
          <a:p>
            <a:pPr>
              <a:lnSpc>
                <a:spcPct val="110000"/>
              </a:lnSpc>
            </a:pPr>
            <a:r>
              <a:rPr lang="en-NZ" sz="1700"/>
              <a:t>The recommendation</a:t>
            </a:r>
          </a:p>
          <a:p>
            <a:pPr>
              <a:lnSpc>
                <a:spcPct val="110000"/>
              </a:lnSpc>
            </a:pPr>
            <a:r>
              <a:rPr lang="en-AU" sz="1700"/>
              <a:t>Limitations</a:t>
            </a:r>
          </a:p>
          <a:p>
            <a:pPr>
              <a:lnSpc>
                <a:spcPct val="110000"/>
              </a:lnSpc>
            </a:pPr>
            <a:r>
              <a:rPr lang="en-AU" sz="1700"/>
              <a:t>Questions</a:t>
            </a:r>
          </a:p>
        </p:txBody>
      </p:sp>
      <p:pic>
        <p:nvPicPr>
          <p:cNvPr id="4" name="Content Placeholder 3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73675779-8F43-4BD1-AD25-1703A25802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84" r="18106" b="-3"/>
          <a:stretch/>
        </p:blipFill>
        <p:spPr>
          <a:xfrm>
            <a:off x="7315200" y="715218"/>
            <a:ext cx="4076700" cy="5418871"/>
          </a:xfrm>
          <a:prstGeom prst="rect">
            <a:avLst/>
          </a:prstGeom>
        </p:spPr>
      </p:pic>
      <p:cxnSp>
        <p:nvCxnSpPr>
          <p:cNvPr id="29" name="Straight Connector 12">
            <a:extLst>
              <a:ext uri="{FF2B5EF4-FFF2-40B4-BE49-F238E27FC236}">
                <a16:creationId xmlns:a16="http://schemas.microsoft.com/office/drawing/2014/main" id="{B810270D-76A7-44B3-9746-7EDF57886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5715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34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00C7D-2808-4804-BE8E-367A5E443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2140558"/>
            <a:ext cx="10691265" cy="2576884"/>
          </a:xfrm>
        </p:spPr>
        <p:txBody>
          <a:bodyPr/>
          <a:lstStyle/>
          <a:p>
            <a:pPr algn="ctr"/>
            <a:r>
              <a:rPr lang="en-NZ" dirty="0">
                <a:solidFill>
                  <a:srgbClr val="CC66FF"/>
                </a:solidFill>
              </a:rPr>
              <a:t>Should an organisation find new customers or should it focus on existing customers? </a:t>
            </a:r>
            <a:endParaRPr lang="en-AU" dirty="0">
              <a:solidFill>
                <a:srgbClr val="CC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901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AB050-90EE-45BC-A092-761A08D1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Customer retention vs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91828-EE08-40F4-BD4E-054C07D56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724539"/>
            <a:ext cx="10691265" cy="2211355"/>
          </a:xfrm>
        </p:spPr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Roboto"/>
              </a:rPr>
              <a:t>Acquiring a new customer can cost five times more than retaining an existing customer.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Roboto"/>
              </a:rPr>
              <a:t>The success rate of selling to a customer you already have is 60-70%, while the success rate of selling to a new customer is 5-20%.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52442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20F8F-02EB-43A9-8DB3-1CC6467F6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Customer retention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865A5-1B2B-4620-84C6-C39EE8495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367" y="3011584"/>
            <a:ext cx="10691265" cy="1560417"/>
          </a:xfrm>
        </p:spPr>
        <p:txBody>
          <a:bodyPr/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Roboto"/>
              </a:rPr>
              <a:t>The holy grail of marketing = </a:t>
            </a:r>
            <a:r>
              <a:rPr lang="en-US" dirty="0">
                <a:solidFill>
                  <a:srgbClr val="CC66FF"/>
                </a:solidFill>
                <a:latin typeface="Roboto"/>
              </a:rPr>
              <a:t>‘WORD OF MOUTH’</a:t>
            </a:r>
            <a:br>
              <a:rPr lang="en-US" dirty="0">
                <a:solidFill>
                  <a:srgbClr val="CC66FF"/>
                </a:solidFill>
                <a:latin typeface="Roboto"/>
              </a:rPr>
            </a:br>
            <a:endParaRPr lang="en-US" dirty="0">
              <a:solidFill>
                <a:srgbClr val="CC66FF"/>
              </a:solidFill>
              <a:latin typeface="Roboto"/>
            </a:endParaRPr>
          </a:p>
          <a:p>
            <a:pPr marL="457200" lvl="1" indent="0" algn="ctr" fontAlgn="base">
              <a:buNone/>
            </a:pPr>
            <a:r>
              <a:rPr lang="en-US" sz="2400" b="1" u="sng" dirty="0">
                <a:solidFill>
                  <a:srgbClr val="CC66FF"/>
                </a:solidFill>
                <a:latin typeface="Roboto"/>
                <a:sym typeface="Wingdings" panose="05000000000000000000" pitchFamily="2" charset="2"/>
              </a:rPr>
              <a:t> </a:t>
            </a:r>
            <a:r>
              <a:rPr lang="en-US" sz="2400" b="1" u="sng" dirty="0">
                <a:solidFill>
                  <a:srgbClr val="CC66FF"/>
                </a:solidFill>
                <a:latin typeface="Roboto"/>
              </a:rPr>
              <a:t>CUSTOMER RETENTION </a:t>
            </a:r>
            <a:r>
              <a:rPr lang="en-US" sz="2400" b="1" u="sng" dirty="0">
                <a:solidFill>
                  <a:srgbClr val="CC66FF"/>
                </a:solidFill>
                <a:latin typeface="Roboto"/>
                <a:sym typeface="Wingdings" panose="05000000000000000000" pitchFamily="2" charset="2"/>
              </a:rPr>
              <a:t></a:t>
            </a:r>
            <a:r>
              <a:rPr lang="en-US" sz="2400" b="1" u="sng" dirty="0">
                <a:solidFill>
                  <a:srgbClr val="CC66FF"/>
                </a:solidFill>
                <a:latin typeface="Roboto"/>
              </a:rPr>
              <a:t> ACQUIRES NEW CUSTOMERS.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8661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7D2E-7B47-4341-8807-A034014CA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4000" dirty="0"/>
              <a:t>What is customer segmentation and RFM?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A031A-CA0A-45D8-AEBB-6B2D3A6CF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93126"/>
            <a:ext cx="5765479" cy="3636088"/>
          </a:xfrm>
        </p:spPr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openviewregular"/>
              </a:rPr>
              <a:t>Customer segmentation is the division of customers into discrete groups.</a:t>
            </a:r>
            <a:br>
              <a:rPr lang="en-US" b="0" i="0" dirty="0">
                <a:solidFill>
                  <a:srgbClr val="222222"/>
                </a:solidFill>
                <a:effectLst/>
                <a:latin typeface="openviewregular"/>
              </a:rPr>
            </a:br>
            <a:endParaRPr lang="en-US" b="0" i="0" dirty="0">
              <a:solidFill>
                <a:srgbClr val="222222"/>
              </a:solidFill>
              <a:effectLst/>
              <a:latin typeface="openviewregular"/>
            </a:endParaRPr>
          </a:p>
          <a:p>
            <a:r>
              <a:rPr lang="en-US" dirty="0">
                <a:solidFill>
                  <a:srgbClr val="222222"/>
                </a:solidFill>
                <a:latin typeface="openviewregular"/>
              </a:rPr>
              <a:t>RFM is a method to measure customer value based on three factors: </a:t>
            </a:r>
            <a:endParaRPr lang="en-US" b="0" i="0" dirty="0">
              <a:solidFill>
                <a:srgbClr val="222222"/>
              </a:solidFill>
              <a:effectLst/>
              <a:latin typeface="openviewregular"/>
            </a:endParaRPr>
          </a:p>
          <a:p>
            <a:pPr lvl="1"/>
            <a:r>
              <a:rPr lang="en-US" dirty="0">
                <a:solidFill>
                  <a:srgbClr val="222222"/>
                </a:solidFill>
                <a:latin typeface="openviewregular"/>
              </a:rPr>
              <a:t>How recently have they shopped with us?</a:t>
            </a:r>
          </a:p>
          <a:p>
            <a:pPr lvl="1"/>
            <a:r>
              <a:rPr lang="en-US" dirty="0">
                <a:solidFill>
                  <a:srgbClr val="222222"/>
                </a:solidFill>
                <a:latin typeface="openviewregular"/>
              </a:rPr>
              <a:t>How frequently do they shop with us?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openviewregular"/>
              </a:rPr>
              <a:t>How muc</a:t>
            </a:r>
            <a:r>
              <a:rPr lang="en-US" dirty="0">
                <a:solidFill>
                  <a:srgbClr val="222222"/>
                </a:solidFill>
                <a:latin typeface="openviewregular"/>
              </a:rPr>
              <a:t>h money do they spend?</a:t>
            </a:r>
            <a:endParaRPr lang="en-US" b="0" i="0" dirty="0">
              <a:solidFill>
                <a:srgbClr val="222222"/>
              </a:solidFill>
              <a:effectLst/>
              <a:latin typeface="openviewregular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D8B6A54-4793-4C93-B307-132586461E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1961717"/>
              </p:ext>
            </p:extLst>
          </p:nvPr>
        </p:nvGraphicFramePr>
        <p:xfrm>
          <a:off x="6597877" y="2212895"/>
          <a:ext cx="4893488" cy="3517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8153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679A7-2DFC-42F5-90D5-1E0CDDD79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018671"/>
          </a:xfrm>
        </p:spPr>
        <p:txBody>
          <a:bodyPr/>
          <a:lstStyle/>
          <a:p>
            <a:r>
              <a:rPr lang="en-NZ"/>
              <a:t>Example of RFM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A446D-4EF2-4B57-9C5D-A7112DF01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969867"/>
            <a:ext cx="10691265" cy="2051627"/>
          </a:xfrm>
        </p:spPr>
        <p:txBody>
          <a:bodyPr/>
          <a:lstStyle/>
          <a:p>
            <a:pPr marL="0" indent="0" algn="ctr">
              <a:buNone/>
            </a:pPr>
            <a:r>
              <a:rPr lang="en-NZ" dirty="0"/>
              <a:t>A retail store’s ideal customer would have:</a:t>
            </a:r>
          </a:p>
          <a:p>
            <a:pPr lvl="1" algn="ctr"/>
            <a:r>
              <a:rPr lang="en-NZ" dirty="0"/>
              <a:t>Low recency (they only shopped yesterday)</a:t>
            </a:r>
          </a:p>
          <a:p>
            <a:pPr lvl="1" algn="ctr"/>
            <a:r>
              <a:rPr lang="en-NZ" dirty="0"/>
              <a:t>High frequency (they shop often)</a:t>
            </a:r>
          </a:p>
          <a:p>
            <a:pPr lvl="1" algn="ctr"/>
            <a:r>
              <a:rPr lang="en-NZ" dirty="0"/>
              <a:t>High monetary (they spend a lot)</a:t>
            </a:r>
          </a:p>
        </p:txBody>
      </p:sp>
      <p:pic>
        <p:nvPicPr>
          <p:cNvPr id="8" name="Graphic 7" descr="Shopping cart">
            <a:extLst>
              <a:ext uri="{FF2B5EF4-FFF2-40B4-BE49-F238E27FC236}">
                <a16:creationId xmlns:a16="http://schemas.microsoft.com/office/drawing/2014/main" id="{1A80F2FF-2A38-46F2-AD98-9E4C8A5AF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3705" y="4658679"/>
            <a:ext cx="1483470" cy="1483470"/>
          </a:xfrm>
          <a:prstGeom prst="rect">
            <a:avLst/>
          </a:prstGeom>
        </p:spPr>
      </p:pic>
      <p:pic>
        <p:nvPicPr>
          <p:cNvPr id="11" name="Graphic 10" descr="Shopping cart">
            <a:extLst>
              <a:ext uri="{FF2B5EF4-FFF2-40B4-BE49-F238E27FC236}">
                <a16:creationId xmlns:a16="http://schemas.microsoft.com/office/drawing/2014/main" id="{2EC165F1-005F-4B12-A289-0E2E1CCD3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3660" y="4658679"/>
            <a:ext cx="1483470" cy="1483470"/>
          </a:xfrm>
          <a:prstGeom prst="rect">
            <a:avLst/>
          </a:prstGeom>
        </p:spPr>
      </p:pic>
      <p:pic>
        <p:nvPicPr>
          <p:cNvPr id="16" name="Graphic 15" descr="Shopping cart">
            <a:extLst>
              <a:ext uri="{FF2B5EF4-FFF2-40B4-BE49-F238E27FC236}">
                <a16:creationId xmlns:a16="http://schemas.microsoft.com/office/drawing/2014/main" id="{F88D887B-85FE-4738-8033-E9A73416C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3750" y="4658679"/>
            <a:ext cx="1483470" cy="1483470"/>
          </a:xfrm>
          <a:prstGeom prst="rect">
            <a:avLst/>
          </a:prstGeom>
        </p:spPr>
      </p:pic>
      <p:pic>
        <p:nvPicPr>
          <p:cNvPr id="17" name="Graphic 16" descr="Shopping cart">
            <a:extLst>
              <a:ext uri="{FF2B5EF4-FFF2-40B4-BE49-F238E27FC236}">
                <a16:creationId xmlns:a16="http://schemas.microsoft.com/office/drawing/2014/main" id="{660AFA4C-53F8-428E-99CE-756CA845C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3796" y="4658679"/>
            <a:ext cx="1483470" cy="148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582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60EB578-C970-4186-B93C-45851BBC6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3D352-CC5B-44B9-9AA6-8B6EB9C5D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846" y="860615"/>
            <a:ext cx="5922279" cy="1272986"/>
          </a:xfrm>
        </p:spPr>
        <p:txBody>
          <a:bodyPr>
            <a:normAutofit/>
          </a:bodyPr>
          <a:lstStyle/>
          <a:p>
            <a:r>
              <a:rPr lang="en-NZ" sz="4000"/>
              <a:t>Business Question</a:t>
            </a:r>
          </a:p>
        </p:txBody>
      </p:sp>
      <p:pic>
        <p:nvPicPr>
          <p:cNvPr id="4" name="Picture 3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C082C671-F137-403F-B46F-E24A5ACD9C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60" r="20108" b="1"/>
          <a:stretch/>
        </p:blipFill>
        <p:spPr>
          <a:xfrm>
            <a:off x="20" y="-17929"/>
            <a:ext cx="4876780" cy="687592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DF57B02-07BB-407B-BB36-06D9C64A6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5000" y="738013"/>
            <a:ext cx="5676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BDE07-32E3-45CA-ACD8-EB179B4C0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6943" y="2133600"/>
            <a:ext cx="6005933" cy="3774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dirty="0"/>
              <a:t>A retail company has hired my services to determine:</a:t>
            </a:r>
          </a:p>
          <a:p>
            <a:pPr marL="0" indent="0">
              <a:buNone/>
            </a:pPr>
            <a:endParaRPr lang="en-NZ" dirty="0"/>
          </a:p>
          <a:p>
            <a:pPr marL="457200" lvl="1" indent="0">
              <a:buNone/>
            </a:pPr>
            <a:r>
              <a:rPr lang="en-NZ" sz="2400" i="1" dirty="0"/>
              <a:t>“On which customer segment should we focus our marketing resources and activities?”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855964-C920-48EB-8804-74291211C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5000" y="6134100"/>
            <a:ext cx="5676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12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hronicle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7E8"/>
      </a:lt2>
      <a:accent1>
        <a:srgbClr val="C39790"/>
      </a:accent1>
      <a:accent2>
        <a:srgbClr val="B79D7A"/>
      </a:accent2>
      <a:accent3>
        <a:srgbClr val="A6A57E"/>
      </a:accent3>
      <a:accent4>
        <a:srgbClr val="95AB75"/>
      </a:accent4>
      <a:accent5>
        <a:srgbClr val="8BAD83"/>
      </a:accent5>
      <a:accent6>
        <a:srgbClr val="78AF85"/>
      </a:accent6>
      <a:hlink>
        <a:srgbClr val="5A8B94"/>
      </a:hlink>
      <a:folHlink>
        <a:srgbClr val="7F7F7F"/>
      </a:folHlink>
    </a:clrScheme>
    <a:fontScheme name="Univers Calisto">
      <a:majorFont>
        <a:latin typeface="Yu Mincho Demibold"/>
        <a:ea typeface=""/>
        <a:cs typeface=""/>
      </a:majorFont>
      <a:minorFont>
        <a:latin typeface="Yu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10380</TotalTime>
  <Words>893</Words>
  <Application>Microsoft Office PowerPoint</Application>
  <PresentationFormat>Widescreen</PresentationFormat>
  <Paragraphs>126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Yu Gothic Medium</vt:lpstr>
      <vt:lpstr>Yu Mincho Demibold</vt:lpstr>
      <vt:lpstr>Arial</vt:lpstr>
      <vt:lpstr>Calibri</vt:lpstr>
      <vt:lpstr>openviewregular</vt:lpstr>
      <vt:lpstr>Roboto</vt:lpstr>
      <vt:lpstr>ChronicleVTI</vt:lpstr>
      <vt:lpstr>Institute of Data</vt:lpstr>
      <vt:lpstr>Customer segmentation</vt:lpstr>
      <vt:lpstr>Agenda</vt:lpstr>
      <vt:lpstr>Should an organisation find new customers or should it focus on existing customers? </vt:lpstr>
      <vt:lpstr>Customer retention vs acquisition</vt:lpstr>
      <vt:lpstr>Customer retention</vt:lpstr>
      <vt:lpstr>What is customer segmentation and RFM?</vt:lpstr>
      <vt:lpstr>Example of RFM</vt:lpstr>
      <vt:lpstr>Business Question</vt:lpstr>
      <vt:lpstr>Pipeline</vt:lpstr>
      <vt:lpstr>The Data</vt:lpstr>
      <vt:lpstr>Cleaning</vt:lpstr>
      <vt:lpstr>EDA – Top 10</vt:lpstr>
      <vt:lpstr>EDA – Bottom 10</vt:lpstr>
      <vt:lpstr>Feature engineering</vt:lpstr>
      <vt:lpstr>Cohort analysis &amp; monthly active users</vt:lpstr>
      <vt:lpstr>RFM Segmentation - Kmeans</vt:lpstr>
      <vt:lpstr>2, 3, 4 Clusters (Kmeans)</vt:lpstr>
      <vt:lpstr>Silhouette analysis</vt:lpstr>
      <vt:lpstr>RFM Segmentation – Manual process</vt:lpstr>
      <vt:lpstr>However, </vt:lpstr>
      <vt:lpstr>Customer score segments</vt:lpstr>
      <vt:lpstr>Segment grouping</vt:lpstr>
      <vt:lpstr>PowerPoint Presentation</vt:lpstr>
      <vt:lpstr>Recommendation</vt:lpstr>
      <vt:lpstr>Additional recommendations</vt:lpstr>
      <vt:lpstr>Limitations</vt:lpstr>
      <vt:lpstr>Questions?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segmentation</dc:title>
  <dc:creator>Samantha Carlson</dc:creator>
  <cp:lastModifiedBy>Samantha Carlson</cp:lastModifiedBy>
  <cp:revision>22</cp:revision>
  <dcterms:created xsi:type="dcterms:W3CDTF">2021-04-07T04:48:00Z</dcterms:created>
  <dcterms:modified xsi:type="dcterms:W3CDTF">2021-04-30T23:06:06Z</dcterms:modified>
</cp:coreProperties>
</file>