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0"/>
  </p:notesMasterIdLst>
  <p:sldIdLst>
    <p:sldId id="290" r:id="rId2"/>
    <p:sldId id="291" r:id="rId3"/>
    <p:sldId id="292" r:id="rId4"/>
    <p:sldId id="293" r:id="rId5"/>
    <p:sldId id="294" r:id="rId6"/>
    <p:sldId id="295" r:id="rId7"/>
    <p:sldId id="303" r:id="rId8"/>
    <p:sldId id="296" r:id="rId9"/>
    <p:sldId id="297" r:id="rId10"/>
    <p:sldId id="29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99" r:id="rId26"/>
    <p:sldId id="300" r:id="rId27"/>
    <p:sldId id="301" r:id="rId28"/>
    <p:sldId id="302" r:id="rId2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27" autoAdjust="0"/>
  </p:normalViewPr>
  <p:slideViewPr>
    <p:cSldViewPr snapToGrid="0" snapToObjects="1">
      <p:cViewPr varScale="1">
        <p:scale>
          <a:sx n="84" d="100"/>
          <a:sy n="84" d="100"/>
        </p:scale>
        <p:origin x="30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7629B-B78E-9F49-B88D-8A3CEE88545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DB2EF39-DBD9-264D-B42D-D1FC69090AF0}">
      <dgm:prSet phldrT="[Text]"/>
      <dgm:spPr/>
      <dgm:t>
        <a:bodyPr/>
        <a:lstStyle/>
        <a:p>
          <a:r>
            <a:rPr lang="en-US" dirty="0"/>
            <a:t>Let real and virtual FINken fly together</a:t>
          </a:r>
        </a:p>
      </dgm:t>
    </dgm:pt>
    <dgm:pt modelId="{937CEA1D-0AEA-4A45-9AAA-293AE6958E06}" type="parTrans" cxnId="{7C6BABB3-95BA-BD44-9530-A98D278A7435}">
      <dgm:prSet/>
      <dgm:spPr/>
      <dgm:t>
        <a:bodyPr/>
        <a:lstStyle/>
        <a:p>
          <a:endParaRPr lang="en-US"/>
        </a:p>
      </dgm:t>
    </dgm:pt>
    <dgm:pt modelId="{FE429931-27D3-9D44-94D5-C02755F3D832}" type="sibTrans" cxnId="{7C6BABB3-95BA-BD44-9530-A98D278A7435}">
      <dgm:prSet/>
      <dgm:spPr/>
      <dgm:t>
        <a:bodyPr/>
        <a:lstStyle/>
        <a:p>
          <a:endParaRPr lang="en-US"/>
        </a:p>
      </dgm:t>
    </dgm:pt>
    <dgm:pt modelId="{FFEF42E1-3AB7-CE46-88A6-274D56FFB9B7}">
      <dgm:prSet phldrT="[Text]"/>
      <dgm:spPr/>
      <dgm:t>
        <a:bodyPr/>
        <a:lstStyle/>
        <a:p>
          <a:r>
            <a:rPr lang="en-US" dirty="0"/>
            <a:t>Build Simulation</a:t>
          </a:r>
        </a:p>
      </dgm:t>
    </dgm:pt>
    <dgm:pt modelId="{043709B9-094B-A64F-A26A-098FC795813B}" type="parTrans" cxnId="{B4393522-B447-A648-ADDA-94151EACCB2B}">
      <dgm:prSet/>
      <dgm:spPr/>
      <dgm:t>
        <a:bodyPr/>
        <a:lstStyle/>
        <a:p>
          <a:endParaRPr lang="en-US"/>
        </a:p>
      </dgm:t>
    </dgm:pt>
    <dgm:pt modelId="{3234E79F-BA82-9149-BE36-E158721CE3A0}" type="sibTrans" cxnId="{B4393522-B447-A648-ADDA-94151EACCB2B}">
      <dgm:prSet/>
      <dgm:spPr/>
      <dgm:t>
        <a:bodyPr/>
        <a:lstStyle/>
        <a:p>
          <a:endParaRPr lang="en-US"/>
        </a:p>
      </dgm:t>
    </dgm:pt>
    <dgm:pt modelId="{F37A278C-298F-BF49-B845-5441263BF930}">
      <dgm:prSet phldrT="[Text]"/>
      <dgm:spPr/>
      <dgm:t>
        <a:bodyPr/>
        <a:lstStyle/>
        <a:p>
          <a:r>
            <a:rPr lang="en-US" b="1" dirty="0"/>
            <a:t>Physical simulation</a:t>
          </a:r>
        </a:p>
        <a:p>
          <a:r>
            <a:rPr lang="en-US" dirty="0"/>
            <a:t>V-REP + Bullet</a:t>
          </a:r>
        </a:p>
      </dgm:t>
    </dgm:pt>
    <dgm:pt modelId="{7F17C04C-BEE6-3843-A61A-464AC1B39C97}" type="parTrans" cxnId="{7100EC04-908A-9442-AA00-1A66CE86849D}">
      <dgm:prSet/>
      <dgm:spPr/>
      <dgm:t>
        <a:bodyPr/>
        <a:lstStyle/>
        <a:p>
          <a:endParaRPr lang="en-US"/>
        </a:p>
      </dgm:t>
    </dgm:pt>
    <dgm:pt modelId="{F7770588-6E83-4C49-BDAC-3AB413605E2C}" type="sibTrans" cxnId="{7100EC04-908A-9442-AA00-1A66CE86849D}">
      <dgm:prSet/>
      <dgm:spPr/>
      <dgm:t>
        <a:bodyPr/>
        <a:lstStyle/>
        <a:p>
          <a:endParaRPr lang="en-US"/>
        </a:p>
      </dgm:t>
    </dgm:pt>
    <dgm:pt modelId="{6F41076C-2E93-4648-994B-CD6904EF8606}">
      <dgm:prSet phldrT="[Text]"/>
      <dgm:spPr/>
      <dgm:t>
        <a:bodyPr/>
        <a:lstStyle/>
        <a:p>
          <a:r>
            <a:rPr lang="en-US" b="1" dirty="0"/>
            <a:t>Behavior Program</a:t>
          </a:r>
        </a:p>
        <a:p>
          <a:r>
            <a:rPr lang="en-US" dirty="0"/>
            <a:t>V-REP+Lua</a:t>
          </a:r>
        </a:p>
      </dgm:t>
    </dgm:pt>
    <dgm:pt modelId="{B573B642-8CF9-3243-9E64-4B38BC1C51BF}" type="parTrans" cxnId="{158BAE4F-2DB4-254C-BB1A-F93AD0378DE0}">
      <dgm:prSet/>
      <dgm:spPr/>
      <dgm:t>
        <a:bodyPr/>
        <a:lstStyle/>
        <a:p>
          <a:endParaRPr lang="en-US"/>
        </a:p>
      </dgm:t>
    </dgm:pt>
    <dgm:pt modelId="{BC241EE0-B383-9D42-996D-459F0E2D167A}" type="sibTrans" cxnId="{158BAE4F-2DB4-254C-BB1A-F93AD0378DE0}">
      <dgm:prSet/>
      <dgm:spPr/>
      <dgm:t>
        <a:bodyPr/>
        <a:lstStyle/>
        <a:p>
          <a:endParaRPr lang="en-US"/>
        </a:p>
      </dgm:t>
    </dgm:pt>
    <dgm:pt modelId="{2AF82067-8D2F-374F-926D-C30FDA87E866}">
      <dgm:prSet phldrT="[Text]"/>
      <dgm:spPr/>
      <dgm:t>
        <a:bodyPr/>
        <a:lstStyle/>
        <a:p>
          <a:r>
            <a:rPr lang="en-US" dirty="0"/>
            <a:t>Build communication between simulation and reality</a:t>
          </a:r>
        </a:p>
      </dgm:t>
    </dgm:pt>
    <dgm:pt modelId="{68283C06-2BED-4645-9314-271CE567DB2E}" type="parTrans" cxnId="{F7CFDA63-E2BE-E440-AC23-1D9DE0B47945}">
      <dgm:prSet/>
      <dgm:spPr/>
      <dgm:t>
        <a:bodyPr/>
        <a:lstStyle/>
        <a:p>
          <a:endParaRPr lang="en-US"/>
        </a:p>
      </dgm:t>
    </dgm:pt>
    <dgm:pt modelId="{6F82CD17-0AE2-CA4B-B4B4-BED181ED5A3F}" type="sibTrans" cxnId="{F7CFDA63-E2BE-E440-AC23-1D9DE0B47945}">
      <dgm:prSet/>
      <dgm:spPr/>
      <dgm:t>
        <a:bodyPr/>
        <a:lstStyle/>
        <a:p>
          <a:endParaRPr lang="en-US"/>
        </a:p>
      </dgm:t>
    </dgm:pt>
    <dgm:pt modelId="{B337DAE7-30F7-DA4B-95DF-ED47608B981F}">
      <dgm:prSet phldrT="[Text]"/>
      <dgm:spPr/>
      <dgm:t>
        <a:bodyPr/>
        <a:lstStyle/>
        <a:p>
          <a:r>
            <a:rPr lang="en-US" dirty="0"/>
            <a:t>Communication</a:t>
          </a:r>
        </a:p>
        <a:p>
          <a:r>
            <a:rPr lang="en-US" dirty="0"/>
            <a:t>Java Program </a:t>
          </a:r>
        </a:p>
        <a:p>
          <a:endParaRPr lang="en-US" dirty="0"/>
        </a:p>
        <a:p>
          <a:r>
            <a:rPr lang="en-US" dirty="0"/>
            <a:t> FINken</a:t>
          </a:r>
        </a:p>
        <a:p>
          <a:endParaRPr lang="en-US" dirty="0"/>
        </a:p>
      </dgm:t>
    </dgm:pt>
    <dgm:pt modelId="{8E0A315D-41D0-1848-B89B-46FF4CC40D24}" type="parTrans" cxnId="{F120027D-C5E1-6148-A033-F5AFFA896D8B}">
      <dgm:prSet/>
      <dgm:spPr/>
      <dgm:t>
        <a:bodyPr/>
        <a:lstStyle/>
        <a:p>
          <a:endParaRPr lang="en-US"/>
        </a:p>
      </dgm:t>
    </dgm:pt>
    <dgm:pt modelId="{5449EF38-5952-ED42-97C7-2A6A6B1A032B}" type="sibTrans" cxnId="{F120027D-C5E1-6148-A033-F5AFFA896D8B}">
      <dgm:prSet/>
      <dgm:spPr/>
      <dgm:t>
        <a:bodyPr/>
        <a:lstStyle/>
        <a:p>
          <a:endParaRPr lang="en-US"/>
        </a:p>
      </dgm:t>
    </dgm:pt>
    <dgm:pt modelId="{4B3B905C-899B-AC46-ACDC-C4EF5D83BF5A}">
      <dgm:prSet phldrT="[Text]"/>
      <dgm:spPr/>
      <dgm:t>
        <a:bodyPr/>
        <a:lstStyle/>
        <a:p>
          <a:r>
            <a:rPr lang="en-US" dirty="0"/>
            <a:t>Communication </a:t>
          </a:r>
        </a:p>
        <a:p>
          <a:r>
            <a:rPr lang="en-US" dirty="0"/>
            <a:t>V-REP     </a:t>
          </a:r>
        </a:p>
        <a:p>
          <a:endParaRPr lang="en-US" dirty="0"/>
        </a:p>
        <a:p>
          <a:r>
            <a:rPr lang="en-US" dirty="0"/>
            <a:t>Java Program</a:t>
          </a:r>
        </a:p>
      </dgm:t>
    </dgm:pt>
    <dgm:pt modelId="{B77F44C0-D492-E448-B1AA-0A03CFA2FAE3}" type="parTrans" cxnId="{167FF541-0C0E-4F4E-AA90-719D5B4C04E0}">
      <dgm:prSet/>
      <dgm:spPr/>
      <dgm:t>
        <a:bodyPr/>
        <a:lstStyle/>
        <a:p>
          <a:endParaRPr lang="en-US"/>
        </a:p>
      </dgm:t>
    </dgm:pt>
    <dgm:pt modelId="{788507C9-072A-024B-B7C9-EF6BDC3A522C}" type="sibTrans" cxnId="{167FF541-0C0E-4F4E-AA90-719D5B4C04E0}">
      <dgm:prSet/>
      <dgm:spPr/>
      <dgm:t>
        <a:bodyPr/>
        <a:lstStyle/>
        <a:p>
          <a:endParaRPr lang="en-US"/>
        </a:p>
      </dgm:t>
    </dgm:pt>
    <dgm:pt modelId="{FD1DB9C0-9BE6-FD41-8DA1-0C4471579FE9}" type="pres">
      <dgm:prSet presAssocID="{D4B7629B-B78E-9F49-B88D-8A3CEE8854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1F7009-D87F-2F41-BF8F-2971103EE0FD}" type="pres">
      <dgm:prSet presAssocID="{ADB2EF39-DBD9-264D-B42D-D1FC69090AF0}" presName="vertOne" presStyleCnt="0"/>
      <dgm:spPr/>
    </dgm:pt>
    <dgm:pt modelId="{E70D32D6-DA6A-5143-B6C6-F13CB125E6FF}" type="pres">
      <dgm:prSet presAssocID="{ADB2EF39-DBD9-264D-B42D-D1FC69090AF0}" presName="txOne" presStyleLbl="node0" presStyleIdx="0" presStyleCnt="1">
        <dgm:presLayoutVars>
          <dgm:chPref val="3"/>
        </dgm:presLayoutVars>
      </dgm:prSet>
      <dgm:spPr/>
    </dgm:pt>
    <dgm:pt modelId="{5470FAAB-3DD2-194B-B065-C79671C46BC3}" type="pres">
      <dgm:prSet presAssocID="{ADB2EF39-DBD9-264D-B42D-D1FC69090AF0}" presName="parTransOne" presStyleCnt="0"/>
      <dgm:spPr/>
    </dgm:pt>
    <dgm:pt modelId="{B1CFE780-E057-1249-9715-A38B47BCAFAB}" type="pres">
      <dgm:prSet presAssocID="{ADB2EF39-DBD9-264D-B42D-D1FC69090AF0}" presName="horzOne" presStyleCnt="0"/>
      <dgm:spPr/>
    </dgm:pt>
    <dgm:pt modelId="{AA9C501D-6E7C-974A-B590-07DDA05C40D1}" type="pres">
      <dgm:prSet presAssocID="{FFEF42E1-3AB7-CE46-88A6-274D56FFB9B7}" presName="vertTwo" presStyleCnt="0"/>
      <dgm:spPr/>
    </dgm:pt>
    <dgm:pt modelId="{8BA2DB90-D39C-7440-BF96-DA3F28431D76}" type="pres">
      <dgm:prSet presAssocID="{FFEF42E1-3AB7-CE46-88A6-274D56FFB9B7}" presName="txTwo" presStyleLbl="node2" presStyleIdx="0" presStyleCnt="2" custScaleX="99627" custLinFactNeighborX="-23625">
        <dgm:presLayoutVars>
          <dgm:chPref val="3"/>
        </dgm:presLayoutVars>
      </dgm:prSet>
      <dgm:spPr/>
    </dgm:pt>
    <dgm:pt modelId="{B1B7F510-1663-394A-9A0D-CC8B60F8B710}" type="pres">
      <dgm:prSet presAssocID="{FFEF42E1-3AB7-CE46-88A6-274D56FFB9B7}" presName="parTransTwo" presStyleCnt="0"/>
      <dgm:spPr/>
    </dgm:pt>
    <dgm:pt modelId="{A9C82EA5-D7C1-CA4C-8471-7B1CC3790EB5}" type="pres">
      <dgm:prSet presAssocID="{FFEF42E1-3AB7-CE46-88A6-274D56FFB9B7}" presName="horzTwo" presStyleCnt="0"/>
      <dgm:spPr/>
    </dgm:pt>
    <dgm:pt modelId="{4D024B81-E398-F742-B01C-A2A40DF277F7}" type="pres">
      <dgm:prSet presAssocID="{F37A278C-298F-BF49-B845-5441263BF930}" presName="vertThree" presStyleCnt="0"/>
      <dgm:spPr/>
    </dgm:pt>
    <dgm:pt modelId="{A39986FD-100E-1740-A4A6-EDA12A50EB04}" type="pres">
      <dgm:prSet presAssocID="{F37A278C-298F-BF49-B845-5441263BF930}" presName="txThree" presStyleLbl="node3" presStyleIdx="0" presStyleCnt="4" custLinFactNeighborX="-607" custLinFactNeighborY="50196">
        <dgm:presLayoutVars>
          <dgm:chPref val="3"/>
        </dgm:presLayoutVars>
      </dgm:prSet>
      <dgm:spPr/>
    </dgm:pt>
    <dgm:pt modelId="{B2059AE6-CFCB-EE4A-9AC3-D8CC6AE1390F}" type="pres">
      <dgm:prSet presAssocID="{F37A278C-298F-BF49-B845-5441263BF930}" presName="horzThree" presStyleCnt="0"/>
      <dgm:spPr/>
    </dgm:pt>
    <dgm:pt modelId="{FD93AA9D-8260-574D-9022-F18F8AB84D33}" type="pres">
      <dgm:prSet presAssocID="{F7770588-6E83-4C49-BDAC-3AB413605E2C}" presName="sibSpaceThree" presStyleCnt="0"/>
      <dgm:spPr/>
    </dgm:pt>
    <dgm:pt modelId="{5280B77C-ADE4-8C4D-AFA7-FD209C3C6044}" type="pres">
      <dgm:prSet presAssocID="{6F41076C-2E93-4648-994B-CD6904EF8606}" presName="vertThree" presStyleCnt="0"/>
      <dgm:spPr/>
    </dgm:pt>
    <dgm:pt modelId="{B8FB9199-AEBB-A74D-9104-0BFC254D74AC}" type="pres">
      <dgm:prSet presAssocID="{6F41076C-2E93-4648-994B-CD6904EF8606}" presName="txThree" presStyleLbl="node3" presStyleIdx="1" presStyleCnt="4">
        <dgm:presLayoutVars>
          <dgm:chPref val="3"/>
        </dgm:presLayoutVars>
      </dgm:prSet>
      <dgm:spPr/>
    </dgm:pt>
    <dgm:pt modelId="{1E8FA629-481E-F544-A107-BD9E863E5BCE}" type="pres">
      <dgm:prSet presAssocID="{6F41076C-2E93-4648-994B-CD6904EF8606}" presName="horzThree" presStyleCnt="0"/>
      <dgm:spPr/>
    </dgm:pt>
    <dgm:pt modelId="{D5925A33-F04D-B649-8E35-69AF3A390FFB}" type="pres">
      <dgm:prSet presAssocID="{3234E79F-BA82-9149-BE36-E158721CE3A0}" presName="sibSpaceTwo" presStyleCnt="0"/>
      <dgm:spPr/>
    </dgm:pt>
    <dgm:pt modelId="{3CA586CF-85D5-574B-A5FB-407588C6B5D1}" type="pres">
      <dgm:prSet presAssocID="{2AF82067-8D2F-374F-926D-C30FDA87E866}" presName="vertTwo" presStyleCnt="0"/>
      <dgm:spPr/>
    </dgm:pt>
    <dgm:pt modelId="{35DFDF9E-A193-3948-9B73-4ABB91C38F61}" type="pres">
      <dgm:prSet presAssocID="{2AF82067-8D2F-374F-926D-C30FDA87E866}" presName="txTwo" presStyleLbl="node2" presStyleIdx="1" presStyleCnt="2" custScaleX="107279">
        <dgm:presLayoutVars>
          <dgm:chPref val="3"/>
        </dgm:presLayoutVars>
      </dgm:prSet>
      <dgm:spPr/>
    </dgm:pt>
    <dgm:pt modelId="{25DED43C-3316-DC43-A026-57E740802275}" type="pres">
      <dgm:prSet presAssocID="{2AF82067-8D2F-374F-926D-C30FDA87E866}" presName="parTransTwo" presStyleCnt="0"/>
      <dgm:spPr/>
    </dgm:pt>
    <dgm:pt modelId="{2D8143A4-54EA-AC4E-BF8A-9604F45203F0}" type="pres">
      <dgm:prSet presAssocID="{2AF82067-8D2F-374F-926D-C30FDA87E866}" presName="horzTwo" presStyleCnt="0"/>
      <dgm:spPr/>
    </dgm:pt>
    <dgm:pt modelId="{613250B4-3A2F-914A-B2F1-BD6C211AE30D}" type="pres">
      <dgm:prSet presAssocID="{4B3B905C-899B-AC46-ACDC-C4EF5D83BF5A}" presName="vertThree" presStyleCnt="0"/>
      <dgm:spPr/>
    </dgm:pt>
    <dgm:pt modelId="{4BAD4DB0-DEBD-AA40-864F-35471F99A8C3}" type="pres">
      <dgm:prSet presAssocID="{4B3B905C-899B-AC46-ACDC-C4EF5D83BF5A}" presName="txThree" presStyleLbl="node3" presStyleIdx="2" presStyleCnt="4" custScaleX="171598">
        <dgm:presLayoutVars>
          <dgm:chPref val="3"/>
        </dgm:presLayoutVars>
      </dgm:prSet>
      <dgm:spPr/>
    </dgm:pt>
    <dgm:pt modelId="{18DB4120-A248-DD4E-BD1A-4471B5BC3058}" type="pres">
      <dgm:prSet presAssocID="{4B3B905C-899B-AC46-ACDC-C4EF5D83BF5A}" presName="horzThree" presStyleCnt="0"/>
      <dgm:spPr/>
    </dgm:pt>
    <dgm:pt modelId="{C0114984-0700-1F45-AEA5-9A663988BB8A}" type="pres">
      <dgm:prSet presAssocID="{788507C9-072A-024B-B7C9-EF6BDC3A522C}" presName="sibSpaceThree" presStyleCnt="0"/>
      <dgm:spPr/>
    </dgm:pt>
    <dgm:pt modelId="{3DBD7993-7BB4-C048-8B80-91462952FB8D}" type="pres">
      <dgm:prSet presAssocID="{B337DAE7-30F7-DA4B-95DF-ED47608B981F}" presName="vertThree" presStyleCnt="0"/>
      <dgm:spPr/>
    </dgm:pt>
    <dgm:pt modelId="{6D369F5D-1E7B-8944-A217-A2292412F3AE}" type="pres">
      <dgm:prSet presAssocID="{B337DAE7-30F7-DA4B-95DF-ED47608B981F}" presName="txThree" presStyleLbl="node3" presStyleIdx="3" presStyleCnt="4" custScaleX="128875">
        <dgm:presLayoutVars>
          <dgm:chPref val="3"/>
        </dgm:presLayoutVars>
      </dgm:prSet>
      <dgm:spPr/>
    </dgm:pt>
    <dgm:pt modelId="{F4D72EE6-1118-934D-983B-20842C036C68}" type="pres">
      <dgm:prSet presAssocID="{B337DAE7-30F7-DA4B-95DF-ED47608B981F}" presName="horzThree" presStyleCnt="0"/>
      <dgm:spPr/>
    </dgm:pt>
  </dgm:ptLst>
  <dgm:cxnLst>
    <dgm:cxn modelId="{B4393522-B447-A648-ADDA-94151EACCB2B}" srcId="{ADB2EF39-DBD9-264D-B42D-D1FC69090AF0}" destId="{FFEF42E1-3AB7-CE46-88A6-274D56FFB9B7}" srcOrd="0" destOrd="0" parTransId="{043709B9-094B-A64F-A26A-098FC795813B}" sibTransId="{3234E79F-BA82-9149-BE36-E158721CE3A0}"/>
    <dgm:cxn modelId="{665868E0-925E-2B4D-AC6C-ED867A388E8C}" type="presOf" srcId="{6F41076C-2E93-4648-994B-CD6904EF8606}" destId="{B8FB9199-AEBB-A74D-9104-0BFC254D74AC}" srcOrd="0" destOrd="0" presId="urn:microsoft.com/office/officeart/2005/8/layout/hierarchy4"/>
    <dgm:cxn modelId="{F120027D-C5E1-6148-A033-F5AFFA896D8B}" srcId="{2AF82067-8D2F-374F-926D-C30FDA87E866}" destId="{B337DAE7-30F7-DA4B-95DF-ED47608B981F}" srcOrd="1" destOrd="0" parTransId="{8E0A315D-41D0-1848-B89B-46FF4CC40D24}" sibTransId="{5449EF38-5952-ED42-97C7-2A6A6B1A032B}"/>
    <dgm:cxn modelId="{7100EC04-908A-9442-AA00-1A66CE86849D}" srcId="{FFEF42E1-3AB7-CE46-88A6-274D56FFB9B7}" destId="{F37A278C-298F-BF49-B845-5441263BF930}" srcOrd="0" destOrd="0" parTransId="{7F17C04C-BEE6-3843-A61A-464AC1B39C97}" sibTransId="{F7770588-6E83-4C49-BDAC-3AB413605E2C}"/>
    <dgm:cxn modelId="{00E2D918-4181-8944-9DB8-22B3323B2CBD}" type="presOf" srcId="{2AF82067-8D2F-374F-926D-C30FDA87E866}" destId="{35DFDF9E-A193-3948-9B73-4ABB91C38F61}" srcOrd="0" destOrd="0" presId="urn:microsoft.com/office/officeart/2005/8/layout/hierarchy4"/>
    <dgm:cxn modelId="{158BAE4F-2DB4-254C-BB1A-F93AD0378DE0}" srcId="{FFEF42E1-3AB7-CE46-88A6-274D56FFB9B7}" destId="{6F41076C-2E93-4648-994B-CD6904EF8606}" srcOrd="1" destOrd="0" parTransId="{B573B642-8CF9-3243-9E64-4B38BC1C51BF}" sibTransId="{BC241EE0-B383-9D42-996D-459F0E2D167A}"/>
    <dgm:cxn modelId="{E49FB27C-526F-974C-B4E5-56A18CD0F715}" type="presOf" srcId="{FFEF42E1-3AB7-CE46-88A6-274D56FFB9B7}" destId="{8BA2DB90-D39C-7440-BF96-DA3F28431D76}" srcOrd="0" destOrd="0" presId="urn:microsoft.com/office/officeart/2005/8/layout/hierarchy4"/>
    <dgm:cxn modelId="{42BCFAA3-8610-B645-BF47-FF907572E551}" type="presOf" srcId="{ADB2EF39-DBD9-264D-B42D-D1FC69090AF0}" destId="{E70D32D6-DA6A-5143-B6C6-F13CB125E6FF}" srcOrd="0" destOrd="0" presId="urn:microsoft.com/office/officeart/2005/8/layout/hierarchy4"/>
    <dgm:cxn modelId="{9D15A06C-5084-304B-9377-618C80D12D47}" type="presOf" srcId="{B337DAE7-30F7-DA4B-95DF-ED47608B981F}" destId="{6D369F5D-1E7B-8944-A217-A2292412F3AE}" srcOrd="0" destOrd="0" presId="urn:microsoft.com/office/officeart/2005/8/layout/hierarchy4"/>
    <dgm:cxn modelId="{167FF541-0C0E-4F4E-AA90-719D5B4C04E0}" srcId="{2AF82067-8D2F-374F-926D-C30FDA87E866}" destId="{4B3B905C-899B-AC46-ACDC-C4EF5D83BF5A}" srcOrd="0" destOrd="0" parTransId="{B77F44C0-D492-E448-B1AA-0A03CFA2FAE3}" sibTransId="{788507C9-072A-024B-B7C9-EF6BDC3A522C}"/>
    <dgm:cxn modelId="{D465E524-10B3-DB40-9599-6B20B0C9B0AD}" type="presOf" srcId="{4B3B905C-899B-AC46-ACDC-C4EF5D83BF5A}" destId="{4BAD4DB0-DEBD-AA40-864F-35471F99A8C3}" srcOrd="0" destOrd="0" presId="urn:microsoft.com/office/officeart/2005/8/layout/hierarchy4"/>
    <dgm:cxn modelId="{7C6BABB3-95BA-BD44-9530-A98D278A7435}" srcId="{D4B7629B-B78E-9F49-B88D-8A3CEE88545C}" destId="{ADB2EF39-DBD9-264D-B42D-D1FC69090AF0}" srcOrd="0" destOrd="0" parTransId="{937CEA1D-0AEA-4A45-9AAA-293AE6958E06}" sibTransId="{FE429931-27D3-9D44-94D5-C02755F3D832}"/>
    <dgm:cxn modelId="{F7CFDA63-E2BE-E440-AC23-1D9DE0B47945}" srcId="{ADB2EF39-DBD9-264D-B42D-D1FC69090AF0}" destId="{2AF82067-8D2F-374F-926D-C30FDA87E866}" srcOrd="1" destOrd="0" parTransId="{68283C06-2BED-4645-9314-271CE567DB2E}" sibTransId="{6F82CD17-0AE2-CA4B-B4B4-BED181ED5A3F}"/>
    <dgm:cxn modelId="{61347EE5-4B9E-D441-98D8-6614369EE05D}" type="presOf" srcId="{D4B7629B-B78E-9F49-B88D-8A3CEE88545C}" destId="{FD1DB9C0-9BE6-FD41-8DA1-0C4471579FE9}" srcOrd="0" destOrd="0" presId="urn:microsoft.com/office/officeart/2005/8/layout/hierarchy4"/>
    <dgm:cxn modelId="{EBBED1AB-248A-EF41-B7EB-54ECA5305DC2}" type="presOf" srcId="{F37A278C-298F-BF49-B845-5441263BF930}" destId="{A39986FD-100E-1740-A4A6-EDA12A50EB04}" srcOrd="0" destOrd="0" presId="urn:microsoft.com/office/officeart/2005/8/layout/hierarchy4"/>
    <dgm:cxn modelId="{649220E6-1E7F-0D46-B649-6269575F0BF3}" type="presParOf" srcId="{FD1DB9C0-9BE6-FD41-8DA1-0C4471579FE9}" destId="{8F1F7009-D87F-2F41-BF8F-2971103EE0FD}" srcOrd="0" destOrd="0" presId="urn:microsoft.com/office/officeart/2005/8/layout/hierarchy4"/>
    <dgm:cxn modelId="{896BEE12-7C2A-BD43-B9DA-42F78E4423FC}" type="presParOf" srcId="{8F1F7009-D87F-2F41-BF8F-2971103EE0FD}" destId="{E70D32D6-DA6A-5143-B6C6-F13CB125E6FF}" srcOrd="0" destOrd="0" presId="urn:microsoft.com/office/officeart/2005/8/layout/hierarchy4"/>
    <dgm:cxn modelId="{36420C55-DC7E-E94D-8876-5054E89FFE1E}" type="presParOf" srcId="{8F1F7009-D87F-2F41-BF8F-2971103EE0FD}" destId="{5470FAAB-3DD2-194B-B065-C79671C46BC3}" srcOrd="1" destOrd="0" presId="urn:microsoft.com/office/officeart/2005/8/layout/hierarchy4"/>
    <dgm:cxn modelId="{F0A6D42D-D6F4-2B4A-B284-18B3492ECD95}" type="presParOf" srcId="{8F1F7009-D87F-2F41-BF8F-2971103EE0FD}" destId="{B1CFE780-E057-1249-9715-A38B47BCAFAB}" srcOrd="2" destOrd="0" presId="urn:microsoft.com/office/officeart/2005/8/layout/hierarchy4"/>
    <dgm:cxn modelId="{B5F1F787-E9B0-E547-98A6-C300306D8414}" type="presParOf" srcId="{B1CFE780-E057-1249-9715-A38B47BCAFAB}" destId="{AA9C501D-6E7C-974A-B590-07DDA05C40D1}" srcOrd="0" destOrd="0" presId="urn:microsoft.com/office/officeart/2005/8/layout/hierarchy4"/>
    <dgm:cxn modelId="{393D4E77-9D4D-6C42-81B5-5E300E7F24B8}" type="presParOf" srcId="{AA9C501D-6E7C-974A-B590-07DDA05C40D1}" destId="{8BA2DB90-D39C-7440-BF96-DA3F28431D76}" srcOrd="0" destOrd="0" presId="urn:microsoft.com/office/officeart/2005/8/layout/hierarchy4"/>
    <dgm:cxn modelId="{A65A51AE-1473-9042-94A4-8CB58AC9038F}" type="presParOf" srcId="{AA9C501D-6E7C-974A-B590-07DDA05C40D1}" destId="{B1B7F510-1663-394A-9A0D-CC8B60F8B710}" srcOrd="1" destOrd="0" presId="urn:microsoft.com/office/officeart/2005/8/layout/hierarchy4"/>
    <dgm:cxn modelId="{089BA1AE-8005-5441-912F-0A50106168E3}" type="presParOf" srcId="{AA9C501D-6E7C-974A-B590-07DDA05C40D1}" destId="{A9C82EA5-D7C1-CA4C-8471-7B1CC3790EB5}" srcOrd="2" destOrd="0" presId="urn:microsoft.com/office/officeart/2005/8/layout/hierarchy4"/>
    <dgm:cxn modelId="{4FC0FB14-30BB-F249-B68B-9B3B961E5721}" type="presParOf" srcId="{A9C82EA5-D7C1-CA4C-8471-7B1CC3790EB5}" destId="{4D024B81-E398-F742-B01C-A2A40DF277F7}" srcOrd="0" destOrd="0" presId="urn:microsoft.com/office/officeart/2005/8/layout/hierarchy4"/>
    <dgm:cxn modelId="{7DC1B4F5-0196-FA44-ACB7-DBC830C0F045}" type="presParOf" srcId="{4D024B81-E398-F742-B01C-A2A40DF277F7}" destId="{A39986FD-100E-1740-A4A6-EDA12A50EB04}" srcOrd="0" destOrd="0" presId="urn:microsoft.com/office/officeart/2005/8/layout/hierarchy4"/>
    <dgm:cxn modelId="{4B43F7AE-0BDE-E048-AF7A-D5A09EEDE50A}" type="presParOf" srcId="{4D024B81-E398-F742-B01C-A2A40DF277F7}" destId="{B2059AE6-CFCB-EE4A-9AC3-D8CC6AE1390F}" srcOrd="1" destOrd="0" presId="urn:microsoft.com/office/officeart/2005/8/layout/hierarchy4"/>
    <dgm:cxn modelId="{72CE0D1D-7389-974B-909B-E5B406BCBFC6}" type="presParOf" srcId="{A9C82EA5-D7C1-CA4C-8471-7B1CC3790EB5}" destId="{FD93AA9D-8260-574D-9022-F18F8AB84D33}" srcOrd="1" destOrd="0" presId="urn:microsoft.com/office/officeart/2005/8/layout/hierarchy4"/>
    <dgm:cxn modelId="{6DCCE443-DC45-9948-938C-D4575590ECEE}" type="presParOf" srcId="{A9C82EA5-D7C1-CA4C-8471-7B1CC3790EB5}" destId="{5280B77C-ADE4-8C4D-AFA7-FD209C3C6044}" srcOrd="2" destOrd="0" presId="urn:microsoft.com/office/officeart/2005/8/layout/hierarchy4"/>
    <dgm:cxn modelId="{3031DCD2-2287-1741-A0B5-EA7ABCABAC21}" type="presParOf" srcId="{5280B77C-ADE4-8C4D-AFA7-FD209C3C6044}" destId="{B8FB9199-AEBB-A74D-9104-0BFC254D74AC}" srcOrd="0" destOrd="0" presId="urn:microsoft.com/office/officeart/2005/8/layout/hierarchy4"/>
    <dgm:cxn modelId="{F28F48C3-FA57-8A42-BBD5-FC0EEF0E6A60}" type="presParOf" srcId="{5280B77C-ADE4-8C4D-AFA7-FD209C3C6044}" destId="{1E8FA629-481E-F544-A107-BD9E863E5BCE}" srcOrd="1" destOrd="0" presId="urn:microsoft.com/office/officeart/2005/8/layout/hierarchy4"/>
    <dgm:cxn modelId="{2D836255-7175-B04F-AA28-1BED078F317E}" type="presParOf" srcId="{B1CFE780-E057-1249-9715-A38B47BCAFAB}" destId="{D5925A33-F04D-B649-8E35-69AF3A390FFB}" srcOrd="1" destOrd="0" presId="urn:microsoft.com/office/officeart/2005/8/layout/hierarchy4"/>
    <dgm:cxn modelId="{7AE72338-DA59-304F-A3DF-A5F57A195937}" type="presParOf" srcId="{B1CFE780-E057-1249-9715-A38B47BCAFAB}" destId="{3CA586CF-85D5-574B-A5FB-407588C6B5D1}" srcOrd="2" destOrd="0" presId="urn:microsoft.com/office/officeart/2005/8/layout/hierarchy4"/>
    <dgm:cxn modelId="{184D3CC0-A33D-D446-8766-8D1A645C1C81}" type="presParOf" srcId="{3CA586CF-85D5-574B-A5FB-407588C6B5D1}" destId="{35DFDF9E-A193-3948-9B73-4ABB91C38F61}" srcOrd="0" destOrd="0" presId="urn:microsoft.com/office/officeart/2005/8/layout/hierarchy4"/>
    <dgm:cxn modelId="{75D435C8-EBAE-EE40-B187-F7174A70DBC1}" type="presParOf" srcId="{3CA586CF-85D5-574B-A5FB-407588C6B5D1}" destId="{25DED43C-3316-DC43-A026-57E740802275}" srcOrd="1" destOrd="0" presId="urn:microsoft.com/office/officeart/2005/8/layout/hierarchy4"/>
    <dgm:cxn modelId="{7FE6732C-6105-1244-89E4-FD7594CB21BC}" type="presParOf" srcId="{3CA586CF-85D5-574B-A5FB-407588C6B5D1}" destId="{2D8143A4-54EA-AC4E-BF8A-9604F45203F0}" srcOrd="2" destOrd="0" presId="urn:microsoft.com/office/officeart/2005/8/layout/hierarchy4"/>
    <dgm:cxn modelId="{3E0E8C59-8FA5-B04A-8EA2-04BA67E5F15A}" type="presParOf" srcId="{2D8143A4-54EA-AC4E-BF8A-9604F45203F0}" destId="{613250B4-3A2F-914A-B2F1-BD6C211AE30D}" srcOrd="0" destOrd="0" presId="urn:microsoft.com/office/officeart/2005/8/layout/hierarchy4"/>
    <dgm:cxn modelId="{517732B1-D4C9-FA43-B212-005AFF8B091A}" type="presParOf" srcId="{613250B4-3A2F-914A-B2F1-BD6C211AE30D}" destId="{4BAD4DB0-DEBD-AA40-864F-35471F99A8C3}" srcOrd="0" destOrd="0" presId="urn:microsoft.com/office/officeart/2005/8/layout/hierarchy4"/>
    <dgm:cxn modelId="{7B0543D5-B737-A244-B4DA-823BEDEB9072}" type="presParOf" srcId="{613250B4-3A2F-914A-B2F1-BD6C211AE30D}" destId="{18DB4120-A248-DD4E-BD1A-4471B5BC3058}" srcOrd="1" destOrd="0" presId="urn:microsoft.com/office/officeart/2005/8/layout/hierarchy4"/>
    <dgm:cxn modelId="{8CF91060-59D8-144C-A5CA-477DF6C194DA}" type="presParOf" srcId="{2D8143A4-54EA-AC4E-BF8A-9604F45203F0}" destId="{C0114984-0700-1F45-AEA5-9A663988BB8A}" srcOrd="1" destOrd="0" presId="urn:microsoft.com/office/officeart/2005/8/layout/hierarchy4"/>
    <dgm:cxn modelId="{BF61AA88-4122-704D-8E8E-13BEEA82297D}" type="presParOf" srcId="{2D8143A4-54EA-AC4E-BF8A-9604F45203F0}" destId="{3DBD7993-7BB4-C048-8B80-91462952FB8D}" srcOrd="2" destOrd="0" presId="urn:microsoft.com/office/officeart/2005/8/layout/hierarchy4"/>
    <dgm:cxn modelId="{BC1578B1-3113-D64E-B1C6-7EF43D20D525}" type="presParOf" srcId="{3DBD7993-7BB4-C048-8B80-91462952FB8D}" destId="{6D369F5D-1E7B-8944-A217-A2292412F3AE}" srcOrd="0" destOrd="0" presId="urn:microsoft.com/office/officeart/2005/8/layout/hierarchy4"/>
    <dgm:cxn modelId="{C5E88148-08A0-F042-A80B-20A3050FE9C4}" type="presParOf" srcId="{3DBD7993-7BB4-C048-8B80-91462952FB8D}" destId="{F4D72EE6-1118-934D-983B-20842C036C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88799-ECD4-5346-9FCB-4F05988CB161}" type="doc">
      <dgm:prSet loTypeId="urn:microsoft.com/office/officeart/2005/8/layout/process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9B71E4-5058-7D4C-85B5-41CC75CF1674}">
      <dgm:prSet phldrT="[Text]"/>
      <dgm:spPr/>
      <dgm:t>
        <a:bodyPr/>
        <a:lstStyle/>
        <a:p>
          <a:r>
            <a:rPr lang="en-US" dirty="0"/>
            <a:t>Signal</a:t>
          </a:r>
        </a:p>
      </dgm:t>
    </dgm:pt>
    <dgm:pt modelId="{F956D5A5-099F-6446-98F1-879BB3B73271}" type="parTrans" cxnId="{B7EE2A15-58F0-924D-8FD2-E5AC77A0864E}">
      <dgm:prSet/>
      <dgm:spPr/>
      <dgm:t>
        <a:bodyPr/>
        <a:lstStyle/>
        <a:p>
          <a:endParaRPr lang="en-US"/>
        </a:p>
      </dgm:t>
    </dgm:pt>
    <dgm:pt modelId="{9FF360EF-6A7D-FA46-8620-ABE33038584F}" type="sibTrans" cxnId="{B7EE2A15-58F0-924D-8FD2-E5AC77A0864E}">
      <dgm:prSet custT="1"/>
      <dgm:spPr/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finkenCore</a:t>
          </a:r>
          <a:endParaRPr lang="en-US" sz="1400" dirty="0">
            <a:solidFill>
              <a:schemeClr val="tx1"/>
            </a:solidFill>
          </a:endParaRPr>
        </a:p>
      </dgm:t>
    </dgm:pt>
    <dgm:pt modelId="{409C8A88-70A1-1449-BF72-612BAF57EC41}">
      <dgm:prSet phldrT="[Text]"/>
      <dgm:spPr/>
      <dgm:t>
        <a:bodyPr/>
        <a:lstStyle/>
        <a:p>
          <a:r>
            <a:rPr lang="en-US" dirty="0"/>
            <a:t>pitch, roll, yaw</a:t>
          </a:r>
        </a:p>
      </dgm:t>
    </dgm:pt>
    <dgm:pt modelId="{2E38133B-88C6-F440-88E4-4FAC291CBD6F}" type="parTrans" cxnId="{75872A43-BCEA-A64E-80C5-E4E2A3DC8BA6}">
      <dgm:prSet/>
      <dgm:spPr/>
      <dgm:t>
        <a:bodyPr/>
        <a:lstStyle/>
        <a:p>
          <a:endParaRPr lang="en-US"/>
        </a:p>
      </dgm:t>
    </dgm:pt>
    <dgm:pt modelId="{1F91B500-D2C6-C44F-BC0A-AF2BC78D501E}" type="sibTrans" cxnId="{75872A43-BCEA-A64E-80C5-E4E2A3DC8BA6}">
      <dgm:prSet/>
      <dgm:spPr/>
      <dgm:t>
        <a:bodyPr/>
        <a:lstStyle/>
        <a:p>
          <a:endParaRPr lang="en-US"/>
        </a:p>
      </dgm:t>
    </dgm:pt>
    <dgm:pt modelId="{451A85C3-776A-E849-B20E-065FBDB63060}">
      <dgm:prSet phldrT="[Text]"/>
      <dgm:spPr/>
      <dgm:t>
        <a:bodyPr/>
        <a:lstStyle/>
        <a:p>
          <a:r>
            <a:rPr lang="en-US" dirty="0"/>
            <a:t>PID controller</a:t>
          </a:r>
        </a:p>
      </dgm:t>
    </dgm:pt>
    <dgm:pt modelId="{1E94C19D-25D4-8A48-88F0-7B9B890A0738}" type="parTrans" cxnId="{5889F446-86F7-A44F-9805-EA774A6F1916}">
      <dgm:prSet/>
      <dgm:spPr/>
      <dgm:t>
        <a:bodyPr/>
        <a:lstStyle/>
        <a:p>
          <a:endParaRPr lang="en-US"/>
        </a:p>
      </dgm:t>
    </dgm:pt>
    <dgm:pt modelId="{7FEEFEDE-FC63-5849-8053-E2F86FAA7959}" type="sibTrans" cxnId="{5889F446-86F7-A44F-9805-EA774A6F1916}">
      <dgm:prSet custT="1"/>
      <dgm:spPr/>
      <dgm:t>
        <a:bodyPr/>
        <a:lstStyle/>
        <a:p>
          <a:r>
            <a:rPr lang="en-US" sz="1400" dirty="0" err="1">
              <a:solidFill>
                <a:srgbClr val="000000"/>
              </a:solidFill>
            </a:rPr>
            <a:t>finkenCore</a:t>
          </a:r>
          <a:endParaRPr lang="en-US" sz="1400" dirty="0">
            <a:solidFill>
              <a:srgbClr val="000000"/>
            </a:solidFill>
          </a:endParaRPr>
        </a:p>
      </dgm:t>
    </dgm:pt>
    <dgm:pt modelId="{489D77CD-100B-3340-903C-19C5BA5F6F71}">
      <dgm:prSet phldrT="[Text]"/>
      <dgm:spPr/>
      <dgm:t>
        <a:bodyPr/>
        <a:lstStyle/>
        <a:p>
          <a:r>
            <a:rPr lang="en-US" dirty="0"/>
            <a:t>pitch, roll, yaw</a:t>
          </a:r>
        </a:p>
      </dgm:t>
    </dgm:pt>
    <dgm:pt modelId="{D3A2F1BA-44A7-4640-93CF-48E45DA265D3}" type="parTrans" cxnId="{A59A35E7-E68E-944D-8767-2AC3AF8DEF4E}">
      <dgm:prSet/>
      <dgm:spPr/>
      <dgm:t>
        <a:bodyPr/>
        <a:lstStyle/>
        <a:p>
          <a:endParaRPr lang="en-US"/>
        </a:p>
      </dgm:t>
    </dgm:pt>
    <dgm:pt modelId="{EDF441AC-FD49-F248-8A62-FD12162AE362}" type="sibTrans" cxnId="{A59A35E7-E68E-944D-8767-2AC3AF8DEF4E}">
      <dgm:prSet/>
      <dgm:spPr/>
      <dgm:t>
        <a:bodyPr/>
        <a:lstStyle/>
        <a:p>
          <a:endParaRPr lang="en-US"/>
        </a:p>
      </dgm:t>
    </dgm:pt>
    <dgm:pt modelId="{63E0BB09-2886-4C47-B9D3-94C047B8AD8A}">
      <dgm:prSet phldrT="[Text]"/>
      <dgm:spPr/>
      <dgm:t>
        <a:bodyPr/>
        <a:lstStyle/>
        <a:p>
          <a:r>
            <a:rPr lang="en-US" dirty="0"/>
            <a:t>Thrust</a:t>
          </a:r>
        </a:p>
      </dgm:t>
    </dgm:pt>
    <dgm:pt modelId="{74BC83B1-7950-D249-AEE5-60BBDC6953B4}" type="parTrans" cxnId="{8762B70C-68A2-BE43-8AE8-AB55798590CE}">
      <dgm:prSet/>
      <dgm:spPr/>
      <dgm:t>
        <a:bodyPr/>
        <a:lstStyle/>
        <a:p>
          <a:endParaRPr lang="en-US"/>
        </a:p>
      </dgm:t>
    </dgm:pt>
    <dgm:pt modelId="{16798DF8-4CB5-E94F-B9CE-38DB172C6F9B}" type="sibTrans" cxnId="{8762B70C-68A2-BE43-8AE8-AB55798590CE}">
      <dgm:prSet/>
      <dgm:spPr/>
      <dgm:t>
        <a:bodyPr/>
        <a:lstStyle/>
        <a:p>
          <a:endParaRPr lang="en-US"/>
        </a:p>
      </dgm:t>
    </dgm:pt>
    <dgm:pt modelId="{679859C4-1BEB-BA40-8633-076E9308DD1B}">
      <dgm:prSet phldrT="[Text]"/>
      <dgm:spPr/>
      <dgm:t>
        <a:bodyPr/>
        <a:lstStyle/>
        <a:p>
          <a:r>
            <a:rPr lang="en-US" dirty="0"/>
            <a:t>For each rotor</a:t>
          </a:r>
        </a:p>
      </dgm:t>
    </dgm:pt>
    <dgm:pt modelId="{90760FC4-107F-1A48-ABF0-7253BCCCF301}" type="parTrans" cxnId="{447444DC-33C0-5943-99B2-A982BCB5E44B}">
      <dgm:prSet/>
      <dgm:spPr/>
      <dgm:t>
        <a:bodyPr/>
        <a:lstStyle/>
        <a:p>
          <a:endParaRPr lang="en-US"/>
        </a:p>
      </dgm:t>
    </dgm:pt>
    <dgm:pt modelId="{F5CECF29-8C23-2944-A670-678F187FA9DC}" type="sibTrans" cxnId="{447444DC-33C0-5943-99B2-A982BCB5E44B}">
      <dgm:prSet/>
      <dgm:spPr/>
      <dgm:t>
        <a:bodyPr/>
        <a:lstStyle/>
        <a:p>
          <a:endParaRPr lang="en-US"/>
        </a:p>
      </dgm:t>
    </dgm:pt>
    <dgm:pt modelId="{E69CF29C-55EB-AC49-9F40-96CBB4EA10FE}">
      <dgm:prSet phldrT="[Text]"/>
      <dgm:spPr/>
      <dgm:t>
        <a:bodyPr/>
        <a:lstStyle/>
        <a:p>
          <a:r>
            <a:rPr lang="en-US" dirty="0"/>
            <a:t>height/throttle</a:t>
          </a:r>
        </a:p>
      </dgm:t>
    </dgm:pt>
    <dgm:pt modelId="{D387C221-401A-DD4D-B716-0922DCEE4BEA}" type="parTrans" cxnId="{737E4148-78E1-7F43-9074-496FFEAFE375}">
      <dgm:prSet/>
      <dgm:spPr/>
      <dgm:t>
        <a:bodyPr/>
        <a:lstStyle/>
        <a:p>
          <a:endParaRPr lang="en-US"/>
        </a:p>
      </dgm:t>
    </dgm:pt>
    <dgm:pt modelId="{C55D269B-CA4E-6A4B-967E-10C33047AEED}" type="sibTrans" cxnId="{737E4148-78E1-7F43-9074-496FFEAFE375}">
      <dgm:prSet/>
      <dgm:spPr/>
      <dgm:t>
        <a:bodyPr/>
        <a:lstStyle/>
        <a:p>
          <a:endParaRPr lang="en-US"/>
        </a:p>
      </dgm:t>
    </dgm:pt>
    <dgm:pt modelId="{D01E9D0D-7B21-924B-9D9F-A23ECE7601A4}">
      <dgm:prSet phldrT="[Text]"/>
      <dgm:spPr/>
      <dgm:t>
        <a:bodyPr/>
        <a:lstStyle/>
        <a:p>
          <a:r>
            <a:rPr lang="en-US" dirty="0"/>
            <a:t>height/throttle</a:t>
          </a:r>
        </a:p>
      </dgm:t>
    </dgm:pt>
    <dgm:pt modelId="{BAF0E29C-9C64-C448-8F44-12D1E7B23033}" type="parTrans" cxnId="{4A5D8D36-14D9-924E-BE9F-718D00623090}">
      <dgm:prSet/>
      <dgm:spPr/>
      <dgm:t>
        <a:bodyPr/>
        <a:lstStyle/>
        <a:p>
          <a:endParaRPr lang="en-US"/>
        </a:p>
      </dgm:t>
    </dgm:pt>
    <dgm:pt modelId="{9D9673EC-7BB6-904E-8886-8B7A64D1EDFD}" type="sibTrans" cxnId="{4A5D8D36-14D9-924E-BE9F-718D00623090}">
      <dgm:prSet/>
      <dgm:spPr/>
      <dgm:t>
        <a:bodyPr/>
        <a:lstStyle/>
        <a:p>
          <a:endParaRPr lang="en-US"/>
        </a:p>
      </dgm:t>
    </dgm:pt>
    <dgm:pt modelId="{5FFC3F98-CFF8-2546-B41D-89D8ADF6DB02}" type="pres">
      <dgm:prSet presAssocID="{90388799-ECD4-5346-9FCB-4F05988CB161}" presName="linearFlow" presStyleCnt="0">
        <dgm:presLayoutVars>
          <dgm:dir/>
          <dgm:animLvl val="lvl"/>
          <dgm:resizeHandles val="exact"/>
        </dgm:presLayoutVars>
      </dgm:prSet>
      <dgm:spPr/>
    </dgm:pt>
    <dgm:pt modelId="{90F10B46-1C9D-2642-9763-5CE812D874B7}" type="pres">
      <dgm:prSet presAssocID="{CB9B71E4-5058-7D4C-85B5-41CC75CF1674}" presName="composite" presStyleCnt="0"/>
      <dgm:spPr/>
    </dgm:pt>
    <dgm:pt modelId="{4EA10A0D-69FB-FE4C-A72C-AB2BD8793D91}" type="pres">
      <dgm:prSet presAssocID="{CB9B71E4-5058-7D4C-85B5-41CC75CF167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3A0F1A3-2EAB-5A4D-998C-69DD2D5ECFAD}" type="pres">
      <dgm:prSet presAssocID="{CB9B71E4-5058-7D4C-85B5-41CC75CF1674}" presName="parSh" presStyleLbl="node1" presStyleIdx="0" presStyleCnt="3"/>
      <dgm:spPr/>
    </dgm:pt>
    <dgm:pt modelId="{B6E02AE5-E6A8-C64B-8AA4-7EAC5C1E19CB}" type="pres">
      <dgm:prSet presAssocID="{CB9B71E4-5058-7D4C-85B5-41CC75CF1674}" presName="desTx" presStyleLbl="fgAcc1" presStyleIdx="0" presStyleCnt="3">
        <dgm:presLayoutVars>
          <dgm:bulletEnabled val="1"/>
        </dgm:presLayoutVars>
      </dgm:prSet>
      <dgm:spPr/>
    </dgm:pt>
    <dgm:pt modelId="{BE9AA7DE-3763-9C40-AD7B-56366C942B63}" type="pres">
      <dgm:prSet presAssocID="{9FF360EF-6A7D-FA46-8620-ABE33038584F}" presName="sibTrans" presStyleLbl="sibTrans2D1" presStyleIdx="0" presStyleCnt="2" custScaleX="167863" custScaleY="215033"/>
      <dgm:spPr/>
    </dgm:pt>
    <dgm:pt modelId="{6FF4CFC9-098B-F44C-8CE1-7780EAD9BD88}" type="pres">
      <dgm:prSet presAssocID="{9FF360EF-6A7D-FA46-8620-ABE33038584F}" presName="connTx" presStyleLbl="sibTrans2D1" presStyleIdx="0" presStyleCnt="2"/>
      <dgm:spPr/>
    </dgm:pt>
    <dgm:pt modelId="{47BBF40C-58C8-094C-94F8-4D823002D064}" type="pres">
      <dgm:prSet presAssocID="{451A85C3-776A-E849-B20E-065FBDB63060}" presName="composite" presStyleCnt="0"/>
      <dgm:spPr/>
    </dgm:pt>
    <dgm:pt modelId="{D1EE131E-AB0C-F54B-9701-65E3F31CE1B4}" type="pres">
      <dgm:prSet presAssocID="{451A85C3-776A-E849-B20E-065FBDB6306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150B59B-D601-124D-B6F0-4499E1CA74E7}" type="pres">
      <dgm:prSet presAssocID="{451A85C3-776A-E849-B20E-065FBDB63060}" presName="parSh" presStyleLbl="node1" presStyleIdx="1" presStyleCnt="3"/>
      <dgm:spPr/>
    </dgm:pt>
    <dgm:pt modelId="{1B3654E7-0DD6-6F40-A09F-18B63C42B5E5}" type="pres">
      <dgm:prSet presAssocID="{451A85C3-776A-E849-B20E-065FBDB63060}" presName="desTx" presStyleLbl="fgAcc1" presStyleIdx="1" presStyleCnt="3">
        <dgm:presLayoutVars>
          <dgm:bulletEnabled val="1"/>
        </dgm:presLayoutVars>
      </dgm:prSet>
      <dgm:spPr/>
    </dgm:pt>
    <dgm:pt modelId="{57016B19-6FB0-A847-8871-9AF3AE9008A7}" type="pres">
      <dgm:prSet presAssocID="{7FEEFEDE-FC63-5849-8053-E2F86FAA7959}" presName="sibTrans" presStyleLbl="sibTrans2D1" presStyleIdx="1" presStyleCnt="2" custScaleX="163274" custScaleY="183454"/>
      <dgm:spPr/>
    </dgm:pt>
    <dgm:pt modelId="{E7E1BFE3-8A56-F14A-BE82-4D95CCEA28F2}" type="pres">
      <dgm:prSet presAssocID="{7FEEFEDE-FC63-5849-8053-E2F86FAA7959}" presName="connTx" presStyleLbl="sibTrans2D1" presStyleIdx="1" presStyleCnt="2"/>
      <dgm:spPr/>
    </dgm:pt>
    <dgm:pt modelId="{0996E098-3A47-3E49-A17D-52D3BF6C8C76}" type="pres">
      <dgm:prSet presAssocID="{63E0BB09-2886-4C47-B9D3-94C047B8AD8A}" presName="composite" presStyleCnt="0"/>
      <dgm:spPr/>
    </dgm:pt>
    <dgm:pt modelId="{5D29D966-00DC-254D-836C-BB5768130CAE}" type="pres">
      <dgm:prSet presAssocID="{63E0BB09-2886-4C47-B9D3-94C047B8AD8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085A66-334B-BF43-8C21-1763278F2661}" type="pres">
      <dgm:prSet presAssocID="{63E0BB09-2886-4C47-B9D3-94C047B8AD8A}" presName="parSh" presStyleLbl="node1" presStyleIdx="2" presStyleCnt="3"/>
      <dgm:spPr/>
    </dgm:pt>
    <dgm:pt modelId="{471A942C-6AC9-D74A-960F-C5EBA37B328D}" type="pres">
      <dgm:prSet presAssocID="{63E0BB09-2886-4C47-B9D3-94C047B8AD8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8D1B28F-7F73-B44B-B7BF-8F0462BD587E}" type="presOf" srcId="{9FF360EF-6A7D-FA46-8620-ABE33038584F}" destId="{6FF4CFC9-098B-F44C-8CE1-7780EAD9BD88}" srcOrd="1" destOrd="0" presId="urn:microsoft.com/office/officeart/2005/8/layout/process3"/>
    <dgm:cxn modelId="{B475D85B-35A1-A842-89AD-C6FE7288BCF7}" type="presOf" srcId="{679859C4-1BEB-BA40-8633-076E9308DD1B}" destId="{471A942C-6AC9-D74A-960F-C5EBA37B328D}" srcOrd="0" destOrd="0" presId="urn:microsoft.com/office/officeart/2005/8/layout/process3"/>
    <dgm:cxn modelId="{699D95FF-F5A2-1940-9B2C-1244BE78C430}" type="presOf" srcId="{CB9B71E4-5058-7D4C-85B5-41CC75CF1674}" destId="{93A0F1A3-2EAB-5A4D-998C-69DD2D5ECFAD}" srcOrd="1" destOrd="0" presId="urn:microsoft.com/office/officeart/2005/8/layout/process3"/>
    <dgm:cxn modelId="{C59676FA-C8CB-1141-BC92-0DBCF859A1FF}" type="presOf" srcId="{9FF360EF-6A7D-FA46-8620-ABE33038584F}" destId="{BE9AA7DE-3763-9C40-AD7B-56366C942B63}" srcOrd="0" destOrd="0" presId="urn:microsoft.com/office/officeart/2005/8/layout/process3"/>
    <dgm:cxn modelId="{B7EE2A15-58F0-924D-8FD2-E5AC77A0864E}" srcId="{90388799-ECD4-5346-9FCB-4F05988CB161}" destId="{CB9B71E4-5058-7D4C-85B5-41CC75CF1674}" srcOrd="0" destOrd="0" parTransId="{F956D5A5-099F-6446-98F1-879BB3B73271}" sibTransId="{9FF360EF-6A7D-FA46-8620-ABE33038584F}"/>
    <dgm:cxn modelId="{047F509F-E811-B54E-98A2-F4439420CED5}" type="presOf" srcId="{63E0BB09-2886-4C47-B9D3-94C047B8AD8A}" destId="{C5085A66-334B-BF43-8C21-1763278F2661}" srcOrd="1" destOrd="0" presId="urn:microsoft.com/office/officeart/2005/8/layout/process3"/>
    <dgm:cxn modelId="{BAB10EF5-B1D3-C84F-B938-DE6A5B9DCC00}" type="presOf" srcId="{90388799-ECD4-5346-9FCB-4F05988CB161}" destId="{5FFC3F98-CFF8-2546-B41D-89D8ADF6DB02}" srcOrd="0" destOrd="0" presId="urn:microsoft.com/office/officeart/2005/8/layout/process3"/>
    <dgm:cxn modelId="{8762B70C-68A2-BE43-8AE8-AB55798590CE}" srcId="{90388799-ECD4-5346-9FCB-4F05988CB161}" destId="{63E0BB09-2886-4C47-B9D3-94C047B8AD8A}" srcOrd="2" destOrd="0" parTransId="{74BC83B1-7950-D249-AEE5-60BBDC6953B4}" sibTransId="{16798DF8-4CB5-E94F-B9CE-38DB172C6F9B}"/>
    <dgm:cxn modelId="{5889F446-86F7-A44F-9805-EA774A6F1916}" srcId="{90388799-ECD4-5346-9FCB-4F05988CB161}" destId="{451A85C3-776A-E849-B20E-065FBDB63060}" srcOrd="1" destOrd="0" parTransId="{1E94C19D-25D4-8A48-88F0-7B9B890A0738}" sibTransId="{7FEEFEDE-FC63-5849-8053-E2F86FAA7959}"/>
    <dgm:cxn modelId="{4A5D8D36-14D9-924E-BE9F-718D00623090}" srcId="{451A85C3-776A-E849-B20E-065FBDB63060}" destId="{D01E9D0D-7B21-924B-9D9F-A23ECE7601A4}" srcOrd="1" destOrd="0" parTransId="{BAF0E29C-9C64-C448-8F44-12D1E7B23033}" sibTransId="{9D9673EC-7BB6-904E-8886-8B7A64D1EDFD}"/>
    <dgm:cxn modelId="{DBF5DDF8-041C-4B4C-9CE1-B242DFA6074E}" type="presOf" srcId="{489D77CD-100B-3340-903C-19C5BA5F6F71}" destId="{1B3654E7-0DD6-6F40-A09F-18B63C42B5E5}" srcOrd="0" destOrd="0" presId="urn:microsoft.com/office/officeart/2005/8/layout/process3"/>
    <dgm:cxn modelId="{E5BEBACC-414E-4A4A-9B8D-E116F84E162B}" type="presOf" srcId="{451A85C3-776A-E849-B20E-065FBDB63060}" destId="{D1EE131E-AB0C-F54B-9701-65E3F31CE1B4}" srcOrd="0" destOrd="0" presId="urn:microsoft.com/office/officeart/2005/8/layout/process3"/>
    <dgm:cxn modelId="{EE638904-0774-AC40-A765-023D7C4B821C}" type="presOf" srcId="{409C8A88-70A1-1449-BF72-612BAF57EC41}" destId="{B6E02AE5-E6A8-C64B-8AA4-7EAC5C1E19CB}" srcOrd="0" destOrd="0" presId="urn:microsoft.com/office/officeart/2005/8/layout/process3"/>
    <dgm:cxn modelId="{A59A35E7-E68E-944D-8767-2AC3AF8DEF4E}" srcId="{451A85C3-776A-E849-B20E-065FBDB63060}" destId="{489D77CD-100B-3340-903C-19C5BA5F6F71}" srcOrd="0" destOrd="0" parTransId="{D3A2F1BA-44A7-4640-93CF-48E45DA265D3}" sibTransId="{EDF441AC-FD49-F248-8A62-FD12162AE362}"/>
    <dgm:cxn modelId="{737E4148-78E1-7F43-9074-496FFEAFE375}" srcId="{CB9B71E4-5058-7D4C-85B5-41CC75CF1674}" destId="{E69CF29C-55EB-AC49-9F40-96CBB4EA10FE}" srcOrd="1" destOrd="0" parTransId="{D387C221-401A-DD4D-B716-0922DCEE4BEA}" sibTransId="{C55D269B-CA4E-6A4B-967E-10C33047AEED}"/>
    <dgm:cxn modelId="{75872A43-BCEA-A64E-80C5-E4E2A3DC8BA6}" srcId="{CB9B71E4-5058-7D4C-85B5-41CC75CF1674}" destId="{409C8A88-70A1-1449-BF72-612BAF57EC41}" srcOrd="0" destOrd="0" parTransId="{2E38133B-88C6-F440-88E4-4FAC291CBD6F}" sibTransId="{1F91B500-D2C6-C44F-BC0A-AF2BC78D501E}"/>
    <dgm:cxn modelId="{72F90D53-E3B8-9B4E-9EE1-3002709ECBA4}" type="presOf" srcId="{7FEEFEDE-FC63-5849-8053-E2F86FAA7959}" destId="{E7E1BFE3-8A56-F14A-BE82-4D95CCEA28F2}" srcOrd="1" destOrd="0" presId="urn:microsoft.com/office/officeart/2005/8/layout/process3"/>
    <dgm:cxn modelId="{447444DC-33C0-5943-99B2-A982BCB5E44B}" srcId="{63E0BB09-2886-4C47-B9D3-94C047B8AD8A}" destId="{679859C4-1BEB-BA40-8633-076E9308DD1B}" srcOrd="0" destOrd="0" parTransId="{90760FC4-107F-1A48-ABF0-7253BCCCF301}" sibTransId="{F5CECF29-8C23-2944-A670-678F187FA9DC}"/>
    <dgm:cxn modelId="{5C3E2452-C22C-A241-B0DE-2E14B33C4B0E}" type="presOf" srcId="{451A85C3-776A-E849-B20E-065FBDB63060}" destId="{1150B59B-D601-124D-B6F0-4499E1CA74E7}" srcOrd="1" destOrd="0" presId="urn:microsoft.com/office/officeart/2005/8/layout/process3"/>
    <dgm:cxn modelId="{49B2DF2A-9515-F649-8503-D7B85CB7B1E7}" type="presOf" srcId="{7FEEFEDE-FC63-5849-8053-E2F86FAA7959}" destId="{57016B19-6FB0-A847-8871-9AF3AE9008A7}" srcOrd="0" destOrd="0" presId="urn:microsoft.com/office/officeart/2005/8/layout/process3"/>
    <dgm:cxn modelId="{64DD76EC-C86C-1F4A-BE90-D7DDE227D131}" type="presOf" srcId="{CB9B71E4-5058-7D4C-85B5-41CC75CF1674}" destId="{4EA10A0D-69FB-FE4C-A72C-AB2BD8793D91}" srcOrd="0" destOrd="0" presId="urn:microsoft.com/office/officeart/2005/8/layout/process3"/>
    <dgm:cxn modelId="{B4A8EF8C-EE32-594A-9727-64ABC7E5F212}" type="presOf" srcId="{63E0BB09-2886-4C47-B9D3-94C047B8AD8A}" destId="{5D29D966-00DC-254D-836C-BB5768130CAE}" srcOrd="0" destOrd="0" presId="urn:microsoft.com/office/officeart/2005/8/layout/process3"/>
    <dgm:cxn modelId="{843FC592-486F-BB43-BEAB-B94A65FEEAAB}" type="presOf" srcId="{D01E9D0D-7B21-924B-9D9F-A23ECE7601A4}" destId="{1B3654E7-0DD6-6F40-A09F-18B63C42B5E5}" srcOrd="0" destOrd="1" presId="urn:microsoft.com/office/officeart/2005/8/layout/process3"/>
    <dgm:cxn modelId="{41A025B9-87AF-1248-9C65-76703D40FA5E}" type="presOf" srcId="{E69CF29C-55EB-AC49-9F40-96CBB4EA10FE}" destId="{B6E02AE5-E6A8-C64B-8AA4-7EAC5C1E19CB}" srcOrd="0" destOrd="1" presId="urn:microsoft.com/office/officeart/2005/8/layout/process3"/>
    <dgm:cxn modelId="{779C555D-22E4-5A41-84C8-9321A0176A4F}" type="presParOf" srcId="{5FFC3F98-CFF8-2546-B41D-89D8ADF6DB02}" destId="{90F10B46-1C9D-2642-9763-5CE812D874B7}" srcOrd="0" destOrd="0" presId="urn:microsoft.com/office/officeart/2005/8/layout/process3"/>
    <dgm:cxn modelId="{94EF9F8E-CA77-6043-9BA0-A194E2A530FD}" type="presParOf" srcId="{90F10B46-1C9D-2642-9763-5CE812D874B7}" destId="{4EA10A0D-69FB-FE4C-A72C-AB2BD8793D91}" srcOrd="0" destOrd="0" presId="urn:microsoft.com/office/officeart/2005/8/layout/process3"/>
    <dgm:cxn modelId="{4BDA5D4F-203F-A54B-A72C-1DE752639995}" type="presParOf" srcId="{90F10B46-1C9D-2642-9763-5CE812D874B7}" destId="{93A0F1A3-2EAB-5A4D-998C-69DD2D5ECFAD}" srcOrd="1" destOrd="0" presId="urn:microsoft.com/office/officeart/2005/8/layout/process3"/>
    <dgm:cxn modelId="{6328AA18-5F3F-B34B-8CB0-0DE5EE390E2B}" type="presParOf" srcId="{90F10B46-1C9D-2642-9763-5CE812D874B7}" destId="{B6E02AE5-E6A8-C64B-8AA4-7EAC5C1E19CB}" srcOrd="2" destOrd="0" presId="urn:microsoft.com/office/officeart/2005/8/layout/process3"/>
    <dgm:cxn modelId="{CFBEA805-D5F3-F846-8DE0-9FAB2AB34776}" type="presParOf" srcId="{5FFC3F98-CFF8-2546-B41D-89D8ADF6DB02}" destId="{BE9AA7DE-3763-9C40-AD7B-56366C942B63}" srcOrd="1" destOrd="0" presId="urn:microsoft.com/office/officeart/2005/8/layout/process3"/>
    <dgm:cxn modelId="{5C220DA5-E587-2C4C-8B73-1B5ED6F4B900}" type="presParOf" srcId="{BE9AA7DE-3763-9C40-AD7B-56366C942B63}" destId="{6FF4CFC9-098B-F44C-8CE1-7780EAD9BD88}" srcOrd="0" destOrd="0" presId="urn:microsoft.com/office/officeart/2005/8/layout/process3"/>
    <dgm:cxn modelId="{C2B0C934-85B8-D74C-9835-ED3B4FBF7BA5}" type="presParOf" srcId="{5FFC3F98-CFF8-2546-B41D-89D8ADF6DB02}" destId="{47BBF40C-58C8-094C-94F8-4D823002D064}" srcOrd="2" destOrd="0" presId="urn:microsoft.com/office/officeart/2005/8/layout/process3"/>
    <dgm:cxn modelId="{DA74618C-4E04-C045-8574-87A5372FCB2C}" type="presParOf" srcId="{47BBF40C-58C8-094C-94F8-4D823002D064}" destId="{D1EE131E-AB0C-F54B-9701-65E3F31CE1B4}" srcOrd="0" destOrd="0" presId="urn:microsoft.com/office/officeart/2005/8/layout/process3"/>
    <dgm:cxn modelId="{EDE5ED3C-E7AB-FA4E-8E6E-B1C36E6EC53B}" type="presParOf" srcId="{47BBF40C-58C8-094C-94F8-4D823002D064}" destId="{1150B59B-D601-124D-B6F0-4499E1CA74E7}" srcOrd="1" destOrd="0" presId="urn:microsoft.com/office/officeart/2005/8/layout/process3"/>
    <dgm:cxn modelId="{32A551B1-B400-BB45-9F8B-9C74CE43D97A}" type="presParOf" srcId="{47BBF40C-58C8-094C-94F8-4D823002D064}" destId="{1B3654E7-0DD6-6F40-A09F-18B63C42B5E5}" srcOrd="2" destOrd="0" presId="urn:microsoft.com/office/officeart/2005/8/layout/process3"/>
    <dgm:cxn modelId="{ACA527DD-D479-5544-B0FC-DA80F0E45966}" type="presParOf" srcId="{5FFC3F98-CFF8-2546-B41D-89D8ADF6DB02}" destId="{57016B19-6FB0-A847-8871-9AF3AE9008A7}" srcOrd="3" destOrd="0" presId="urn:microsoft.com/office/officeart/2005/8/layout/process3"/>
    <dgm:cxn modelId="{34CE5D31-5974-8445-9926-B0B6D6C49C68}" type="presParOf" srcId="{57016B19-6FB0-A847-8871-9AF3AE9008A7}" destId="{E7E1BFE3-8A56-F14A-BE82-4D95CCEA28F2}" srcOrd="0" destOrd="0" presId="urn:microsoft.com/office/officeart/2005/8/layout/process3"/>
    <dgm:cxn modelId="{C86B4D29-1AC4-E14D-B9C0-4EE0B765A013}" type="presParOf" srcId="{5FFC3F98-CFF8-2546-B41D-89D8ADF6DB02}" destId="{0996E098-3A47-3E49-A17D-52D3BF6C8C76}" srcOrd="4" destOrd="0" presId="urn:microsoft.com/office/officeart/2005/8/layout/process3"/>
    <dgm:cxn modelId="{A7D6D95D-760A-5646-A3D4-7798982CDB92}" type="presParOf" srcId="{0996E098-3A47-3E49-A17D-52D3BF6C8C76}" destId="{5D29D966-00DC-254D-836C-BB5768130CAE}" srcOrd="0" destOrd="0" presId="urn:microsoft.com/office/officeart/2005/8/layout/process3"/>
    <dgm:cxn modelId="{D2EECE37-120E-2C48-8096-DFE5490C24B9}" type="presParOf" srcId="{0996E098-3A47-3E49-A17D-52D3BF6C8C76}" destId="{C5085A66-334B-BF43-8C21-1763278F2661}" srcOrd="1" destOrd="0" presId="urn:microsoft.com/office/officeart/2005/8/layout/process3"/>
    <dgm:cxn modelId="{56EA7A26-C3CF-6647-A594-15375AFEB4FF}" type="presParOf" srcId="{0996E098-3A47-3E49-A17D-52D3BF6C8C76}" destId="{471A942C-6AC9-D74A-960F-C5EBA37B328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D32D6-DA6A-5143-B6C6-F13CB125E6FF}">
      <dsp:nvSpPr>
        <dsp:cNvPr id="0" name=""/>
        <dsp:cNvSpPr/>
      </dsp:nvSpPr>
      <dsp:spPr>
        <a:xfrm>
          <a:off x="1639" y="2992"/>
          <a:ext cx="8534294" cy="1523999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Let real and virtual FINken fly together</a:t>
          </a:r>
        </a:p>
      </dsp:txBody>
      <dsp:txXfrm>
        <a:off x="46275" y="47628"/>
        <a:ext cx="8445022" cy="1434727"/>
      </dsp:txXfrm>
    </dsp:sp>
    <dsp:sp modelId="{8BA2DB90-D39C-7440-BF96-DA3F28431D76}">
      <dsp:nvSpPr>
        <dsp:cNvPr id="0" name=""/>
        <dsp:cNvSpPr/>
      </dsp:nvSpPr>
      <dsp:spPr>
        <a:xfrm>
          <a:off x="0" y="1676400"/>
          <a:ext cx="3212184" cy="15239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Build Simulation</a:t>
          </a:r>
        </a:p>
      </dsp:txBody>
      <dsp:txXfrm>
        <a:off x="44636" y="1721036"/>
        <a:ext cx="3122912" cy="1434727"/>
      </dsp:txXfrm>
    </dsp:sp>
    <dsp:sp modelId="{A39986FD-100E-1740-A4A6-EDA12A50EB04}">
      <dsp:nvSpPr>
        <dsp:cNvPr id="0" name=""/>
        <dsp:cNvSpPr/>
      </dsp:nvSpPr>
      <dsp:spPr>
        <a:xfrm>
          <a:off x="385" y="3352800"/>
          <a:ext cx="1578947" cy="152399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Physical simulation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V-REP + Bullet</a:t>
          </a:r>
        </a:p>
      </dsp:txBody>
      <dsp:txXfrm>
        <a:off x="45021" y="3397436"/>
        <a:ext cx="1489675" cy="1434727"/>
      </dsp:txXfrm>
    </dsp:sp>
    <dsp:sp modelId="{B8FB9199-AEBB-A74D-9104-0BFC254D74AC}">
      <dsp:nvSpPr>
        <dsp:cNvPr id="0" name=""/>
        <dsp:cNvSpPr/>
      </dsp:nvSpPr>
      <dsp:spPr>
        <a:xfrm>
          <a:off x="1655233" y="3349807"/>
          <a:ext cx="1578947" cy="152399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Behavior Program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V-REP+Lua</a:t>
          </a:r>
        </a:p>
      </dsp:txBody>
      <dsp:txXfrm>
        <a:off x="1699869" y="3394443"/>
        <a:ext cx="1489675" cy="1434727"/>
      </dsp:txXfrm>
    </dsp:sp>
    <dsp:sp modelId="{35DFDF9E-A193-3948-9B73-4ABB91C38F61}">
      <dsp:nvSpPr>
        <dsp:cNvPr id="0" name=""/>
        <dsp:cNvSpPr/>
      </dsp:nvSpPr>
      <dsp:spPr>
        <a:xfrm>
          <a:off x="3366812" y="1676399"/>
          <a:ext cx="5160791" cy="15239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Build communication between simulation and reality</a:t>
          </a:r>
        </a:p>
      </dsp:txBody>
      <dsp:txXfrm>
        <a:off x="3411448" y="1721035"/>
        <a:ext cx="5071519" cy="1434727"/>
      </dsp:txXfrm>
    </dsp:sp>
    <dsp:sp modelId="{4BAD4DB0-DEBD-AA40-864F-35471F99A8C3}">
      <dsp:nvSpPr>
        <dsp:cNvPr id="0" name=""/>
        <dsp:cNvSpPr/>
      </dsp:nvSpPr>
      <dsp:spPr>
        <a:xfrm>
          <a:off x="3541894" y="3349807"/>
          <a:ext cx="2709442" cy="152399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Communication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V-REP    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 Program</a:t>
          </a:r>
        </a:p>
      </dsp:txBody>
      <dsp:txXfrm>
        <a:off x="3586530" y="3394443"/>
        <a:ext cx="2620170" cy="1434727"/>
      </dsp:txXfrm>
    </dsp:sp>
    <dsp:sp modelId="{6D369F5D-1E7B-8944-A217-A2292412F3AE}">
      <dsp:nvSpPr>
        <dsp:cNvPr id="0" name=""/>
        <dsp:cNvSpPr/>
      </dsp:nvSpPr>
      <dsp:spPr>
        <a:xfrm>
          <a:off x="6317652" y="3349807"/>
          <a:ext cx="2034868" cy="152399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Communication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 Program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FINken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6362288" y="3394443"/>
        <a:ext cx="1945596" cy="1434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0F1A3-2EAB-5A4D-998C-69DD2D5ECFAD}">
      <dsp:nvSpPr>
        <dsp:cNvPr id="0" name=""/>
        <dsp:cNvSpPr/>
      </dsp:nvSpPr>
      <dsp:spPr>
        <a:xfrm>
          <a:off x="3267" y="528641"/>
          <a:ext cx="1485513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Signal</a:t>
          </a:r>
        </a:p>
      </dsp:txBody>
      <dsp:txXfrm>
        <a:off x="3267" y="528641"/>
        <a:ext cx="1485513" cy="403200"/>
      </dsp:txXfrm>
    </dsp:sp>
    <dsp:sp modelId="{B6E02AE5-E6A8-C64B-8AA4-7EAC5C1E19CB}">
      <dsp:nvSpPr>
        <dsp:cNvPr id="0" name=""/>
        <dsp:cNvSpPr/>
      </dsp:nvSpPr>
      <dsp:spPr>
        <a:xfrm>
          <a:off x="307528" y="931841"/>
          <a:ext cx="1485513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pitch, roll, yaw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height/throttle</a:t>
          </a:r>
        </a:p>
      </dsp:txBody>
      <dsp:txXfrm>
        <a:off x="331885" y="956198"/>
        <a:ext cx="1436799" cy="782886"/>
      </dsp:txXfrm>
    </dsp:sp>
    <dsp:sp modelId="{BE9AA7DE-3763-9C40-AD7B-56366C942B63}">
      <dsp:nvSpPr>
        <dsp:cNvPr id="0" name=""/>
        <dsp:cNvSpPr/>
      </dsp:nvSpPr>
      <dsp:spPr>
        <a:xfrm>
          <a:off x="1551982" y="332591"/>
          <a:ext cx="801412" cy="795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>
              <a:solidFill>
                <a:schemeClr val="tx1"/>
              </a:solidFill>
            </a:rPr>
            <a:t>finkenCore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551982" y="491651"/>
        <a:ext cx="562822" cy="477179"/>
      </dsp:txXfrm>
    </dsp:sp>
    <dsp:sp modelId="{1150B59B-D601-124D-B6F0-4499E1CA74E7}">
      <dsp:nvSpPr>
        <dsp:cNvPr id="0" name=""/>
        <dsp:cNvSpPr/>
      </dsp:nvSpPr>
      <dsp:spPr>
        <a:xfrm>
          <a:off x="2389574" y="528641"/>
          <a:ext cx="1485513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PID controller</a:t>
          </a:r>
        </a:p>
      </dsp:txBody>
      <dsp:txXfrm>
        <a:off x="2389574" y="528641"/>
        <a:ext cx="1485513" cy="403200"/>
      </dsp:txXfrm>
    </dsp:sp>
    <dsp:sp modelId="{1B3654E7-0DD6-6F40-A09F-18B63C42B5E5}">
      <dsp:nvSpPr>
        <dsp:cNvPr id="0" name=""/>
        <dsp:cNvSpPr/>
      </dsp:nvSpPr>
      <dsp:spPr>
        <a:xfrm>
          <a:off x="2693835" y="931841"/>
          <a:ext cx="1485513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pitch, roll, yaw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height/throttle</a:t>
          </a:r>
        </a:p>
      </dsp:txBody>
      <dsp:txXfrm>
        <a:off x="2718192" y="956198"/>
        <a:ext cx="1436799" cy="782886"/>
      </dsp:txXfrm>
    </dsp:sp>
    <dsp:sp modelId="{57016B19-6FB0-A847-8871-9AF3AE9008A7}">
      <dsp:nvSpPr>
        <dsp:cNvPr id="0" name=""/>
        <dsp:cNvSpPr/>
      </dsp:nvSpPr>
      <dsp:spPr>
        <a:xfrm>
          <a:off x="3949244" y="390989"/>
          <a:ext cx="779503" cy="678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>
              <a:solidFill>
                <a:srgbClr val="000000"/>
              </a:solidFill>
            </a:rPr>
            <a:t>finkenCore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3949244" y="526690"/>
        <a:ext cx="575952" cy="407102"/>
      </dsp:txXfrm>
    </dsp:sp>
    <dsp:sp modelId="{C5085A66-334B-BF43-8C21-1763278F2661}">
      <dsp:nvSpPr>
        <dsp:cNvPr id="0" name=""/>
        <dsp:cNvSpPr/>
      </dsp:nvSpPr>
      <dsp:spPr>
        <a:xfrm>
          <a:off x="4775880" y="528641"/>
          <a:ext cx="1485513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Thrust</a:t>
          </a:r>
        </a:p>
      </dsp:txBody>
      <dsp:txXfrm>
        <a:off x="4775880" y="528641"/>
        <a:ext cx="1485513" cy="403200"/>
      </dsp:txXfrm>
    </dsp:sp>
    <dsp:sp modelId="{471A942C-6AC9-D74A-960F-C5EBA37B328D}">
      <dsp:nvSpPr>
        <dsp:cNvPr id="0" name=""/>
        <dsp:cNvSpPr/>
      </dsp:nvSpPr>
      <dsp:spPr>
        <a:xfrm>
          <a:off x="5080142" y="931841"/>
          <a:ext cx="1485513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For each rotor</a:t>
          </a:r>
        </a:p>
      </dsp:txBody>
      <dsp:txXfrm>
        <a:off x="5104499" y="956198"/>
        <a:ext cx="1436799" cy="782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CF92B02-E3ED-442C-9002-098F75CB6E9A}" type="slidenum">
              <a:rPr lang="en-US" sz="1400">
                <a:latin typeface="Times New Roman"/>
              </a:rPr>
              <a:pPr algn="r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 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17.03.2016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17.03.2016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</a:t>
            </a:r>
            <a:r>
              <a:rPr lang="en-US" noProof="0" dirty="0" err="1"/>
              <a:t>swarmlab</a:t>
            </a:r>
            <a:r>
              <a:rPr lang="de-DE" baseline="0" dirty="0"/>
              <a:t> </a:t>
            </a:r>
            <a:r>
              <a:rPr lang="en-US" baseline="0" noProof="0" dirty="0"/>
              <a:t>knows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of </a:t>
            </a:r>
            <a:r>
              <a:rPr lang="de-DE" baseline="0" dirty="0" err="1"/>
              <a:t>quadcopter</a:t>
            </a:r>
            <a:r>
              <a:rPr lang="de-DE" baseline="0" dirty="0"/>
              <a:t> </a:t>
            </a:r>
            <a:r>
              <a:rPr lang="de-DE" baseline="0" dirty="0" err="1"/>
              <a:t>swarms</a:t>
            </a:r>
            <a:r>
              <a:rPr lang="de-DE" baseline="0" dirty="0"/>
              <a:t> (</a:t>
            </a:r>
            <a:r>
              <a:rPr lang="de-DE" baseline="0" dirty="0" err="1"/>
              <a:t>cost</a:t>
            </a:r>
            <a:r>
              <a:rPr lang="de-DE" baseline="0" dirty="0"/>
              <a:t>, </a:t>
            </a:r>
            <a:r>
              <a:rPr lang="de-DE" baseline="0" dirty="0" err="1"/>
              <a:t>defect</a:t>
            </a:r>
            <a:r>
              <a:rPr lang="de-DE" baseline="0" dirty="0"/>
              <a:t> </a:t>
            </a:r>
            <a:r>
              <a:rPr lang="de-DE" baseline="0" dirty="0" err="1"/>
              <a:t>probability</a:t>
            </a:r>
            <a:r>
              <a:rPr lang="de-DE" baseline="0" dirty="0"/>
              <a:t>, </a:t>
            </a:r>
            <a:r>
              <a:rPr lang="de-DE" baseline="0" dirty="0" err="1"/>
              <a:t>space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2min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17.03.2016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Short </a:t>
            </a:r>
            <a:r>
              <a:rPr lang="de-DE" dirty="0" err="1"/>
              <a:t>walkthrough</a:t>
            </a:r>
            <a:r>
              <a:rPr lang="de-DE" baseline="0" dirty="0"/>
              <a:t> </a:t>
            </a:r>
            <a:r>
              <a:rPr lang="de-DE" baseline="0" dirty="0" err="1"/>
              <a:t>over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V-REP GUI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17.03.2016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Joints/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apply</a:t>
            </a:r>
            <a:r>
              <a:rPr lang="de-DE" baseline="0" dirty="0"/>
              <a:t> </a:t>
            </a:r>
            <a:r>
              <a:rPr lang="de-DE" baseline="0" dirty="0" err="1"/>
              <a:t>dynamics</a:t>
            </a:r>
            <a:r>
              <a:rPr lang="de-DE" baseline="0" dirty="0"/>
              <a:t> on </a:t>
            </a:r>
            <a:r>
              <a:rPr lang="de-DE" baseline="0" dirty="0" err="1"/>
              <a:t>static</a:t>
            </a:r>
            <a:r>
              <a:rPr lang="de-DE" baseline="0" dirty="0"/>
              <a:t> </a:t>
            </a:r>
            <a:r>
              <a:rPr lang="de-DE" baseline="0" dirty="0" err="1"/>
              <a:t>objects</a:t>
            </a:r>
            <a:endParaRPr lang="de-DE" baseline="0" dirty="0"/>
          </a:p>
          <a:p>
            <a:r>
              <a:rPr lang="de-DE" baseline="0" dirty="0" err="1"/>
              <a:t>Layers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hidden</a:t>
            </a:r>
            <a:endParaRPr lang="de-DE" baseline="0" dirty="0"/>
          </a:p>
          <a:p>
            <a:r>
              <a:rPr lang="de-DE" baseline="0" dirty="0" err="1"/>
              <a:t>Resembls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structue</a:t>
            </a:r>
            <a:endParaRPr lang="de-DE" baseline="0" dirty="0"/>
          </a:p>
          <a:p>
            <a:r>
              <a:rPr lang="de-DE" baseline="0" dirty="0" err="1"/>
              <a:t>Adapted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existing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CF92B02-E3ED-442C-9002-098F75CB6E9A}" type="slidenum">
              <a:rPr lang="en-US" sz="1400" smtClean="0">
                <a:latin typeface="Times New Roman"/>
              </a:rPr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particles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damping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real</a:t>
            </a:r>
            <a:r>
              <a:rPr lang="de-DE" baseline="0" dirty="0"/>
              <a:t> time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CF92B02-E3ED-442C-9002-098F75CB6E9A}" type="slidenum">
              <a:rPr lang="en-US" sz="1400" smtClean="0">
                <a:latin typeface="Times New Roman"/>
              </a:rPr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2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CF92B02-E3ED-442C-9002-098F75CB6E9A}" type="slidenum">
              <a:rPr lang="en-US" sz="1400" smtClean="0">
                <a:latin typeface="Times New Roman"/>
              </a:rPr>
              <a:pPr algn="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0" y="1143000"/>
            <a:ext cx="853704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0" y="3047040"/>
            <a:ext cx="853704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0" y="114300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74720" y="114300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374720" y="304704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0" y="304704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1143000"/>
            <a:ext cx="8537040" cy="3644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0" y="1143000"/>
            <a:ext cx="8537040" cy="3644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680" y="1143000"/>
            <a:ext cx="4567680" cy="364464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680" y="1143000"/>
            <a:ext cx="456768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0" y="1143000"/>
            <a:ext cx="8537040" cy="3645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1143000"/>
            <a:ext cx="8537040" cy="3644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1143000"/>
            <a:ext cx="4165920" cy="3644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374720" y="1143000"/>
            <a:ext cx="4165920" cy="3644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0" y="685800"/>
            <a:ext cx="8605440" cy="211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0" y="114300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0" y="304704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374720" y="1143000"/>
            <a:ext cx="4165920" cy="3644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0" y="1143000"/>
            <a:ext cx="4165920" cy="3644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74720" y="114300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374720" y="304704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114300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74720" y="1143000"/>
            <a:ext cx="416592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0" y="3047040"/>
            <a:ext cx="8537040" cy="173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Bild 19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7632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50" name="Line 1"/>
          <p:cNvSpPr/>
          <p:nvPr/>
        </p:nvSpPr>
        <p:spPr>
          <a:xfrm>
            <a:off x="-990360" y="4344840"/>
            <a:ext cx="11220120" cy="14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1" name="Line 2"/>
          <p:cNvSpPr/>
          <p:nvPr/>
        </p:nvSpPr>
        <p:spPr>
          <a:xfrm>
            <a:off x="-990360" y="1601640"/>
            <a:ext cx="11220120" cy="14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2" name="Line 3"/>
          <p:cNvSpPr/>
          <p:nvPr/>
        </p:nvSpPr>
        <p:spPr>
          <a:xfrm>
            <a:off x="-990360" y="3429000"/>
            <a:ext cx="11220120" cy="14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3" name="Line 4"/>
          <p:cNvSpPr/>
          <p:nvPr/>
        </p:nvSpPr>
        <p:spPr>
          <a:xfrm>
            <a:off x="-990360" y="4798800"/>
            <a:ext cx="11220120" cy="18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4" name="Line 5"/>
          <p:cNvSpPr/>
          <p:nvPr/>
        </p:nvSpPr>
        <p:spPr>
          <a:xfrm>
            <a:off x="-990360" y="2512800"/>
            <a:ext cx="11220120" cy="18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5" name="Line 6"/>
          <p:cNvSpPr/>
          <p:nvPr/>
        </p:nvSpPr>
        <p:spPr>
          <a:xfrm>
            <a:off x="-990360" y="1144440"/>
            <a:ext cx="11220120" cy="14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6" name="Line 7"/>
          <p:cNvSpPr/>
          <p:nvPr/>
        </p:nvSpPr>
        <p:spPr>
          <a:xfrm>
            <a:off x="-990360" y="687240"/>
            <a:ext cx="11220120" cy="14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57" name="CustomShape 8"/>
          <p:cNvSpPr/>
          <p:nvPr/>
        </p:nvSpPr>
        <p:spPr>
          <a:xfrm>
            <a:off x="8537400" y="0"/>
            <a:ext cx="453600" cy="172800"/>
          </a:xfrm>
          <a:prstGeom prst="rect">
            <a:avLst/>
          </a:prstGeom>
          <a:noFill/>
          <a:ln w="9360">
            <a:noFill/>
          </a:ln>
        </p:spPr>
        <p:txBody>
          <a:bodyPr lIns="90000" tIns="50760" rIns="90000" bIns="0"/>
          <a:lstStyle/>
          <a:p>
            <a:pPr>
              <a:lnSpc>
                <a:spcPct val="100000"/>
              </a:lnSpc>
            </a:pPr>
            <a:fld id="{33A29E6E-6362-4545-A2C6-CD2B86F9B072}" type="slidenum">
              <a:rPr lang="en-US" sz="800" b="1">
                <a:solidFill>
                  <a:srgbClr val="000000"/>
                </a:solidFill>
                <a:latin typeface="Lucida Sans Unicode"/>
                <a:ea typeface="ヒラギノ角ゴ Pro W3"/>
              </a:rPr>
              <a:pPr>
                <a:lnSpc>
                  <a:spcPct val="100000"/>
                </a:lnSpc>
              </a:pPr>
              <a:t>‹Nr.›</a:t>
            </a:fld>
            <a:endParaRPr/>
          </a:p>
        </p:txBody>
      </p:sp>
      <p:pic>
        <p:nvPicPr>
          <p:cNvPr id="58" name="Picture 13"/>
          <p:cNvPicPr/>
          <p:nvPr/>
        </p:nvPicPr>
        <p:blipFill>
          <a:blip r:embed="rId17"/>
          <a:stretch>
            <a:fillRect/>
          </a:stretch>
        </p:blipFill>
        <p:spPr>
          <a:xfrm>
            <a:off x="4038480" y="76320"/>
            <a:ext cx="2971440" cy="668160"/>
          </a:xfrm>
          <a:prstGeom prst="rect">
            <a:avLst/>
          </a:prstGeom>
          <a:ln>
            <a:noFill/>
          </a:ln>
        </p:spPr>
      </p:pic>
      <p:sp>
        <p:nvSpPr>
          <p:cNvPr id="59" name="CustomShape 9"/>
          <p:cNvSpPr/>
          <p:nvPr/>
        </p:nvSpPr>
        <p:spPr>
          <a:xfrm>
            <a:off x="7623000" y="0"/>
            <a:ext cx="914040" cy="172800"/>
          </a:xfrm>
          <a:prstGeom prst="rect">
            <a:avLst/>
          </a:prstGeom>
          <a:noFill/>
          <a:ln w="9360">
            <a:noFill/>
          </a:ln>
        </p:spPr>
        <p:txBody>
          <a:bodyPr lIns="90000" tIns="50760" rIns="90000" bIns="0"/>
          <a:lstStyle/>
          <a:p>
            <a:pPr algn="r">
              <a:lnSpc>
                <a:spcPct val="100000"/>
              </a:lnSpc>
            </a:pPr>
            <a:r>
              <a:rPr lang="en-US" sz="800" b="1">
                <a:solidFill>
                  <a:srgbClr val="000000"/>
                </a:solidFill>
                <a:latin typeface="Lucida Sans Unicode"/>
                <a:ea typeface="ヒラギノ角ゴ Pro W3"/>
              </a:rPr>
              <a:t>17.03.2016</a:t>
            </a:r>
            <a:endParaRPr/>
          </a:p>
        </p:txBody>
      </p:sp>
      <p:sp>
        <p:nvSpPr>
          <p:cNvPr id="60" name="CustomShape 10"/>
          <p:cNvSpPr/>
          <p:nvPr/>
        </p:nvSpPr>
        <p:spPr>
          <a:xfrm>
            <a:off x="5715000" y="0"/>
            <a:ext cx="2018880" cy="172800"/>
          </a:xfrm>
          <a:prstGeom prst="rect">
            <a:avLst/>
          </a:prstGeom>
          <a:noFill/>
          <a:ln w="9360">
            <a:noFill/>
          </a:ln>
        </p:spPr>
        <p:txBody>
          <a:bodyPr lIns="90000" tIns="50760" rIns="0" bIns="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 Unicode"/>
                <a:ea typeface="ヒラギノ角ゴ Pro W3"/>
              </a:rPr>
              <a:t> OVGU Präsentation</a:t>
            </a:r>
            <a:endParaRPr/>
          </a:p>
        </p:txBody>
      </p:sp>
      <p:sp>
        <p:nvSpPr>
          <p:cNvPr id="61" name="Line 11"/>
          <p:cNvSpPr/>
          <p:nvPr/>
        </p:nvSpPr>
        <p:spPr>
          <a:xfrm>
            <a:off x="8537400" y="0"/>
            <a:ext cx="0" cy="152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0" y="1143000"/>
            <a:ext cx="8537040" cy="3644640"/>
          </a:xfrm>
          <a:prstGeom prst="rect">
            <a:avLst/>
          </a:prstGeom>
        </p:spPr>
        <p:txBody>
          <a:bodyPr lIns="25416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500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Seventh Outline LevelMastertextformat bearbeiten</a:t>
            </a:r>
            <a:endParaRPr/>
          </a:p>
          <a:p>
            <a:pPr lvl="1">
              <a:lnSpc>
                <a:spcPct val="100000"/>
              </a:lnSpc>
              <a:buSzPct val="1500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1500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1500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1500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Lucida Sans Unicode"/>
                <a:ea typeface="ヒラギノ角ゴ Pro W3"/>
              </a:rPr>
              <a:t>Fünfte Ebene</a:t>
            </a:r>
            <a:endParaRPr/>
          </a:p>
        </p:txBody>
      </p:sp>
      <p:sp>
        <p:nvSpPr>
          <p:cNvPr id="63" name="PlaceHolder 13"/>
          <p:cNvSpPr>
            <a:spLocks noGrp="1"/>
          </p:cNvSpPr>
          <p:nvPr>
            <p:ph type="title"/>
          </p:nvPr>
        </p:nvSpPr>
        <p:spPr>
          <a:xfrm>
            <a:off x="0" y="685800"/>
            <a:ext cx="8605440" cy="456840"/>
          </a:xfrm>
          <a:prstGeom prst="rect">
            <a:avLst/>
          </a:prstGeom>
        </p:spPr>
        <p:txBody>
          <a:bodyPr lIns="90000" tIns="50760" rIns="90000" bIns="45000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0000"/>
                </a:solidFill>
                <a:latin typeface="Lucida Sans Unicode"/>
                <a:ea typeface="ヒラギノ角ゴ Pro W3"/>
              </a:rPr>
              <a:t>Click to edit the title text formatMastertitelformat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52" r:id="rId13"/>
    <p:sldLayoutId id="2147483753" r:id="rId14"/>
  </p:sldLayoutIdLst>
  <p:transition spd="slow">
    <p:fade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2501900"/>
            <a:ext cx="8001000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1" kern="0" dirty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Mixed-Reality Simulation of</a:t>
            </a:r>
            <a:r>
              <a:rPr kumimoji="0" lang="de-DE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Quadcopter </a:t>
            </a:r>
            <a:r>
              <a:rPr kumimoji="0" lang="en-US" sz="2400" b="1" i="0" u="none" strike="noStrike" kern="0" cap="none" spc="0" normalizeH="0" dirty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Swarms</a:t>
            </a:r>
            <a:endParaRPr kumimoji="0" lang="en-US" sz="2400" b="1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575" y="4876800"/>
            <a:ext cx="182620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Lukas Mäurer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Vladimir Velinov</a:t>
            </a:r>
          </a:p>
        </p:txBody>
      </p:sp>
      <p:pic>
        <p:nvPicPr>
          <p:cNvPr id="8" name="Picture 7" descr="get_foto.ph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46103"/>
            <a:ext cx="5829300" cy="131159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Everything runs inside a child script</a:t>
            </a:r>
          </a:p>
          <a:p>
            <a:r>
              <a:rPr lang="en-US" noProof="0" dirty="0"/>
              <a:t>Simulated FINken calls the methods of the Lua class </a:t>
            </a:r>
            <a:r>
              <a:rPr lang="en-US" noProof="0" dirty="0" err="1"/>
              <a:t>finken</a:t>
            </a:r>
            <a:endParaRPr lang="en-US" noProof="0" dirty="0"/>
          </a:p>
          <a:p>
            <a:pPr lvl="1">
              <a:buFont typeface="Wingdings" charset="2"/>
              <a:buChar char="Ø"/>
            </a:pPr>
            <a:r>
              <a:rPr lang="en-US" noProof="0" dirty="0"/>
              <a:t>Extensions can be made externally</a:t>
            </a:r>
          </a:p>
          <a:p>
            <a:pPr lvl="1">
              <a:buFont typeface="Wingdings" charset="2"/>
              <a:buChar char="Ø"/>
            </a:pPr>
            <a:r>
              <a:rPr lang="en-US" noProof="0" dirty="0"/>
              <a:t>Good for modularity and version control</a:t>
            </a:r>
          </a:p>
          <a:p>
            <a:pPr lvl="1"/>
            <a:r>
              <a:rPr lang="en-US" noProof="0" dirty="0"/>
              <a:t>Flight control in an extra class</a:t>
            </a:r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Lua Program Structure</a:t>
            </a:r>
          </a:p>
        </p:txBody>
      </p:sp>
      <p:pic>
        <p:nvPicPr>
          <p:cNvPr id="4" name="Picture 3" descr="Bildschirmfoto 2016-03-15 um 18.44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84" y="3429000"/>
            <a:ext cx="4483998" cy="325712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0" y="82296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  <p:sp>
        <p:nvSpPr>
          <p:cNvPr id="411" name="TextShape 2"/>
          <p:cNvSpPr txBox="1"/>
          <p:nvPr/>
        </p:nvSpPr>
        <p:spPr>
          <a:xfrm>
            <a:off x="548640" y="2287440"/>
            <a:ext cx="8453160" cy="1370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A reliable duplex communication between V-REP and </a:t>
            </a:r>
            <a:r>
              <a:rPr lang="en-US" dirty="0" err="1">
                <a:latin typeface="Arial"/>
              </a:rPr>
              <a:t>quadrocopters</a:t>
            </a:r>
            <a:r>
              <a:rPr lang="en-US" dirty="0">
                <a:latin typeface="Arial"/>
              </a:rPr>
              <a:t> needed.</a:t>
            </a:r>
            <a:endParaRPr dirty="0"/>
          </a:p>
          <a:p>
            <a:endParaRPr dirty="0"/>
          </a:p>
          <a:p>
            <a:r>
              <a:rPr lang="en-US" dirty="0">
                <a:latin typeface="Arial"/>
              </a:rPr>
              <a:t>- real </a:t>
            </a:r>
            <a:r>
              <a:rPr lang="en-US" dirty="0" err="1">
                <a:latin typeface="Arial"/>
              </a:rPr>
              <a:t>quadrocopters</a:t>
            </a:r>
            <a:r>
              <a:rPr lang="en-US" dirty="0">
                <a:latin typeface="Arial"/>
              </a:rPr>
              <a:t> send its pitch, yaw, roll to their coupled simulation models</a:t>
            </a:r>
            <a:endParaRPr dirty="0"/>
          </a:p>
          <a:p>
            <a:r>
              <a:rPr lang="en-US" dirty="0">
                <a:latin typeface="Arial"/>
              </a:rPr>
              <a:t>- the simulation quadrocopter sends the values from its proximity sensors to the </a:t>
            </a:r>
            <a:endParaRPr dirty="0"/>
          </a:p>
          <a:p>
            <a:r>
              <a:rPr lang="en-US" dirty="0">
                <a:latin typeface="Arial"/>
              </a:rPr>
              <a:t>  real flying copter.</a:t>
            </a:r>
            <a:endParaRPr dirty="0"/>
          </a:p>
        </p:txBody>
      </p:sp>
      <p:pic>
        <p:nvPicPr>
          <p:cNvPr id="412" name="Picture 411"/>
          <p:cNvPicPr/>
          <p:nvPr/>
        </p:nvPicPr>
        <p:blipFill>
          <a:blip r:embed="rId2"/>
          <a:stretch>
            <a:fillRect/>
          </a:stretch>
        </p:blipFill>
        <p:spPr>
          <a:xfrm>
            <a:off x="25560" y="4379400"/>
            <a:ext cx="9523440" cy="180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640440" y="2012040"/>
            <a:ext cx="85953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Communication is managed by an external program written in Java</a:t>
            </a:r>
            <a:endParaRPr/>
          </a:p>
        </p:txBody>
      </p:sp>
      <p:pic>
        <p:nvPicPr>
          <p:cNvPr id="414" name="Picture 41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520" y="4389480"/>
            <a:ext cx="7075800" cy="1809000"/>
          </a:xfrm>
          <a:prstGeom prst="rect">
            <a:avLst/>
          </a:prstGeom>
          <a:ln>
            <a:noFill/>
          </a:ln>
        </p:spPr>
      </p:pic>
      <p:sp>
        <p:nvSpPr>
          <p:cNvPr id="415" name="TextShape 2"/>
          <p:cNvSpPr txBox="1"/>
          <p:nvPr/>
        </p:nvSpPr>
        <p:spPr>
          <a:xfrm>
            <a:off x="1189080" y="2560680"/>
            <a:ext cx="5199120" cy="1079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- object oriented</a:t>
            </a:r>
            <a:endParaRPr/>
          </a:p>
          <a:p>
            <a:r>
              <a:rPr lang="en-US">
                <a:latin typeface="Arial"/>
              </a:rPr>
              <a:t>- cross-platform</a:t>
            </a:r>
            <a:endParaRPr/>
          </a:p>
          <a:p>
            <a:r>
              <a:rPr lang="en-US">
                <a:latin typeface="Arial"/>
              </a:rPr>
              <a:t>- facilitate building modular and reusable software</a:t>
            </a:r>
            <a:endParaRPr/>
          </a:p>
        </p:txBody>
      </p:sp>
      <p:sp>
        <p:nvSpPr>
          <p:cNvPr id="416" name="TextShape 3"/>
          <p:cNvSpPr txBox="1"/>
          <p:nvPr/>
        </p:nvSpPr>
        <p:spPr>
          <a:xfrm>
            <a:off x="0" y="82296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Picture 4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0240" y="4023360"/>
            <a:ext cx="9071640" cy="2319120"/>
          </a:xfrm>
          <a:prstGeom prst="rect">
            <a:avLst/>
          </a:prstGeom>
          <a:ln>
            <a:noFill/>
          </a:ln>
        </p:spPr>
      </p:pic>
      <p:sp>
        <p:nvSpPr>
          <p:cNvPr id="418" name="TextShape 1"/>
          <p:cNvSpPr txBox="1"/>
          <p:nvPr/>
        </p:nvSpPr>
        <p:spPr>
          <a:xfrm>
            <a:off x="949680" y="1737720"/>
            <a:ext cx="77367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V-REP Remote API provides basic functions for getting/setting parameters </a:t>
            </a:r>
            <a:endParaRPr/>
          </a:p>
          <a:p>
            <a:r>
              <a:rPr lang="en-US">
                <a:latin typeface="Arial"/>
              </a:rPr>
              <a:t>through an external program</a:t>
            </a:r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1586880" y="2596320"/>
            <a:ext cx="6648480" cy="1224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- the control entity is external</a:t>
            </a:r>
            <a:endParaRPr/>
          </a:p>
          <a:p>
            <a:r>
              <a:rPr lang="en-US">
                <a:latin typeface="Arial"/>
              </a:rPr>
              <a:t>- has Java binding which can be extended</a:t>
            </a:r>
            <a:endParaRPr/>
          </a:p>
          <a:p>
            <a:r>
              <a:rPr lang="en-US">
                <a:latin typeface="Arial"/>
              </a:rPr>
              <a:t>- communication lag reduced reduced</a:t>
            </a:r>
            <a:endParaRPr/>
          </a:p>
          <a:p>
            <a:r>
              <a:rPr lang="en-US">
                <a:latin typeface="Arial"/>
              </a:rPr>
              <a:t>- the control entity can control simulation and simulation objects </a:t>
            </a:r>
            <a:endParaRPr/>
          </a:p>
        </p:txBody>
      </p:sp>
      <p:sp>
        <p:nvSpPr>
          <p:cNvPr id="420" name="TextShape 3"/>
          <p:cNvSpPr txBox="1"/>
          <p:nvPr/>
        </p:nvSpPr>
        <p:spPr>
          <a:xfrm>
            <a:off x="-12600" y="80964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Picture 420"/>
          <p:cNvPicPr/>
          <p:nvPr/>
        </p:nvPicPr>
        <p:blipFill>
          <a:blip r:embed="rId2"/>
          <a:stretch>
            <a:fillRect/>
          </a:stretch>
        </p:blipFill>
        <p:spPr>
          <a:xfrm>
            <a:off x="255240" y="4572360"/>
            <a:ext cx="9071640" cy="2319120"/>
          </a:xfrm>
          <a:prstGeom prst="rect">
            <a:avLst/>
          </a:prstGeom>
          <a:ln>
            <a:noFill/>
          </a:ln>
        </p:spPr>
      </p:pic>
      <p:sp>
        <p:nvSpPr>
          <p:cNvPr id="422" name="TextShape 1"/>
          <p:cNvSpPr txBox="1"/>
          <p:nvPr/>
        </p:nvSpPr>
        <p:spPr>
          <a:xfrm>
            <a:off x="1463400" y="2012040"/>
            <a:ext cx="2448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 </a:t>
            </a:r>
            <a:endParaRPr/>
          </a:p>
        </p:txBody>
      </p:sp>
      <p:sp>
        <p:nvSpPr>
          <p:cNvPr id="423" name="TextShape 2"/>
          <p:cNvSpPr txBox="1"/>
          <p:nvPr/>
        </p:nvSpPr>
        <p:spPr>
          <a:xfrm>
            <a:off x="731520" y="1463040"/>
            <a:ext cx="7624440" cy="621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How does the external program communicate with the quadrocopter?</a:t>
            </a:r>
            <a:endParaRPr dirty="0"/>
          </a:p>
        </p:txBody>
      </p:sp>
      <p:sp>
        <p:nvSpPr>
          <p:cNvPr id="424" name="TextShape 3"/>
          <p:cNvSpPr txBox="1"/>
          <p:nvPr/>
        </p:nvSpPr>
        <p:spPr>
          <a:xfrm>
            <a:off x="747360" y="1976400"/>
            <a:ext cx="7482240" cy="9320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First idea: </a:t>
            </a:r>
            <a:endParaRPr dirty="0"/>
          </a:p>
          <a:p>
            <a:r>
              <a:rPr lang="en-US" dirty="0">
                <a:latin typeface="Arial"/>
              </a:rPr>
              <a:t>Build a </a:t>
            </a:r>
            <a:r>
              <a:rPr lang="en-US" dirty="0" err="1">
                <a:latin typeface="Arial"/>
              </a:rPr>
              <a:t>bluetooth</a:t>
            </a:r>
            <a:r>
              <a:rPr lang="en-US" dirty="0">
                <a:latin typeface="Arial"/>
              </a:rPr>
              <a:t> communication link between the external program and </a:t>
            </a:r>
            <a:endParaRPr dirty="0"/>
          </a:p>
          <a:p>
            <a:r>
              <a:rPr lang="en-US" dirty="0">
                <a:latin typeface="Arial"/>
              </a:rPr>
              <a:t>the quadrocopter.</a:t>
            </a:r>
            <a:endParaRPr dirty="0"/>
          </a:p>
        </p:txBody>
      </p:sp>
      <p:sp>
        <p:nvSpPr>
          <p:cNvPr id="425" name="TextShape 4"/>
          <p:cNvSpPr txBox="1"/>
          <p:nvPr/>
        </p:nvSpPr>
        <p:spPr>
          <a:xfrm>
            <a:off x="6492600" y="4023720"/>
            <a:ext cx="18072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endParaRPr/>
          </a:p>
        </p:txBody>
      </p:sp>
      <p:pic>
        <p:nvPicPr>
          <p:cNvPr id="426" name="Picture 425"/>
          <p:cNvPicPr/>
          <p:nvPr/>
        </p:nvPicPr>
        <p:blipFill>
          <a:blip r:embed="rId3"/>
          <a:stretch>
            <a:fillRect/>
          </a:stretch>
        </p:blipFill>
        <p:spPr>
          <a:xfrm>
            <a:off x="745920" y="3224880"/>
            <a:ext cx="451800" cy="457200"/>
          </a:xfrm>
          <a:prstGeom prst="rect">
            <a:avLst/>
          </a:prstGeom>
          <a:ln>
            <a:noFill/>
          </a:ln>
        </p:spPr>
      </p:pic>
      <p:pic>
        <p:nvPicPr>
          <p:cNvPr id="427" name="Picture 426"/>
          <p:cNvPicPr/>
          <p:nvPr/>
        </p:nvPicPr>
        <p:blipFill>
          <a:blip r:embed="rId3"/>
          <a:stretch>
            <a:fillRect/>
          </a:stretch>
        </p:blipFill>
        <p:spPr>
          <a:xfrm>
            <a:off x="745920" y="3864960"/>
            <a:ext cx="451800" cy="457200"/>
          </a:xfrm>
          <a:prstGeom prst="rect">
            <a:avLst/>
          </a:prstGeom>
          <a:ln>
            <a:noFill/>
          </a:ln>
        </p:spPr>
      </p:pic>
      <p:sp>
        <p:nvSpPr>
          <p:cNvPr id="428" name="TextShape 5"/>
          <p:cNvSpPr txBox="1"/>
          <p:nvPr/>
        </p:nvSpPr>
        <p:spPr>
          <a:xfrm>
            <a:off x="1422360" y="3301560"/>
            <a:ext cx="48960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Extra computational effort for the quadrocopter</a:t>
            </a:r>
            <a:endParaRPr dirty="0"/>
          </a:p>
        </p:txBody>
      </p:sp>
      <p:sp>
        <p:nvSpPr>
          <p:cNvPr id="429" name="TextShape 6"/>
          <p:cNvSpPr txBox="1"/>
          <p:nvPr/>
        </p:nvSpPr>
        <p:spPr>
          <a:xfrm>
            <a:off x="1472040" y="3930840"/>
            <a:ext cx="55818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Not scalable: many quadrocopters – low performance</a:t>
            </a:r>
            <a:endParaRPr/>
          </a:p>
        </p:txBody>
      </p:sp>
      <p:sp>
        <p:nvSpPr>
          <p:cNvPr id="430" name="TextShape 7"/>
          <p:cNvSpPr txBox="1"/>
          <p:nvPr/>
        </p:nvSpPr>
        <p:spPr>
          <a:xfrm>
            <a:off x="360" y="82296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430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2227680"/>
            <a:ext cx="3931920" cy="3501360"/>
          </a:xfrm>
          <a:prstGeom prst="rect">
            <a:avLst/>
          </a:prstGeom>
          <a:ln>
            <a:noFill/>
          </a:ln>
        </p:spPr>
      </p:pic>
      <p:sp>
        <p:nvSpPr>
          <p:cNvPr id="432" name="TextShape 1"/>
          <p:cNvSpPr txBox="1"/>
          <p:nvPr/>
        </p:nvSpPr>
        <p:spPr>
          <a:xfrm>
            <a:off x="91440" y="2194560"/>
            <a:ext cx="49464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No need to build a communication channel</a:t>
            </a:r>
            <a:endParaRPr dirty="0"/>
          </a:p>
        </p:txBody>
      </p:sp>
      <p:sp>
        <p:nvSpPr>
          <p:cNvPr id="433" name="TextShape 2"/>
          <p:cNvSpPr txBox="1"/>
          <p:nvPr/>
        </p:nvSpPr>
        <p:spPr>
          <a:xfrm>
            <a:off x="91440" y="2926080"/>
            <a:ext cx="516420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The quadrocopter already sends its telemetry to </a:t>
            </a:r>
            <a:endParaRPr dirty="0"/>
          </a:p>
          <a:p>
            <a:r>
              <a:rPr lang="en-US" dirty="0">
                <a:latin typeface="Arial"/>
              </a:rPr>
              <a:t>the Paparazzi GS, which contain all data needed.</a:t>
            </a:r>
            <a:endParaRPr dirty="0"/>
          </a:p>
        </p:txBody>
      </p:sp>
      <p:sp>
        <p:nvSpPr>
          <p:cNvPr id="434" name="TextShape 3"/>
          <p:cNvSpPr txBox="1"/>
          <p:nvPr/>
        </p:nvSpPr>
        <p:spPr>
          <a:xfrm>
            <a:off x="63000" y="3677040"/>
            <a:ext cx="33202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But how to retrieve this data?</a:t>
            </a:r>
            <a:endParaRPr dirty="0"/>
          </a:p>
        </p:txBody>
      </p:sp>
      <p:sp>
        <p:nvSpPr>
          <p:cNvPr id="435" name="TextShape 4"/>
          <p:cNvSpPr txBox="1"/>
          <p:nvPr/>
        </p:nvSpPr>
        <p:spPr>
          <a:xfrm>
            <a:off x="114120" y="4097880"/>
            <a:ext cx="4010400" cy="1114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The ground station uses Ivy-Bus for </a:t>
            </a:r>
            <a:endParaRPr dirty="0"/>
          </a:p>
          <a:p>
            <a:r>
              <a:rPr lang="en-US" dirty="0">
                <a:latin typeface="Arial"/>
              </a:rPr>
              <a:t>communication between the software </a:t>
            </a:r>
            <a:endParaRPr dirty="0"/>
          </a:p>
          <a:p>
            <a:r>
              <a:rPr lang="en-US" dirty="0">
                <a:latin typeface="Arial"/>
              </a:rPr>
              <a:t>components.</a:t>
            </a:r>
            <a:endParaRPr dirty="0"/>
          </a:p>
          <a:p>
            <a:endParaRPr dirty="0"/>
          </a:p>
        </p:txBody>
      </p:sp>
      <p:sp>
        <p:nvSpPr>
          <p:cNvPr id="436" name="TextShape 5"/>
          <p:cNvSpPr txBox="1"/>
          <p:nvPr/>
        </p:nvSpPr>
        <p:spPr>
          <a:xfrm>
            <a:off x="360" y="82296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Picture 43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2286000"/>
            <a:ext cx="8485200" cy="3963960"/>
          </a:xfrm>
          <a:prstGeom prst="rect">
            <a:avLst/>
          </a:prstGeom>
          <a:ln>
            <a:noFill/>
          </a:ln>
        </p:spPr>
      </p:pic>
      <p:sp>
        <p:nvSpPr>
          <p:cNvPr id="438" name="TextShape 1"/>
          <p:cNvSpPr txBox="1"/>
          <p:nvPr/>
        </p:nvSpPr>
        <p:spPr>
          <a:xfrm>
            <a:off x="91440" y="1645920"/>
            <a:ext cx="841248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How about connecting to the Ivy-Bus and subscribe to the quadrocopter messages?</a:t>
            </a:r>
            <a:endParaRPr dirty="0"/>
          </a:p>
        </p:txBody>
      </p:sp>
      <p:sp>
        <p:nvSpPr>
          <p:cNvPr id="439" name="TextShape 2"/>
          <p:cNvSpPr txBox="1"/>
          <p:nvPr/>
        </p:nvSpPr>
        <p:spPr>
          <a:xfrm>
            <a:off x="7772400" y="2910240"/>
            <a:ext cx="935280" cy="290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400" dirty="0">
                <a:latin typeface="Arial"/>
              </a:rPr>
              <a:t>Coupling:</a:t>
            </a:r>
            <a:endParaRPr dirty="0"/>
          </a:p>
        </p:txBody>
      </p:sp>
      <p:sp>
        <p:nvSpPr>
          <p:cNvPr id="440" name="TextShape 3"/>
          <p:cNvSpPr txBox="1"/>
          <p:nvPr/>
        </p:nvSpPr>
        <p:spPr>
          <a:xfrm>
            <a:off x="7710480" y="3350520"/>
            <a:ext cx="1250640" cy="290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400" dirty="0">
                <a:latin typeface="Arial"/>
              </a:rPr>
              <a:t>Space - No</a:t>
            </a:r>
            <a:endParaRPr dirty="0"/>
          </a:p>
        </p:txBody>
      </p:sp>
      <p:sp>
        <p:nvSpPr>
          <p:cNvPr id="441" name="TextShape 4"/>
          <p:cNvSpPr txBox="1"/>
          <p:nvPr/>
        </p:nvSpPr>
        <p:spPr>
          <a:xfrm>
            <a:off x="7710480" y="3640680"/>
            <a:ext cx="1159200" cy="290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400" dirty="0">
                <a:latin typeface="Arial"/>
              </a:rPr>
              <a:t>Time - No</a:t>
            </a:r>
            <a:endParaRPr dirty="0"/>
          </a:p>
        </p:txBody>
      </p:sp>
      <p:sp>
        <p:nvSpPr>
          <p:cNvPr id="442" name="TextShape 5"/>
          <p:cNvSpPr txBox="1"/>
          <p:nvPr/>
        </p:nvSpPr>
        <p:spPr>
          <a:xfrm>
            <a:off x="7722360" y="4007520"/>
            <a:ext cx="945720" cy="290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400" dirty="0">
                <a:latin typeface="Arial"/>
              </a:rPr>
              <a:t>Flow - No</a:t>
            </a:r>
            <a:endParaRPr dirty="0"/>
          </a:p>
        </p:txBody>
      </p:sp>
      <p:pic>
        <p:nvPicPr>
          <p:cNvPr id="443" name="Picture 442"/>
          <p:cNvPicPr/>
          <p:nvPr/>
        </p:nvPicPr>
        <p:blipFill>
          <a:blip r:embed="rId3"/>
          <a:stretch>
            <a:fillRect/>
          </a:stretch>
        </p:blipFill>
        <p:spPr>
          <a:xfrm>
            <a:off x="7799040" y="2129040"/>
            <a:ext cx="430560" cy="431280"/>
          </a:xfrm>
          <a:prstGeom prst="rect">
            <a:avLst/>
          </a:prstGeom>
          <a:ln>
            <a:noFill/>
          </a:ln>
        </p:spPr>
      </p:pic>
      <p:sp>
        <p:nvSpPr>
          <p:cNvPr id="444" name="TextShape 6"/>
          <p:cNvSpPr txBox="1"/>
          <p:nvPr/>
        </p:nvSpPr>
        <p:spPr>
          <a:xfrm>
            <a:off x="360" y="82296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44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1737720"/>
            <a:ext cx="457200" cy="457200"/>
          </a:xfrm>
          <a:prstGeom prst="rect">
            <a:avLst/>
          </a:prstGeom>
          <a:ln>
            <a:noFill/>
          </a:ln>
        </p:spPr>
      </p:pic>
      <p:pic>
        <p:nvPicPr>
          <p:cNvPr id="446" name="Picture 44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2469240"/>
            <a:ext cx="457200" cy="457200"/>
          </a:xfrm>
          <a:prstGeom prst="rect">
            <a:avLst/>
          </a:prstGeom>
          <a:ln>
            <a:noFill/>
          </a:ln>
        </p:spPr>
      </p:pic>
      <p:pic>
        <p:nvPicPr>
          <p:cNvPr id="447" name="Picture 446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3200760"/>
            <a:ext cx="457200" cy="457200"/>
          </a:xfrm>
          <a:prstGeom prst="rect">
            <a:avLst/>
          </a:prstGeom>
          <a:ln>
            <a:noFill/>
          </a:ln>
        </p:spPr>
      </p:pic>
      <p:sp>
        <p:nvSpPr>
          <p:cNvPr id="448" name="TextShape 1"/>
          <p:cNvSpPr txBox="1"/>
          <p:nvPr/>
        </p:nvSpPr>
        <p:spPr>
          <a:xfrm>
            <a:off x="1805760" y="1867320"/>
            <a:ext cx="27165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Ivy-Bus has Java binding</a:t>
            </a:r>
            <a:endParaRPr dirty="0"/>
          </a:p>
        </p:txBody>
      </p:sp>
      <p:sp>
        <p:nvSpPr>
          <p:cNvPr id="449" name="TextShape 2"/>
          <p:cNvSpPr txBox="1"/>
          <p:nvPr/>
        </p:nvSpPr>
        <p:spPr>
          <a:xfrm>
            <a:off x="1828800" y="2560320"/>
            <a:ext cx="39268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Filter messages by quadrocopter id</a:t>
            </a:r>
            <a:endParaRPr dirty="0"/>
          </a:p>
        </p:txBody>
      </p:sp>
      <p:pic>
        <p:nvPicPr>
          <p:cNvPr id="450" name="Picture 44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9524520" cy="1809360"/>
          </a:xfrm>
          <a:prstGeom prst="rect">
            <a:avLst/>
          </a:prstGeom>
          <a:ln>
            <a:noFill/>
          </a:ln>
        </p:spPr>
      </p:pic>
      <p:sp>
        <p:nvSpPr>
          <p:cNvPr id="451" name="TextShape 3"/>
          <p:cNvSpPr txBox="1"/>
          <p:nvPr/>
        </p:nvSpPr>
        <p:spPr>
          <a:xfrm>
            <a:off x="1828800" y="3383640"/>
            <a:ext cx="35272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No space, time and flow coupling</a:t>
            </a:r>
            <a:endParaRPr dirty="0"/>
          </a:p>
        </p:txBody>
      </p:sp>
      <p:pic>
        <p:nvPicPr>
          <p:cNvPr id="452" name="Picture 451"/>
          <p:cNvPicPr/>
          <p:nvPr/>
        </p:nvPicPr>
        <p:blipFill>
          <a:blip r:embed="rId4"/>
          <a:stretch>
            <a:fillRect/>
          </a:stretch>
        </p:blipFill>
        <p:spPr>
          <a:xfrm>
            <a:off x="1005840" y="3932280"/>
            <a:ext cx="457200" cy="429120"/>
          </a:xfrm>
          <a:prstGeom prst="rect">
            <a:avLst/>
          </a:prstGeom>
          <a:ln>
            <a:noFill/>
          </a:ln>
        </p:spPr>
      </p:pic>
      <p:sp>
        <p:nvSpPr>
          <p:cNvPr id="453" name="TextShape 4"/>
          <p:cNvSpPr txBox="1"/>
          <p:nvPr/>
        </p:nvSpPr>
        <p:spPr>
          <a:xfrm>
            <a:off x="1796040" y="4023720"/>
            <a:ext cx="707364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Regular expression processing drops performance when bus loaded</a:t>
            </a:r>
            <a:endParaRPr dirty="0"/>
          </a:p>
        </p:txBody>
      </p:sp>
      <p:sp>
        <p:nvSpPr>
          <p:cNvPr id="454" name="TextShape 5"/>
          <p:cNvSpPr txBox="1"/>
          <p:nvPr/>
        </p:nvSpPr>
        <p:spPr>
          <a:xfrm>
            <a:off x="360" y="82296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Picture 45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3749040"/>
            <a:ext cx="9071640" cy="3541680"/>
          </a:xfrm>
          <a:prstGeom prst="rect">
            <a:avLst/>
          </a:prstGeom>
          <a:ln>
            <a:noFill/>
          </a:ln>
        </p:spPr>
      </p:pic>
      <p:sp>
        <p:nvSpPr>
          <p:cNvPr id="456" name="TextShape 1"/>
          <p:cNvSpPr txBox="1"/>
          <p:nvPr/>
        </p:nvSpPr>
        <p:spPr>
          <a:xfrm>
            <a:off x="914400" y="1756800"/>
            <a:ext cx="21952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Distributed scenario</a:t>
            </a:r>
            <a:endParaRPr dirty="0"/>
          </a:p>
        </p:txBody>
      </p:sp>
      <p:sp>
        <p:nvSpPr>
          <p:cNvPr id="457" name="TextShape 2"/>
          <p:cNvSpPr txBox="1"/>
          <p:nvPr/>
        </p:nvSpPr>
        <p:spPr>
          <a:xfrm>
            <a:off x="872280" y="2433600"/>
            <a:ext cx="6534360" cy="8582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Both the V-REP Remote API and the IvyBus library use socket </a:t>
            </a:r>
            <a:endParaRPr dirty="0"/>
          </a:p>
          <a:p>
            <a:r>
              <a:rPr lang="en-US" dirty="0">
                <a:latin typeface="Arial"/>
              </a:rPr>
              <a:t>communication, which allows us to distribute the application on</a:t>
            </a:r>
            <a:endParaRPr dirty="0"/>
          </a:p>
          <a:p>
            <a:r>
              <a:rPr lang="en-US" dirty="0">
                <a:latin typeface="Arial"/>
              </a:rPr>
              <a:t>different machines.</a:t>
            </a:r>
            <a:endParaRPr dirty="0"/>
          </a:p>
        </p:txBody>
      </p:sp>
      <p:sp>
        <p:nvSpPr>
          <p:cNvPr id="458" name="TextShape 3"/>
          <p:cNvSpPr txBox="1"/>
          <p:nvPr/>
        </p:nvSpPr>
        <p:spPr>
          <a:xfrm>
            <a:off x="360" y="82296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227160" y="1756440"/>
            <a:ext cx="8642520" cy="4410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100000"/>
              <a:buFont typeface="Arial"/>
              <a:buChar char="•"/>
            </a:pPr>
            <a:r>
              <a:rPr lang="de-DE" sz="2000" dirty="0"/>
              <a:t>Goals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of </a:t>
            </a:r>
            <a:r>
              <a:rPr lang="de-DE" sz="2000" dirty="0" err="1"/>
              <a:t>the</a:t>
            </a:r>
            <a:r>
              <a:rPr lang="de-DE" sz="2000" dirty="0"/>
              <a:t> Java API:</a:t>
            </a:r>
            <a:endParaRPr sz="2000" dirty="0"/>
          </a:p>
          <a:p>
            <a:pPr>
              <a:buSzPct val="100000"/>
              <a:buFont typeface="Arial"/>
              <a:buChar char="•"/>
            </a:pPr>
            <a:r>
              <a:rPr lang="de-DE" sz="2000" dirty="0" err="1"/>
              <a:t>Consist</a:t>
            </a:r>
            <a:r>
              <a:rPr lang="de-DE" sz="2000" dirty="0"/>
              <a:t> of </a:t>
            </a:r>
            <a:r>
              <a:rPr lang="de-DE" sz="2000" dirty="0" err="1"/>
              <a:t>modules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reusable</a:t>
            </a:r>
            <a:endParaRPr sz="2000" dirty="0"/>
          </a:p>
          <a:p>
            <a:pPr>
              <a:buSzPct val="100000"/>
              <a:buFont typeface="Arial"/>
              <a:buChar char="•"/>
            </a:pPr>
            <a:r>
              <a:rPr lang="de-DE" sz="2000" dirty="0"/>
              <a:t>Easy </a:t>
            </a:r>
            <a:r>
              <a:rPr lang="de-DE" sz="2000" dirty="0" err="1"/>
              <a:t>extension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mixed-reality</a:t>
            </a:r>
            <a:r>
              <a:rPr lang="de-DE" sz="2000" dirty="0"/>
              <a:t> </a:t>
            </a:r>
            <a:r>
              <a:rPr lang="de-DE" sz="2000" dirty="0" err="1"/>
              <a:t>scenarios</a:t>
            </a:r>
            <a:r>
              <a:rPr lang="de-DE" sz="2000" dirty="0"/>
              <a:t>.</a:t>
            </a:r>
            <a:endParaRPr sz="2000" dirty="0"/>
          </a:p>
          <a:p>
            <a:pPr>
              <a:buSzPct val="100000"/>
              <a:buFont typeface="Arial"/>
              <a:buChar char="•"/>
            </a:pPr>
            <a:r>
              <a:rPr lang="de-DE" sz="2000" dirty="0" err="1"/>
              <a:t>Paparazzi</a:t>
            </a:r>
            <a:r>
              <a:rPr lang="de-DE" sz="2000" dirty="0"/>
              <a:t> </a:t>
            </a:r>
            <a:r>
              <a:rPr lang="de-DE" sz="2000" dirty="0" err="1"/>
              <a:t>compatible</a:t>
            </a:r>
            <a:r>
              <a:rPr lang="de-DE" sz="2000" dirty="0"/>
              <a:t> –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paparazzi</a:t>
            </a:r>
            <a:r>
              <a:rPr lang="de-DE" sz="2000" dirty="0"/>
              <a:t> </a:t>
            </a:r>
            <a:r>
              <a:rPr lang="de-DE" sz="2000" dirty="0" err="1"/>
              <a:t>xml</a:t>
            </a:r>
            <a:r>
              <a:rPr lang="de-DE" sz="2000" dirty="0"/>
              <a:t> </a:t>
            </a:r>
            <a:r>
              <a:rPr lang="de-DE" sz="2000" dirty="0" err="1"/>
              <a:t>configuration</a:t>
            </a:r>
            <a:endParaRPr sz="2000" dirty="0"/>
          </a:p>
          <a:p>
            <a:pPr>
              <a:buSzPct val="100000"/>
              <a:buFont typeface="Arial"/>
              <a:buChar char="•"/>
            </a:pPr>
            <a:r>
              <a:rPr lang="de-DE" sz="2000" dirty="0"/>
              <a:t>Good </a:t>
            </a:r>
            <a:r>
              <a:rPr lang="de-DE" sz="2000" dirty="0" err="1"/>
              <a:t>object-oriented</a:t>
            </a:r>
            <a:r>
              <a:rPr lang="de-DE" sz="2000" dirty="0"/>
              <a:t> </a:t>
            </a:r>
            <a:r>
              <a:rPr lang="de-DE" sz="2000" dirty="0" err="1"/>
              <a:t>design</a:t>
            </a:r>
            <a:r>
              <a:rPr lang="de-DE" sz="2000" dirty="0"/>
              <a:t>:</a:t>
            </a:r>
            <a:endParaRPr sz="2000" dirty="0"/>
          </a:p>
          <a:p>
            <a:pPr lvl="2">
              <a:buSzPct val="100000"/>
              <a:buFont typeface="Arial"/>
              <a:buChar char="•"/>
            </a:pPr>
            <a:r>
              <a:rPr lang="de-DE" sz="2000" dirty="0">
                <a:solidFill>
                  <a:srgbClr val="FF0000"/>
                </a:solidFill>
              </a:rPr>
              <a:t>S</a:t>
            </a:r>
            <a:r>
              <a:rPr lang="de-DE" sz="2000" dirty="0">
                <a:solidFill>
                  <a:srgbClr val="000000"/>
                </a:solidFill>
              </a:rPr>
              <a:t> – </a:t>
            </a:r>
            <a:r>
              <a:rPr lang="de-DE" sz="2000" dirty="0" err="1">
                <a:solidFill>
                  <a:srgbClr val="000000"/>
                </a:solidFill>
              </a:rPr>
              <a:t>Single-Responsibility</a:t>
            </a:r>
            <a:endParaRPr sz="2000" dirty="0"/>
          </a:p>
          <a:p>
            <a:pPr lvl="2">
              <a:buSzPct val="100000"/>
              <a:buFont typeface="Arial"/>
              <a:buChar char="•"/>
            </a:pPr>
            <a:r>
              <a:rPr lang="de-DE" sz="2000" dirty="0">
                <a:solidFill>
                  <a:srgbClr val="FF0000"/>
                </a:solidFill>
              </a:rPr>
              <a:t>O </a:t>
            </a:r>
            <a:r>
              <a:rPr lang="de-DE" sz="2000" dirty="0">
                <a:solidFill>
                  <a:srgbClr val="000000"/>
                </a:solidFill>
              </a:rPr>
              <a:t>– </a:t>
            </a:r>
            <a:r>
              <a:rPr lang="de-DE" sz="2000" dirty="0" err="1">
                <a:solidFill>
                  <a:srgbClr val="000000"/>
                </a:solidFill>
              </a:rPr>
              <a:t>Open-Closed</a:t>
            </a:r>
            <a:endParaRPr sz="2000" dirty="0"/>
          </a:p>
          <a:p>
            <a:pPr lvl="2">
              <a:buSzPct val="100000"/>
              <a:buFont typeface="Arial"/>
              <a:buChar char="•"/>
            </a:pPr>
            <a:r>
              <a:rPr lang="de-DE" sz="2000" dirty="0">
                <a:solidFill>
                  <a:srgbClr val="FF0000"/>
                </a:solidFill>
              </a:rPr>
              <a:t>L </a:t>
            </a:r>
            <a:r>
              <a:rPr lang="de-DE" sz="2000" dirty="0">
                <a:solidFill>
                  <a:srgbClr val="000000"/>
                </a:solidFill>
              </a:rPr>
              <a:t>– </a:t>
            </a:r>
            <a:r>
              <a:rPr lang="de-DE" sz="2000" dirty="0" err="1">
                <a:solidFill>
                  <a:srgbClr val="000000"/>
                </a:solidFill>
              </a:rPr>
              <a:t>Liskov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substitution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principle</a:t>
            </a:r>
            <a:endParaRPr sz="2000" dirty="0"/>
          </a:p>
          <a:p>
            <a:pPr lvl="2">
              <a:buSzPct val="100000"/>
              <a:buFont typeface="Arial"/>
              <a:buChar char="•"/>
            </a:pPr>
            <a:r>
              <a:rPr lang="de-DE" sz="2000" dirty="0">
                <a:solidFill>
                  <a:srgbClr val="FF0000"/>
                </a:solidFill>
              </a:rPr>
              <a:t>I </a:t>
            </a:r>
            <a:r>
              <a:rPr lang="de-DE" sz="2000" dirty="0">
                <a:solidFill>
                  <a:srgbClr val="000000"/>
                </a:solidFill>
              </a:rPr>
              <a:t> - Interface </a:t>
            </a:r>
            <a:r>
              <a:rPr lang="de-DE" sz="2000" dirty="0" err="1">
                <a:solidFill>
                  <a:srgbClr val="000000"/>
                </a:solidFill>
              </a:rPr>
              <a:t>segregation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endParaRPr sz="2000" dirty="0"/>
          </a:p>
          <a:p>
            <a:pPr lvl="2">
              <a:buSzPct val="100000"/>
              <a:buFont typeface="Arial"/>
              <a:buChar char="•"/>
            </a:pPr>
            <a:r>
              <a:rPr lang="de-DE" sz="2000" dirty="0">
                <a:solidFill>
                  <a:srgbClr val="FF0000"/>
                </a:solidFill>
              </a:rPr>
              <a:t>D </a:t>
            </a:r>
            <a:r>
              <a:rPr lang="de-DE" sz="2000" dirty="0">
                <a:solidFill>
                  <a:srgbClr val="000000"/>
                </a:solidFill>
              </a:rPr>
              <a:t>– </a:t>
            </a:r>
            <a:r>
              <a:rPr lang="de-DE" sz="2000" dirty="0" err="1">
                <a:solidFill>
                  <a:srgbClr val="000000"/>
                </a:solidFill>
              </a:rPr>
              <a:t>Dependency</a:t>
            </a:r>
            <a:r>
              <a:rPr lang="de-DE" sz="2000" dirty="0">
                <a:solidFill>
                  <a:srgbClr val="000000"/>
                </a:solidFill>
              </a:rPr>
              <a:t> Inversion </a:t>
            </a:r>
            <a:r>
              <a:rPr lang="de-DE" sz="2000" dirty="0" err="1">
                <a:solidFill>
                  <a:srgbClr val="000000"/>
                </a:solidFill>
              </a:rPr>
              <a:t>principle</a:t>
            </a:r>
            <a:endParaRPr sz="2000" dirty="0"/>
          </a:p>
        </p:txBody>
      </p:sp>
      <p:sp>
        <p:nvSpPr>
          <p:cNvPr id="460" name="TextShape 2"/>
          <p:cNvSpPr txBox="1"/>
          <p:nvPr/>
        </p:nvSpPr>
        <p:spPr>
          <a:xfrm>
            <a:off x="-91440" y="749520"/>
            <a:ext cx="5854680" cy="71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 dirty="0">
                <a:latin typeface="Lucida Grande CY"/>
              </a:rPr>
              <a:t>V-REP – Quadrocopters Communication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Project Description</a:t>
            </a:r>
          </a:p>
          <a:p>
            <a:r>
              <a:rPr lang="en-US" noProof="0" dirty="0"/>
              <a:t>Approach</a:t>
            </a:r>
          </a:p>
          <a:p>
            <a:r>
              <a:rPr lang="en-US" noProof="0" dirty="0"/>
              <a:t>V-REP Modelling</a:t>
            </a:r>
          </a:p>
          <a:p>
            <a:r>
              <a:rPr lang="en-US" noProof="0" dirty="0"/>
              <a:t>V-REP/Lua Programming</a:t>
            </a:r>
          </a:p>
          <a:p>
            <a:r>
              <a:rPr lang="en-US" noProof="0" dirty="0"/>
              <a:t>Java Design</a:t>
            </a:r>
          </a:p>
          <a:p>
            <a:r>
              <a:rPr lang="en-US" noProof="0" dirty="0"/>
              <a:t>Java Programming</a:t>
            </a:r>
          </a:p>
          <a:p>
            <a:r>
              <a:rPr lang="en-US" noProof="0" dirty="0"/>
              <a:t>Evaluation</a:t>
            </a:r>
          </a:p>
          <a:p>
            <a:r>
              <a:rPr lang="en-US" noProof="0" dirty="0"/>
              <a:t>Conclusion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Outline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04360" y="30168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>
                <a:latin typeface="Lucida Grande CY"/>
              </a:rPr>
              <a:t>Software Architecture</a:t>
            </a:r>
            <a:endParaRPr/>
          </a:p>
        </p:txBody>
      </p:sp>
      <p:pic>
        <p:nvPicPr>
          <p:cNvPr id="462" name="Picture 461"/>
          <p:cNvPicPr/>
          <p:nvPr/>
        </p:nvPicPr>
        <p:blipFill>
          <a:blip r:embed="rId2"/>
          <a:stretch>
            <a:fillRect/>
          </a:stretch>
        </p:blipFill>
        <p:spPr>
          <a:xfrm>
            <a:off x="2638440" y="3123000"/>
            <a:ext cx="7000920" cy="3592800"/>
          </a:xfrm>
          <a:prstGeom prst="rect">
            <a:avLst/>
          </a:prstGeom>
          <a:ln>
            <a:noFill/>
          </a:ln>
        </p:spPr>
      </p:pic>
      <p:sp>
        <p:nvSpPr>
          <p:cNvPr id="463" name="TextShape 2"/>
          <p:cNvSpPr txBox="1"/>
          <p:nvPr/>
        </p:nvSpPr>
        <p:spPr>
          <a:xfrm>
            <a:off x="91440" y="1371600"/>
            <a:ext cx="4846320" cy="5020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Font typeface="Arial"/>
              <a:buChar char="•"/>
            </a:pPr>
            <a:r>
              <a:rPr lang="en-US" b="1" i="1" dirty="0" err="1">
                <a:latin typeface="Arial"/>
              </a:rPr>
              <a:t>JavaVREP</a:t>
            </a:r>
            <a:r>
              <a:rPr lang="en-US" b="1" i="1" dirty="0">
                <a:latin typeface="Arial"/>
              </a:rPr>
              <a:t> API module</a:t>
            </a:r>
            <a:r>
              <a:rPr lang="en-US" dirty="0">
                <a:latin typeface="Arial"/>
              </a:rPr>
              <a:t>: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Extends the V-REP Remote API and provides more utilities.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Provides mechanism for connecting/disconnecting to V-REP.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Fire notifications on connect/disconnect.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Encapsulates a scene object with all its properties in an abstract class.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Flexible mechanism for setting/getting object properties.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Retrieve the V-REP scene with all its object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Retrieve all virtual drones in the scene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Retrieve all real drones in the scene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504360" y="30168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>
                <a:latin typeface="Lucida Grande CY"/>
              </a:rPr>
              <a:t>Software Architecture</a:t>
            </a:r>
            <a:endParaRPr/>
          </a:p>
        </p:txBody>
      </p:sp>
      <p:pic>
        <p:nvPicPr>
          <p:cNvPr id="465" name="Picture 464"/>
          <p:cNvPicPr/>
          <p:nvPr/>
        </p:nvPicPr>
        <p:blipFill>
          <a:blip r:embed="rId2"/>
          <a:stretch>
            <a:fillRect/>
          </a:stretch>
        </p:blipFill>
        <p:spPr>
          <a:xfrm>
            <a:off x="2508840" y="3173760"/>
            <a:ext cx="7000920" cy="3592800"/>
          </a:xfrm>
          <a:prstGeom prst="rect">
            <a:avLst/>
          </a:prstGeom>
          <a:ln>
            <a:noFill/>
          </a:ln>
        </p:spPr>
      </p:pic>
      <p:sp>
        <p:nvSpPr>
          <p:cNvPr id="466" name="TextShape 2"/>
          <p:cNvSpPr txBox="1"/>
          <p:nvPr/>
        </p:nvSpPr>
        <p:spPr>
          <a:xfrm>
            <a:off x="182880" y="1463040"/>
            <a:ext cx="5029560" cy="5167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dirty="0" err="1">
                <a:latin typeface="Arial"/>
              </a:rPr>
              <a:t>JavaIvyBus</a:t>
            </a:r>
            <a:r>
              <a:rPr lang="en-US" b="1" dirty="0">
                <a:latin typeface="Arial"/>
              </a:rPr>
              <a:t> API module</a:t>
            </a:r>
            <a:r>
              <a:rPr lang="en-US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r>
              <a:rPr lang="en-US" sz="1600" dirty="0">
                <a:latin typeface="Arial"/>
              </a:rPr>
              <a:t>Extends the Ivy-Bus API and provides more functionality and utilities.</a:t>
            </a:r>
            <a:endParaRPr dirty="0"/>
          </a:p>
          <a:p>
            <a:r>
              <a:rPr lang="en-US" sz="1600" dirty="0">
                <a:latin typeface="Arial"/>
              </a:rPr>
              <a:t>Define an abstract bus node class that can: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Connect/disconnect from Ivy Bus.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Subscribe to any message at runtime.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Unsubscribe from messages.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Fire notification on message </a:t>
            </a:r>
            <a:r>
              <a:rPr lang="en-US" sz="1600" dirty="0" err="1">
                <a:latin typeface="Arial"/>
              </a:rPr>
              <a:t>receival</a:t>
            </a:r>
            <a:r>
              <a:rPr lang="en-US" sz="1600" dirty="0">
                <a:latin typeface="Arial"/>
              </a:rPr>
              <a:t>. 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504360" y="30168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>
                <a:latin typeface="Lucida Grande CY"/>
              </a:rPr>
              <a:t>Software Architecture</a:t>
            </a:r>
            <a:endParaRPr/>
          </a:p>
        </p:txBody>
      </p:sp>
      <p:pic>
        <p:nvPicPr>
          <p:cNvPr id="468" name="Picture 467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3173760"/>
            <a:ext cx="7000920" cy="3592800"/>
          </a:xfrm>
          <a:prstGeom prst="rect">
            <a:avLst/>
          </a:prstGeom>
          <a:ln>
            <a:noFill/>
          </a:ln>
        </p:spPr>
      </p:pic>
      <p:sp>
        <p:nvSpPr>
          <p:cNvPr id="469" name="TextShape 2"/>
          <p:cNvSpPr txBox="1"/>
          <p:nvPr/>
        </p:nvSpPr>
        <p:spPr>
          <a:xfrm>
            <a:off x="366120" y="1610280"/>
            <a:ext cx="4846320" cy="502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dirty="0" err="1">
                <a:latin typeface="Arial"/>
              </a:rPr>
              <a:t>JavaXmlSax</a:t>
            </a:r>
            <a:r>
              <a:rPr lang="en-US" b="1" dirty="0">
                <a:latin typeface="Arial"/>
              </a:rPr>
              <a:t> API module: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r>
              <a:rPr lang="en-US" sz="1600" dirty="0">
                <a:latin typeface="Arial"/>
              </a:rPr>
              <a:t>Defines an abstract XML reader, that: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Uses SAX parsing technology.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Can be extended and customized to read any XML file.  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504360" y="30168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>
                <a:latin typeface="Lucida Grande CY"/>
              </a:rPr>
              <a:t>Software Architecture</a:t>
            </a:r>
            <a:endParaRPr/>
          </a:p>
        </p:txBody>
      </p:sp>
      <p:pic>
        <p:nvPicPr>
          <p:cNvPr id="471" name="Picture 470"/>
          <p:cNvPicPr/>
          <p:nvPr/>
        </p:nvPicPr>
        <p:blipFill>
          <a:blip r:embed="rId2"/>
          <a:stretch>
            <a:fillRect/>
          </a:stretch>
        </p:blipFill>
        <p:spPr>
          <a:xfrm>
            <a:off x="2508840" y="3108960"/>
            <a:ext cx="7000920" cy="3592800"/>
          </a:xfrm>
          <a:prstGeom prst="rect">
            <a:avLst/>
          </a:prstGeom>
          <a:ln>
            <a:noFill/>
          </a:ln>
        </p:spPr>
      </p:pic>
      <p:sp>
        <p:nvSpPr>
          <p:cNvPr id="472" name="TextShape 2"/>
          <p:cNvSpPr txBox="1"/>
          <p:nvPr/>
        </p:nvSpPr>
        <p:spPr>
          <a:xfrm>
            <a:off x="366120" y="1610280"/>
            <a:ext cx="4846320" cy="502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 dirty="0" err="1">
                <a:latin typeface="Arial"/>
              </a:rPr>
              <a:t>JavaFinkenAPI</a:t>
            </a:r>
            <a:r>
              <a:rPr lang="en-US" b="1" i="1" dirty="0">
                <a:latin typeface="Arial"/>
              </a:rPr>
              <a:t> module</a:t>
            </a:r>
            <a:endParaRPr dirty="0"/>
          </a:p>
          <a:p>
            <a:endParaRPr dirty="0"/>
          </a:p>
          <a:p>
            <a:r>
              <a:rPr lang="en-US" sz="1600" dirty="0">
                <a:latin typeface="Arial"/>
              </a:rPr>
              <a:t>Provides basic application logic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Define virtual and real drone classes as both V-REP object and Ivy-Bus nodes.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Management of the drones.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Attach a drone to Ivy-Bus.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Manage drone message subscription.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Manage message reception. 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Calibration of sensor data.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Reading telemetry XML configuration.  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504360" y="30168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200">
                <a:latin typeface="Lucida Grande CY"/>
              </a:rPr>
              <a:t>Software Architecture</a:t>
            </a:r>
            <a:endParaRPr/>
          </a:p>
        </p:txBody>
      </p:sp>
      <p:pic>
        <p:nvPicPr>
          <p:cNvPr id="474" name="Picture 47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3173760"/>
            <a:ext cx="7000920" cy="3592800"/>
          </a:xfrm>
          <a:prstGeom prst="rect">
            <a:avLst/>
          </a:prstGeom>
          <a:ln>
            <a:noFill/>
          </a:ln>
        </p:spPr>
      </p:pic>
      <p:sp>
        <p:nvSpPr>
          <p:cNvPr id="475" name="TextShape 2"/>
          <p:cNvSpPr txBox="1"/>
          <p:nvPr/>
        </p:nvSpPr>
        <p:spPr>
          <a:xfrm>
            <a:off x="182880" y="1463040"/>
            <a:ext cx="4846320" cy="502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 dirty="0" err="1">
                <a:latin typeface="Arial"/>
              </a:rPr>
              <a:t>JavaFinken</a:t>
            </a:r>
            <a:r>
              <a:rPr lang="en-US" b="1" i="1" dirty="0">
                <a:latin typeface="Arial"/>
              </a:rPr>
              <a:t> APP</a:t>
            </a:r>
            <a:r>
              <a:rPr lang="en-US" dirty="0">
                <a:latin typeface="Arial"/>
              </a:rPr>
              <a:t> </a:t>
            </a:r>
            <a:endParaRPr dirty="0"/>
          </a:p>
          <a:p>
            <a:endParaRPr dirty="0"/>
          </a:p>
          <a:p>
            <a:r>
              <a:rPr lang="en-US" sz="1600" dirty="0">
                <a:latin typeface="Arial"/>
              </a:rPr>
              <a:t>An example GUI application build on top of the other modules.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Defines UI elements that allow to specify the IP addresses and ports where the V-REP and Paparazzi are located. 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Connection/disconnection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Notification on error conditions</a:t>
            </a:r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sz="1600" dirty="0">
                <a:latin typeface="Arial"/>
              </a:rPr>
              <a:t>Monitoring and control of the quadrocopter objects .</a:t>
            </a:r>
            <a:endParaRPr dirty="0"/>
          </a:p>
          <a:p>
            <a:endParaRPr dirty="0"/>
          </a:p>
          <a:p>
            <a:r>
              <a:rPr lang="en-US" sz="1600" dirty="0">
                <a:latin typeface="Arial"/>
              </a:rPr>
              <a:t>  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3581398" cy="5410200"/>
          </a:xfrm>
        </p:spPr>
        <p:txBody>
          <a:bodyPr/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Maximum one simulation step without new Value</a:t>
            </a:r>
          </a:p>
          <a:p>
            <a:r>
              <a:rPr lang="en-US" noProof="0" dirty="0"/>
              <a:t>Paparazzi buffering distorts message arrivals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5296"/>
            <a:ext cx="8605837" cy="457200"/>
          </a:xfrm>
        </p:spPr>
        <p:txBody>
          <a:bodyPr/>
          <a:lstStyle/>
          <a:p>
            <a:r>
              <a:rPr lang="en-US" noProof="0" dirty="0"/>
              <a:t>Evaluation – Communication Lag</a:t>
            </a:r>
          </a:p>
        </p:txBody>
      </p:sp>
      <p:pic>
        <p:nvPicPr>
          <p:cNvPr id="4" name="Picture 3" descr="Bildschirmfoto 2016-03-16 um 10.23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191000"/>
            <a:ext cx="2308225" cy="2293360"/>
          </a:xfrm>
          <a:prstGeom prst="rect">
            <a:avLst/>
          </a:prstGeom>
        </p:spPr>
      </p:pic>
      <p:pic>
        <p:nvPicPr>
          <p:cNvPr id="5" name="Picture 4" descr="Bildschirmfoto 2016-03-16 um 10.23.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191000"/>
            <a:ext cx="262572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81404"/>
              </p:ext>
            </p:extLst>
          </p:nvPr>
        </p:nvGraphicFramePr>
        <p:xfrm>
          <a:off x="381000" y="1371600"/>
          <a:ext cx="8153400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Simulation </a:t>
                      </a:r>
                      <a:r>
                        <a:rPr lang="de-DE" dirty="0" err="1"/>
                        <a:t>Step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Configured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Message</a:t>
                      </a:r>
                      <a:r>
                        <a:rPr lang="de-DE" dirty="0"/>
                        <a:t> time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Measured</a:t>
                      </a:r>
                      <a:r>
                        <a:rPr lang="de-DE" dirty="0"/>
                        <a:t>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Measured</a:t>
                      </a:r>
                      <a:r>
                        <a:rPr lang="de-DE" baseline="0" dirty="0"/>
                        <a:t> Maximum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de-DE" dirty="0"/>
                        <a:t>1 FINken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  <a:r>
                        <a:rPr lang="de-DE" baseline="0" dirty="0"/>
                        <a:t> 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r>
                        <a:rPr lang="de-DE" baseline="0" dirty="0"/>
                        <a:t> FINken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3999928" cy="3644900"/>
          </a:xfrm>
        </p:spPr>
        <p:txBody>
          <a:bodyPr/>
          <a:lstStyle/>
          <a:p>
            <a:r>
              <a:rPr lang="en-US" noProof="0" dirty="0"/>
              <a:t>Real </a:t>
            </a:r>
            <a:r>
              <a:rPr lang="en-US" noProof="0" dirty="0" err="1"/>
              <a:t>FINken‘s</a:t>
            </a:r>
            <a:r>
              <a:rPr lang="en-US" noProof="0" dirty="0"/>
              <a:t> movement can be recognized in virtual FINken</a:t>
            </a:r>
          </a:p>
          <a:p>
            <a:r>
              <a:rPr lang="en-US" noProof="0" dirty="0"/>
              <a:t>Reaction delay &lt;150ms (faster than ultrasound sensors)</a:t>
            </a:r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Evaluation – Movement Response</a:t>
            </a:r>
          </a:p>
        </p:txBody>
      </p:sp>
      <p:pic>
        <p:nvPicPr>
          <p:cNvPr id="4" name="Picture 3" descr="pitch_detail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01673" y="1562118"/>
            <a:ext cx="6048990" cy="454036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1143000"/>
            <a:ext cx="8605837" cy="5029200"/>
          </a:xfrm>
        </p:spPr>
        <p:txBody>
          <a:bodyPr/>
          <a:lstStyle/>
          <a:p>
            <a:r>
              <a:rPr lang="en-US" b="1" noProof="0" dirty="0"/>
              <a:t>Accomplishments</a:t>
            </a:r>
          </a:p>
          <a:p>
            <a:pPr lvl="1"/>
            <a:r>
              <a:rPr lang="en-US" noProof="0" dirty="0"/>
              <a:t>Running Simulation</a:t>
            </a:r>
          </a:p>
          <a:p>
            <a:pPr lvl="1"/>
            <a:r>
              <a:rPr lang="en-US" noProof="0" dirty="0"/>
              <a:t>Coupling of simulation and reality</a:t>
            </a:r>
          </a:p>
          <a:p>
            <a:pPr lvl="1"/>
            <a:r>
              <a:rPr lang="en-US" b="1" noProof="0" dirty="0"/>
              <a:t>Issues</a:t>
            </a:r>
          </a:p>
          <a:p>
            <a:pPr lvl="1"/>
            <a:r>
              <a:rPr lang="en-US" noProof="0" dirty="0"/>
              <a:t>Performance</a:t>
            </a:r>
          </a:p>
          <a:p>
            <a:pPr lvl="1"/>
            <a:r>
              <a:rPr lang="en-US" noProof="0" dirty="0"/>
              <a:t>Drift after short time</a:t>
            </a:r>
          </a:p>
          <a:p>
            <a:pPr lvl="1"/>
            <a:r>
              <a:rPr lang="en-US" b="1" noProof="0" dirty="0"/>
              <a:t>Future Work</a:t>
            </a:r>
          </a:p>
          <a:p>
            <a:pPr lvl="1"/>
            <a:r>
              <a:rPr lang="en-US" noProof="0" dirty="0"/>
              <a:t>Upscaling</a:t>
            </a:r>
          </a:p>
          <a:p>
            <a:pPr lvl="1"/>
            <a:r>
              <a:rPr lang="en-US" noProof="0" dirty="0"/>
              <a:t>Precise Model</a:t>
            </a:r>
          </a:p>
          <a:p>
            <a:pPr lvl="1"/>
            <a:r>
              <a:rPr lang="en-US" noProof="0" dirty="0"/>
              <a:t>Position correction</a:t>
            </a:r>
          </a:p>
          <a:p>
            <a:pPr lvl="1"/>
            <a:r>
              <a:rPr lang="en-US" noProof="0" dirty="0"/>
              <a:t>Module Import for real </a:t>
            </a:r>
            <a:r>
              <a:rPr lang="en-US" dirty="0"/>
              <a:t>FIN</a:t>
            </a:r>
            <a:r>
              <a:rPr lang="en-US" noProof="0" dirty="0"/>
              <a:t>ken’s software</a:t>
            </a:r>
          </a:p>
          <a:p>
            <a:pPr lvl="1"/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Conclusion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2501900"/>
            <a:ext cx="8001000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1" kern="0" dirty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Mixed-Reality Simulation of</a:t>
            </a:r>
            <a:r>
              <a:rPr kumimoji="0" lang="de-DE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Quadcopter </a:t>
            </a:r>
            <a:r>
              <a:rPr kumimoji="0" lang="de-DE" sz="2400" b="1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Swarms</a:t>
            </a:r>
            <a:endParaRPr kumimoji="0" lang="de-DE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575" y="4876800"/>
            <a:ext cx="4753353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Lukas </a:t>
            </a:r>
            <a:r>
              <a:rPr lang="de-DE" dirty="0" err="1">
                <a:solidFill>
                  <a:schemeClr val="bg1"/>
                </a:solidFill>
              </a:rPr>
              <a:t>Mäurer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lukas.maeurer@st.ovgu.de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Vladimir </a:t>
            </a:r>
            <a:r>
              <a:rPr lang="de-DE" dirty="0" err="1">
                <a:solidFill>
                  <a:schemeClr val="bg1"/>
                </a:solidFill>
              </a:rPr>
              <a:t>Velinov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vladimir.velinov@st.ovgu.de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Picture 7" descr="get_foto.ph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46103"/>
            <a:ext cx="5829300" cy="131159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sz="2000" b="1" noProof="0" dirty="0"/>
              <a:t>Build a mixed-reality simulation for the FINken </a:t>
            </a:r>
          </a:p>
          <a:p>
            <a:pPr algn="ctr">
              <a:buNone/>
            </a:pPr>
            <a:r>
              <a:rPr lang="en-US" noProof="0" dirty="0"/>
              <a:t>	</a:t>
            </a:r>
          </a:p>
          <a:p>
            <a:r>
              <a:rPr lang="en-US" noProof="0" dirty="0"/>
              <a:t>Simulate multiple FINken  </a:t>
            </a:r>
          </a:p>
          <a:p>
            <a:r>
              <a:rPr lang="en-US" noProof="0" dirty="0"/>
              <a:t>Couple a virtual FINken to a real one, using on-board sensors</a:t>
            </a:r>
          </a:p>
          <a:p>
            <a:r>
              <a:rPr lang="en-US" noProof="0" dirty="0"/>
              <a:t>Simulation (virtual objects) influences real FINken</a:t>
            </a:r>
          </a:p>
          <a:p>
            <a:pPr algn="ctr">
              <a:buNone/>
            </a:pP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Project Goal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26192191"/>
              </p:ext>
            </p:extLst>
          </p:nvPr>
        </p:nvGraphicFramePr>
        <p:xfrm>
          <a:off x="149226" y="1371600"/>
          <a:ext cx="853757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Project Description</a:t>
            </a:r>
          </a:p>
        </p:txBody>
      </p:sp>
      <p:sp>
        <p:nvSpPr>
          <p:cNvPr id="5" name="Left-Right Arrow 4"/>
          <p:cNvSpPr/>
          <p:nvPr/>
        </p:nvSpPr>
        <p:spPr bwMode="auto">
          <a:xfrm rot="5400000">
            <a:off x="4842855" y="5477036"/>
            <a:ext cx="314165" cy="220758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6" name="Left-Right Arrow 4"/>
          <p:cNvSpPr/>
          <p:nvPr/>
        </p:nvSpPr>
        <p:spPr bwMode="auto">
          <a:xfrm rot="5400000">
            <a:off x="7271423" y="5364199"/>
            <a:ext cx="314165" cy="220758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V-REP Simulation – Scene</a:t>
            </a:r>
          </a:p>
        </p:txBody>
      </p:sp>
      <p:pic>
        <p:nvPicPr>
          <p:cNvPr id="4" name="Picture 3" descr="Bildschirmfoto 2016-03-16 um 13.28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794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14800" y="1066800"/>
            <a:ext cx="3429000" cy="228600"/>
          </a:xfrm>
          <a:prstGeom prst="rect">
            <a:avLst/>
          </a:prstGeom>
          <a:solidFill>
            <a:schemeClr val="tx2">
              <a:alpha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1447800"/>
            <a:ext cx="1828800" cy="4648200"/>
          </a:xfrm>
          <a:prstGeom prst="rect">
            <a:avLst/>
          </a:prstGeom>
          <a:solidFill>
            <a:schemeClr val="bg2">
              <a:alpha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09800" y="1295400"/>
            <a:ext cx="6934200" cy="5257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33600" y="4679950"/>
            <a:ext cx="6400800" cy="187325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9672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 err="1"/>
              <a:t>Objects</a:t>
            </a:r>
            <a:endParaRPr lang="de-DE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298419" y="6488668"/>
            <a:ext cx="21735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 err="1"/>
              <a:t>Attached</a:t>
            </a:r>
            <a:r>
              <a:rPr lang="de-DE" sz="1800" dirty="0"/>
              <a:t> Lua </a:t>
            </a:r>
            <a:r>
              <a:rPr lang="de-DE" sz="1800" dirty="0" err="1"/>
              <a:t>script</a:t>
            </a:r>
            <a:endParaRPr lang="de-DE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98570" y="649656"/>
            <a:ext cx="251959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Simulation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3751" y="2480280"/>
            <a:ext cx="191714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 err="1"/>
              <a:t>Rendered</a:t>
            </a:r>
            <a:r>
              <a:rPr lang="de-DE" sz="1800" dirty="0"/>
              <a:t> </a:t>
            </a:r>
            <a:r>
              <a:rPr lang="de-DE" sz="1800" dirty="0" err="1"/>
              <a:t>Scene</a:t>
            </a:r>
            <a:endParaRPr lang="de-DE" sz="1800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Dynamic objects for simulation, static objects for </a:t>
            </a:r>
            <a:r>
              <a:rPr lang="en-US" noProof="0" dirty="0" err="1"/>
              <a:t>visualisation</a:t>
            </a:r>
            <a:endParaRPr lang="en-US" noProof="0" dirty="0"/>
          </a:p>
          <a:p>
            <a:r>
              <a:rPr lang="en-US" noProof="0" dirty="0"/>
              <a:t>Coupling via joints and force sensors</a:t>
            </a:r>
          </a:p>
          <a:p>
            <a:r>
              <a:rPr lang="en-US" noProof="0" dirty="0"/>
              <a:t>Particle simulation for the air stream created at runtime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V-REP Simulation – Rotor</a:t>
            </a:r>
          </a:p>
        </p:txBody>
      </p:sp>
      <p:pic>
        <p:nvPicPr>
          <p:cNvPr id="4" name="Picture 3" descr="vrepRotorLeg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90800"/>
            <a:ext cx="8476114" cy="3999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6596390"/>
            <a:ext cx="491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Object</a:t>
            </a:r>
            <a:r>
              <a:rPr lang="de-DE" sz="1400" dirty="0"/>
              <a:t> </a:t>
            </a:r>
            <a:r>
              <a:rPr lang="de-DE" sz="1400" dirty="0" err="1"/>
              <a:t>structure</a:t>
            </a:r>
            <a:r>
              <a:rPr lang="de-DE" sz="1400" dirty="0"/>
              <a:t> was </a:t>
            </a:r>
            <a:r>
              <a:rPr lang="de-DE" sz="1400" dirty="0" err="1"/>
              <a:t>adopted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V-REP‘s</a:t>
            </a:r>
            <a:r>
              <a:rPr lang="de-DE" sz="1400" dirty="0"/>
              <a:t> </a:t>
            </a:r>
            <a:r>
              <a:rPr lang="de-DE" sz="1400" dirty="0" err="1"/>
              <a:t>example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endParaRPr lang="de-DE" sz="1400" dirty="0"/>
          </a:p>
          <a:p>
            <a:endParaRPr lang="de-DE" sz="1400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V-REP Simulation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4" y="1293761"/>
            <a:ext cx="2192594" cy="5385136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39178"/>
              </p:ext>
            </p:extLst>
          </p:nvPr>
        </p:nvGraphicFramePr>
        <p:xfrm>
          <a:off x="585019" y="1233619"/>
          <a:ext cx="4262284" cy="359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142">
                  <a:extLst>
                    <a:ext uri="{9D8B030D-6E8A-4147-A177-3AD203B41FA5}">
                      <a16:colId xmlns:a16="http://schemas.microsoft.com/office/drawing/2014/main" val="3697893587"/>
                    </a:ext>
                  </a:extLst>
                </a:gridCol>
                <a:gridCol w="2131142">
                  <a:extLst>
                    <a:ext uri="{9D8B030D-6E8A-4147-A177-3AD203B41FA5}">
                      <a16:colId xmlns:a16="http://schemas.microsoft.com/office/drawing/2014/main" val="2797460054"/>
                    </a:ext>
                  </a:extLst>
                </a:gridCol>
              </a:tblGrid>
              <a:tr h="578465"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07998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r>
                        <a:rPr lang="de-DE" dirty="0" err="1"/>
                        <a:t>Weight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FINken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396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229173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r>
                        <a:rPr lang="de-DE" dirty="0" err="1"/>
                        <a:t>Physics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engine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Bullet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550131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r>
                        <a:rPr lang="de-DE" dirty="0"/>
                        <a:t>Simulation time </a:t>
                      </a:r>
                      <a:r>
                        <a:rPr lang="de-DE" dirty="0" err="1"/>
                        <a:t>step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89342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r>
                        <a:rPr lang="de-DE" dirty="0"/>
                        <a:t>Real</a:t>
                      </a:r>
                      <a:r>
                        <a:rPr lang="de-DE" baseline="0" dirty="0"/>
                        <a:t> time </a:t>
                      </a:r>
                      <a:r>
                        <a:rPr lang="de-DE" baseline="0" dirty="0" err="1"/>
                        <a:t>mode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enabled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50336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r>
                        <a:rPr lang="de-DE" dirty="0"/>
                        <a:t>Linear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damping</a:t>
                      </a:r>
                      <a:r>
                        <a:rPr lang="de-DE" baseline="0" dirty="0"/>
                        <a:t> (</a:t>
                      </a:r>
                      <a:r>
                        <a:rPr lang="de-DE" baseline="0" dirty="0" err="1"/>
                        <a:t>drag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8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50013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Forcing the virtual copter to the real copters orientation breaks physics</a:t>
            </a:r>
          </a:p>
          <a:p>
            <a:r>
              <a:rPr lang="en-US" noProof="0" dirty="0"/>
              <a:t>Simulated quadcopter uses PID </a:t>
            </a:r>
            <a:r>
              <a:rPr lang="en-US" noProof="0" dirty="0" err="1"/>
              <a:t>fligth</a:t>
            </a:r>
            <a:r>
              <a:rPr lang="en-US" noProof="0" dirty="0"/>
              <a:t> controller with real copter‘s data as input</a:t>
            </a:r>
          </a:p>
          <a:p>
            <a:pPr>
              <a:buNone/>
            </a:pPr>
            <a:r>
              <a:rPr lang="en-US" b="1" noProof="0" dirty="0"/>
              <a:t>Benefits</a:t>
            </a:r>
            <a:endParaRPr lang="en-US" noProof="0" dirty="0"/>
          </a:p>
          <a:p>
            <a:r>
              <a:rPr lang="en-US" noProof="0" dirty="0"/>
              <a:t>Stable flight during missing values (</a:t>
            </a:r>
            <a:r>
              <a:rPr lang="en-US" noProof="0" dirty="0" err="1"/>
              <a:t>initialisation</a:t>
            </a:r>
            <a:r>
              <a:rPr lang="en-US" noProof="0" dirty="0"/>
              <a:t>, lost messages)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5296"/>
            <a:ext cx="8605837" cy="457200"/>
          </a:xfrm>
        </p:spPr>
        <p:txBody>
          <a:bodyPr/>
          <a:lstStyle/>
          <a:p>
            <a:r>
              <a:rPr lang="en-US" noProof="0" dirty="0"/>
              <a:t>V-REP Simulation Control Flow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160546" y="4306779"/>
          <a:ext cx="6568923" cy="229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10941" y="4657161"/>
            <a:ext cx="1547418" cy="5839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rPr>
              <a:t>FINken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710380"/>
            <a:ext cx="8605837" cy="457200"/>
          </a:xfrm>
        </p:spPr>
        <p:txBody>
          <a:bodyPr/>
          <a:lstStyle/>
          <a:p>
            <a:r>
              <a:rPr lang="en-US" noProof="0" dirty="0"/>
              <a:t>Lua Program Structure</a:t>
            </a:r>
          </a:p>
        </p:txBody>
      </p:sp>
      <p:pic>
        <p:nvPicPr>
          <p:cNvPr id="4" name="Picture 3" descr="Bildschirmfoto 2016-03-15 um 18.44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84" y="1193205"/>
            <a:ext cx="7194562" cy="52260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Bildschirmpräsentation (4:3)</PresentationFormat>
  <Paragraphs>259</Paragraphs>
  <Slides>28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Arial</vt:lpstr>
      <vt:lpstr>DejaVu Sans</vt:lpstr>
      <vt:lpstr>Lucida Grande</vt:lpstr>
      <vt:lpstr>Lucida Grande CY</vt:lpstr>
      <vt:lpstr>Lucida Sans Unicode</vt:lpstr>
      <vt:lpstr>StarSymbol</vt:lpstr>
      <vt:lpstr>Times New Roman</vt:lpstr>
      <vt:lpstr>Wingdings</vt:lpstr>
      <vt:lpstr>ヒラギノ角ゴ Pro W3</vt:lpstr>
      <vt:lpstr>Office Theme</vt:lpstr>
      <vt:lpstr>PowerPoint-Präsentation</vt:lpstr>
      <vt:lpstr>Outline</vt:lpstr>
      <vt:lpstr>Project Goal</vt:lpstr>
      <vt:lpstr>Project Description</vt:lpstr>
      <vt:lpstr>V-REP Simulation – Scene</vt:lpstr>
      <vt:lpstr>V-REP Simulation – Rotor</vt:lpstr>
      <vt:lpstr>V-REP Simulation </vt:lpstr>
      <vt:lpstr>V-REP Simulation Control Flow</vt:lpstr>
      <vt:lpstr>Lua Program Structure</vt:lpstr>
      <vt:lpstr>Lua Program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Evaluation – Communication Lag</vt:lpstr>
      <vt:lpstr>Evaluation – Movement Response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Lukas Mäurer</cp:lastModifiedBy>
  <cp:revision>31</cp:revision>
  <dcterms:created xsi:type="dcterms:W3CDTF">2016-03-16T14:57:42Z</dcterms:created>
  <dcterms:modified xsi:type="dcterms:W3CDTF">2016-03-17T09:31:29Z</dcterms:modified>
</cp:coreProperties>
</file>