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4B72-A6BD-4CC5-AA5B-720AC6E42995}" type="datetimeFigureOut">
              <a:rPr lang="es-AR" smtClean="0"/>
              <a:pPr/>
              <a:t>17/4/2023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4CC6-4043-4425-BF69-61EE4C39541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929454" y="285728"/>
          <a:ext cx="1928825" cy="4486656"/>
        </p:xfrm>
        <a:graphic>
          <a:graphicData uri="http://schemas.openxmlformats.org/drawingml/2006/table">
            <a:tbl>
              <a:tblPr/>
              <a:tblGrid>
                <a:gridCol w="793463"/>
                <a:gridCol w="481976"/>
                <a:gridCol w="653386"/>
              </a:tblGrid>
              <a:tr h="1651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TAMBOS.TXT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AA12  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200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AA12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BB07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BB07  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200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AA12  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CC33   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85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DD45 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AA12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150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DD45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120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BB07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CC33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DD45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BB07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120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DD45 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140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AA12 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57158" y="599431"/>
            <a:ext cx="6357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compañía Láctea recibe la producción diaria en litros de leche, de varios tambos de la zona, durante quince días.</a:t>
            </a:r>
            <a:endParaRPr lang="es-AR" dirty="0"/>
          </a:p>
          <a:p>
            <a:r>
              <a:rPr lang="es-ES" dirty="0"/>
              <a:t>Los datos vienen de la siguiente manera, </a:t>
            </a:r>
            <a:r>
              <a:rPr lang="es-ES" u="sng" dirty="0"/>
              <a:t>sin orden alguno</a:t>
            </a:r>
            <a:r>
              <a:rPr lang="es-ES" dirty="0"/>
              <a:t>:</a:t>
            </a:r>
            <a:endParaRPr lang="es-AR" dirty="0"/>
          </a:p>
          <a:p>
            <a:pPr lvl="1">
              <a:buFont typeface="Wingdings" pitchFamily="2" charset="2"/>
              <a:buChar char="Ø"/>
            </a:pPr>
            <a:r>
              <a:rPr lang="es-ES" dirty="0"/>
              <a:t>Código del Tambo (cadena de 4 caracteres) puede repetirse</a:t>
            </a:r>
            <a:endParaRPr lang="es-AR" dirty="0"/>
          </a:p>
          <a:p>
            <a:pPr lvl="1">
              <a:buFont typeface="Wingdings" pitchFamily="2" charset="2"/>
              <a:buChar char="Ø"/>
            </a:pPr>
            <a:r>
              <a:rPr lang="es-ES" dirty="0" err="1"/>
              <a:t>dia</a:t>
            </a:r>
            <a:endParaRPr lang="es-AR" dirty="0"/>
          </a:p>
          <a:p>
            <a:pPr lvl="1">
              <a:buFont typeface="Wingdings" pitchFamily="2" charset="2"/>
              <a:buChar char="Ø"/>
            </a:pPr>
            <a:r>
              <a:rPr lang="es-ES" dirty="0"/>
              <a:t>la entrega en litros.</a:t>
            </a:r>
            <a:endParaRPr lang="es-AR" dirty="0"/>
          </a:p>
          <a:p>
            <a:r>
              <a:rPr lang="es-ES" dirty="0"/>
              <a:t> </a:t>
            </a:r>
            <a:endParaRPr lang="es-AR" dirty="0"/>
          </a:p>
          <a:p>
            <a:r>
              <a:rPr lang="es-ES" dirty="0"/>
              <a:t>Se pide, armar 3 vectores paralelos</a:t>
            </a:r>
            <a:r>
              <a:rPr lang="es-ES" b="1" dirty="0"/>
              <a:t>, COD, TOT, ENTREGAS </a:t>
            </a:r>
            <a:r>
              <a:rPr lang="es-ES" dirty="0"/>
              <a:t>y además calcular e informar:</a:t>
            </a:r>
            <a:endParaRPr lang="es-AR" dirty="0"/>
          </a:p>
          <a:p>
            <a:r>
              <a:rPr lang="es-ES" b="1" dirty="0">
                <a:solidFill>
                  <a:srgbClr val="FF0000"/>
                </a:solidFill>
              </a:rPr>
              <a:t>a)</a:t>
            </a:r>
            <a:r>
              <a:rPr lang="es-ES" dirty="0"/>
              <a:t> Código del tambo que más leche entregó a la compañía.</a:t>
            </a:r>
            <a:endParaRPr lang="es-AR" dirty="0"/>
          </a:p>
          <a:p>
            <a:r>
              <a:rPr lang="es-ES" b="1" dirty="0">
                <a:solidFill>
                  <a:srgbClr val="0070C0"/>
                </a:solidFill>
              </a:rPr>
              <a:t>b)</a:t>
            </a:r>
            <a:r>
              <a:rPr lang="es-ES" dirty="0"/>
              <a:t> Cuántos superaron un promedio de X litros de entrega.</a:t>
            </a:r>
            <a:endParaRPr lang="es-AR" dirty="0"/>
          </a:p>
          <a:p>
            <a:r>
              <a:rPr lang="es-ES" b="1" dirty="0">
                <a:solidFill>
                  <a:srgbClr val="00B050"/>
                </a:solidFill>
              </a:rPr>
              <a:t>c)</a:t>
            </a:r>
            <a:r>
              <a:rPr lang="es-ES" dirty="0"/>
              <a:t> Dado un código, el total y el promedio diario entregado, (si es que existe dicho código</a:t>
            </a:r>
            <a:r>
              <a:rPr lang="es-ES" dirty="0" smtClean="0"/>
              <a:t>).-</a:t>
            </a:r>
            <a:endParaRPr lang="es-A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26258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Ejercicio propuesto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285984" y="4643446"/>
          <a:ext cx="3857650" cy="1749552"/>
        </p:xfrm>
        <a:graphic>
          <a:graphicData uri="http://schemas.openxmlformats.org/drawingml/2006/table">
            <a:tbl>
              <a:tblPr/>
              <a:tblGrid>
                <a:gridCol w="845258"/>
                <a:gridCol w="440626"/>
                <a:gridCol w="738210"/>
                <a:gridCol w="476236"/>
                <a:gridCol w="1143008"/>
                <a:gridCol w="214312"/>
              </a:tblGrid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Calibri"/>
                          <a:ea typeface="Calibri"/>
                          <a:cs typeface="Times New Roman"/>
                        </a:rPr>
                        <a:t>COD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Calibri"/>
                          <a:ea typeface="Calibri"/>
                          <a:cs typeface="Times New Roman"/>
                        </a:rPr>
                        <a:t>TOT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sz="3200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Calibri"/>
                          <a:ea typeface="Calibri"/>
                          <a:cs typeface="Times New Roman"/>
                        </a:rPr>
                        <a:t>ENTREGAS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alibri"/>
                          <a:ea typeface="Calibri"/>
                          <a:cs typeface="Times New Roman"/>
                        </a:rPr>
                        <a:t>AA12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latin typeface="Calibri"/>
                          <a:ea typeface="Calibri"/>
                          <a:cs typeface="Times New Roman"/>
                        </a:rPr>
                        <a:t>600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latin typeface="Calibri"/>
                          <a:ea typeface="Calibri"/>
                          <a:cs typeface="Times New Roman"/>
                        </a:rPr>
                        <a:t>BB07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latin typeface="Calibri"/>
                          <a:ea typeface="Calibri"/>
                          <a:cs typeface="Times New Roman"/>
                        </a:rPr>
                        <a:t>520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latin typeface="Calibri"/>
                          <a:ea typeface="Calibri"/>
                          <a:cs typeface="Times New Roman"/>
                        </a:rPr>
                        <a:t>CC33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alibri"/>
                          <a:ea typeface="Calibri"/>
                          <a:cs typeface="Times New Roman"/>
                        </a:rPr>
                        <a:t>145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latin typeface="Calibri"/>
                          <a:ea typeface="Calibri"/>
                          <a:cs typeface="Times New Roman"/>
                        </a:rPr>
                        <a:t>DD45</a:t>
                      </a:r>
                      <a:endParaRPr lang="es-A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alibri"/>
                          <a:ea typeface="Calibri"/>
                          <a:cs typeface="Times New Roman"/>
                        </a:rPr>
                        <a:t>420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A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7 Botón de acción: Hacia delante o Siguiente">
            <a:hlinkClick r:id="" action="ppaction://hlinkshowjump?jump=lastslideviewed" highlightClick="1"/>
          </p:cNvPr>
          <p:cNvSpPr/>
          <p:nvPr/>
        </p:nvSpPr>
        <p:spPr>
          <a:xfrm>
            <a:off x="8215338" y="6286520"/>
            <a:ext cx="285752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74638"/>
            <a:ext cx="2971792" cy="725470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/>
              <a:t>//Programa Principal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45434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AR" sz="2000" dirty="0" err="1" smtClean="0"/>
              <a:t>Begin</a:t>
            </a:r>
            <a:endParaRPr lang="es-AR" sz="2000" dirty="0" smtClean="0"/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smtClean="0"/>
              <a:t>Carga (COD, TOT, Entrega, N);</a:t>
            </a:r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err="1" smtClean="0"/>
              <a:t>writeln</a:t>
            </a:r>
            <a:r>
              <a:rPr lang="es-AR" sz="2000" dirty="0" smtClean="0"/>
              <a:t>(‘Tambo que entrego mas leche: ’, COD [ </a:t>
            </a:r>
            <a:r>
              <a:rPr lang="es-AR" sz="2000" dirty="0" err="1" smtClean="0"/>
              <a:t>posMax</a:t>
            </a:r>
            <a:r>
              <a:rPr lang="es-AR" sz="2000" dirty="0" smtClean="0"/>
              <a:t>(</a:t>
            </a:r>
            <a:r>
              <a:rPr lang="es-AR" sz="2000" dirty="0" err="1" smtClean="0"/>
              <a:t>Tot,N</a:t>
            </a:r>
            <a:r>
              <a:rPr lang="es-AR" sz="2000" dirty="0" smtClean="0"/>
              <a:t>) ] );  </a:t>
            </a:r>
            <a:r>
              <a:rPr lang="es-AR" sz="2000" dirty="0" smtClean="0">
                <a:solidFill>
                  <a:srgbClr val="FF0000"/>
                </a:solidFill>
              </a:rPr>
              <a:t>{ a }</a:t>
            </a:r>
            <a:endParaRPr lang="es-AR" sz="2000" dirty="0" smtClean="0"/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err="1" smtClean="0"/>
              <a:t>write</a:t>
            </a:r>
            <a:r>
              <a:rPr lang="es-AR" sz="2000" dirty="0" smtClean="0"/>
              <a:t>(‘Ingrese X’); </a:t>
            </a:r>
            <a:r>
              <a:rPr lang="es-AR" sz="2000" dirty="0" err="1" smtClean="0"/>
              <a:t>readln</a:t>
            </a:r>
            <a:r>
              <a:rPr lang="es-AR" sz="2000" dirty="0" smtClean="0"/>
              <a:t>(X);</a:t>
            </a:r>
            <a:r>
              <a:rPr lang="es-AR" sz="2000" dirty="0" smtClean="0">
                <a:solidFill>
                  <a:srgbClr val="0070C0"/>
                </a:solidFill>
              </a:rPr>
              <a:t> 				</a:t>
            </a:r>
            <a:endParaRPr lang="es-AR" sz="2000" dirty="0" smtClean="0"/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err="1" smtClean="0"/>
              <a:t>writeln</a:t>
            </a:r>
            <a:r>
              <a:rPr lang="es-AR" sz="2000" dirty="0" smtClean="0"/>
              <a:t>(‘Superaron: ‘, </a:t>
            </a:r>
            <a:r>
              <a:rPr lang="es-AR" sz="2000" dirty="0" err="1" smtClean="0"/>
              <a:t>MasDeX</a:t>
            </a:r>
            <a:r>
              <a:rPr lang="es-AR" sz="2000" dirty="0" smtClean="0"/>
              <a:t>(</a:t>
            </a:r>
            <a:r>
              <a:rPr lang="es-AR" sz="2000" dirty="0" err="1" smtClean="0"/>
              <a:t>Tot,Entrega,N,X</a:t>
            </a:r>
            <a:r>
              <a:rPr lang="es-AR" sz="2000" dirty="0" smtClean="0"/>
              <a:t>), ‘tambos’);     </a:t>
            </a:r>
            <a:r>
              <a:rPr lang="es-AR" sz="2000" dirty="0" smtClean="0">
                <a:solidFill>
                  <a:srgbClr val="0070C0"/>
                </a:solidFill>
              </a:rPr>
              <a:t>{ b }</a:t>
            </a:r>
            <a:endParaRPr lang="es-AR" sz="2000" dirty="0" smtClean="0"/>
          </a:p>
          <a:p>
            <a:pPr>
              <a:buNone/>
            </a:pPr>
            <a:r>
              <a:rPr lang="es-AR" sz="2000" dirty="0" smtClean="0"/>
              <a:t> </a:t>
            </a:r>
            <a:r>
              <a:rPr lang="es-AR" sz="2000" dirty="0" err="1" smtClean="0"/>
              <a:t>write</a:t>
            </a:r>
            <a:r>
              <a:rPr lang="es-AR" sz="2000" dirty="0" smtClean="0"/>
              <a:t>(‘Ingrese </a:t>
            </a:r>
            <a:r>
              <a:rPr lang="es-AR" sz="2000" dirty="0" err="1" smtClean="0"/>
              <a:t>codigo</a:t>
            </a:r>
            <a:r>
              <a:rPr lang="es-AR" sz="2000" dirty="0" smtClean="0"/>
              <a:t> ‘); </a:t>
            </a:r>
            <a:r>
              <a:rPr lang="es-AR" sz="2000" dirty="0" err="1" smtClean="0"/>
              <a:t>readln</a:t>
            </a:r>
            <a:r>
              <a:rPr lang="es-AR" sz="2000" dirty="0" smtClean="0"/>
              <a:t>(</a:t>
            </a:r>
            <a:r>
              <a:rPr lang="es-AR" sz="2000" dirty="0" err="1" smtClean="0"/>
              <a:t>codigo</a:t>
            </a:r>
            <a:r>
              <a:rPr lang="es-AR" sz="2000" dirty="0" smtClean="0"/>
              <a:t>);		</a:t>
            </a:r>
            <a:r>
              <a:rPr lang="es-AR" sz="2000" dirty="0" smtClean="0">
                <a:solidFill>
                  <a:srgbClr val="00B050"/>
                </a:solidFill>
              </a:rPr>
              <a:t>{ c }</a:t>
            </a:r>
            <a:endParaRPr lang="es-AR" sz="2000" dirty="0" smtClean="0"/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smtClean="0"/>
              <a:t>pos:=</a:t>
            </a:r>
            <a:r>
              <a:rPr lang="es-AR" sz="2000" dirty="0" err="1" smtClean="0"/>
              <a:t>PosCod</a:t>
            </a:r>
            <a:r>
              <a:rPr lang="es-AR" sz="2000" dirty="0" smtClean="0"/>
              <a:t>(</a:t>
            </a:r>
            <a:r>
              <a:rPr lang="es-AR" sz="2000" dirty="0" err="1" smtClean="0"/>
              <a:t>COD,N,codigo</a:t>
            </a:r>
            <a:r>
              <a:rPr lang="es-AR" sz="2000" dirty="0" smtClean="0"/>
              <a:t>);</a:t>
            </a:r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err="1" smtClean="0"/>
              <a:t>if</a:t>
            </a:r>
            <a:r>
              <a:rPr lang="es-AR" sz="2000" dirty="0" smtClean="0"/>
              <a:t> pos=0 </a:t>
            </a:r>
            <a:r>
              <a:rPr lang="es-AR" sz="2000" dirty="0" err="1" smtClean="0"/>
              <a:t>then</a:t>
            </a:r>
            <a:endParaRPr lang="es-AR" sz="2000" dirty="0" smtClean="0"/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smtClean="0"/>
              <a:t>     </a:t>
            </a:r>
            <a:r>
              <a:rPr lang="es-AR" sz="2000" dirty="0" err="1" smtClean="0"/>
              <a:t>writeln</a:t>
            </a:r>
            <a:r>
              <a:rPr lang="es-AR" sz="2000" dirty="0" smtClean="0"/>
              <a:t>(‘No existe el </a:t>
            </a:r>
            <a:r>
              <a:rPr lang="es-AR" sz="2000" dirty="0" err="1" smtClean="0"/>
              <a:t>codigo</a:t>
            </a:r>
            <a:r>
              <a:rPr lang="es-AR" sz="2000" dirty="0" smtClean="0"/>
              <a:t>’)</a:t>
            </a:r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err="1" smtClean="0"/>
              <a:t>else</a:t>
            </a:r>
            <a:r>
              <a:rPr lang="es-AR" sz="2000" dirty="0" smtClean="0"/>
              <a:t> </a:t>
            </a:r>
          </a:p>
          <a:p>
            <a:pPr>
              <a:buNone/>
            </a:pPr>
            <a:r>
              <a:rPr lang="es-AR" sz="2000" dirty="0"/>
              <a:t> </a:t>
            </a:r>
            <a:r>
              <a:rPr lang="es-AR" sz="2000" dirty="0" smtClean="0"/>
              <a:t>     </a:t>
            </a:r>
            <a:r>
              <a:rPr lang="es-AR" sz="2000" dirty="0" err="1" smtClean="0"/>
              <a:t>writeln</a:t>
            </a:r>
            <a:r>
              <a:rPr lang="es-AR" sz="2000" dirty="0" smtClean="0"/>
              <a:t>(‘Total entregado: ‘,TOT[pos],’ promedio: ‘, TOT[pos]/Entrega[pos] :6:2);</a:t>
            </a:r>
          </a:p>
          <a:p>
            <a:pPr>
              <a:buNone/>
            </a:pPr>
            <a:r>
              <a:rPr lang="es-AR" sz="2000" dirty="0" err="1" smtClean="0"/>
              <a:t>End</a:t>
            </a:r>
            <a:r>
              <a:rPr lang="es-AR" sz="2000" dirty="0" smtClean="0"/>
              <a:t>.</a:t>
            </a:r>
            <a:endParaRPr lang="es-AR" sz="2000" dirty="0"/>
          </a:p>
        </p:txBody>
      </p:sp>
      <p:sp>
        <p:nvSpPr>
          <p:cNvPr id="5" name="4 Botón de acción: Hacia atrás o Anterior">
            <a:hlinkClick r:id="" action="ppaction://hlinkshowjump?jump=previousslide" highlightClick="1"/>
          </p:cNvPr>
          <p:cNvSpPr/>
          <p:nvPr/>
        </p:nvSpPr>
        <p:spPr>
          <a:xfrm>
            <a:off x="8215338" y="6286520"/>
            <a:ext cx="285752" cy="28575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157</Words>
  <Application>Microsoft Office PowerPoint</Application>
  <PresentationFormat>Presentación en pantalla (4:3)</PresentationFormat>
  <Paragraphs>89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//Programa Principal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Ivonne</dc:creator>
  <cp:lastModifiedBy>Ivonne</cp:lastModifiedBy>
  <cp:revision>6</cp:revision>
  <dcterms:created xsi:type="dcterms:W3CDTF">2023-04-16T21:19:02Z</dcterms:created>
  <dcterms:modified xsi:type="dcterms:W3CDTF">2023-04-17T10:50:56Z</dcterms:modified>
</cp:coreProperties>
</file>