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6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EE1597-BA8D-477C-BC8D-06622426F1B8}" type="datetime1">
              <a:rPr lang="es-ES" smtClean="0"/>
              <a:t>25/08/2020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8FD01-5DB9-4A0E-83AF-656C7FE35756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3253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622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815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615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7766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6326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45930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42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145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4352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9949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751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29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170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9677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285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081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678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954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18812A-3EB5-4C72-A471-A2411F3A2976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9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4FF5BE-597F-4771-85FB-F9671A7D5D10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9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B9C8-DC25-47F0-944D-522491D99E52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3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9695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40CA2F-7FE5-4F04-99F6-D500EDAC649B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D807-47AA-44ED-999B-06C2CDE0C23F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02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BC4C7-D15A-465B-9D66-1939648F1B1F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4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628DDE-090C-4047-8194-2AF6FE321D4F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93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1B5E05-83B0-4CAE-BDC1-DA37AA6A2F30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3765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F9B0ACA-E051-4A6C-8501-4FE72EA49BB6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913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26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8496F03-FD64-4297-B76C-A4AD3E11C919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510" y="1830579"/>
            <a:ext cx="9296400" cy="1829015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Análisis sobre extremos:</a:t>
            </a:r>
            <a:b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 primer acercamiento</a:t>
            </a:r>
            <a:endParaRPr lang="es-ES" u="sng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4437387"/>
            <a:ext cx="5860821" cy="926103"/>
          </a:xfrm>
        </p:spPr>
        <p:txBody>
          <a:bodyPr rtlCol="0">
            <a:normAutofit/>
          </a:bodyPr>
          <a:lstStyle/>
          <a:p>
            <a:pPr algn="ctr" rtl="0"/>
            <a:r>
              <a:rPr lang="es-ES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Carla Arévalo, Leandro Carreira y Rocco Di Tella</a:t>
            </a:r>
            <a:endParaRPr lang="es-ES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Algunos valores de la sucesión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 excederán un valor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AR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El comportamiento de los eventos extremos está dado por la siguiente probabilidad condicional:</a:t>
                </a:r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Si F es conocida, también es conocida la distribución para los excesos. Pero como no la conocemos, sí podemos hacer una aproximación como hicimos con </a:t>
                </a:r>
                <a:r>
                  <a:rPr lang="es-AR" sz="2400" dirty="0" smtClean="0"/>
                  <a:t>GEV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  <a:blipFill>
                <a:blip r:embed="rId3"/>
                <a:stretch>
                  <a:fillRect l="-1818" t="-127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sz="3200" u="sng" dirty="0"/>
                  <a:t>Generalized Pareto </a:t>
                </a:r>
                <a:r>
                  <a:rPr lang="es-AR" sz="3200" u="sng" dirty="0" err="1"/>
                  <a:t>Distribution</a:t>
                </a:r>
                <a:r>
                  <a:rPr lang="es-AR" sz="3200" u="sng" dirty="0"/>
                  <a:t> (GPD)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Si 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grandes vale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donde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s-AR" sz="2400" dirty="0"/>
                  <a:t>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AR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entonces para un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la función de distribución 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condicionada a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es aproximadamente </a:t>
                </a:r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       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tal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s-AR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  <a:blipFill>
                <a:blip r:embed="rId3"/>
                <a:stretch>
                  <a:fillRect l="-2061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AR" sz="8600" u="sng" dirty="0"/>
                  <a:t>¿Hay alguna relación entre los parámetros de GEV y GPD?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Si se eligen bloques de diferentes tamaños, los valores de los parámetros para la GEV cambian, pero esto no </a:t>
                </a:r>
                <a:r>
                  <a:rPr lang="es-AR" sz="7200" dirty="0" smtClean="0"/>
                  <a:t>sucede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e</a:t>
                </a:r>
                <a:r>
                  <a:rPr lang="es-AR" sz="7200" dirty="0" smtClean="0"/>
                  <a:t>n el </a:t>
                </a:r>
                <a:r>
                  <a:rPr lang="es-AR" sz="7200" dirty="0"/>
                  <a:t>caso de la de </a:t>
                </a:r>
                <a:r>
                  <a:rPr lang="es-AR" sz="7200" dirty="0" smtClean="0"/>
                  <a:t>Pareto</a:t>
                </a:r>
                <a:endParaRPr lang="es-AR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El </a:t>
                </a:r>
                <a:r>
                  <a:rPr lang="es-AR" sz="7200" dirty="0"/>
                  <a:t>parámetro ξ es el mismo en </a:t>
                </a:r>
                <a:r>
                  <a:rPr lang="es-AR" sz="7200" dirty="0" smtClean="0"/>
                  <a:t>ambas</a:t>
                </a:r>
                <a:r>
                  <a:rPr lang="es-AR" sz="7200" dirty="0"/>
                  <a:t> </a:t>
                </a:r>
                <a:r>
                  <a:rPr lang="es-AR" sz="7200" dirty="0" smtClean="0"/>
                  <a:t>y es dominante </a:t>
                </a:r>
                <a:r>
                  <a:rPr lang="es-AR" sz="7200" dirty="0"/>
                  <a:t>a la hora de determinar el comportamiento cualitativo tanto </a:t>
                </a:r>
                <a:endParaRPr lang="es-AR" sz="72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de </a:t>
                </a:r>
                <a:r>
                  <a:rPr lang="es-AR" sz="7200" dirty="0"/>
                  <a:t>la GEV como de la distribución Pareto generalizada: </a:t>
                </a:r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7200" dirty="0"/>
                  <a:t> la distribución de excesos tiene un límite superior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7200" dirty="0"/>
                  <a:t> entonces no tiene límite </a:t>
                </a:r>
                <a:r>
                  <a:rPr lang="es-AR" sz="7200" dirty="0" smtClean="0"/>
                  <a:t>superior </a:t>
                </a:r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/>
                  <a:t>s</a:t>
                </a:r>
                <a:r>
                  <a:rPr lang="es-AR" sz="7200" dirty="0" smtClean="0"/>
                  <a:t>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7200" dirty="0"/>
                  <a:t>, la distribución tampoco tiene límite, pero debería ser reinterpretada tomando el límite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s-AR" sz="7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ox>
                    <m:r>
                      <a:rPr lang="es-AR" sz="7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7200" dirty="0"/>
                  <a:t> llegando a </a:t>
                </a:r>
                <a:endParaRPr lang="en-US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72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72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72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s-AR" sz="720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7200" dirty="0"/>
                  <a:t> </a:t>
                </a:r>
                <a:r>
                  <a:rPr lang="es-AR" sz="7200" dirty="0"/>
                  <a:t>una distribución exponencial de parámetro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7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s-AR" sz="2800" u="sng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  <a:blipFill>
                <a:blip r:embed="rId3"/>
                <a:stretch>
                  <a:fillRect l="-1468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848340"/>
            <a:ext cx="9744074" cy="517211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611086" y="1332411"/>
            <a:ext cx="574765" cy="1062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055223" y="1254034"/>
            <a:ext cx="8525691" cy="120178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2" y="832586"/>
            <a:ext cx="9744075" cy="51807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962" y="844633"/>
            <a:ext cx="9744075" cy="51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El nivel de retorno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para series estacionarias con distribución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AR" sz="3000" dirty="0"/>
                  <a:t> es el percentil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AR" sz="3000" dirty="0"/>
                  <a:t> de la distribución, es decir que es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que satisface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  <a:blipFill>
                <a:blip r:embed="rId3"/>
                <a:stretch>
                  <a:fillRect l="-1394" t="-4587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Calculo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 smtClean="0"/>
                  <a:t>, con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AR" sz="300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func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r>
                  <a:rPr lang="es-AR" sz="3000" dirty="0"/>
                  <a:t>definiendo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, se </a:t>
                </a:r>
                <a:r>
                  <a:rPr lang="en-US" sz="3000" dirty="0" err="1"/>
                  <a:t>tiene</a:t>
                </a:r>
                <a:r>
                  <a:rPr lang="en-US" sz="3000" dirty="0"/>
                  <a:t> 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  <a:blipFill>
                <a:blip r:embed="rId3"/>
                <a:stretch>
                  <a:fillRect l="-1394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097280" y="4606834"/>
            <a:ext cx="7367451" cy="161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42" y="1249136"/>
            <a:ext cx="7269117" cy="435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143794" y="5712824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Coles,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Tenner: An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modeling of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values, 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AR" sz="300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ζ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A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s-AR" sz="3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3000" dirty="0" smtClean="0"/>
                  <a:t> entonces</a:t>
                </a:r>
                <a:endParaRPr lang="es-AR" sz="3000" dirty="0"/>
              </a:p>
              <a:p>
                <a:pPr algn="just"/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Debo hallar la solución </a:t>
                </a:r>
                <a:r>
                  <a:rPr lang="es-AR" sz="30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3000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  <a:blipFill>
                <a:blip r:embed="rId3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p>
                        </m:s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AR" sz="3000" dirty="0" smtClean="0"/>
              </a:p>
              <a:p>
                <a:endParaRPr lang="es-AR" sz="3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el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caso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ξ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se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tiene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𝜎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757646" y="4180114"/>
            <a:ext cx="4145280" cy="1053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212539"/>
            <a:ext cx="10058400" cy="3736902"/>
          </a:xfrm>
        </p:spPr>
        <p:txBody>
          <a:bodyPr>
            <a:normAutofit/>
          </a:bodyPr>
          <a:lstStyle/>
          <a:p>
            <a:pPr algn="ctr"/>
            <a:r>
              <a:rPr lang="es-AR" sz="3000" dirty="0" smtClean="0"/>
              <a:t>Todo muy lindo pero… ¿y el error? </a:t>
            </a:r>
          </a:p>
          <a:p>
            <a:pPr algn="ctr"/>
            <a:r>
              <a:rPr lang="es-AR" sz="3000" dirty="0" smtClean="0"/>
              <a:t>¿Cómo se si el nivel de retorno hallado es confiable?</a:t>
            </a:r>
            <a:endParaRPr lang="en-US" sz="3000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unny scene from the Simpsons 😂 | Simpsons funny, The simpsons,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1737360"/>
            <a:ext cx="6096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8399" y="326090"/>
            <a:ext cx="9486900" cy="1073150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¿Por qué estudiar extremos?</a:t>
            </a:r>
            <a:endParaRPr lang="es-ES" sz="3600" dirty="0"/>
          </a:p>
        </p:txBody>
      </p:sp>
      <p:pic>
        <p:nvPicPr>
          <p:cNvPr id="1026" name="Picture 2" descr="Huawei y las bolsas de valores: Trump juega con fu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1698807"/>
            <a:ext cx="4105225" cy="23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obsesión china por construir represas gigantes - BBC News Mun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6" y="1420131"/>
            <a:ext cx="3905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a de calor: autoridades de Francia se movilizan para evitar otra tragedia  por temperaturas históricas – CN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11" y="3806974"/>
            <a:ext cx="4257313" cy="23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acto de la sequía en la agricultura | iAgu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9" y="4182409"/>
            <a:ext cx="3546747" cy="19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Varianza e 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71715"/>
                <a:ext cx="10058400" cy="432908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/>
                        </m:ctrlPr>
                      </m:sSubPr>
                      <m:e>
                        <m:r>
                          <a:rPr lang="es-AR" sz="3200"/>
                          <m:t>𝑥</m:t>
                        </m:r>
                      </m:e>
                      <m:sub>
                        <m:r>
                          <a:rPr lang="es-AR" sz="3200"/>
                          <m:t>𝑝</m:t>
                        </m:r>
                      </m:sub>
                    </m:sSub>
                    <m:r>
                      <a:rPr lang="es-AR" sz="3200"/>
                      <m:t>=</m:t>
                    </m:r>
                    <m:r>
                      <a:rPr lang="es-AR" sz="3200"/>
                      <m:t>𝜇</m:t>
                    </m:r>
                    <m:r>
                      <a:rPr lang="es-AR" sz="3200"/>
                      <m:t>−</m:t>
                    </m:r>
                    <m:r>
                      <a:rPr lang="es-AR" sz="3200"/>
                      <m:t>𝜎</m:t>
                    </m:r>
                    <m:r>
                      <a:rPr lang="es-AR" sz="3200"/>
                      <m:t> </m:t>
                    </m:r>
                    <m:func>
                      <m:funcPr>
                        <m:ctrlPr>
                          <a:rPr lang="en-US" sz="32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200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/>
                            </m:ctrlPr>
                          </m:dPr>
                          <m:e>
                            <m:r>
                              <a:rPr lang="es-AR" sz="3200"/>
                              <m:t>−</m:t>
                            </m:r>
                            <m:func>
                              <m:funcPr>
                                <m:ctrlPr>
                                  <a:rPr lang="en-US" sz="3200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20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/>
                                    </m:ctrlPr>
                                  </m:dPr>
                                  <m:e>
                                    <m:r>
                                      <a:rPr lang="es-AR" sz="3200"/>
                                      <m:t>1−</m:t>
                                    </m:r>
                                    <m:r>
                                      <a:rPr lang="es-AR" sz="3200"/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si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familia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</a:t>
                </a:r>
                <a:r>
                  <a:rPr lang="en-US" sz="3200" dirty="0"/>
                  <a:t> de Gumbel</a:t>
                </a:r>
                <a:endParaRPr lang="en-US" sz="3200" dirty="0"/>
              </a:p>
              <a:p>
                <a:pPr marL="0" indent="0" algn="ctr">
                  <a:buNone/>
                </a:pPr>
                <a:endParaRPr lang="es-AR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/>
                        <m:t>𝑉𝑎𝑟</m:t>
                      </m:r>
                      <m:d>
                        <m:dPr>
                          <m:ctrlPr>
                            <a:rPr lang="en-US" sz="3200"/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/>
                                  </m:ctrlPr>
                                </m:sSubPr>
                                <m:e>
                                  <m:r>
                                    <a:rPr lang="es-AR" sz="3200"/>
                                    <m:t>𝑥</m:t>
                                  </m:r>
                                </m:e>
                                <m:sub>
                                  <m:r>
                                    <a:rPr lang="es-AR" sz="3200"/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AR" sz="3200"/>
                        <m:t>≈</m:t>
                      </m:r>
                      <m:r>
                        <a:rPr lang="es-AR" sz="3200"/>
                        <m:t>𝛻</m:t>
                      </m:r>
                      <m:sSubSup>
                        <m:sSubSupPr>
                          <m:ctrlPr>
                            <a:rPr lang="en-US" sz="3200"/>
                          </m:ctrlPr>
                        </m:sSubSupPr>
                        <m:e>
                          <m:r>
                            <a:rPr lang="es-AR" sz="3200"/>
                            <m:t>𝑥</m:t>
                          </m:r>
                        </m:e>
                        <m:sub>
                          <m:r>
                            <a:rPr lang="es-AR" sz="3200"/>
                            <m:t>𝑝</m:t>
                          </m:r>
                        </m:sub>
                        <m:sup>
                          <m:r>
                            <a:rPr lang="es-AR" sz="3200"/>
                            <m:t>𝑇</m:t>
                          </m:r>
                        </m:sup>
                      </m:sSubSup>
                      <m:r>
                        <a:rPr lang="es-AR" sz="3200"/>
                        <m:t> </m:t>
                      </m:r>
                      <m:r>
                        <a:rPr lang="es-AR" sz="3200"/>
                        <m:t>𝑉</m:t>
                      </m:r>
                      <m:r>
                        <a:rPr lang="es-AR" sz="3200"/>
                        <m:t> </m:t>
                      </m:r>
                      <m:r>
                        <a:rPr lang="es-AR" sz="3200"/>
                        <m:t>𝛻</m:t>
                      </m:r>
                      <m:sSub>
                        <m:sSubPr>
                          <m:ctrlPr>
                            <a:rPr lang="en-US" sz="3200"/>
                          </m:ctrlPr>
                        </m:sSubPr>
                        <m:e>
                          <m:r>
                            <a:rPr lang="es-AR" sz="3200"/>
                            <m:t>𝑥</m:t>
                          </m:r>
                        </m:e>
                        <m:sub>
                          <m:r>
                            <a:rPr lang="es-AR" sz="3200"/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s-AR" sz="3200" dirty="0"/>
              </a:p>
              <a:p>
                <a:pPr marL="0" indent="0" algn="ctr">
                  <a:buNone/>
                </a:pPr>
                <a:endParaRPr lang="es-AR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/>
                        <m:t>𝐼𝐶</m:t>
                      </m:r>
                      <m:r>
                        <a:rPr lang="es-AR" sz="3200"/>
                        <m:t>:[</m:t>
                      </m:r>
                      <m:r>
                        <a:rPr lang="es-AR" sz="3200"/>
                        <m:t>𝑣𝑎𝑙𝑜𝑟</m:t>
                      </m:r>
                      <m:r>
                        <a:rPr lang="es-AR" sz="3200"/>
                        <m:t> </m:t>
                      </m:r>
                      <m:r>
                        <a:rPr lang="es-AR" sz="3200"/>
                        <m:t>𝑝𝑢𝑛𝑡𝑢𝑎𝑙</m:t>
                      </m:r>
                      <m:r>
                        <a:rPr lang="es-AR" sz="3200"/>
                        <m:t> </m:t>
                      </m:r>
                      <m:r>
                        <a:rPr lang="es-AR" sz="3200"/>
                        <m:t>𝑒𝑠𝑡𝑖𝑚𝑎𝑑𝑜</m:t>
                      </m:r>
                      <m:r>
                        <a:rPr lang="es-AR" sz="3200"/>
                        <m:t>−∆, </m:t>
                      </m:r>
                      <m:r>
                        <a:rPr lang="es-AR" sz="3200"/>
                        <m:t>𝑣𝑎𝑙𝑜𝑟</m:t>
                      </m:r>
                      <m:r>
                        <a:rPr lang="es-AR" sz="3200"/>
                        <m:t> </m:t>
                      </m:r>
                      <m:r>
                        <a:rPr lang="es-AR" sz="3200"/>
                        <m:t>𝑝𝑢𝑛𝑡𝑢𝑎𝑙</m:t>
                      </m:r>
                      <m:r>
                        <a:rPr lang="es-AR" sz="3200"/>
                        <m:t> </m:t>
                      </m:r>
                      <m:r>
                        <a:rPr lang="es-AR" sz="3200"/>
                        <m:t>𝑒𝑠𝑡𝑖𝑚𝑎𝑑𝑜</m:t>
                      </m:r>
                      <m:r>
                        <a:rPr lang="es-AR" sz="3200"/>
                        <m:t>+ ∆]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/>
                        <m:t>∆ = </m:t>
                      </m:r>
                      <m:sSub>
                        <m:sSubPr>
                          <m:ctrlPr>
                            <a:rPr lang="en-US" sz="3200"/>
                          </m:ctrlPr>
                        </m:sSubPr>
                        <m:e>
                          <m:r>
                            <a:rPr lang="es-AR" sz="3200"/>
                            <m:t>𝑠</m:t>
                          </m:r>
                        </m:e>
                        <m:sub>
                          <m:r>
                            <a:rPr lang="es-AR" sz="3200"/>
                            <m:t>𝑝</m:t>
                          </m:r>
                        </m:sub>
                      </m:sSub>
                      <m:r>
                        <a:rPr lang="es-AR" sz="3200"/>
                        <m:t>  </m:t>
                      </m:r>
                      <m:r>
                        <a:rPr lang="es-AR" sz="3200"/>
                        <m:t>𝑠𝑡𝑑𝑣</m:t>
                      </m:r>
                      <m:r>
                        <a:rPr lang="es-AR" sz="3200"/>
                        <m:t>(</m:t>
                      </m:r>
                      <m:r>
                        <a:rPr lang="es-AR" sz="3200"/>
                        <m:t>𝑒𝑠𝑡𝑖𝑚𝑎𝑑𝑜𝑟</m:t>
                      </m:r>
                      <m:r>
                        <a:rPr lang="es-AR" sz="3200"/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s-AR" sz="3200" dirty="0"/>
                  <a:t>Promesa de campaña 1: vamos a poder hacer gráficos que muestren esta varianza en nuestros </a:t>
                </a:r>
                <a:r>
                  <a:rPr lang="es-AR" sz="3200" dirty="0" err="1"/>
                  <a:t>ploteos</a:t>
                </a:r>
                <a:r>
                  <a:rPr lang="es-AR" sz="3200" dirty="0"/>
                  <a:t> de, 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/>
                        </m:ctrlPr>
                      </m:sSubPr>
                      <m:e>
                        <m:r>
                          <a:rPr lang="es-AR" sz="3200"/>
                          <m:t>𝑥</m:t>
                        </m:r>
                      </m:e>
                      <m:sub>
                        <m:r>
                          <a:rPr lang="es-AR" sz="3200"/>
                          <m:t>𝑚</m:t>
                        </m:r>
                      </m:sub>
                    </m:sSub>
                  </m:oMath>
                </a14:m>
                <a:r>
                  <a:rPr lang="es-ES" sz="3200" dirty="0"/>
                  <a:t> en </a:t>
                </a:r>
                <a:r>
                  <a:rPr lang="es-ES" sz="3200" dirty="0"/>
                  <a:t>función </a:t>
                </a:r>
                <a:r>
                  <a:rPr lang="es-ES" sz="3200" dirty="0"/>
                  <a:t>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/>
                      <m:t>log</m:t>
                    </m:r>
                    <m:r>
                      <a:rPr lang="es-AR" sz="3200"/>
                      <m:t>(</m:t>
                    </m:r>
                    <m:sSub>
                      <m:sSubPr>
                        <m:ctrlPr>
                          <a:rPr lang="en-US" sz="3200"/>
                        </m:ctrlPr>
                      </m:sSubPr>
                      <m:e>
                        <m:r>
                          <a:rPr lang="es-AR" sz="3200"/>
                          <m:t>𝑦</m:t>
                        </m:r>
                      </m:e>
                      <m:sub>
                        <m:r>
                          <a:rPr lang="es-AR" sz="3200"/>
                          <m:t>𝑚</m:t>
                        </m:r>
                      </m:sub>
                    </m:sSub>
                    <m:r>
                      <a:rPr lang="es-AR" sz="3200"/>
                      <m:t>)</m:t>
                    </m:r>
                  </m:oMath>
                </a14:m>
                <a:r>
                  <a:rPr lang="en-US" sz="3200" dirty="0"/>
                  <a:t> con </a:t>
                </a:r>
                <a:r>
                  <a:rPr lang="en-US" sz="3200" dirty="0" err="1"/>
                  <a:t>su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desvío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correspondiente</a:t>
                </a:r>
                <a:endParaRPr lang="en-US" sz="3200" dirty="0"/>
              </a:p>
              <a:p>
                <a:pPr algn="ctr"/>
                <a:r>
                  <a:rPr lang="es-AR" sz="3200" dirty="0"/>
                  <a:t>Promesa de campaña 2: vamos a poder determinar un intervalo de confianza para un nivel de retorno dado.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/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71715"/>
                <a:ext cx="10058400" cy="4329085"/>
              </a:xfrm>
              <a:blipFill>
                <a:blip r:embed="rId3"/>
                <a:stretch>
                  <a:fillRect t="-2817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echa abajo 3"/>
          <p:cNvSpPr/>
          <p:nvPr/>
        </p:nvSpPr>
        <p:spPr>
          <a:xfrm>
            <a:off x="5970494" y="3240741"/>
            <a:ext cx="363071" cy="49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155474" y="2238058"/>
            <a:ext cx="10058400" cy="1449387"/>
          </a:xfrm>
        </p:spPr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Fin!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Caso de estudio: Argel (1961-2005)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591179"/>
            <a:ext cx="4937760" cy="3661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Argel: capital </a:t>
            </a:r>
            <a:r>
              <a:rPr lang="es-AR" dirty="0" err="1" smtClean="0"/>
              <a:t>algeria</a:t>
            </a:r>
            <a:endParaRPr lang="es-A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36°46′35″N 3°03′31″E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ZONA SUBTROPICAL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COSTAS MAR MEDITERRÁNEO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CLIMA MARITIMO MEDITERRÁNEO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INVIERNO DEF (6°C-16°C)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VERANO JJA (19°C-30°C)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pic>
        <p:nvPicPr>
          <p:cNvPr id="2050" name="Picture 2" descr="Argelia cierra la puerta a frutas y hortaliza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7" y="2033612"/>
            <a:ext cx="4119753" cy="40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943725" y="1209675"/>
            <a:ext cx="75247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5400675" y="1419225"/>
            <a:ext cx="6953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8553450" y="1419225"/>
            <a:ext cx="3810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9039225" y="1419225"/>
            <a:ext cx="7334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8115981" y="6009661"/>
            <a:ext cx="570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atos extraídos del </a:t>
            </a:r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paquete </a:t>
            </a:r>
            <a:r>
              <a:rPr lang="es-A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heatwaveR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Teoría de Valores Extremos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89729"/>
            <a:ext cx="10058400" cy="30061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3000" dirty="0"/>
              <a:t>E</a:t>
            </a:r>
            <a:r>
              <a:rPr lang="es-AR" sz="3000" dirty="0" smtClean="0"/>
              <a:t>studio </a:t>
            </a:r>
            <a:r>
              <a:rPr lang="es-AR" sz="3000" dirty="0"/>
              <a:t>de los eventos asociados a las colas de una </a:t>
            </a:r>
            <a:r>
              <a:rPr lang="es-AR" sz="3000" dirty="0" smtClean="0"/>
              <a:t>distribución.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3000" dirty="0" smtClean="0"/>
              <a:t>Dos metodologías: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 smtClean="0"/>
              <a:t>Ajuste </a:t>
            </a:r>
            <a:r>
              <a:rPr lang="es-AR" sz="3000" dirty="0"/>
              <a:t>de la distribución de los valores máximos o </a:t>
            </a:r>
            <a:r>
              <a:rPr lang="es-AR" sz="3000" dirty="0" smtClean="0"/>
              <a:t>mínimos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/>
              <a:t>A</a:t>
            </a:r>
            <a:r>
              <a:rPr lang="es-AR" sz="3000" dirty="0" smtClean="0"/>
              <a:t>nálisis </a:t>
            </a:r>
            <a:r>
              <a:rPr lang="es-AR" sz="3000" dirty="0"/>
              <a:t>de los valores que exceden cierto </a:t>
            </a:r>
            <a:r>
              <a:rPr lang="es-AR" sz="3000" dirty="0" smtClean="0"/>
              <a:t>umbral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/>
                  <a:t>Teorema de </a:t>
                </a:r>
                <a:r>
                  <a:rPr lang="es-AR" sz="3200" u="sng" dirty="0" smtClean="0"/>
                  <a:t>Fisher-</a:t>
                </a:r>
                <a:r>
                  <a:rPr lang="es-AR" sz="3200" u="sng" dirty="0" err="1" smtClean="0"/>
                  <a:t>Tippett</a:t>
                </a:r>
                <a:r>
                  <a:rPr lang="es-AR" sz="3200" u="sng" dirty="0" smtClean="0"/>
                  <a:t>-</a:t>
                </a:r>
                <a:r>
                  <a:rPr lang="es-AR" sz="3200" u="sng" dirty="0" err="1" smtClean="0"/>
                  <a:t>Gnedenko</a:t>
                </a:r>
                <a:endParaRPr lang="es-AR" sz="3200" u="sng" dirty="0" smtClean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Sean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tal que para cada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box>
                          </m:lim>
                        </m:limLow>
                      </m:fNam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AR" sz="2400" dirty="0"/>
                  <a:t>entonces puedo caracterizar la distribución límite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salvo </a:t>
                </a:r>
                <a:r>
                  <a:rPr lang="en-US" sz="2400" dirty="0" err="1"/>
                  <a:t>parámetros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posición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escala</a:t>
                </a:r>
                <a:r>
                  <a:rPr lang="en-US" sz="2400" dirty="0"/>
                  <a:t> y forma.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  <a:blipFill>
                <a:blip r:embed="rId3"/>
                <a:stretch>
                  <a:fillRect l="-2341" t="-2167" r="-1697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AR" sz="3900" u="sng" dirty="0"/>
                  <a:t>Tipos de distribución para el máximo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− 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, −∞&lt;</m:t>
                    </m:r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effectLst/>
                  </a:rPr>
                  <a:t>        </a:t>
                </a:r>
                <a:r>
                  <a:rPr lang="en-US" dirty="0" smtClean="0">
                    <a:effectLst/>
                  </a:rPr>
                  <a:t>		 </a:t>
                </a:r>
                <a:r>
                  <a:rPr lang="en-US" sz="3100" dirty="0"/>
                  <a:t>Gumbel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0                       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dirty="0">
                    <a:effectLst/>
                  </a:rPr>
                  <a:t>                </a:t>
                </a:r>
                <a:r>
                  <a:rPr lang="es-AR" dirty="0" smtClean="0">
                    <a:effectLst/>
                  </a:rPr>
                  <a:t>	  </a:t>
                </a:r>
                <a:r>
                  <a:rPr lang="es-AR" sz="3100" dirty="0" err="1" smtClean="0"/>
                  <a:t>Fréchet</a:t>
                </a:r>
                <a:endParaRPr lang="es-AR" sz="3100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s-AR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1                      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	   </a:t>
                </a:r>
                <a:r>
                  <a:rPr lang="en-US" dirty="0" smtClean="0">
                    <a:effectLst/>
                  </a:rPr>
                  <a:t>	 </a:t>
                </a:r>
                <a:r>
                  <a:rPr lang="en-US" sz="3100" dirty="0"/>
                  <a:t>Weibull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  <a:blipFill>
                <a:blip r:embed="rId3"/>
                <a:stretch>
                  <a:fillRect l="-3905" t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1908703"/>
            <a:ext cx="388505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 err="1"/>
                  <a:t>Generalized</a:t>
                </a:r>
                <a:r>
                  <a:rPr lang="es-AR" sz="3200" u="sng" dirty="0"/>
                  <a:t> Extreme </a:t>
                </a:r>
                <a:r>
                  <a:rPr lang="es-AR" sz="3200" u="sng" dirty="0" err="1"/>
                  <a:t>Value</a:t>
                </a:r>
                <a:r>
                  <a:rPr lang="es-AR" sz="3200" u="sng" dirty="0"/>
                  <a:t> (GEV)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 smtClean="0"/>
                  <a:t>Fréchet</a:t>
                </a:r>
                <a:r>
                  <a:rPr lang="es-AR" sz="2400" dirty="0" smtClean="0"/>
                  <a:t> </a:t>
                </a:r>
                <a:r>
                  <a:rPr lang="es-AR" sz="2400" dirty="0"/>
                  <a:t>y </a:t>
                </a:r>
                <a:r>
                  <a:rPr lang="es-AR" sz="2400" dirty="0" err="1"/>
                  <a:t>Weibull</a:t>
                </a:r>
                <a:r>
                  <a:rPr lang="es-AR" sz="2400" dirty="0"/>
                  <a:t> se corresponden con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para la primera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2400" dirty="0"/>
                  <a:t> para la segunda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/>
                  <a:t>Gumbel</a:t>
                </a:r>
                <a:r>
                  <a:rPr lang="es-AR" sz="2400" dirty="0"/>
                  <a:t> se corresponde con el caso en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153425"/>
              </a:xfrm>
              <a:blipFill>
                <a:blip r:embed="rId3"/>
                <a:stretch>
                  <a:fillRect l="-2424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87" y="1972491"/>
            <a:ext cx="6014586" cy="4160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91" y="1827621"/>
            <a:ext cx="6226629" cy="44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9290C9-6505-4B77-B628-A44276CB9D85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334</Words>
  <Application>Microsoft Office PowerPoint</Application>
  <PresentationFormat>Panorámica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Retrospección</vt:lpstr>
      <vt:lpstr>Análisis sobre extremos: un primer acercamiento</vt:lpstr>
      <vt:lpstr>¿Por qué estudiar extremos?</vt:lpstr>
      <vt:lpstr>Caso de estudio: Argel (1961-2005)</vt:lpstr>
      <vt:lpstr>Presentación de PowerPoint</vt:lpstr>
      <vt:lpstr>Teoría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2- Distribución de excesos</vt:lpstr>
      <vt:lpstr>2- Distribución de excesos</vt:lpstr>
      <vt:lpstr>2- Distribución de excesos</vt:lpstr>
      <vt:lpstr>Presentación de PowerPoint</vt:lpstr>
      <vt:lpstr>Niveles de retorno</vt:lpstr>
      <vt:lpstr>Niveles de retorno- GEV</vt:lpstr>
      <vt:lpstr>Presentación de PowerPoint</vt:lpstr>
      <vt:lpstr>Niveles de retorno- GPD</vt:lpstr>
      <vt:lpstr>Niveles de retorno- GPD</vt:lpstr>
      <vt:lpstr>Niveles de retorno</vt:lpstr>
      <vt:lpstr>Niveles de retorno- Varianza e IC</vt:lpstr>
      <vt:lpstr>¡Fin!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2020-08-20T21:18:38Z</dcterms:created>
  <dcterms:modified xsi:type="dcterms:W3CDTF">2020-08-25T03:59:50Z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