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3" r:id="rId20"/>
    <p:sldId id="274" r:id="rId21"/>
    <p:sldId id="275" r:id="rId22"/>
    <p:sldId id="277" r:id="rId23"/>
    <p:sldId id="278" r:id="rId24"/>
    <p:sldId id="276" r:id="rId2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EE1597-BA8D-477C-BC8D-06622426F1B8}" type="datetime1">
              <a:rPr lang="es-ES" smtClean="0"/>
              <a:t>22/08/2020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75DC4F1-CC00-4E21-8F9B-51DE3107E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81735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BB8FD01-5DB9-4A0E-83AF-656C7FE35756}" type="datetime1">
              <a:rPr lang="es-ES" noProof="0" smtClean="0"/>
              <a:t>22/08/2020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6D563E5-3F3B-4F78-9C71-DC260886980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0368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391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10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632533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11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786228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12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028153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13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461566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14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877668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15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463260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16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459309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17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142416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18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5814531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19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443522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2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563482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20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099491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21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75159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3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52978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4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01709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5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696772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6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128575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7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020819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8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67825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9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79540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18812A-3EB5-4C72-A471-A2411F3A2976}" type="datetime1">
              <a:rPr lang="es-ES" noProof="0" smtClean="0"/>
              <a:t>22/08/2020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795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4FF5BE-597F-4771-85FB-F9671A7D5D10}" type="datetime1">
              <a:rPr lang="es-ES" noProof="0" smtClean="0"/>
              <a:t>22/08/2020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9944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5C0B9C8-DC25-47F0-944D-522491D99E52}" type="datetime1">
              <a:rPr lang="es-ES" noProof="0" smtClean="0"/>
              <a:t>22/08/2020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330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8496F03-FD64-4297-B76C-A4AD3E11C919}" type="datetime1">
              <a:rPr lang="es-ES" noProof="0" smtClean="0"/>
              <a:t>22/08/2020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4969528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40CA2F-7FE5-4F04-99F6-D500EDAC649B}" type="datetime1">
              <a:rPr lang="es-ES" noProof="0" smtClean="0"/>
              <a:t>22/08/2020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68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B6D807-47AA-44ED-999B-06C2CDE0C23F}" type="datetime1">
              <a:rPr lang="es-ES" noProof="0" smtClean="0"/>
              <a:t>22/08/2020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1022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6BC4C7-D15A-465B-9D66-1939648F1B1F}" type="datetime1">
              <a:rPr lang="es-ES" noProof="0" smtClean="0"/>
              <a:t>22/08/2020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3243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628DDE-090C-4047-8194-2AF6FE321D4F}" type="datetime1">
              <a:rPr lang="es-ES" noProof="0" smtClean="0"/>
              <a:t>22/08/2020</a:t>
            </a:fld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1938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01B5E05-83B0-4CAE-BDC1-DA37AA6A2F30}" type="datetime1">
              <a:rPr lang="es-ES" noProof="0" smtClean="0"/>
              <a:t>22/08/2020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037657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1F9B0ACA-E051-4A6C-8501-4FE72EA49BB6}" type="datetime1">
              <a:rPr lang="es-ES" noProof="0" smtClean="0"/>
              <a:t>22/08/2020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AEF9944-A4F6-4C59-AEBD-678D6480B8E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391327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8496F03-FD64-4297-B76C-A4AD3E11C919}" type="datetime1">
              <a:rPr lang="es-ES" noProof="0" smtClean="0"/>
              <a:t>22/08/2020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96267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B8496F03-FD64-4297-B76C-A4AD3E11C919}" type="datetime1">
              <a:rPr lang="es-ES" noProof="0" smtClean="0"/>
              <a:t>22/08/2020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FAEF9944-A4F6-4C59-AEBD-678D6480B8E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94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AC2A1-33AB-498F-9481-456EE428A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510" y="1830579"/>
            <a:ext cx="9296400" cy="1829015"/>
          </a:xfrm>
        </p:spPr>
        <p:txBody>
          <a:bodyPr rtlCol="0" anchor="ctr">
            <a:normAutofit fontScale="90000"/>
          </a:bodyPr>
          <a:lstStyle/>
          <a:p>
            <a:pPr algn="ctr"/>
            <a:r>
              <a:rPr lang="es-ES" u="sng" noProof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Análisis sobre extremos:</a:t>
            </a:r>
            <a:br>
              <a:rPr lang="es-ES" u="sng" noProof="1" smtClean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s-ES" u="sng" noProof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un primer acercamiento</a:t>
            </a:r>
            <a:endParaRPr lang="es-ES" u="sng" noProof="1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4B152B-31E5-418B-BA48-A3361253F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300" y="4437387"/>
            <a:ext cx="5860821" cy="926103"/>
          </a:xfrm>
        </p:spPr>
        <p:txBody>
          <a:bodyPr rtlCol="0">
            <a:normAutofit/>
          </a:bodyPr>
          <a:lstStyle/>
          <a:p>
            <a:pPr algn="ctr" rtl="0"/>
            <a:r>
              <a:rPr lang="es-ES" noProof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Carla Arévalo, Leandro Carreira y Rocco Di Tella</a:t>
            </a:r>
            <a:endParaRPr lang="es-ES" noProof="1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36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2</a:t>
            </a:r>
            <a:r>
              <a:rPr lang="es-AR" dirty="0" smtClean="0"/>
              <a:t>- Distribución de excesos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489729"/>
                <a:ext cx="10058400" cy="3832694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s-AR" sz="2400" dirty="0"/>
                  <a:t>Algunos valores de la sucesión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AR" sz="2400" dirty="0"/>
                  <a:t> excederán un valor umbral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s-AR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s-AR" sz="2400" dirty="0"/>
                  <a:t>El comportamiento de los eventos extremos está dado por la siguiente probabilidad condicional:</a:t>
                </a:r>
                <a:endParaRPr lang="en-US" sz="2400" dirty="0"/>
              </a:p>
              <a:p>
                <a:pPr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s-AR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40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AR" sz="240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s-AR" sz="2400">
                        <a:latin typeface="Cambria Math" panose="02040503050406030204" pitchFamily="18" charset="0"/>
                      </a:rPr>
                      <m:t>,                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s-AR" sz="2400" dirty="0"/>
                  <a:t>Si F es conocida, también es conocida la distribución para los excesos. Pero como no la conocemos, sí podemos hacer una aproximación como hicimos con </a:t>
                </a:r>
                <a:r>
                  <a:rPr lang="es-AR" sz="2400" dirty="0" smtClean="0"/>
                  <a:t>GEV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489729"/>
                <a:ext cx="10058400" cy="3832694"/>
              </a:xfrm>
              <a:blipFill>
                <a:blip r:embed="rId3"/>
                <a:stretch>
                  <a:fillRect l="-1818" t="-1272" r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237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2</a:t>
            </a:r>
            <a:r>
              <a:rPr lang="es-AR" dirty="0" smtClean="0"/>
              <a:t>- Distribución de excesos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941088"/>
                <a:ext cx="10058400" cy="405040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s-AR" sz="3200" u="sng" dirty="0"/>
                  <a:t>Generalized Pareto </a:t>
                </a:r>
                <a:r>
                  <a:rPr lang="es-AR" sz="3200" u="sng" dirty="0" err="1"/>
                  <a:t>Distribution</a:t>
                </a:r>
                <a:r>
                  <a:rPr lang="es-AR" sz="3200" u="sng" dirty="0"/>
                  <a:t> (GPD)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AR" sz="2400" dirty="0"/>
                  <a:t>una sucesión de variables aleatorias independientes e idénticamente distribuidas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AR" sz="24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s-AR" sz="2400" dirty="0"/>
                  <a:t>	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AR" sz="2400" dirty="0"/>
                  <a:t>Si para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AR" sz="2400" dirty="0"/>
                  <a:t> grandes vale que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)≈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sz="2400" dirty="0"/>
                  <a:t> donde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AR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AR" sz="24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AR" sz="240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es-AR" sz="24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AR" sz="240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num>
                                      <m:den>
                                        <m:r>
                                          <a:rPr lang="es-AR" sz="240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den>
                            </m:f>
                          </m:sup>
                        </m:sSup>
                      </m:sup>
                    </m:sSup>
                  </m:oMath>
                </a14:m>
                <a:r>
                  <a:rPr lang="en-US" sz="2400" dirty="0"/>
                  <a:t> </a:t>
                </a:r>
                <a:r>
                  <a:rPr lang="es-AR" sz="2400" dirty="0"/>
                  <a:t>para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AR" sz="2400" dirty="0"/>
                  <a:t> y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s-AR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AR" sz="2400" dirty="0"/>
                  <a:t>entonces para un umbral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AR" sz="2400" dirty="0"/>
                  <a:t> la función de distribución de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sz="2400" dirty="0"/>
                  <a:t> condicionada a que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AR" sz="2400" dirty="0"/>
                  <a:t> es aproximadamente </a:t>
                </a:r>
                <a:endParaRPr lang="en-US" sz="24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AR" sz="240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acc>
                                  <m:accPr>
                                    <m:chr m:val="̃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AR" sz="240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den>
                            </m:f>
                          </m:e>
                        </m:d>
                      </m:e>
                      <m:sup>
                        <m:r>
                          <a:rPr lang="es-AR" sz="24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       {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: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AR" sz="2400" dirty="0"/>
                  <a:t> 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den>
                        </m:f>
                      </m:e>
                    </m:d>
                    <m:r>
                      <a:rPr lang="es-AR" sz="24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AR" sz="2400" dirty="0"/>
                  <a:t> tal que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s-AR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s-AR" sz="2400" dirty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941088"/>
                <a:ext cx="10058400" cy="4050409"/>
              </a:xfrm>
              <a:blipFill>
                <a:blip r:embed="rId3"/>
                <a:stretch>
                  <a:fillRect l="-2061" t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76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2</a:t>
            </a:r>
            <a:r>
              <a:rPr lang="es-AR" dirty="0" smtClean="0"/>
              <a:t>- Distribución de excesos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18606" y="2010755"/>
                <a:ext cx="11625941" cy="4982228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 algn="just">
                  <a:buNone/>
                </a:pPr>
                <a:r>
                  <a:rPr lang="es-AR" sz="8600" u="sng" dirty="0"/>
                  <a:t>¿Hay alguna relación entre los parámetros de GEV y GPD?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s-AR" sz="7200" dirty="0"/>
                  <a:t>Si se eligen bloques de diferentes tamaños, los valores de los parámetros para la GEV cambian, pero esto no </a:t>
                </a:r>
                <a:r>
                  <a:rPr lang="es-AR" sz="7200" dirty="0" smtClean="0"/>
                  <a:t>sucede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s-AR" sz="7200" dirty="0"/>
                  <a:t>e</a:t>
                </a:r>
                <a:r>
                  <a:rPr lang="es-AR" sz="7200" dirty="0" smtClean="0"/>
                  <a:t>n el </a:t>
                </a:r>
                <a:r>
                  <a:rPr lang="es-AR" sz="7200" dirty="0"/>
                  <a:t>caso de la de </a:t>
                </a:r>
                <a:r>
                  <a:rPr lang="es-AR" sz="7200" dirty="0" smtClean="0"/>
                  <a:t>Pareto</a:t>
                </a:r>
                <a:endParaRPr lang="es-AR" sz="7200" dirty="0"/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s-AR" sz="7200" dirty="0" smtClean="0"/>
                  <a:t>El </a:t>
                </a:r>
                <a:r>
                  <a:rPr lang="es-AR" sz="7200" dirty="0"/>
                  <a:t>parámetro ξ es el mismo en </a:t>
                </a:r>
                <a:r>
                  <a:rPr lang="es-AR" sz="7200" dirty="0" smtClean="0"/>
                  <a:t>ambas</a:t>
                </a:r>
                <a:r>
                  <a:rPr lang="es-AR" sz="7200" dirty="0"/>
                  <a:t> </a:t>
                </a:r>
                <a:r>
                  <a:rPr lang="es-AR" sz="7200" dirty="0" smtClean="0"/>
                  <a:t>y es dominante </a:t>
                </a:r>
                <a:r>
                  <a:rPr lang="es-AR" sz="7200" dirty="0"/>
                  <a:t>a la hora de determinar el comportamiento cualitativo tanto </a:t>
                </a:r>
                <a:endParaRPr lang="es-AR" sz="7200" dirty="0" smtClean="0"/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s-AR" sz="7200" dirty="0" smtClean="0"/>
                  <a:t>de </a:t>
                </a:r>
                <a:r>
                  <a:rPr lang="es-AR" sz="7200" dirty="0"/>
                  <a:t>la GEV como de la distribución Pareto generalizada: </a:t>
                </a:r>
                <a:endParaRPr lang="es-AR" sz="7200" dirty="0" smtClean="0"/>
              </a:p>
              <a:p>
                <a:pPr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s-AR" sz="7200" dirty="0" smtClean="0"/>
                  <a:t>si </a:t>
                </a:r>
                <a14:m>
                  <m:oMath xmlns:m="http://schemas.openxmlformats.org/officeDocument/2006/math">
                    <m:r>
                      <a:rPr lang="es-AR" sz="720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s-AR" sz="720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s-AR" sz="7200" dirty="0"/>
                  <a:t> la distribución de excesos tiene un límite superior </a:t>
                </a:r>
                <a14:m>
                  <m:oMath xmlns:m="http://schemas.openxmlformats.org/officeDocument/2006/math">
                    <m:r>
                      <a:rPr lang="es-AR" sz="720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AR" sz="72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̃"/>
                            <m:ctrlPr>
                              <a:rPr lang="en-US" sz="7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sz="720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num>
                      <m:den>
                        <m:r>
                          <a:rPr lang="es-AR" sz="7200">
                            <a:latin typeface="Cambria Math" panose="02040503050406030204" pitchFamily="18" charset="0"/>
                          </a:rPr>
                          <m:t>𝜉</m:t>
                        </m:r>
                      </m:den>
                    </m:f>
                  </m:oMath>
                </a14:m>
                <a:endParaRPr lang="es-AR" sz="7200" dirty="0" smtClean="0"/>
              </a:p>
              <a:p>
                <a:pPr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s-AR" sz="7200" dirty="0" smtClean="0"/>
                  <a:t>si </a:t>
                </a:r>
                <a14:m>
                  <m:oMath xmlns:m="http://schemas.openxmlformats.org/officeDocument/2006/math">
                    <m:r>
                      <a:rPr lang="es-AR" sz="720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s-AR" sz="72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AR" sz="7200" dirty="0"/>
                  <a:t> entonces no tiene límite </a:t>
                </a:r>
                <a:r>
                  <a:rPr lang="es-AR" sz="7200" dirty="0" smtClean="0"/>
                  <a:t>superior </a:t>
                </a:r>
              </a:p>
              <a:p>
                <a:pPr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s-AR" sz="7200" dirty="0"/>
                  <a:t>s</a:t>
                </a:r>
                <a:r>
                  <a:rPr lang="es-AR" sz="7200" dirty="0" smtClean="0"/>
                  <a:t>i </a:t>
                </a:r>
                <a14:m>
                  <m:oMath xmlns:m="http://schemas.openxmlformats.org/officeDocument/2006/math">
                    <m:r>
                      <a:rPr lang="es-AR" sz="720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s-AR" sz="72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AR" sz="7200" dirty="0"/>
                  <a:t>, la distribución tampoco tiene límite, pero debería ser reinterpretada tomando el límite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s-AR" sz="7200">
                            <a:latin typeface="Cambria Math" panose="02040503050406030204" pitchFamily="18" charset="0"/>
                          </a:rPr>
                          <m:t>𝜉</m:t>
                        </m:r>
                        <m:groupChr>
                          <m:groupChrPr>
                            <m:chr m:val="→"/>
                            <m:pos m:val="top"/>
                            <m:ctrlPr>
                              <a:rPr lang="en-US" sz="72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s-AR" sz="720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groupChr>
                        <m:r>
                          <a:rPr lang="es-AR" sz="72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box>
                    <m:r>
                      <a:rPr lang="es-AR" sz="72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AR" sz="7200" dirty="0"/>
                  <a:t> llegando a </a:t>
                </a:r>
                <a:endParaRPr lang="en-US" sz="7200" dirty="0"/>
              </a:p>
              <a:p>
                <a:pPr marL="0" indent="0" algn="just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s-AR" sz="720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72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AR" sz="720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72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AR" sz="72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7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72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acc>
                              <m:accPr>
                                <m:chr m:val="̃"/>
                                <m:ctrlPr>
                                  <a:rPr lang="en-US" sz="7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AR" sz="720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den>
                        </m:f>
                      </m:sup>
                    </m:sSup>
                    <m:r>
                      <a:rPr lang="es-AR" sz="7200"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es-AR" sz="72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sz="72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7200" dirty="0"/>
                  <a:t> </a:t>
                </a:r>
                <a:r>
                  <a:rPr lang="es-AR" sz="7200" dirty="0"/>
                  <a:t>una distribución exponencial de parámetro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72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acc>
                          <m:accPr>
                            <m:chr m:val="̃"/>
                            <m:ctrlPr>
                              <a:rPr lang="en-US" sz="7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sz="720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den>
                    </m:f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endParaRPr lang="es-AR" sz="2800" u="sng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606" y="2010755"/>
                <a:ext cx="11625941" cy="4982228"/>
              </a:xfrm>
              <a:blipFill>
                <a:blip r:embed="rId3"/>
                <a:stretch>
                  <a:fillRect l="-1468" t="-2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56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3" y="848340"/>
            <a:ext cx="9744075" cy="516132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963" y="848340"/>
            <a:ext cx="9744074" cy="5172114"/>
          </a:xfrm>
          <a:prstGeom prst="rect">
            <a:avLst/>
          </a:prstGeom>
        </p:spPr>
      </p:pic>
      <p:cxnSp>
        <p:nvCxnSpPr>
          <p:cNvPr id="13" name="Conector recto de flecha 12"/>
          <p:cNvCxnSpPr/>
          <p:nvPr/>
        </p:nvCxnSpPr>
        <p:spPr>
          <a:xfrm>
            <a:off x="1611086" y="1332411"/>
            <a:ext cx="574765" cy="10624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redondeado 13"/>
          <p:cNvSpPr/>
          <p:nvPr/>
        </p:nvSpPr>
        <p:spPr>
          <a:xfrm>
            <a:off x="2055223" y="1254034"/>
            <a:ext cx="8525691" cy="1201783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3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Niveles de retorno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707442"/>
                <a:ext cx="10058400" cy="2657037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AR" sz="3000" dirty="0"/>
                  <a:t>El nivel de retorno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s-AR" sz="3000" dirty="0"/>
                  <a:t> para series estacionarias con distribución </a:t>
                </a:r>
                <a14:m>
                  <m:oMath xmlns:m="http://schemas.openxmlformats.org/officeDocument/2006/math">
                    <m:r>
                      <a:rPr lang="es-AR" sz="300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s-AR" sz="3000" dirty="0"/>
                  <a:t> es el percentil </a:t>
                </a:r>
                <a14:m>
                  <m:oMath xmlns:m="http://schemas.openxmlformats.org/officeDocument/2006/math">
                    <m:r>
                      <a:rPr lang="es-AR" sz="300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3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s-AR" sz="3000" dirty="0"/>
                  <a:t> de la distribución, es decir que es el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s-AR" sz="3000" dirty="0"/>
                  <a:t> que satisface </a:t>
                </a:r>
                <a14:m>
                  <m:oMath xmlns:m="http://schemas.openxmlformats.org/officeDocument/2006/math">
                    <m:r>
                      <a:rPr lang="es-AR" sz="300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s-AR" sz="300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3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30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707442"/>
                <a:ext cx="10058400" cy="2657037"/>
              </a:xfrm>
              <a:blipFill>
                <a:blip r:embed="rId3"/>
                <a:stretch>
                  <a:fillRect l="-1394" t="-4587" r="-2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80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Niveles de retorno- GEV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914961"/>
                <a:ext cx="10058400" cy="4250707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AR" sz="3000" dirty="0"/>
                  <a:t>Calculo </a:t>
                </a:r>
                <a14:m>
                  <m:oMath xmlns:m="http://schemas.openxmlformats.org/officeDocument/2006/math">
                    <m:r>
                      <a:rPr lang="es-AR" sz="300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s-AR" sz="300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s-AR" sz="300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000" dirty="0" smtClean="0"/>
                  <a:t>, con 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s-AR" sz="3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num>
                              <m:den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den>
                            </m:f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AR" sz="30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unc>
                                          <m:funcPr>
                                            <m:ctrlPr>
                                              <a:rPr lang="en-US" sz="3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s-AR" sz="3000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3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s-AR" sz="3000">
                                                    <a:latin typeface="Cambria Math" panose="02040503050406030204" pitchFamily="18" charset="0"/>
                                                  </a:rPr>
                                                  <m:t>1−</m:t>
                                                </m:r>
                                                <m:r>
                                                  <a:rPr lang="es-AR" sz="300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</m:d>
                                  </m:e>
                                  <m:sup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≠0</m:t>
                            </m:r>
                          </m:e>
                          <m:e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func>
                              <m:func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en-US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s-AR" sz="300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s-AR" sz="3000">
                                            <a:latin typeface="Cambria Math" panose="02040503050406030204" pitchFamily="18" charset="0"/>
                                          </a:rPr>
                                          <m:t>(1−</m:t>
                                        </m:r>
                                        <m:r>
                                          <a:rPr lang="es-AR" sz="300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func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                  </m:t>
                                </m:r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en-US" sz="3000" dirty="0"/>
              </a:p>
              <a:p>
                <a:r>
                  <a:rPr lang="es-AR" sz="3000" dirty="0"/>
                  <a:t>definiendo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s-AR" sz="300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AR" sz="3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AR" sz="300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AR" sz="30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000" dirty="0"/>
                  <a:t>, se </a:t>
                </a:r>
                <a:r>
                  <a:rPr lang="en-US" sz="3000" dirty="0" err="1"/>
                  <a:t>tiene</a:t>
                </a:r>
                <a:r>
                  <a:rPr lang="en-US" sz="3000" dirty="0"/>
                  <a:t> que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s-AR" sz="3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num>
                              <m:den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den>
                            </m:f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300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s-AR" sz="300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                          </m:t>
                            </m:r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≠0</m:t>
                            </m:r>
                          </m:e>
                          <m:e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func>
                              <m:func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en-US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s-AR" sz="300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s-AR" sz="300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</m:e>
                                    </m:func>
                                    <m:sSub>
                                      <m:sSubPr>
                                        <m:ctrlPr>
                                          <a:rPr lang="en-US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300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s-AR" sz="300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                  </m:t>
                                </m:r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en-US" sz="30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914961"/>
                <a:ext cx="10058400" cy="4250707"/>
              </a:xfrm>
              <a:blipFill>
                <a:blip r:embed="rId3"/>
                <a:stretch>
                  <a:fillRect l="-1394" t="-1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/>
          <p:cNvSpPr/>
          <p:nvPr/>
        </p:nvSpPr>
        <p:spPr>
          <a:xfrm>
            <a:off x="1097280" y="4606834"/>
            <a:ext cx="7367451" cy="1619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4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442" y="1249136"/>
            <a:ext cx="7269117" cy="43597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/>
          <p:cNvSpPr txBox="1"/>
          <p:nvPr/>
        </p:nvSpPr>
        <p:spPr>
          <a:xfrm>
            <a:off x="3143794" y="5712824"/>
            <a:ext cx="652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Coles,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Tenner: An 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statistical modeling of 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extreme values, </a:t>
            </a:r>
            <a:r>
              <a:rPr lang="en-US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página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21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Niveles de retorno- GPD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914962"/>
                <a:ext cx="10058400" cy="3736902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AR" sz="300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AR" sz="30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AR" sz="30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s-AR" sz="30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d>
                              <m:d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num>
                                  <m:den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s-AR" sz="30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den>
                        </m:f>
                      </m:sup>
                    </m:sSup>
                  </m:oMath>
                </a14:m>
                <a:endParaRPr lang="en-US" sz="3000" dirty="0"/>
              </a:p>
              <a:p>
                <a:pPr algn="just"/>
                <a:r>
                  <a:rPr lang="es-AR" sz="3000" dirty="0"/>
                  <a:t>Si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sz="3000">
                        <a:latin typeface="Cambria Math" panose="02040503050406030204" pitchFamily="18" charset="0"/>
                      </a:rPr>
                      <m:t>ζ</m:t>
                    </m:r>
                    <m:r>
                      <a:rPr lang="es-AR" sz="3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AR" sz="30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s-AR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AR" sz="3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AR" sz="30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m:rPr>
                            <m:sty m:val="p"/>
                          </m:rPr>
                          <a:rPr lang="es-AR" sz="300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d>
                    <m:r>
                      <a:rPr lang="es-AR" sz="3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AR" sz="3000" dirty="0" smtClean="0"/>
                  <a:t> entonces</a:t>
                </a:r>
                <a:endParaRPr lang="es-AR" sz="3000" dirty="0"/>
              </a:p>
              <a:p>
                <a:pPr algn="just"/>
                <a14:m>
                  <m:oMath xmlns:m="http://schemas.openxmlformats.org/officeDocument/2006/math">
                    <m:r>
                      <a:rPr lang="es-AR" sz="30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AR" sz="30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AR" sz="3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AR" sz="3000">
                            <a:latin typeface="Cambria Math" panose="02040503050406030204" pitchFamily="18" charset="0"/>
                          </a:rPr>
                          <m:t>ζ</m:t>
                        </m:r>
                      </m:e>
                      <m:sub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d>
                              <m:d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num>
                                  <m:den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s-AR" sz="30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den>
                        </m:f>
                      </m:sup>
                    </m:sSup>
                  </m:oMath>
                </a14:m>
                <a:endParaRPr lang="en-US" sz="3000" dirty="0"/>
              </a:p>
              <a:p>
                <a:pPr algn="just"/>
                <a:r>
                  <a:rPr lang="es-AR" sz="3000" dirty="0"/>
                  <a:t>Debo hallar la solución </a:t>
                </a:r>
                <a:r>
                  <a:rPr lang="es-AR" sz="3000" dirty="0" smtClean="0"/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300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d>
                              <m:d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30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AR" sz="300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num>
                                  <m:den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s-AR" sz="30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den>
                        </m:f>
                      </m:sup>
                    </m:sSup>
                    <m:r>
                      <a:rPr lang="es-AR" sz="3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3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sz="3000" dirty="0"/>
              </a:p>
              <a:p>
                <a:pPr algn="just"/>
                <a:endParaRPr lang="en-US" sz="30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914962"/>
                <a:ext cx="10058400" cy="3736902"/>
              </a:xfrm>
              <a:blipFill>
                <a:blip r:embed="rId3"/>
                <a:stretch>
                  <a:fillRect l="-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98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Niveles de retorno- GPD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914961"/>
                <a:ext cx="10058400" cy="458163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AR" sz="300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300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AR" sz="30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300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es-AR" sz="3000">
                            <a:latin typeface="Cambria Math" panose="02040503050406030204" pitchFamily="18" charset="0"/>
                          </a:rPr>
                          <m:t>𝜉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b>
                                  <m:sSub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sup>
                        </m:sSup>
                        <m:r>
                          <a:rPr lang="es-AR" sz="300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s-AR" sz="3000" dirty="0" smtClean="0"/>
              </a:p>
              <a:p>
                <a:endParaRPr lang="es-AR" sz="3000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AR" sz="3000"/>
                      <m:t>En</m:t>
                    </m:r>
                    <m:r>
                      <m:rPr>
                        <m:nor/>
                      </m:rPr>
                      <a:rPr lang="es-AR" sz="3000"/>
                      <m:t> </m:t>
                    </m:r>
                    <m:r>
                      <m:rPr>
                        <m:nor/>
                      </m:rPr>
                      <a:rPr lang="es-AR" sz="3000"/>
                      <m:t>el</m:t>
                    </m:r>
                    <m:r>
                      <m:rPr>
                        <m:nor/>
                      </m:rPr>
                      <a:rPr lang="es-AR" sz="3000"/>
                      <m:t> </m:t>
                    </m:r>
                    <m:r>
                      <m:rPr>
                        <m:nor/>
                      </m:rPr>
                      <a:rPr lang="es-AR" sz="3000"/>
                      <m:t>caso</m:t>
                    </m:r>
                    <m:r>
                      <m:rPr>
                        <m:nor/>
                      </m:rPr>
                      <a:rPr lang="es-AR" sz="3000"/>
                      <m:t> </m:t>
                    </m:r>
                    <m:r>
                      <m:rPr>
                        <m:nor/>
                      </m:rPr>
                      <a:rPr lang="es-AR" sz="3000"/>
                      <m:t>en</m:t>
                    </m:r>
                    <m:r>
                      <m:rPr>
                        <m:nor/>
                      </m:rPr>
                      <a:rPr lang="es-AR" sz="3000"/>
                      <m:t> </m:t>
                    </m:r>
                    <m:r>
                      <m:rPr>
                        <m:nor/>
                      </m:rPr>
                      <a:rPr lang="es-AR" sz="3000"/>
                      <m:t>que</m:t>
                    </m:r>
                    <m:r>
                      <m:rPr>
                        <m:nor/>
                      </m:rPr>
                      <a:rPr lang="es-AR" sz="3000"/>
                      <m:t> </m:t>
                    </m:r>
                    <m:r>
                      <m:rPr>
                        <m:sty m:val="p"/>
                      </m:rPr>
                      <a:rPr lang="es-AR" sz="3000">
                        <a:latin typeface="Cambria Math" panose="02040503050406030204" pitchFamily="18" charset="0"/>
                      </a:rPr>
                      <m:t>ξ</m:t>
                    </m:r>
                    <m:r>
                      <a:rPr lang="es-AR" sz="3000">
                        <a:latin typeface="Cambria Math" panose="02040503050406030204" pitchFamily="18" charset="0"/>
                      </a:rPr>
                      <m:t>=0,</m:t>
                    </m:r>
                    <m:r>
                      <m:rPr>
                        <m:nor/>
                      </m:rPr>
                      <a:rPr lang="es-AR" sz="3000"/>
                      <m:t> </m:t>
                    </m:r>
                    <m:r>
                      <m:rPr>
                        <m:nor/>
                      </m:rPr>
                      <a:rPr lang="es-AR" sz="3000"/>
                      <m:t>se</m:t>
                    </m:r>
                    <m:r>
                      <m:rPr>
                        <m:nor/>
                      </m:rPr>
                      <a:rPr lang="es-AR" sz="3000"/>
                      <m:t> </m:t>
                    </m:r>
                    <m:r>
                      <m:rPr>
                        <m:nor/>
                      </m:rPr>
                      <a:rPr lang="es-AR" sz="3000"/>
                      <m:t>tiene</m:t>
                    </m:r>
                    <m:r>
                      <m:rPr>
                        <m:nor/>
                      </m:rPr>
                      <a:rPr lang="es-AR" sz="3000"/>
                      <m:t> </m:t>
                    </m:r>
                    <m:r>
                      <m:rPr>
                        <m:nor/>
                      </m:rPr>
                      <a:rPr lang="es-AR" sz="3000"/>
                      <m:t>que</m:t>
                    </m:r>
                  </m:oMath>
                </a14:m>
                <a:endParaRPr lang="en-US" sz="3000" dirty="0" smtClean="0"/>
              </a:p>
              <a:p>
                <a:endParaRPr lang="en-US" sz="3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AR" sz="300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300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AR" sz="3000"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sz="3000">
                        <a:latin typeface="Cambria Math" panose="02040503050406030204" pitchFamily="18" charset="0"/>
                      </a:rPr>
                      <m:t>𝜎</m:t>
                    </m:r>
                    <m:func>
                      <m:func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AR" sz="3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  <m:sub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algn="just"/>
                <a:endParaRPr lang="en-US" sz="30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914961"/>
                <a:ext cx="10058400" cy="458163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redondeado 3"/>
          <p:cNvSpPr/>
          <p:nvPr/>
        </p:nvSpPr>
        <p:spPr>
          <a:xfrm>
            <a:off x="757646" y="4180114"/>
            <a:ext cx="4145280" cy="10537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8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Niveles de retorno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3212539"/>
            <a:ext cx="10058400" cy="3736902"/>
          </a:xfrm>
        </p:spPr>
        <p:txBody>
          <a:bodyPr>
            <a:normAutofit/>
          </a:bodyPr>
          <a:lstStyle/>
          <a:p>
            <a:pPr algn="ctr"/>
            <a:r>
              <a:rPr lang="es-AR" sz="3000" dirty="0" smtClean="0"/>
              <a:t>Todo muy lindo pero… ¿y el error? </a:t>
            </a:r>
          </a:p>
          <a:p>
            <a:pPr algn="ctr"/>
            <a:r>
              <a:rPr lang="es-AR" sz="3000" dirty="0" smtClean="0"/>
              <a:t>¿Cómo se si el nivel de retorno hallado es confiable?</a:t>
            </a:r>
            <a:endParaRPr lang="en-US" sz="3000" dirty="0"/>
          </a:p>
          <a:p>
            <a:pPr algn="just"/>
            <a:endParaRPr lang="en-US" sz="3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Funny scene from the Simpsons 😂 | Simpsons funny, The simpsons, Me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766" y="1737360"/>
            <a:ext cx="6096000" cy="459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38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23A8A-47FD-4BFE-B43B-5621E62240F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38399" y="326090"/>
            <a:ext cx="9486900" cy="1073150"/>
          </a:xfrm>
        </p:spPr>
        <p:txBody>
          <a:bodyPr rtlCol="0" anchor="ctr">
            <a:normAutofit/>
          </a:bodyPr>
          <a:lstStyle/>
          <a:p>
            <a:pPr algn="ctr"/>
            <a:r>
              <a:rPr lang="es-ES" sz="3600" dirty="0" smtClean="0"/>
              <a:t>¿Por qué estudiar extremos?</a:t>
            </a:r>
            <a:endParaRPr lang="es-ES" sz="3600" dirty="0"/>
          </a:p>
        </p:txBody>
      </p:sp>
      <p:pic>
        <p:nvPicPr>
          <p:cNvPr id="1026" name="Picture 2" descr="Huawei y las bolsas de valores: Trump juega con fue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15" y="1698807"/>
            <a:ext cx="4105225" cy="230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 obsesión china por construir represas gigantes - BBC News Mund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616" y="1420131"/>
            <a:ext cx="39052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la de calor: autoridades de Francia se movilizan para evitar otra tragedia  por temperaturas históricas – CN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311" y="3806974"/>
            <a:ext cx="4257313" cy="239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pacto de la sequía en la agricultura | iAgu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869" y="4182409"/>
            <a:ext cx="3546747" cy="194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Niveles de retorno- Varianza e 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071716"/>
                <a:ext cx="10058400" cy="3736902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AR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s-AR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acc>
                    <m:r>
                      <a:rPr lang="es-AR" i="1">
                        <a:latin typeface="Cambria Math" panose="02040503050406030204" pitchFamily="18" charset="0"/>
                      </a:rPr>
                      <m:t>)≈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acc>
                    <m:r>
                      <a:rPr lang="es-AR" i="1">
                        <a:latin typeface="Cambria Math" panose="02040503050406030204" pitchFamily="18" charset="0"/>
                      </a:rPr>
                      <m:t>(1−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acc>
                    <m:r>
                      <a:rPr lang="es-AR" i="1">
                        <a:latin typeface="Cambria Math" panose="02040503050406030204" pitchFamily="18" charset="0"/>
                      </a:rPr>
                      <m:t>)/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A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s-AR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s-AR">
                        <a:latin typeface="Cambria Math" panose="02040503050406030204" pitchFamily="18" charset="0"/>
                      </a:rPr>
                      <m:t>𝛻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s-A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>
                        <a:latin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algn="ctr"/>
                <a:r>
                  <a:rPr lang="es-AR" dirty="0" smtClean="0"/>
                  <a:t>Promesa de campaña 1: vamos a poder hacer gráficos que muestren esta varianza en nuestros </a:t>
                </a:r>
                <a:r>
                  <a:rPr lang="es-AR" dirty="0" err="1" smtClean="0"/>
                  <a:t>ploteos</a:t>
                </a:r>
                <a:r>
                  <a:rPr lang="es-AR" dirty="0" smtClean="0"/>
                  <a:t> de, por ejemplo,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s-ES" dirty="0" smtClean="0"/>
                  <a:t> en </a:t>
                </a:r>
                <a:r>
                  <a:rPr lang="es-ES" dirty="0"/>
                  <a:t>función </a:t>
                </a:r>
                <a:r>
                  <a:rPr lang="es-ES" dirty="0" smtClean="0"/>
                  <a:t>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con </a:t>
                </a:r>
                <a:r>
                  <a:rPr lang="en-US" dirty="0" err="1" smtClean="0"/>
                  <a:t>su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desvío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correspondiente</a:t>
                </a:r>
                <a:endParaRPr lang="en-US" dirty="0" smtClean="0"/>
              </a:p>
              <a:p>
                <a:pPr algn="ctr"/>
                <a:r>
                  <a:rPr lang="es-AR" dirty="0" smtClean="0"/>
                  <a:t>Promesa de campaña 2: vamos a poder determinar un intervalo de confianza para un nivel de retorno dado.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algn="ctr"/>
                <a:endParaRPr lang="en-US" dirty="0"/>
              </a:p>
              <a:p>
                <a:pPr algn="just"/>
                <a:endParaRPr lang="en-US" sz="30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071716"/>
                <a:ext cx="10058400" cy="3736902"/>
              </a:xfrm>
              <a:blipFill>
                <a:blip r:embed="rId3"/>
                <a:stretch>
                  <a:fillRect t="-1794" r="-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47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155474" y="2238058"/>
            <a:ext cx="10058400" cy="1449387"/>
          </a:xfrm>
        </p:spPr>
        <p:txBody>
          <a:bodyPr/>
          <a:lstStyle/>
          <a:p>
            <a:r>
              <a:rPr lang="es-AR" dirty="0"/>
              <a:t>¡</a:t>
            </a:r>
            <a:r>
              <a:rPr lang="es-AR" dirty="0" smtClean="0"/>
              <a:t>Fin!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2133600" y="1846263"/>
            <a:ext cx="10058400" cy="4022725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just"/>
            <a:endParaRPr lang="en-US" sz="3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23A8A-47FD-4BFE-B43B-5621E622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algn="ctr"/>
            <a:r>
              <a:rPr lang="es-ES" sz="3600" dirty="0" smtClean="0"/>
              <a:t>Caso de estudio: Argel (1961-2005)</a:t>
            </a:r>
            <a:endParaRPr lang="es-ES" sz="36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591179"/>
            <a:ext cx="4937760" cy="366157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 smtClean="0"/>
              <a:t>Argel: capital </a:t>
            </a:r>
            <a:r>
              <a:rPr lang="es-AR" dirty="0" err="1" smtClean="0"/>
              <a:t>algeria</a:t>
            </a:r>
            <a:endParaRPr lang="es-A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 smtClean="0"/>
              <a:t>36°46′35″N 3°03′31″E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 smtClean="0"/>
              <a:t>ZONA SUBTROPICAL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 smtClean="0"/>
              <a:t>COSTAS MAR MEDITERRÁNEO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 smtClean="0"/>
              <a:t>CLIMA MARITIMO MEDITERRÁNEO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dirty="0" smtClean="0"/>
              <a:t>INVIERNO DEF (6°C-16°C)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dirty="0" smtClean="0"/>
              <a:t>VERANO JJA (19°C-30°C)</a:t>
            </a:r>
          </a:p>
          <a:p>
            <a:endParaRPr lang="es-A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dirty="0" smtClean="0"/>
          </a:p>
        </p:txBody>
      </p:sp>
      <p:pic>
        <p:nvPicPr>
          <p:cNvPr id="2050" name="Picture 2" descr="Argelia cierra la puerta a frutas y hortalizas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927" y="2033612"/>
            <a:ext cx="4119753" cy="404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06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3" y="848340"/>
            <a:ext cx="9744075" cy="5161321"/>
          </a:xfrm>
          <a:prstGeom prst="rect">
            <a:avLst/>
          </a:prstGeom>
        </p:spPr>
      </p:pic>
      <p:sp>
        <p:nvSpPr>
          <p:cNvPr id="13" name="Elipse 12"/>
          <p:cNvSpPr/>
          <p:nvPr/>
        </p:nvSpPr>
        <p:spPr>
          <a:xfrm>
            <a:off x="6943725" y="1209675"/>
            <a:ext cx="752475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/>
          <p:cNvSpPr/>
          <p:nvPr/>
        </p:nvSpPr>
        <p:spPr>
          <a:xfrm>
            <a:off x="5400675" y="1419225"/>
            <a:ext cx="695325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ipse 14"/>
          <p:cNvSpPr/>
          <p:nvPr/>
        </p:nvSpPr>
        <p:spPr>
          <a:xfrm>
            <a:off x="8553450" y="1419225"/>
            <a:ext cx="381000" cy="361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ipse 16"/>
          <p:cNvSpPr/>
          <p:nvPr/>
        </p:nvSpPr>
        <p:spPr>
          <a:xfrm>
            <a:off x="9039225" y="1419225"/>
            <a:ext cx="733425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/>
          <p:cNvSpPr txBox="1"/>
          <p:nvPr/>
        </p:nvSpPr>
        <p:spPr>
          <a:xfrm>
            <a:off x="8115981" y="6009661"/>
            <a:ext cx="5704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atos extraídos del </a:t>
            </a:r>
            <a:r>
              <a:rPr lang="es-A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paquete </a:t>
            </a:r>
            <a:r>
              <a:rPr lang="es-A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heatwaveR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91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Teoría de Valores Extremos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489729"/>
            <a:ext cx="10058400" cy="300619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AR" sz="3000" dirty="0"/>
              <a:t>E</a:t>
            </a:r>
            <a:r>
              <a:rPr lang="es-AR" sz="3000" dirty="0" smtClean="0"/>
              <a:t>studio </a:t>
            </a:r>
            <a:r>
              <a:rPr lang="es-AR" sz="3000" dirty="0"/>
              <a:t>de los eventos asociados a las colas de una </a:t>
            </a:r>
            <a:r>
              <a:rPr lang="es-AR" sz="3000" dirty="0" smtClean="0"/>
              <a:t>distribución.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AR" sz="3000" dirty="0" smtClean="0"/>
              <a:t>Dos metodologías: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s-AR" sz="3000" dirty="0" smtClean="0"/>
              <a:t>Ajuste </a:t>
            </a:r>
            <a:r>
              <a:rPr lang="es-AR" sz="3000" dirty="0"/>
              <a:t>de la distribución de los valores máximos o </a:t>
            </a:r>
            <a:r>
              <a:rPr lang="es-AR" sz="3000" dirty="0" smtClean="0"/>
              <a:t>mínimos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s-AR" sz="3000" dirty="0"/>
              <a:t>A</a:t>
            </a:r>
            <a:r>
              <a:rPr lang="es-AR" sz="3000" dirty="0" smtClean="0"/>
              <a:t>nálisis </a:t>
            </a:r>
            <a:r>
              <a:rPr lang="es-AR" sz="3000" dirty="0"/>
              <a:t>de los valores que exceden cierto </a:t>
            </a:r>
            <a:r>
              <a:rPr lang="es-AR" sz="3000" dirty="0" smtClean="0"/>
              <a:t>umbral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1- Distribución generalizada de Valores </a:t>
            </a:r>
            <a:r>
              <a:rPr lang="es-AR" dirty="0"/>
              <a:t>Extremos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914962"/>
                <a:ext cx="10415451" cy="365852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AR" sz="3200" u="sng" dirty="0"/>
                  <a:t>Teorema de </a:t>
                </a:r>
                <a:r>
                  <a:rPr lang="es-AR" sz="3200" u="sng" dirty="0" smtClean="0"/>
                  <a:t>Fisher-</a:t>
                </a:r>
                <a:r>
                  <a:rPr lang="es-AR" sz="3200" u="sng" dirty="0" err="1" smtClean="0"/>
                  <a:t>Tippett</a:t>
                </a:r>
                <a:r>
                  <a:rPr lang="es-AR" sz="3200" u="sng" dirty="0" smtClean="0"/>
                  <a:t>-</a:t>
                </a:r>
                <a:r>
                  <a:rPr lang="es-AR" sz="3200" u="sng" dirty="0" err="1" smtClean="0"/>
                  <a:t>Gnedenko</a:t>
                </a:r>
                <a:endParaRPr lang="es-AR" sz="3200" u="sng" dirty="0" smtClean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AR" sz="2400" dirty="0"/>
                  <a:t>una sucesión de variables aleatorias independientes e idénticamente distribuidas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AR" sz="24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s-AR" sz="2400" dirty="0"/>
                  <a:t>	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s-AR" sz="2400" dirty="0"/>
                  <a:t>Sean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sz="2400" dirty="0"/>
                  <a:t> tal que para cada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A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AR" sz="2400" dirty="0"/>
                  <a:t> 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AR" sz="2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box>
                              <m:box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groupChr>
                                  <m:groupChrPr>
                                    <m:chr m:val="→"/>
                                    <m:pos m:val="top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a:rPr lang="es-AR" sz="240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groupChr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box>
                          </m:lim>
                        </m:limLow>
                      </m:fName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40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s-AR" sz="2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40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AR" sz="2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40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AR" sz="2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AR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s-AR" sz="240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s-AR" sz="2400" dirty="0"/>
                  <a:t>entonces puedo caracterizar la distribución límite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salvo </a:t>
                </a:r>
                <a:r>
                  <a:rPr lang="en-US" sz="2400" dirty="0" err="1"/>
                  <a:t>parámetros</a:t>
                </a:r>
                <a:r>
                  <a:rPr lang="en-US" sz="2400" dirty="0"/>
                  <a:t> de </a:t>
                </a:r>
                <a:r>
                  <a:rPr lang="en-US" sz="2400" dirty="0" err="1"/>
                  <a:t>posición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escala</a:t>
                </a:r>
                <a:r>
                  <a:rPr lang="en-US" sz="2400" dirty="0"/>
                  <a:t> y forma.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914962"/>
                <a:ext cx="10415451" cy="3658523"/>
              </a:xfrm>
              <a:blipFill>
                <a:blip r:embed="rId3"/>
                <a:stretch>
                  <a:fillRect l="-2341" t="-2167" r="-1697" b="-3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82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1- Distribución generalizada de Valores </a:t>
            </a:r>
            <a:r>
              <a:rPr lang="es-AR" dirty="0"/>
              <a:t>Extremos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908703"/>
                <a:ext cx="5930537" cy="4405011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s-AR" sz="3900" u="sng" dirty="0"/>
                  <a:t>Tipos de distribución para el máximo</a:t>
                </a:r>
              </a:p>
              <a:p>
                <a:pPr marL="514350" lvl="0" indent="-514350">
                  <a:lnSpc>
                    <a:spcPct val="110000"/>
                  </a:lnSpc>
                  <a:buFont typeface="+mj-lt"/>
                  <a:buAutoNum type="romanUcPeriod"/>
                </a:pPr>
                <a14:m>
                  <m:oMath xmlns:m="http://schemas.openxmlformats.org/officeDocument/2006/math">
                    <m:r>
                      <a:rPr lang="es-AR" i="1">
                        <a:effectLst/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effectLst/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− −</m:t>
                            </m:r>
                            <m:f>
                              <m:f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i="1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AR" i="1"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s-AR" i="1"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sup>
                        </m:sSup>
                      </m:sup>
                    </m:sSup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, −∞&lt;</m:t>
                    </m:r>
                    <m:r>
                      <a:rPr lang="es-AR" i="1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dirty="0">
                    <a:effectLst/>
                  </a:rPr>
                  <a:t>        </a:t>
                </a:r>
                <a:r>
                  <a:rPr lang="en-US" dirty="0" smtClean="0">
                    <a:effectLst/>
                  </a:rPr>
                  <a:t>		 </a:t>
                </a:r>
                <a:r>
                  <a:rPr lang="en-US" sz="3100" dirty="0"/>
                  <a:t>Gumbel</a:t>
                </a:r>
              </a:p>
              <a:p>
                <a:pPr marL="514350" lvl="0" indent="-514350">
                  <a:lnSpc>
                    <a:spcPct val="110000"/>
                  </a:lnSpc>
                  <a:buFont typeface="+mj-lt"/>
                  <a:buAutoNum type="romanUcPeriod"/>
                </a:pPr>
                <a:endParaRPr lang="en-US" dirty="0" smtClean="0">
                  <a:effectLst/>
                </a:endParaRPr>
              </a:p>
              <a:p>
                <a:pPr marL="514350" lvl="0" indent="-514350">
                  <a:lnSpc>
                    <a:spcPct val="110000"/>
                  </a:lnSpc>
                  <a:buFont typeface="+mj-lt"/>
                  <a:buAutoNum type="romanUcPeriod"/>
                </a:pPr>
                <a:endParaRPr lang="en-US" dirty="0">
                  <a:effectLst/>
                </a:endParaRP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romanUcPeriod"/>
                </a:pPr>
                <a14:m>
                  <m:oMath xmlns:m="http://schemas.openxmlformats.org/officeDocument/2006/math">
                    <m:r>
                      <a:rPr lang="es-AR" i="1">
                        <a:effectLst/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AR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0                       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AR" i="1">
                                    <a:effectLst/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AR" i="1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s-AR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s-AR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s-AR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num>
                                          <m:den>
                                            <m:r>
                                              <a:rPr lang="es-AR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s-A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A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p>
                                </m:sSup>
                              </m:sup>
                            </m:sSup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s-AR" dirty="0">
                    <a:effectLst/>
                  </a:rPr>
                  <a:t>                </a:t>
                </a:r>
                <a:r>
                  <a:rPr lang="es-AR" dirty="0" smtClean="0">
                    <a:effectLst/>
                  </a:rPr>
                  <a:t>	  </a:t>
                </a:r>
                <a:r>
                  <a:rPr lang="es-AR" sz="3100" dirty="0" err="1" smtClean="0"/>
                  <a:t>Fréchet</a:t>
                </a:r>
                <a:endParaRPr lang="es-AR" sz="3100" dirty="0"/>
              </a:p>
              <a:p>
                <a:pPr marL="514350" lvl="0" indent="-514350">
                  <a:lnSpc>
                    <a:spcPct val="110000"/>
                  </a:lnSpc>
                  <a:buFont typeface="+mj-lt"/>
                  <a:buAutoNum type="romanUcPeriod"/>
                </a:pPr>
                <a:endParaRPr lang="es-AR" dirty="0" smtClean="0">
                  <a:effectLst/>
                </a:endParaRPr>
              </a:p>
              <a:p>
                <a:pPr marL="514350" lvl="0" indent="-514350">
                  <a:lnSpc>
                    <a:spcPct val="110000"/>
                  </a:lnSpc>
                  <a:buFont typeface="+mj-lt"/>
                  <a:buAutoNum type="romanUcPeriod"/>
                </a:pPr>
                <a:endParaRPr lang="en-US" dirty="0">
                  <a:effectLst/>
                </a:endParaRPr>
              </a:p>
              <a:p>
                <a:pPr marL="514350" lvl="0" indent="-514350">
                  <a:lnSpc>
                    <a:spcPct val="110000"/>
                  </a:lnSpc>
                  <a:buFont typeface="+mj-lt"/>
                  <a:buAutoNum type="romanUcPeriod"/>
                </a:pPr>
                <a14:m>
                  <m:oMath xmlns:m="http://schemas.openxmlformats.org/officeDocument/2006/math">
                    <m:r>
                      <a:rPr lang="es-AR" i="1">
                        <a:effectLst/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AR" i="1">
                                    <a:effectLst/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s-AR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s-AR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num>
                                          <m:den>
                                            <m:r>
                                              <a:rPr lang="es-AR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s-A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p>
                                </m:sSup>
                              </m:sup>
                            </m:s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1                      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effectLst/>
                  </a:rPr>
                  <a:t>	   </a:t>
                </a:r>
                <a:r>
                  <a:rPr lang="en-US" dirty="0" smtClean="0">
                    <a:effectLst/>
                  </a:rPr>
                  <a:t>	 </a:t>
                </a:r>
                <a:r>
                  <a:rPr lang="en-US" sz="3100" dirty="0"/>
                  <a:t>Weibull</a:t>
                </a:r>
              </a:p>
              <a:p>
                <a:pPr marL="0" indent="0">
                  <a:buNone/>
                </a:pPr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908703"/>
                <a:ext cx="5930537" cy="4405011"/>
              </a:xfrm>
              <a:blipFill>
                <a:blip r:embed="rId3"/>
                <a:stretch>
                  <a:fillRect l="-3905" t="-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5225" y="1908703"/>
            <a:ext cx="3885051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9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1- Distribución generalizada de Valores </a:t>
            </a:r>
            <a:r>
              <a:rPr lang="es-AR" dirty="0"/>
              <a:t>Extremos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489729"/>
                <a:ext cx="10058400" cy="315342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AR" sz="3200" u="sng" dirty="0" err="1"/>
                  <a:t>Generalized</a:t>
                </a:r>
                <a:r>
                  <a:rPr lang="es-AR" sz="3200" u="sng" dirty="0"/>
                  <a:t> Extreme </a:t>
                </a:r>
                <a:r>
                  <a:rPr lang="es-AR" sz="3200" u="sng" dirty="0" err="1"/>
                  <a:t>Value</a:t>
                </a:r>
                <a:r>
                  <a:rPr lang="es-AR" sz="3200" u="sng" dirty="0"/>
                  <a:t> (GEV)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AR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AR" sz="24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AR" sz="24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s-AR" sz="24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AR" sz="240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num>
                                      <m:den>
                                        <m:r>
                                          <a:rPr lang="es-AR" sz="240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den>
                            </m:f>
                          </m:sup>
                        </m:sSup>
                      </m:sup>
                    </m:sSup>
                  </m:oMath>
                </a14:m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{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:1+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400">
                            <a:latin typeface="Cambria Math" panose="02040503050406030204" pitchFamily="18" charset="0"/>
                          </a:rPr>
                          <m:t>𝜉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num>
                      <m:den>
                        <m:r>
                          <a:rPr lang="es-AR" sz="240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s-AR" sz="2400">
                        <a:latin typeface="Cambria Math" panose="02040503050406030204" pitchFamily="18" charset="0"/>
                      </a:rPr>
                      <m:t>&gt;0}</m:t>
                    </m:r>
                  </m:oMath>
                </a14:m>
                <a:endParaRPr lang="en-US" sz="2400" dirty="0" smtClean="0"/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s-AR" sz="2400" dirty="0" err="1" smtClean="0"/>
                  <a:t>Fréchet</a:t>
                </a:r>
                <a:r>
                  <a:rPr lang="es-AR" sz="2400" dirty="0" smtClean="0"/>
                  <a:t> </a:t>
                </a:r>
                <a:r>
                  <a:rPr lang="es-AR" sz="2400" dirty="0"/>
                  <a:t>y </a:t>
                </a:r>
                <a:r>
                  <a:rPr lang="es-AR" sz="2400" dirty="0" err="1"/>
                  <a:t>Weibull</a:t>
                </a:r>
                <a:r>
                  <a:rPr lang="es-AR" sz="2400" dirty="0"/>
                  <a:t> se corresponden con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AR" sz="2400" dirty="0"/>
                  <a:t> para la primera y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s-AR" sz="2400" dirty="0"/>
                  <a:t> para la segunda</a:t>
                </a: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s-AR" sz="2400" dirty="0" err="1"/>
                  <a:t>Gumbel</a:t>
                </a:r>
                <a:r>
                  <a:rPr lang="es-AR" sz="2400" dirty="0"/>
                  <a:t> se corresponde con el caso en que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489729"/>
                <a:ext cx="10058400" cy="3153425"/>
              </a:xfrm>
              <a:blipFill>
                <a:blip r:embed="rId3"/>
                <a:stretch>
                  <a:fillRect l="-2424" t="-2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56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1- Distribución generalizada de Valores </a:t>
            </a:r>
            <a:r>
              <a:rPr lang="es-AR" dirty="0"/>
              <a:t>Extremos 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187" y="1972491"/>
            <a:ext cx="6014586" cy="416059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291" y="1827621"/>
            <a:ext cx="6226629" cy="447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5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9290C9-6505-4B77-B628-A44276CB9D85}">
  <ds:schemaRefs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47B8899B-5794-42FB-9137-8220A73767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28C3E1-D10B-4426-B05E-8E1CAFF03C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336</Words>
  <Application>Microsoft Office PowerPoint</Application>
  <PresentationFormat>Panorámica</PresentationFormat>
  <Paragraphs>117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Retrospección</vt:lpstr>
      <vt:lpstr>Análisis sobre extremos: un primer acercamiento</vt:lpstr>
      <vt:lpstr>¿Por qué estudiar extremos?</vt:lpstr>
      <vt:lpstr>Caso de estudio: Argel (1961-2005)</vt:lpstr>
      <vt:lpstr>Presentación de PowerPoint</vt:lpstr>
      <vt:lpstr>Teoría de Valores Extremos </vt:lpstr>
      <vt:lpstr>1- Distribución generalizada de Valores Extremos </vt:lpstr>
      <vt:lpstr>1- Distribución generalizada de Valores Extremos </vt:lpstr>
      <vt:lpstr>1- Distribución generalizada de Valores Extremos </vt:lpstr>
      <vt:lpstr>1- Distribución generalizada de Valores Extremos </vt:lpstr>
      <vt:lpstr>2- Distribución de excesos</vt:lpstr>
      <vt:lpstr>2- Distribución de excesos</vt:lpstr>
      <vt:lpstr>2- Distribución de excesos</vt:lpstr>
      <vt:lpstr>Presentación de PowerPoint</vt:lpstr>
      <vt:lpstr>Niveles de retorno</vt:lpstr>
      <vt:lpstr>Niveles de retorno- GEV</vt:lpstr>
      <vt:lpstr>Presentación de PowerPoint</vt:lpstr>
      <vt:lpstr>Niveles de retorno- GPD</vt:lpstr>
      <vt:lpstr>Niveles de retorno- GPD</vt:lpstr>
      <vt:lpstr>Niveles de retorno</vt:lpstr>
      <vt:lpstr>Niveles de retorno- Varianza e IC</vt:lpstr>
      <vt:lpstr>¡Fin!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2020-08-20T21:18:38Z</dcterms:created>
  <dcterms:modified xsi:type="dcterms:W3CDTF">2020-08-22T18:18:14Z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