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7" r:id="rId4"/>
    <p:sldId id="268" r:id="rId5"/>
    <p:sldId id="262" r:id="rId6"/>
    <p:sldId id="263" r:id="rId7"/>
    <p:sldId id="264" r:id="rId8"/>
    <p:sldId id="265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93" autoAdjust="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BB39C-80FD-48F3-A897-12DC2177286D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21B3-6AF7-4B2B-911A-948CD1154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0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8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4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3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6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34FC-4B6B-4403-88B0-11079102E0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2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cuco.org/" TargetMode="External"/><Relationship Id="rId2" Type="http://schemas.openxmlformats.org/officeDocument/2006/relationships/hyperlink" Target="mailto:tagliazucchi.enzo@google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gif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4267200"/>
            <a:ext cx="6096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 smtClean="0">
              <a:latin typeface="Bahnschrift SemiBold" pitchFamily="34" charset="0"/>
            </a:endParaRPr>
          </a:p>
          <a:p>
            <a:r>
              <a:rPr lang="es-AR" sz="2400" dirty="0" smtClean="0">
                <a:latin typeface="Bahnschrift SemiBold" pitchFamily="34" charset="0"/>
              </a:rPr>
              <a:t>Prof. Enzo </a:t>
            </a:r>
            <a:r>
              <a:rPr lang="es-AR" sz="2400" dirty="0" err="1" smtClean="0">
                <a:latin typeface="Bahnschrift SemiBold" pitchFamily="34" charset="0"/>
              </a:rPr>
              <a:t>Tagliazucchi</a:t>
            </a:r>
            <a:endParaRPr lang="es-AR" sz="2400" dirty="0" smtClean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r>
              <a:rPr lang="es-AR" sz="2400" dirty="0" err="1">
                <a:latin typeface="Bahnschrift SemiBold" pitchFamily="34" charset="0"/>
                <a:hlinkClick r:id="rId2"/>
              </a:rPr>
              <a:t>t</a:t>
            </a:r>
            <a:r>
              <a:rPr lang="es-AR" sz="2400" dirty="0" err="1" smtClean="0">
                <a:latin typeface="Bahnschrift SemiBold" pitchFamily="34" charset="0"/>
                <a:hlinkClick r:id="rId2"/>
              </a:rPr>
              <a:t>agliazucchi.enzo</a:t>
            </a:r>
            <a:r>
              <a:rPr lang="en-US" sz="2400" dirty="0" smtClean="0">
                <a:latin typeface="Bahnschrift SemiBold" pitchFamily="34" charset="0"/>
                <a:hlinkClick r:id="rId2"/>
              </a:rPr>
              <a:t>@googlemail.com</a:t>
            </a:r>
            <a:endParaRPr lang="en-US" sz="2400" dirty="0" smtClean="0">
              <a:latin typeface="Bahnschrift SemiBold" pitchFamily="34" charset="0"/>
            </a:endParaRPr>
          </a:p>
          <a:p>
            <a:r>
              <a:rPr lang="en-US" sz="2400" dirty="0" smtClean="0">
                <a:latin typeface="Bahnschrift SemiBold" pitchFamily="34" charset="0"/>
                <a:hlinkClick r:id="rId3"/>
              </a:rPr>
              <a:t>www.cocuco.org</a:t>
            </a:r>
            <a:r>
              <a:rPr lang="en-US" sz="2400" dirty="0" smtClean="0">
                <a:latin typeface="Bahnschrift SemiBold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57651"/>
            <a:ext cx="8763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 smtClean="0">
              <a:latin typeface="Bahnschrift SemiBold" pitchFamily="34" charset="0"/>
            </a:endParaRPr>
          </a:p>
          <a:p>
            <a:r>
              <a:rPr lang="es-AR" sz="4400" dirty="0" smtClean="0">
                <a:latin typeface="Bahnschrift SemiBold" pitchFamily="34" charset="0"/>
              </a:rPr>
              <a:t>Laboratorio de datos, clase 2</a:t>
            </a:r>
          </a:p>
          <a:p>
            <a:endParaRPr lang="es-AR" sz="4400" dirty="0">
              <a:latin typeface="Bahnschrift SemiBold" pitchFamily="34" charset="0"/>
            </a:endParaRPr>
          </a:p>
          <a:p>
            <a:r>
              <a:rPr lang="es-AR" sz="4400" dirty="0" smtClean="0">
                <a:latin typeface="Bahnschrift SemiBold" pitchFamily="34" charset="0"/>
              </a:rPr>
              <a:t>Tipos de datos. </a:t>
            </a:r>
            <a:r>
              <a:rPr lang="es-AR" sz="4400" dirty="0" err="1" smtClean="0">
                <a:latin typeface="Bahnschrift SemiBold" pitchFamily="34" charset="0"/>
              </a:rPr>
              <a:t>Dataframes</a:t>
            </a:r>
            <a:r>
              <a:rPr lang="es-AR" sz="4400" dirty="0" smtClean="0">
                <a:latin typeface="Bahnschrift SemiBold" pitchFamily="34" charset="0"/>
              </a:rPr>
              <a:t>.</a:t>
            </a:r>
          </a:p>
          <a:p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22669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62200" y="1695271"/>
            <a:ext cx="6400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 smtClean="0">
              <a:latin typeface="Bahnschrift SemiBold" pitchFamily="34" charset="0"/>
            </a:endParaRPr>
          </a:p>
          <a:p>
            <a:pPr algn="ctr"/>
            <a:r>
              <a:rPr lang="es-AR" sz="4400" dirty="0" smtClean="0">
                <a:latin typeface="Bahnschrift SemiBold" pitchFamily="34" charset="0"/>
              </a:rPr>
              <a:t>Análisis pendiente…</a:t>
            </a:r>
          </a:p>
          <a:p>
            <a:endParaRPr lang="es-AR" sz="4400" dirty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5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801497" y="219074"/>
            <a:ext cx="6400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 smtClean="0">
              <a:latin typeface="Bahnschrift SemiBold" pitchFamily="34" charset="0"/>
            </a:endParaRPr>
          </a:p>
          <a:p>
            <a:pPr algn="ctr"/>
            <a:r>
              <a:rPr lang="es-AR" sz="3200" dirty="0" smtClean="0">
                <a:latin typeface="Bahnschrift SemiBold" pitchFamily="34" charset="0"/>
              </a:rPr>
              <a:t>Colaboraron</a:t>
            </a:r>
          </a:p>
          <a:p>
            <a:endParaRPr lang="es-AR" sz="4400" dirty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p:pic>
        <p:nvPicPr>
          <p:cNvPr id="52226" name="Picture 2" descr="Rocco Di Tella on Twitter: &quot;Muy bueno, gracias Lore y politeia por la  invitación!… 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5" y="2095678"/>
            <a:ext cx="4454548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Televisión Pública - El Gato y la Caja: “Es importante encontrar tiempo  lejos de las pantallas para analizar la información”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Televisión Pública - El Gato y la Caja: “Es importante encontrar tiempo  lejos de las pantallas para analizar la información” |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Televisión Pública - El Gato y la Caja: “Es importante encontrar tiempo  lejos de las pantallas para analizar la información” | Faceboo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2236" name="Picture 12" descr="El pensamiento científico debería ser una forma de ver el mundo&quot; -  Unidiversidad - sitio de noticias UNCUY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155" y="3314878"/>
            <a:ext cx="4499268" cy="249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60" y="1924406"/>
            <a:ext cx="2565255" cy="258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200" y="4800600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 smtClean="0">
              <a:latin typeface="Bahnschrift SemiBold" pitchFamily="34" charset="0"/>
            </a:endParaRPr>
          </a:p>
          <a:p>
            <a:pPr algn="ctr"/>
            <a:r>
              <a:rPr lang="es-AR" sz="2000" dirty="0" smtClean="0">
                <a:latin typeface="Bahnschrift SemiBold" pitchFamily="34" charset="0"/>
              </a:rPr>
              <a:t>Rocco Di Tella</a:t>
            </a:r>
          </a:p>
          <a:p>
            <a:endParaRPr lang="es-AR" sz="4400" dirty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6600" y="5588675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 smtClean="0">
              <a:latin typeface="Bahnschrift SemiBold" pitchFamily="34" charset="0"/>
            </a:endParaRPr>
          </a:p>
          <a:p>
            <a:pPr algn="ctr"/>
            <a:r>
              <a:rPr lang="es-AR" sz="2000" dirty="0" smtClean="0">
                <a:latin typeface="Bahnschrift SemiBold" pitchFamily="34" charset="0"/>
              </a:rPr>
              <a:t>Pablo González</a:t>
            </a:r>
          </a:p>
          <a:p>
            <a:endParaRPr lang="es-AR" sz="4400" dirty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05600" y="4293275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 smtClean="0">
              <a:latin typeface="Bahnschrift SemiBold" pitchFamily="34" charset="0"/>
            </a:endParaRPr>
          </a:p>
          <a:p>
            <a:pPr algn="ctr"/>
            <a:r>
              <a:rPr lang="es-AR" sz="2000" dirty="0" err="1" smtClean="0">
                <a:latin typeface="Bahnschrift SemiBold" pitchFamily="34" charset="0"/>
              </a:rPr>
              <a:t>Fede</a:t>
            </a:r>
            <a:r>
              <a:rPr lang="es-AR" sz="2000" dirty="0" smtClean="0">
                <a:latin typeface="Bahnschrift SemiBold" pitchFamily="34" charset="0"/>
              </a:rPr>
              <a:t> </a:t>
            </a:r>
            <a:r>
              <a:rPr lang="es-AR" sz="2000" dirty="0" err="1" smtClean="0">
                <a:latin typeface="Bahnschrift SemiBold" pitchFamily="34" charset="0"/>
              </a:rPr>
              <a:t>Cavanna</a:t>
            </a:r>
            <a:endParaRPr lang="es-AR" sz="2000" dirty="0" smtClean="0">
              <a:latin typeface="Bahnschrift SemiBold" pitchFamily="34" charset="0"/>
            </a:endParaRPr>
          </a:p>
          <a:p>
            <a:endParaRPr lang="es-AR" sz="4400" dirty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p:pic>
        <p:nvPicPr>
          <p:cNvPr id="52239" name="Picture 15" descr="CONSCIOUSNESS, CULTURE AND COMPLEXITY LAB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92" y="401568"/>
            <a:ext cx="10668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40" name="Picture 1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62"/>
          <a:stretch/>
        </p:blipFill>
        <p:spPr bwMode="auto">
          <a:xfrm>
            <a:off x="4032103" y="523994"/>
            <a:ext cx="2805113" cy="367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8"/>
          <a:stretch/>
        </p:blipFill>
        <p:spPr bwMode="auto">
          <a:xfrm>
            <a:off x="4032103" y="891849"/>
            <a:ext cx="2328861" cy="367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42" name="Picture 18" descr="El Gato y La Caja (@ElGatoyLaCaja) | Twitt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478" y="113588"/>
            <a:ext cx="1556522" cy="155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67200" y="36255"/>
            <a:ext cx="64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 smtClean="0">
              <a:latin typeface="Bahnschrift SemiBold" pitchFamily="34" charset="0"/>
            </a:endParaRPr>
          </a:p>
          <a:p>
            <a:pPr algn="ctr"/>
            <a:r>
              <a:rPr lang="en-US" sz="5400" dirty="0">
                <a:latin typeface="Bahnschrift SemiBold" pitchFamily="34" charset="0"/>
              </a:rPr>
              <a:t>+</a:t>
            </a:r>
            <a:endParaRPr lang="es-AR" sz="5400" dirty="0" smtClean="0">
              <a:latin typeface="Bahnschrift SemiBold" pitchFamily="34" charset="0"/>
            </a:endParaRPr>
          </a:p>
          <a:p>
            <a:endParaRPr lang="es-AR" sz="4400" dirty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8763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 smtClean="0">
              <a:latin typeface="Bahnschrift SemiBold" pitchFamily="34" charset="0"/>
            </a:endParaRPr>
          </a:p>
          <a:p>
            <a:pPr algn="ctr"/>
            <a:r>
              <a:rPr lang="es-AR" sz="4400" dirty="0" smtClean="0">
                <a:latin typeface="Bahnschrift SemiBold" pitchFamily="34" charset="0"/>
              </a:rPr>
              <a:t>Objetivos de la clase de hoy</a:t>
            </a:r>
          </a:p>
          <a:p>
            <a:endParaRPr lang="es-AR" sz="4400" dirty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p:sp>
        <p:nvSpPr>
          <p:cNvPr id="5" name="AutoShape 4" descr="70+ &quot;Cicchini&quot; profiles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430" y="1520309"/>
            <a:ext cx="813637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 smtClean="0">
              <a:latin typeface="Bahnschrift SemiBold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err="1" smtClean="0">
                <a:latin typeface="Bahnschrift SemiBold" pitchFamily="34" charset="0"/>
              </a:rPr>
              <a:t>Repasar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tipos</a:t>
            </a:r>
            <a:r>
              <a:rPr lang="en-US" sz="2400" dirty="0" smtClean="0">
                <a:latin typeface="Bahnschrift SemiBold" pitchFamily="34" charset="0"/>
              </a:rPr>
              <a:t> de </a:t>
            </a:r>
            <a:r>
              <a:rPr lang="en-US" sz="2400" dirty="0" err="1" smtClean="0">
                <a:latin typeface="Bahnschrift SemiBold" pitchFamily="34" charset="0"/>
              </a:rPr>
              <a:t>datos</a:t>
            </a:r>
            <a:r>
              <a:rPr lang="en-US" sz="2400" dirty="0" smtClean="0">
                <a:latin typeface="Bahnschrift SemiBold" pitchFamily="34" charset="0"/>
              </a:rPr>
              <a:t> en Python y </a:t>
            </a:r>
            <a:r>
              <a:rPr lang="en-US" sz="2400" dirty="0" err="1" smtClean="0">
                <a:latin typeface="Bahnschrift SemiBold" pitchFamily="34" charset="0"/>
              </a:rPr>
              <a:t>Numpy</a:t>
            </a:r>
            <a:endParaRPr lang="es-AR" sz="2400" dirty="0" smtClean="0">
              <a:latin typeface="Bahnschrift SemiBold" pitchFamily="34" charset="0"/>
            </a:endParaRPr>
          </a:p>
          <a:p>
            <a:pPr marL="342900" indent="-342900" algn="ctr">
              <a:buFont typeface="Arial" charset="0"/>
              <a:buChar char="•"/>
            </a:pPr>
            <a:endParaRPr lang="es-AR" sz="2400" dirty="0" smtClean="0">
              <a:latin typeface="Bahnschrift SemiBold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s-AR" sz="2400" dirty="0" smtClean="0">
                <a:latin typeface="Bahnschrift SemiBold" pitchFamily="34" charset="0"/>
              </a:rPr>
              <a:t>Introducir el tipo de dato más importante de la materia: el </a:t>
            </a:r>
            <a:r>
              <a:rPr lang="es-AR" sz="2400" dirty="0" err="1" smtClean="0">
                <a:latin typeface="Bahnschrift SemiBold" pitchFamily="34" charset="0"/>
              </a:rPr>
              <a:t>dataframe</a:t>
            </a:r>
            <a:r>
              <a:rPr lang="es-AR" sz="2400" dirty="0" smtClean="0">
                <a:latin typeface="Bahnschrift SemiBold" pitchFamily="34" charset="0"/>
              </a:rPr>
              <a:t> de Pandas</a:t>
            </a:r>
          </a:p>
          <a:p>
            <a:pPr marL="342900" indent="-342900" algn="ctr">
              <a:buFont typeface="Arial" charset="0"/>
              <a:buChar char="•"/>
            </a:pPr>
            <a:endParaRPr lang="es-AR" sz="2400" dirty="0">
              <a:latin typeface="Bahnschrift SemiBold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s-AR" sz="2400" dirty="0" smtClean="0">
                <a:latin typeface="Bahnschrift SemiBold" pitchFamily="34" charset="0"/>
              </a:rPr>
              <a:t>Ver qué cosas se pueden hacer con </a:t>
            </a:r>
            <a:r>
              <a:rPr lang="es-AR" sz="2400" dirty="0" err="1" smtClean="0">
                <a:latin typeface="Bahnschrift SemiBold" pitchFamily="34" charset="0"/>
              </a:rPr>
              <a:t>dataframes</a:t>
            </a:r>
            <a:r>
              <a:rPr lang="es-AR" sz="2400" dirty="0" smtClean="0">
                <a:latin typeface="Bahnschrift SemiBold" pitchFamily="34" charset="0"/>
              </a:rPr>
              <a:t> (filtrado de datos, remoción de datos faltantes y duplicados, </a:t>
            </a:r>
            <a:r>
              <a:rPr lang="es-AR" sz="2400" dirty="0" err="1" smtClean="0">
                <a:latin typeface="Bahnschrift SemiBold" pitchFamily="34" charset="0"/>
              </a:rPr>
              <a:t>etc</a:t>
            </a:r>
            <a:r>
              <a:rPr lang="es-AR" sz="2400" dirty="0" smtClean="0">
                <a:latin typeface="Bahnschrift SemiBold" pitchFamily="34" charset="0"/>
              </a:rPr>
              <a:t>)</a:t>
            </a:r>
          </a:p>
          <a:p>
            <a:pPr marL="342900" indent="-342900" algn="ctr">
              <a:buFont typeface="Arial" charset="0"/>
              <a:buChar char="•"/>
            </a:pPr>
            <a:endParaRPr lang="es-AR" sz="2400" dirty="0">
              <a:latin typeface="Bahnschrift SemiBold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s-AR" sz="2400" dirty="0" smtClean="0">
                <a:latin typeface="Bahnschrift SemiBold" pitchFamily="34" charset="0"/>
              </a:rPr>
              <a:t>Ver cómo hacer </a:t>
            </a:r>
            <a:r>
              <a:rPr lang="es-AR" sz="2400" dirty="0" err="1" smtClean="0">
                <a:latin typeface="Bahnschrift SemiBold" pitchFamily="34" charset="0"/>
              </a:rPr>
              <a:t>merge</a:t>
            </a:r>
            <a:r>
              <a:rPr lang="es-AR" sz="2400" dirty="0" smtClean="0">
                <a:latin typeface="Bahnschrift SemiBold" pitchFamily="34" charset="0"/>
              </a:rPr>
              <a:t> de </a:t>
            </a:r>
            <a:r>
              <a:rPr lang="es-AR" sz="2400" dirty="0" err="1" smtClean="0">
                <a:latin typeface="Bahnschrift SemiBold" pitchFamily="34" charset="0"/>
              </a:rPr>
              <a:t>dataframes</a:t>
            </a:r>
            <a:r>
              <a:rPr lang="es-AR" sz="2400" dirty="0" smtClean="0">
                <a:latin typeface="Bahnschrift SemiBold" pitchFamily="34" charset="0"/>
              </a:rPr>
              <a:t>. Cargar archivos .</a:t>
            </a:r>
            <a:r>
              <a:rPr lang="es-AR" sz="2400" dirty="0" err="1" smtClean="0">
                <a:latin typeface="Bahnschrift SemiBold" pitchFamily="34" charset="0"/>
              </a:rPr>
              <a:t>csv</a:t>
            </a:r>
            <a:r>
              <a:rPr lang="es-AR" sz="2400" dirty="0" smtClean="0">
                <a:latin typeface="Bahnschrift SemiBold" pitchFamily="34" charset="0"/>
              </a:rPr>
              <a:t> como </a:t>
            </a:r>
            <a:r>
              <a:rPr lang="es-AR" sz="2400" dirty="0" err="1" smtClean="0">
                <a:latin typeface="Bahnschrift SemiBold" pitchFamily="34" charset="0"/>
              </a:rPr>
              <a:t>dataframes</a:t>
            </a:r>
            <a:r>
              <a:rPr lang="es-AR" sz="2400" dirty="0" smtClean="0">
                <a:latin typeface="Bahnschrift SemiBold" pitchFamily="34" charset="0"/>
              </a:rPr>
              <a:t>.</a:t>
            </a:r>
          </a:p>
          <a:p>
            <a:pPr marL="342900" indent="-342900" algn="ctr">
              <a:buFont typeface="Arial" charset="0"/>
              <a:buChar char="•"/>
            </a:pPr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6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8763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 smtClean="0">
              <a:latin typeface="Bahnschrift SemiBold" pitchFamily="34" charset="0"/>
            </a:endParaRPr>
          </a:p>
          <a:p>
            <a:pPr algn="ctr"/>
            <a:r>
              <a:rPr lang="es-AR" sz="4400" dirty="0" smtClean="0">
                <a:latin typeface="Bahnschrift SemiBold" pitchFamily="34" charset="0"/>
              </a:rPr>
              <a:t>Tres </a:t>
            </a:r>
            <a:r>
              <a:rPr lang="es-AR" sz="4400" dirty="0" err="1" smtClean="0">
                <a:latin typeface="Bahnschrift SemiBold" pitchFamily="34" charset="0"/>
              </a:rPr>
              <a:t>datasets</a:t>
            </a:r>
            <a:endParaRPr lang="es-AR" sz="4400" dirty="0" smtClean="0">
              <a:latin typeface="Bahnschrift SemiBold" pitchFamily="34" charset="0"/>
            </a:endParaRPr>
          </a:p>
          <a:p>
            <a:endParaRPr lang="es-AR" sz="4400" dirty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p:sp>
        <p:nvSpPr>
          <p:cNvPr id="5" name="AutoShape 4" descr="70+ &quot;Cicchini&quot; profiles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1200"/>
            <a:ext cx="22669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71688"/>
            <a:ext cx="22288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14550"/>
            <a:ext cx="22383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54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342900"/>
            <a:ext cx="7362825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5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348" y="133350"/>
            <a:ext cx="56483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" y="1905000"/>
            <a:ext cx="4897489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36"/>
          <a:stretch/>
        </p:blipFill>
        <p:spPr bwMode="auto">
          <a:xfrm>
            <a:off x="119062" y="5609915"/>
            <a:ext cx="4897489" cy="106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23" y="2286000"/>
            <a:ext cx="401130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1" y="76200"/>
            <a:ext cx="123155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0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8" y="1252537"/>
            <a:ext cx="3803542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52537"/>
            <a:ext cx="3970295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72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"/>
            <a:ext cx="4991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339" y="1524000"/>
            <a:ext cx="3101821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739" y="1600200"/>
            <a:ext cx="290972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3657600"/>
            <a:ext cx="2819400" cy="168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079" y="3657600"/>
            <a:ext cx="2683121" cy="168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657600"/>
            <a:ext cx="2836504" cy="1674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8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5252"/>
            <a:ext cx="143698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5252"/>
            <a:ext cx="4038600" cy="25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00263"/>
            <a:ext cx="5562600" cy="473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30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7417697" cy="641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5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8232</TotalTime>
  <Words>98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38</cp:revision>
  <dcterms:created xsi:type="dcterms:W3CDTF">2021-03-20T13:12:36Z</dcterms:created>
  <dcterms:modified xsi:type="dcterms:W3CDTF">2021-03-26T06:24:50Z</dcterms:modified>
</cp:coreProperties>
</file>