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17" r:id="rId3"/>
    <p:sldId id="318" r:id="rId4"/>
    <p:sldId id="257" r:id="rId5"/>
    <p:sldId id="320" r:id="rId6"/>
    <p:sldId id="319" r:id="rId7"/>
    <p:sldId id="322" r:id="rId8"/>
    <p:sldId id="321" r:id="rId9"/>
    <p:sldId id="323" r:id="rId10"/>
    <p:sldId id="325" r:id="rId11"/>
    <p:sldId id="324" r:id="rId12"/>
    <p:sldId id="326" r:id="rId13"/>
    <p:sldId id="328" r:id="rId14"/>
    <p:sldId id="31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93" autoAdjust="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BB39C-80FD-48F3-A897-12DC2177286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E21B3-6AF7-4B2B-911A-948CD1154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05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34FC-4B6B-4403-88B0-11079102E08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5FBF-3F79-4A03-8ED4-CF76A4DF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8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34FC-4B6B-4403-88B0-11079102E08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5FBF-3F79-4A03-8ED4-CF76A4DF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0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34FC-4B6B-4403-88B0-11079102E08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5FBF-3F79-4A03-8ED4-CF76A4DF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8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34FC-4B6B-4403-88B0-11079102E08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5FBF-3F79-4A03-8ED4-CF76A4DF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34FC-4B6B-4403-88B0-11079102E08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5FBF-3F79-4A03-8ED4-CF76A4DF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5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34FC-4B6B-4403-88B0-11079102E08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5FBF-3F79-4A03-8ED4-CF76A4DF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34FC-4B6B-4403-88B0-11079102E08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5FBF-3F79-4A03-8ED4-CF76A4DF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34FC-4B6B-4403-88B0-11079102E08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5FBF-3F79-4A03-8ED4-CF76A4DF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4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34FC-4B6B-4403-88B0-11079102E08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5FBF-3F79-4A03-8ED4-CF76A4DF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3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34FC-4B6B-4403-88B0-11079102E08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5FBF-3F79-4A03-8ED4-CF76A4DF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6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34FC-4B6B-4403-88B0-11079102E08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5FBF-3F79-4A03-8ED4-CF76A4DF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6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834FC-4B6B-4403-88B0-11079102E08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85FBF-3F79-4A03-8ED4-CF76A4DF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2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cuco.org/" TargetMode="External"/><Relationship Id="rId2" Type="http://schemas.openxmlformats.org/officeDocument/2006/relationships/hyperlink" Target="mailto:tagliazucchi.enzo@google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4267200"/>
            <a:ext cx="60960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000" dirty="0" smtClean="0">
              <a:latin typeface="Bahnschrift SemiBold" pitchFamily="34" charset="0"/>
            </a:endParaRPr>
          </a:p>
          <a:p>
            <a:r>
              <a:rPr lang="es-AR" sz="2400" dirty="0" smtClean="0">
                <a:latin typeface="Bahnschrift SemiBold" pitchFamily="34" charset="0"/>
              </a:rPr>
              <a:t>Prof. Enzo </a:t>
            </a:r>
            <a:r>
              <a:rPr lang="es-AR" sz="2400" dirty="0" err="1" smtClean="0">
                <a:latin typeface="Bahnschrift SemiBold" pitchFamily="34" charset="0"/>
              </a:rPr>
              <a:t>Tagliazucchi</a:t>
            </a:r>
            <a:endParaRPr lang="es-AR" sz="2400" dirty="0" smtClean="0">
              <a:latin typeface="Bahnschrift SemiBold" pitchFamily="34" charset="0"/>
            </a:endParaRPr>
          </a:p>
          <a:p>
            <a:endParaRPr lang="es-AR" sz="2400" dirty="0" smtClean="0">
              <a:latin typeface="Bahnschrift SemiBold" pitchFamily="34" charset="0"/>
            </a:endParaRPr>
          </a:p>
          <a:p>
            <a:r>
              <a:rPr lang="es-AR" sz="2400" dirty="0" err="1">
                <a:latin typeface="Bahnschrift SemiBold" pitchFamily="34" charset="0"/>
                <a:hlinkClick r:id="rId2"/>
              </a:rPr>
              <a:t>t</a:t>
            </a:r>
            <a:r>
              <a:rPr lang="es-AR" sz="2400" dirty="0" err="1" smtClean="0">
                <a:latin typeface="Bahnschrift SemiBold" pitchFamily="34" charset="0"/>
                <a:hlinkClick r:id="rId2"/>
              </a:rPr>
              <a:t>agliazucchi.enzo</a:t>
            </a:r>
            <a:r>
              <a:rPr lang="en-US" sz="2400" dirty="0" smtClean="0">
                <a:latin typeface="Bahnschrift SemiBold" pitchFamily="34" charset="0"/>
                <a:hlinkClick r:id="rId2"/>
              </a:rPr>
              <a:t>@googlemail.com</a:t>
            </a:r>
            <a:endParaRPr lang="en-US" sz="2400" dirty="0" smtClean="0">
              <a:latin typeface="Bahnschrift SemiBold" pitchFamily="34" charset="0"/>
            </a:endParaRPr>
          </a:p>
          <a:p>
            <a:r>
              <a:rPr lang="en-US" sz="2400" dirty="0" smtClean="0">
                <a:latin typeface="Bahnschrift SemiBold" pitchFamily="34" charset="0"/>
                <a:hlinkClick r:id="rId3"/>
              </a:rPr>
              <a:t>www.cocuco.org</a:t>
            </a:r>
            <a:r>
              <a:rPr lang="en-US" sz="2400" dirty="0" smtClean="0">
                <a:latin typeface="Bahnschrift SemiBold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57651"/>
            <a:ext cx="87630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000" dirty="0" smtClean="0">
              <a:latin typeface="Bahnschrift SemiBold" pitchFamily="34" charset="0"/>
            </a:endParaRPr>
          </a:p>
          <a:p>
            <a:r>
              <a:rPr lang="es-AR" sz="4400" dirty="0" smtClean="0">
                <a:latin typeface="Bahnschrift SemiBold" pitchFamily="34" charset="0"/>
              </a:rPr>
              <a:t>Laboratorio de datos, clase </a:t>
            </a:r>
            <a:r>
              <a:rPr lang="es-AR" sz="4400" dirty="0" smtClean="0">
                <a:latin typeface="Bahnschrift SemiBold" pitchFamily="34" charset="0"/>
              </a:rPr>
              <a:t>3</a:t>
            </a:r>
            <a:endParaRPr lang="es-AR" sz="4400" dirty="0" smtClean="0">
              <a:latin typeface="Bahnschrift SemiBold" pitchFamily="34" charset="0"/>
            </a:endParaRPr>
          </a:p>
          <a:p>
            <a:endParaRPr lang="es-AR" sz="4400" dirty="0">
              <a:latin typeface="Bahnschrift SemiBold" pitchFamily="34" charset="0"/>
            </a:endParaRPr>
          </a:p>
          <a:p>
            <a:r>
              <a:rPr lang="es-AR" sz="4400" dirty="0" smtClean="0">
                <a:latin typeface="Bahnschrift SemiBold" pitchFamily="34" charset="0"/>
              </a:rPr>
              <a:t>Preparación, estandarización y normalización de datos</a:t>
            </a:r>
            <a:endParaRPr lang="es-AR" sz="4400" dirty="0" smtClean="0">
              <a:latin typeface="Bahnschrift SemiBold" pitchFamily="34" charset="0"/>
            </a:endParaRPr>
          </a:p>
          <a:p>
            <a:endParaRPr lang="es-AR" sz="2400" dirty="0" smtClean="0">
              <a:latin typeface="Bahnschrift SemiBold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7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78938"/>
            <a:ext cx="8915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1200" dirty="0" smtClean="0">
              <a:latin typeface="Bahnschrift SemiBold" pitchFamily="34" charset="0"/>
            </a:endParaRPr>
          </a:p>
          <a:p>
            <a:r>
              <a:rPr lang="es-AR" sz="4000" dirty="0" smtClean="0">
                <a:latin typeface="Bahnschrift SemiBold" pitchFamily="34" charset="0"/>
              </a:rPr>
              <a:t>Normalización</a:t>
            </a:r>
            <a:endParaRPr lang="es-AR" sz="2400" dirty="0" smtClean="0">
              <a:latin typeface="Bahnschrift SemiBold" pitchFamily="34" charset="0"/>
            </a:endParaRP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76495" y="1447800"/>
                <a:ext cx="5084469" cy="1245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600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AR" sz="3600" b="0" i="0" smtClean="0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AR" sz="3600" b="0" i="0" smtClean="0">
                                  <a:latin typeface="Cambria Math"/>
                                </a:rPr>
                                <m:t>i</m:t>
                              </m:r>
                            </m:sub>
                          </m:sSub>
                        </m:e>
                      </m:acc>
                      <m:r>
                        <a:rPr lang="es-AR" sz="3600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AR" sz="3600" b="0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360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AR" sz="3600" i="0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AR" sz="3600" i="0">
                                  <a:latin typeface="Cambria Math"/>
                                </a:rPr>
                                <m:t>i</m:t>
                              </m:r>
                            </m:sub>
                          </m:sSub>
                          <m:r>
                            <a:rPr lang="es-AR" sz="3600" i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s-AR" sz="3600" b="0" i="0" smtClean="0">
                              <a:latin typeface="Cambria Math"/>
                            </a:rPr>
                            <m:t>min</m:t>
                          </m:r>
                          <m:r>
                            <m:rPr>
                              <m:nor/>
                            </m:rPr>
                            <a:rPr lang="es-AR" sz="3600" b="0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s-AR" sz="3600" b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AR" sz="3600" b="0" i="0" smtClean="0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AR" sz="3600" b="0" i="0" smtClean="0">
                                  <a:latin typeface="Cambria Math"/>
                                </a:rPr>
                                <m:t>i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s-AR" sz="3600" b="0" smtClean="0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3600" dirty="0"/>
                            <m:t> </m:t>
                          </m:r>
                        </m:num>
                        <m:den>
                          <m:func>
                            <m:funcPr>
                              <m:ctrlPr>
                                <a:rPr lang="es-AR" sz="3600" b="0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AR" sz="3600" b="0" i="0" smtClean="0">
                                  <a:latin typeface="Cambria Math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AR" sz="3600" b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AR" sz="3600" b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AR" sz="3600" b="0" i="0" smtClean="0">
                                          <a:latin typeface="Cambria Math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s-AR" sz="3600" b="0" i="0" smtClean="0">
                                          <a:latin typeface="Cambria Math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s-AR" sz="3600" b="0" i="0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s-AR" sz="3600" b="0" i="0" smtClean="0">
                              <a:latin typeface="Cambria Math"/>
                            </a:rPr>
                            <m:t>min</m:t>
                          </m:r>
                          <m:r>
                            <a:rPr lang="es-AR" sz="3600" b="0" i="0" smtClean="0">
                              <a:latin typeface="Cambria Math"/>
                            </a:rPr>
                            <m:t>⁡(</m:t>
                          </m:r>
                          <m:sSub>
                            <m:sSubPr>
                              <m:ctrlPr>
                                <a:rPr lang="es-AR" sz="3600" b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AR" sz="3600" b="0" i="0" smtClean="0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AR" sz="3600" b="0" i="0" smtClean="0">
                                  <a:latin typeface="Cambria Math"/>
                                </a:rPr>
                                <m:t>i</m:t>
                              </m:r>
                            </m:sub>
                          </m:sSub>
                          <m:r>
                            <a:rPr lang="es-AR" sz="3600" b="0" i="0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95" y="1447800"/>
                <a:ext cx="5084469" cy="1245790"/>
              </a:xfrm>
              <a:prstGeom prst="rect">
                <a:avLst/>
              </a:prstGeom>
              <a:blipFill rotWithShape="1">
                <a:blip r:embed="rId2"/>
                <a:stretch>
                  <a:fillRect r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28600" y="3048000"/>
            <a:ext cx="89154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1200" dirty="0" smtClean="0">
              <a:latin typeface="Bahnschrift SemiBold" pitchFamily="34" charset="0"/>
            </a:endParaRPr>
          </a:p>
          <a:p>
            <a:r>
              <a:rPr lang="es-AR" sz="2400" dirty="0" smtClean="0">
                <a:latin typeface="Bahnschrift SemiBold" pitchFamily="34" charset="0"/>
              </a:rPr>
              <a:t>Normalización min-</a:t>
            </a:r>
            <a:r>
              <a:rPr lang="es-AR" sz="2400" dirty="0" err="1" smtClean="0">
                <a:latin typeface="Bahnschrift SemiBold" pitchFamily="34" charset="0"/>
              </a:rPr>
              <a:t>max</a:t>
            </a:r>
            <a:r>
              <a:rPr lang="es-AR" sz="2400" dirty="0" smtClean="0">
                <a:latin typeface="Bahnschrift SemiBold" pitchFamily="34" charset="0"/>
              </a:rPr>
              <a:t> (entre 0 y 1)</a:t>
            </a:r>
          </a:p>
          <a:p>
            <a:endParaRPr lang="es-AR" sz="2400" dirty="0">
              <a:latin typeface="Bahnschrift SemiBold" pitchFamily="34" charset="0"/>
            </a:endParaRPr>
          </a:p>
          <a:p>
            <a:r>
              <a:rPr lang="es-AR" sz="2400" dirty="0" smtClean="0">
                <a:latin typeface="Bahnschrift SemiBold" pitchFamily="34" charset="0"/>
              </a:rPr>
              <a:t>Es útil aunque los datos no sigan una distribución normal, pero es muy sensible a </a:t>
            </a:r>
            <a:r>
              <a:rPr lang="es-AR" sz="2400" dirty="0" err="1" smtClean="0">
                <a:latin typeface="Bahnschrift SemiBold" pitchFamily="34" charset="0"/>
              </a:rPr>
              <a:t>outliers</a:t>
            </a:r>
            <a:r>
              <a:rPr lang="es-AR" sz="2400" dirty="0" smtClean="0">
                <a:latin typeface="Bahnschrift SemiBold" pitchFamily="34" charset="0"/>
              </a:rPr>
              <a:t> (porque aparecen </a:t>
            </a:r>
            <a:r>
              <a:rPr lang="es-AR" sz="2400" dirty="0" err="1" smtClean="0">
                <a:latin typeface="Bahnschrift SemiBold" pitchFamily="34" charset="0"/>
              </a:rPr>
              <a:t>max</a:t>
            </a:r>
            <a:r>
              <a:rPr lang="es-AR" sz="2400" dirty="0" smtClean="0">
                <a:latin typeface="Bahnschrift SemiBold" pitchFamily="34" charset="0"/>
              </a:rPr>
              <a:t> y min) </a:t>
            </a:r>
          </a:p>
          <a:p>
            <a:endParaRPr lang="es-AR" sz="2400" dirty="0">
              <a:latin typeface="Bahnschrift SemiBold" pitchFamily="34" charset="0"/>
            </a:endParaRPr>
          </a:p>
          <a:p>
            <a:r>
              <a:rPr lang="es-AR" sz="2400" dirty="0" smtClean="0">
                <a:latin typeface="Bahnschrift SemiBold" pitchFamily="34" charset="0"/>
              </a:rPr>
              <a:t>2, 1, 3, 5, 3, 6, </a:t>
            </a:r>
            <a:r>
              <a:rPr lang="es-AR" sz="2400" b="1" dirty="0" smtClean="0">
                <a:solidFill>
                  <a:srgbClr val="FF0000"/>
                </a:solidFill>
                <a:latin typeface="Bahnschrift SemiBold" pitchFamily="34" charset="0"/>
              </a:rPr>
              <a:t>10932</a:t>
            </a:r>
            <a:r>
              <a:rPr lang="es-AR" sz="2400" dirty="0" smtClean="0">
                <a:latin typeface="Bahnschrift SemiBold" pitchFamily="34" charset="0"/>
              </a:rPr>
              <a:t>, 10 </a:t>
            </a:r>
            <a:r>
              <a:rPr lang="es-AR" sz="2400" dirty="0">
                <a:latin typeface="Bahnschrift SemiBold" pitchFamily="34" charset="0"/>
                <a:sym typeface="Wingdings" pitchFamily="2" charset="2"/>
              </a:rPr>
              <a:t>  </a:t>
            </a:r>
            <a:endParaRPr lang="es-AR" sz="2400" dirty="0" smtClean="0">
              <a:latin typeface="Bahnschrift SemiBold" pitchFamily="34" charset="0"/>
              <a:sym typeface="Wingdings" pitchFamily="2" charset="2"/>
            </a:endParaRPr>
          </a:p>
          <a:p>
            <a:endParaRPr lang="es-AR" sz="2400" dirty="0">
              <a:latin typeface="Bahnschrift SemiBold" pitchFamily="34" charset="0"/>
              <a:sym typeface="Wingdings" pitchFamily="2" charset="2"/>
            </a:endParaRPr>
          </a:p>
          <a:p>
            <a:r>
              <a:rPr lang="es-AR" sz="2400" dirty="0" smtClean="0">
                <a:latin typeface="Bahnschrift SemiBold" pitchFamily="34" charset="0"/>
                <a:sym typeface="Wingdings" pitchFamily="2" charset="2"/>
              </a:rPr>
              <a:t>0.0001, 0, 0.0002, 0.0004, 0.0002, 0.0005, </a:t>
            </a:r>
            <a:r>
              <a:rPr lang="es-AR" sz="2400" dirty="0" smtClean="0">
                <a:solidFill>
                  <a:srgbClr val="FF0000"/>
                </a:solidFill>
                <a:latin typeface="Bahnschrift SemiBold" pitchFamily="34" charset="0"/>
                <a:sym typeface="Wingdings" pitchFamily="2" charset="2"/>
              </a:rPr>
              <a:t>1</a:t>
            </a:r>
            <a:r>
              <a:rPr lang="es-AR" sz="2400" dirty="0" smtClean="0">
                <a:latin typeface="Bahnschrift SemiBold" pitchFamily="34" charset="0"/>
                <a:sym typeface="Wingdings" pitchFamily="2" charset="2"/>
              </a:rPr>
              <a:t>, 0.0008</a:t>
            </a:r>
            <a:endParaRPr lang="es-AR" sz="2400" dirty="0" smtClean="0">
              <a:latin typeface="Bahnschrift SemiBold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4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78938"/>
            <a:ext cx="8915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1200" dirty="0" smtClean="0">
              <a:latin typeface="Bahnschrift SemiBold" pitchFamily="34" charset="0"/>
            </a:endParaRPr>
          </a:p>
          <a:p>
            <a:r>
              <a:rPr lang="es-AR" sz="4000" dirty="0" smtClean="0">
                <a:latin typeface="Bahnschrift SemiBold" pitchFamily="34" charset="0"/>
              </a:rPr>
              <a:t>Estandarización</a:t>
            </a:r>
            <a:endParaRPr lang="es-AR" sz="2400" dirty="0" smtClean="0">
              <a:latin typeface="Bahnschrift SemiBold" pitchFamily="34" charset="0"/>
            </a:endParaRP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76495" y="1752600"/>
                <a:ext cx="2881815" cy="1160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600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AR" sz="3600" b="0" i="0" smtClean="0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AR" sz="3600" b="0" i="0" smtClean="0">
                                  <a:latin typeface="Cambria Math"/>
                                </a:rPr>
                                <m:t>i</m:t>
                              </m:r>
                            </m:sub>
                          </m:sSub>
                        </m:e>
                      </m:acc>
                      <m:r>
                        <a:rPr lang="es-AR" sz="3600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AR" sz="36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3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AR" sz="3600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AR" sz="3600">
                                  <a:latin typeface="Cambria Math"/>
                                </a:rPr>
                                <m:t>i</m:t>
                              </m:r>
                            </m:sub>
                          </m:sSub>
                          <m:r>
                            <a:rPr lang="es-AR" sz="360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s-AR" sz="3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AR" sz="3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AR" sz="3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s-AR" sz="3600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95" y="1752600"/>
                <a:ext cx="2881815" cy="1160959"/>
              </a:xfrm>
              <a:prstGeom prst="rect">
                <a:avLst/>
              </a:prstGeom>
              <a:blipFill rotWithShape="1">
                <a:blip r:embed="rId2"/>
                <a:stretch>
                  <a:fillRect r="-7611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28600" y="3048000"/>
            <a:ext cx="89154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1200" dirty="0" smtClean="0">
              <a:latin typeface="Bahnschrift SemiBold" pitchFamily="34" charset="0"/>
            </a:endParaRPr>
          </a:p>
          <a:p>
            <a:endParaRPr lang="es-AR" sz="2000" dirty="0" smtClean="0">
              <a:latin typeface="Bahnschrift SemiBold" pitchFamily="34" charset="0"/>
            </a:endParaRPr>
          </a:p>
          <a:p>
            <a:endParaRPr lang="es-AR" sz="2000" dirty="0">
              <a:latin typeface="Bahnschrift SemiBold" pitchFamily="34" charset="0"/>
            </a:endParaRPr>
          </a:p>
          <a:p>
            <a:endParaRPr lang="es-AR" sz="2000" dirty="0" smtClean="0">
              <a:latin typeface="Bahnschrift SemiBold" pitchFamily="34" charset="0"/>
            </a:endParaRPr>
          </a:p>
          <a:p>
            <a:r>
              <a:rPr lang="es-AR" sz="2000" dirty="0" smtClean="0">
                <a:latin typeface="Bahnschrift SemiBold" pitchFamily="34" charset="0"/>
              </a:rPr>
              <a:t>Es resistente ante la presencia de </a:t>
            </a:r>
            <a:r>
              <a:rPr lang="es-AR" sz="2000" dirty="0" err="1" smtClean="0">
                <a:latin typeface="Bahnschrift SemiBold" pitchFamily="34" charset="0"/>
              </a:rPr>
              <a:t>outliers</a:t>
            </a:r>
            <a:r>
              <a:rPr lang="es-AR" sz="2000" dirty="0" smtClean="0">
                <a:latin typeface="Bahnschrift SemiBold" pitchFamily="34" charset="0"/>
              </a:rPr>
              <a:t>, pero no es demasiado interpretable para datos con distribuciones que no sean gaussianas.</a:t>
            </a:r>
          </a:p>
          <a:p>
            <a:endParaRPr lang="es-AR" sz="2000" dirty="0">
              <a:latin typeface="Bahnschrift SemiBold" pitchFamily="34" charset="0"/>
            </a:endParaRPr>
          </a:p>
          <a:p>
            <a:r>
              <a:rPr lang="es-AR" sz="2000" dirty="0">
                <a:latin typeface="Bahnschrift SemiBold" pitchFamily="34" charset="0"/>
              </a:rPr>
              <a:t>2, 1, 3, 5, 3, 6, </a:t>
            </a:r>
            <a:r>
              <a:rPr lang="es-AR" sz="2000" b="1" dirty="0">
                <a:solidFill>
                  <a:srgbClr val="FF0000"/>
                </a:solidFill>
                <a:latin typeface="Bahnschrift SemiBold" pitchFamily="34" charset="0"/>
              </a:rPr>
              <a:t>10932</a:t>
            </a:r>
            <a:r>
              <a:rPr lang="es-AR" sz="2000" dirty="0">
                <a:latin typeface="Bahnschrift SemiBold" pitchFamily="34" charset="0"/>
              </a:rPr>
              <a:t>, 10 </a:t>
            </a:r>
            <a:r>
              <a:rPr lang="es-AR" sz="2000" dirty="0">
                <a:latin typeface="Bahnschrift SemiBold" pitchFamily="34" charset="0"/>
                <a:sym typeface="Wingdings" pitchFamily="2" charset="2"/>
              </a:rPr>
              <a:t>  </a:t>
            </a:r>
          </a:p>
          <a:p>
            <a:endParaRPr lang="es-AR" sz="2000" dirty="0">
              <a:latin typeface="Bahnschrift SemiBold" pitchFamily="34" charset="0"/>
              <a:sym typeface="Wingdings" pitchFamily="2" charset="2"/>
            </a:endParaRPr>
          </a:p>
          <a:p>
            <a:r>
              <a:rPr lang="es-AR" sz="2000" dirty="0">
                <a:latin typeface="Bahnschrift SemiBold" pitchFamily="34" charset="0"/>
                <a:sym typeface="Wingdings" pitchFamily="2" charset="2"/>
              </a:rPr>
              <a:t>-0.3541 </a:t>
            </a:r>
            <a:r>
              <a:rPr lang="es-AR" sz="2000" dirty="0" smtClean="0">
                <a:latin typeface="Bahnschrift SemiBold" pitchFamily="34" charset="0"/>
                <a:sym typeface="Wingdings" pitchFamily="2" charset="2"/>
              </a:rPr>
              <a:t>, </a:t>
            </a:r>
            <a:r>
              <a:rPr lang="es-AR" sz="2000" dirty="0">
                <a:latin typeface="Bahnschrift SemiBold" pitchFamily="34" charset="0"/>
                <a:sym typeface="Wingdings" pitchFamily="2" charset="2"/>
              </a:rPr>
              <a:t>-</a:t>
            </a:r>
            <a:r>
              <a:rPr lang="es-AR" sz="2000" dirty="0" smtClean="0">
                <a:latin typeface="Bahnschrift SemiBold" pitchFamily="34" charset="0"/>
                <a:sym typeface="Wingdings" pitchFamily="2" charset="2"/>
              </a:rPr>
              <a:t>0.3544,  </a:t>
            </a:r>
            <a:r>
              <a:rPr lang="es-AR" sz="2000" dirty="0">
                <a:latin typeface="Bahnschrift SemiBold" pitchFamily="34" charset="0"/>
                <a:sym typeface="Wingdings" pitchFamily="2" charset="2"/>
              </a:rPr>
              <a:t>-</a:t>
            </a:r>
            <a:r>
              <a:rPr lang="es-AR" sz="2000" dirty="0" smtClean="0">
                <a:latin typeface="Bahnschrift SemiBold" pitchFamily="34" charset="0"/>
                <a:sym typeface="Wingdings" pitchFamily="2" charset="2"/>
              </a:rPr>
              <a:t>0.3539,  </a:t>
            </a:r>
            <a:r>
              <a:rPr lang="es-AR" sz="2000" dirty="0">
                <a:latin typeface="Bahnschrift SemiBold" pitchFamily="34" charset="0"/>
                <a:sym typeface="Wingdings" pitchFamily="2" charset="2"/>
              </a:rPr>
              <a:t>-0.3534 </a:t>
            </a:r>
            <a:r>
              <a:rPr lang="es-AR" sz="2000" dirty="0" smtClean="0">
                <a:latin typeface="Bahnschrift SemiBold" pitchFamily="34" charset="0"/>
                <a:sym typeface="Wingdings" pitchFamily="2" charset="2"/>
              </a:rPr>
              <a:t>, </a:t>
            </a:r>
            <a:r>
              <a:rPr lang="es-AR" sz="2000" dirty="0">
                <a:latin typeface="Bahnschrift SemiBold" pitchFamily="34" charset="0"/>
                <a:sym typeface="Wingdings" pitchFamily="2" charset="2"/>
              </a:rPr>
              <a:t>-</a:t>
            </a:r>
            <a:r>
              <a:rPr lang="es-AR" sz="2000" dirty="0" smtClean="0">
                <a:latin typeface="Bahnschrift SemiBold" pitchFamily="34" charset="0"/>
                <a:sym typeface="Wingdings" pitchFamily="2" charset="2"/>
              </a:rPr>
              <a:t>0.3539,  </a:t>
            </a:r>
            <a:r>
              <a:rPr lang="es-AR" sz="2000" dirty="0">
                <a:latin typeface="Bahnschrift SemiBold" pitchFamily="34" charset="0"/>
                <a:sym typeface="Wingdings" pitchFamily="2" charset="2"/>
              </a:rPr>
              <a:t>-0.3531 </a:t>
            </a:r>
            <a:r>
              <a:rPr lang="es-AR" sz="2000" dirty="0" smtClean="0">
                <a:latin typeface="Bahnschrift SemiBold" pitchFamily="34" charset="0"/>
                <a:sym typeface="Wingdings" pitchFamily="2" charset="2"/>
              </a:rPr>
              <a:t>,</a:t>
            </a:r>
            <a:r>
              <a:rPr lang="es-AR" sz="2000" dirty="0" smtClean="0">
                <a:solidFill>
                  <a:srgbClr val="FF0000"/>
                </a:solidFill>
                <a:latin typeface="Bahnschrift SemiBold" pitchFamily="34" charset="0"/>
                <a:sym typeface="Wingdings" pitchFamily="2" charset="2"/>
              </a:rPr>
              <a:t> 2.4749</a:t>
            </a:r>
            <a:r>
              <a:rPr lang="es-AR" sz="2000" dirty="0" smtClean="0">
                <a:latin typeface="Bahnschrift SemiBold" pitchFamily="34" charset="0"/>
                <a:sym typeface="Wingdings" pitchFamily="2" charset="2"/>
              </a:rPr>
              <a:t>, </a:t>
            </a:r>
            <a:r>
              <a:rPr lang="es-AR" sz="2000" dirty="0">
                <a:latin typeface="Bahnschrift SemiBold" pitchFamily="34" charset="0"/>
                <a:sym typeface="Wingdings" pitchFamily="2" charset="2"/>
              </a:rPr>
              <a:t>-0.3521</a:t>
            </a:r>
            <a:endParaRPr lang="es-AR" sz="2000" dirty="0" smtClean="0">
              <a:latin typeface="Bahnschrift SemiBold" pitchFamily="34" charset="0"/>
            </a:endParaRPr>
          </a:p>
          <a:p>
            <a:endParaRPr lang="es-AR" sz="2000" dirty="0">
              <a:latin typeface="Bahnschrift SemiBold" pitchFamily="34" charset="0"/>
            </a:endParaRPr>
          </a:p>
          <a:p>
            <a:endParaRPr lang="es-AR" sz="3600" dirty="0">
              <a:latin typeface="Bahnschrift SemiBold" pitchFamily="34" charset="0"/>
            </a:endParaRPr>
          </a:p>
          <a:p>
            <a:endParaRPr lang="es-AR" sz="2400" dirty="0" smtClean="0">
              <a:latin typeface="Bahnschrift SemiBold" pitchFamily="34" charset="0"/>
            </a:endParaRP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1228"/>
            <a:ext cx="4876800" cy="3720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044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78938"/>
            <a:ext cx="8915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1200" dirty="0" smtClean="0">
              <a:latin typeface="Bahnschrift SemiBold" pitchFamily="34" charset="0"/>
            </a:endParaRPr>
          </a:p>
          <a:p>
            <a:r>
              <a:rPr lang="es-AR" sz="4000" dirty="0" smtClean="0">
                <a:latin typeface="Bahnschrift SemiBold" pitchFamily="34" charset="0"/>
              </a:rPr>
              <a:t>Por qu</a:t>
            </a:r>
            <a:r>
              <a:rPr lang="es-AR" sz="4000" dirty="0" smtClean="0">
                <a:latin typeface="Bahnschrift SemiBold" pitchFamily="34" charset="0"/>
              </a:rPr>
              <a:t>é puede ser vital para machine </a:t>
            </a:r>
            <a:r>
              <a:rPr lang="es-AR" sz="4000" dirty="0" err="1" smtClean="0">
                <a:latin typeface="Bahnschrift SemiBold" pitchFamily="34" charset="0"/>
              </a:rPr>
              <a:t>learning</a:t>
            </a:r>
            <a:r>
              <a:rPr lang="es-AR" sz="4000" dirty="0" smtClean="0">
                <a:latin typeface="Bahnschrift SemiBold" pitchFamily="34" charset="0"/>
              </a:rPr>
              <a:t> (intuición)</a:t>
            </a:r>
            <a:endParaRPr lang="es-AR" sz="2400" dirty="0" smtClean="0">
              <a:latin typeface="Bahnschrift SemiBold" pitchFamily="34" charset="0"/>
            </a:endParaRP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19313" y="372903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52713" y="334803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24113" y="471963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786063" y="395763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19513" y="483393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05138" y="555783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119438" y="493871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05138" y="2624138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719513" y="30099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919538" y="2624138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00538" y="394335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52938" y="33528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719638" y="2852738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100638" y="3843338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181600" y="44958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2424113" y="2357438"/>
            <a:ext cx="2790825" cy="3429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476376" y="5143500"/>
            <a:ext cx="0" cy="952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476376" y="6091237"/>
            <a:ext cx="10239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95376" y="5557838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>
                <a:latin typeface="Bahnschrift" pitchFamily="34" charset="0"/>
              </a:rPr>
              <a:t>x</a:t>
            </a:r>
            <a:endParaRPr lang="en-US" b="1" dirty="0">
              <a:latin typeface="Bahnschrift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66875" y="608653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>
                <a:latin typeface="Bahnschrift" pitchFamily="34" charset="0"/>
              </a:rPr>
              <a:t>y</a:t>
            </a:r>
            <a:endParaRPr lang="en-US" b="1" dirty="0">
              <a:latin typeface="Bahnschrift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553200" y="1514475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553200" y="200691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/>
          <p:cNvSpPr/>
          <p:nvPr/>
        </p:nvSpPr>
        <p:spPr>
          <a:xfrm>
            <a:off x="6934200" y="1371600"/>
            <a:ext cx="228600" cy="9906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553200" y="3083242"/>
            <a:ext cx="228600" cy="2286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553200" y="3575684"/>
            <a:ext cx="228600" cy="228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/>
          <p:cNvSpPr/>
          <p:nvPr/>
        </p:nvSpPr>
        <p:spPr>
          <a:xfrm>
            <a:off x="6934200" y="2940367"/>
            <a:ext cx="228600" cy="9906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239000" y="1524000"/>
            <a:ext cx="16914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>
                <a:latin typeface="Bahnschrift SemiBold" pitchFamily="34" charset="0"/>
              </a:rPr>
              <a:t>Datos de </a:t>
            </a:r>
          </a:p>
          <a:p>
            <a:r>
              <a:rPr lang="es-AR" dirty="0" smtClean="0">
                <a:latin typeface="Bahnschrift SemiBold" pitchFamily="34" charset="0"/>
              </a:rPr>
              <a:t>entrenamiento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239000" y="3200400"/>
            <a:ext cx="1584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>
                <a:latin typeface="Bahnschrift SemiBold" pitchFamily="34" charset="0"/>
              </a:rPr>
              <a:t>Datos nuevos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028825" y="3009900"/>
            <a:ext cx="228600" cy="2286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409825" y="2619375"/>
            <a:ext cx="228600" cy="2286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405063" y="3385066"/>
            <a:ext cx="228600" cy="2286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000376" y="3451741"/>
            <a:ext cx="228600" cy="2286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48038" y="4376737"/>
            <a:ext cx="228600" cy="2286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000376" y="4491036"/>
            <a:ext cx="228600" cy="2286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948113" y="5376861"/>
            <a:ext cx="228600" cy="2286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805238" y="4491036"/>
            <a:ext cx="228600" cy="2286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95376" y="3054667"/>
            <a:ext cx="228600" cy="228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600200" y="3167895"/>
            <a:ext cx="228600" cy="228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400176" y="3729038"/>
            <a:ext cx="228600" cy="228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514475" y="4267200"/>
            <a:ext cx="228600" cy="228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195513" y="4419600"/>
            <a:ext cx="228600" cy="228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052638" y="5262561"/>
            <a:ext cx="228600" cy="228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876551" y="5033961"/>
            <a:ext cx="228600" cy="228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886076" y="5729348"/>
            <a:ext cx="228600" cy="228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019800" y="5033961"/>
            <a:ext cx="29231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>
                <a:latin typeface="Bahnschrift SemiBold" pitchFamily="34" charset="0"/>
              </a:rPr>
              <a:t>La coordenada y de los datos nuevos viene de una distribución diferente a la usada para entrenar el modelo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78938"/>
            <a:ext cx="8915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1200" dirty="0" smtClean="0">
              <a:latin typeface="Bahnschrift SemiBold" pitchFamily="34" charset="0"/>
            </a:endParaRPr>
          </a:p>
          <a:p>
            <a:r>
              <a:rPr lang="es-AR" sz="4000" dirty="0" smtClean="0">
                <a:latin typeface="Bahnschrift SemiBold" pitchFamily="34" charset="0"/>
              </a:rPr>
              <a:t>Por qu</a:t>
            </a:r>
            <a:r>
              <a:rPr lang="es-AR" sz="4000" dirty="0" smtClean="0">
                <a:latin typeface="Bahnschrift SemiBold" pitchFamily="34" charset="0"/>
              </a:rPr>
              <a:t>é puede ser vital para machine </a:t>
            </a:r>
            <a:r>
              <a:rPr lang="es-AR" sz="4000" dirty="0" err="1" smtClean="0">
                <a:latin typeface="Bahnschrift SemiBold" pitchFamily="34" charset="0"/>
              </a:rPr>
              <a:t>learning</a:t>
            </a:r>
            <a:r>
              <a:rPr lang="es-AR" sz="4000" dirty="0" smtClean="0">
                <a:latin typeface="Bahnschrift SemiBold" pitchFamily="34" charset="0"/>
              </a:rPr>
              <a:t> (intuición)</a:t>
            </a:r>
            <a:endParaRPr lang="es-AR" sz="2400" dirty="0" smtClean="0">
              <a:latin typeface="Bahnschrift SemiBold" pitchFamily="34" charset="0"/>
            </a:endParaRPr>
          </a:p>
          <a:p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476376" y="5143500"/>
            <a:ext cx="0" cy="952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476376" y="6091237"/>
            <a:ext cx="10239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95376" y="5557838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>
                <a:latin typeface="Bahnschrift" pitchFamily="34" charset="0"/>
              </a:rPr>
              <a:t>x</a:t>
            </a:r>
            <a:endParaRPr lang="en-US" b="1" dirty="0">
              <a:latin typeface="Bahnschrift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66875" y="608653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>
                <a:latin typeface="Bahnschrift" pitchFamily="34" charset="0"/>
              </a:rPr>
              <a:t>y</a:t>
            </a:r>
            <a:endParaRPr lang="en-US" b="1" dirty="0">
              <a:latin typeface="Bahnschrift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553200" y="1514475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553200" y="200691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/>
          <p:cNvSpPr/>
          <p:nvPr/>
        </p:nvSpPr>
        <p:spPr>
          <a:xfrm>
            <a:off x="6934200" y="1371600"/>
            <a:ext cx="228600" cy="9906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239000" y="1524000"/>
            <a:ext cx="16914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>
                <a:latin typeface="Bahnschrift SemiBold" pitchFamily="34" charset="0"/>
              </a:rPr>
              <a:t>Datos de </a:t>
            </a:r>
          </a:p>
          <a:p>
            <a:r>
              <a:rPr lang="es-AR" dirty="0" smtClean="0">
                <a:latin typeface="Bahnschrift SemiBold" pitchFamily="34" charset="0"/>
              </a:rPr>
              <a:t>entrenamiento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019800" y="5033961"/>
            <a:ext cx="29231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>
                <a:latin typeface="Bahnschrift SemiBold" pitchFamily="34" charset="0"/>
              </a:rPr>
              <a:t>Si la coordenada y tiene un rango de valores muchísimo más amplio que x, domina el entrenamiento y siempre tengo el mismo modelo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1476376" y="40386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819400" y="4138612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457700" y="4114799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733800" y="4024312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162175" y="4114799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486400" y="4095748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029200" y="404336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276600" y="40386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438275" y="3657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933575" y="372046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605087" y="364426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390900" y="360711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114800" y="368235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800600" y="367950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600700" y="3657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>
            <a:off x="1095376" y="3930967"/>
            <a:ext cx="4924424" cy="704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66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1143000"/>
            <a:ext cx="8534400" cy="5334000"/>
          </a:xfrm>
        </p:spPr>
        <p:txBody>
          <a:bodyPr>
            <a:normAutofit/>
          </a:bodyPr>
          <a:lstStyle/>
          <a:p>
            <a:r>
              <a:rPr lang="es-AR" sz="4000" dirty="0" smtClean="0">
                <a:latin typeface="Bahnschrift SemiBold" pitchFamily="34" charset="0"/>
              </a:rPr>
              <a:t>Próxima clase: </a:t>
            </a:r>
            <a:br>
              <a:rPr lang="es-AR" sz="4000" dirty="0" smtClean="0">
                <a:latin typeface="Bahnschrift SemiBold" pitchFamily="34" charset="0"/>
              </a:rPr>
            </a:br>
            <a:r>
              <a:rPr lang="es-AR" sz="3200" dirty="0">
                <a:latin typeface="Bahnschrift SemiBold" pitchFamily="34" charset="0"/>
              </a:rPr>
              <a:t/>
            </a:r>
            <a:br>
              <a:rPr lang="es-AR" sz="3200" dirty="0">
                <a:latin typeface="Bahnschrift SemiBold" pitchFamily="34" charset="0"/>
              </a:rPr>
            </a:br>
            <a:r>
              <a:rPr lang="es-AR" sz="3200" dirty="0" smtClean="0">
                <a:latin typeface="Bahnschrift SemiBold" pitchFamily="34" charset="0"/>
              </a:rPr>
              <a:t>¿Cómo podemos caracterizar numéricamente nuestros datos?</a:t>
            </a:r>
            <a:br>
              <a:rPr lang="es-AR" sz="3200" dirty="0" smtClean="0">
                <a:latin typeface="Bahnschrift SemiBold" pitchFamily="34" charset="0"/>
              </a:rPr>
            </a:br>
            <a:r>
              <a:rPr lang="es-AR" sz="3200" dirty="0">
                <a:latin typeface="Bahnschrift SemiBold" pitchFamily="34" charset="0"/>
              </a:rPr>
              <a:t/>
            </a:r>
            <a:br>
              <a:rPr lang="es-AR" sz="3200" dirty="0">
                <a:latin typeface="Bahnschrift SemiBold" pitchFamily="34" charset="0"/>
              </a:rPr>
            </a:br>
            <a:r>
              <a:rPr lang="es-AR" sz="3200" dirty="0" smtClean="0">
                <a:latin typeface="Bahnschrift SemiBold" pitchFamily="34" charset="0"/>
              </a:rPr>
              <a:t>Estadística descriptiva</a:t>
            </a:r>
            <a:r>
              <a:rPr lang="es-AR" sz="3200" dirty="0">
                <a:latin typeface="Bahnschrift SemiBold" pitchFamily="34" charset="0"/>
              </a:rPr>
              <a:t/>
            </a:r>
            <a:br>
              <a:rPr lang="es-AR" sz="3200" dirty="0">
                <a:latin typeface="Bahnschrift SemiBold" pitchFamily="34" charset="0"/>
              </a:rPr>
            </a:br>
            <a:r>
              <a:rPr lang="es-AR" sz="3200" dirty="0" smtClean="0">
                <a:latin typeface="Bahnschrift SemiBold" pitchFamily="34" charset="0"/>
              </a:rPr>
              <a:t/>
            </a:r>
            <a:br>
              <a:rPr lang="es-AR" sz="3200" dirty="0" smtClean="0">
                <a:latin typeface="Bahnschrift SemiBold" pitchFamily="34" charset="0"/>
              </a:rPr>
            </a:br>
            <a:r>
              <a:rPr lang="es-AR" sz="3200" dirty="0">
                <a:latin typeface="Bahnschrift SemiBold" pitchFamily="34" charset="0"/>
              </a:rPr>
              <a:t/>
            </a:r>
            <a:br>
              <a:rPr lang="es-AR" sz="3200" dirty="0">
                <a:latin typeface="Bahnschrift SemiBold" pitchFamily="34" charset="0"/>
              </a:rPr>
            </a:br>
            <a:endParaRPr lang="en-US" sz="2400" i="1" dirty="0">
              <a:latin typeface="Bahnschrift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27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evel 2"/>
          <p:cNvSpPr/>
          <p:nvPr/>
        </p:nvSpPr>
        <p:spPr>
          <a:xfrm>
            <a:off x="495300" y="1066800"/>
            <a:ext cx="2971800" cy="16002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3900" y="1371600"/>
            <a:ext cx="251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  <a:latin typeface="Bahnschrift SemiBold" pitchFamily="34" charset="0"/>
              </a:rPr>
              <a:t>Identificar el problema y entender cómo resolverlo con datos</a:t>
            </a:r>
          </a:p>
        </p:txBody>
      </p:sp>
      <p:sp>
        <p:nvSpPr>
          <p:cNvPr id="7" name="Bevel 6"/>
          <p:cNvSpPr/>
          <p:nvPr/>
        </p:nvSpPr>
        <p:spPr>
          <a:xfrm>
            <a:off x="4724400" y="1066800"/>
            <a:ext cx="2971800" cy="1600200"/>
          </a:xfrm>
          <a:prstGeom prst="beve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53000" y="1371600"/>
            <a:ext cx="251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  <a:latin typeface="Bahnschrift SemiBold" pitchFamily="34" charset="0"/>
              </a:rPr>
              <a:t>Conseguir los datos (si existen) o planear un experimento (si no)</a:t>
            </a:r>
          </a:p>
        </p:txBody>
      </p:sp>
      <p:sp>
        <p:nvSpPr>
          <p:cNvPr id="9" name="Bevel 8"/>
          <p:cNvSpPr/>
          <p:nvPr/>
        </p:nvSpPr>
        <p:spPr>
          <a:xfrm>
            <a:off x="5715000" y="3962400"/>
            <a:ext cx="2971800" cy="1600200"/>
          </a:xfrm>
          <a:prstGeom prst="beve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43600" y="4267200"/>
            <a:ext cx="251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  <a:latin typeface="Bahnschrift SemiBold" pitchFamily="34" charset="0"/>
              </a:rPr>
              <a:t>Explorar los datos, buscar evidencia, desarrollar modelos</a:t>
            </a:r>
          </a:p>
        </p:txBody>
      </p:sp>
      <p:sp>
        <p:nvSpPr>
          <p:cNvPr id="11" name="Bevel 10"/>
          <p:cNvSpPr/>
          <p:nvPr/>
        </p:nvSpPr>
        <p:spPr>
          <a:xfrm>
            <a:off x="1447800" y="3955473"/>
            <a:ext cx="2971800" cy="1600200"/>
          </a:xfrm>
          <a:prstGeom prst="beve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76400" y="4382869"/>
            <a:ext cx="251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  <a:latin typeface="Bahnschrift SemiBold" pitchFamily="34" charset="0"/>
              </a:rPr>
              <a:t>Visualizar y comunicar los resultados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505200" y="1352821"/>
            <a:ext cx="1143000" cy="914400"/>
          </a:xfrm>
          <a:prstGeom prst="rightArrow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0">
                <a:srgbClr val="0070C0"/>
              </a:gs>
              <a:gs pos="100000">
                <a:srgbClr val="FF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3707617">
            <a:off x="6223074" y="2901821"/>
            <a:ext cx="1143000" cy="914400"/>
          </a:xfrm>
          <a:prstGeom prst="rightArrow">
            <a:avLst/>
          </a:prstGeom>
          <a:gradFill>
            <a:gsLst>
              <a:gs pos="13000">
                <a:srgbClr val="E43414"/>
              </a:gs>
              <a:gs pos="0">
                <a:srgbClr val="FF0000"/>
              </a:gs>
              <a:gs pos="100000">
                <a:srgbClr val="92D05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4495800" y="4271665"/>
            <a:ext cx="1143000" cy="914400"/>
          </a:xfrm>
          <a:prstGeom prst="rightArrow">
            <a:avLst/>
          </a:prstGeom>
          <a:gradFill>
            <a:gsLst>
              <a:gs pos="13000">
                <a:srgbClr val="92D050"/>
              </a:gs>
              <a:gs pos="0">
                <a:srgbClr val="92D050"/>
              </a:gs>
              <a:gs pos="100000">
                <a:srgbClr val="FFC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 Have No Idea What I'm Doing | Know Your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57801" cy="3943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ightning Bolt 1"/>
          <p:cNvSpPr/>
          <p:nvPr/>
        </p:nvSpPr>
        <p:spPr>
          <a:xfrm rot="19991875">
            <a:off x="4392429" y="2512918"/>
            <a:ext cx="2249855" cy="1429466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0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0"/>
            <a:ext cx="8763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000" dirty="0" smtClean="0">
              <a:latin typeface="Bahnschrift SemiBold" pitchFamily="34" charset="0"/>
            </a:endParaRPr>
          </a:p>
          <a:p>
            <a:pPr algn="ctr"/>
            <a:r>
              <a:rPr lang="es-AR" sz="4400" dirty="0" smtClean="0">
                <a:latin typeface="Bahnschrift SemiBold" pitchFamily="34" charset="0"/>
              </a:rPr>
              <a:t>¿Qué vamos a ver hoy?</a:t>
            </a:r>
            <a:endParaRPr lang="es-AR" sz="4400" dirty="0" smtClean="0">
              <a:latin typeface="Bahnschrift SemiBold" pitchFamily="34" charset="0"/>
            </a:endParaRPr>
          </a:p>
          <a:p>
            <a:endParaRPr lang="es-AR" sz="4400" dirty="0">
              <a:latin typeface="Bahnschrift SemiBold" pitchFamily="34" charset="0"/>
            </a:endParaRPr>
          </a:p>
          <a:p>
            <a:endParaRPr lang="es-AR" sz="2400" dirty="0" smtClean="0">
              <a:latin typeface="Bahnschrift SemiBold" pitchFamily="34" charset="0"/>
            </a:endParaRPr>
          </a:p>
          <a:p>
            <a:endParaRPr lang="en-US" dirty="0"/>
          </a:p>
        </p:txBody>
      </p:sp>
      <p:sp>
        <p:nvSpPr>
          <p:cNvPr id="5" name="AutoShape 4" descr="70+ &quot;Cicchini&quot; profiles | Linked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9430" y="1981200"/>
            <a:ext cx="813637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000" dirty="0" smtClean="0">
              <a:latin typeface="Bahnschrift SemiBold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s-AR" sz="2400" dirty="0" smtClean="0">
                <a:latin typeface="Bahnschrift SemiBold" pitchFamily="34" charset="0"/>
              </a:rPr>
              <a:t>Por qué los datos no son lo que pensamos que son</a:t>
            </a:r>
            <a:endParaRPr lang="es-AR" sz="2400" dirty="0" smtClean="0">
              <a:latin typeface="Bahnschrift SemiBold" pitchFamily="34" charset="0"/>
            </a:endParaRPr>
          </a:p>
          <a:p>
            <a:pPr marL="342900" indent="-342900" algn="ctr">
              <a:buFont typeface="Arial" charset="0"/>
              <a:buChar char="•"/>
            </a:pPr>
            <a:endParaRPr lang="es-AR" sz="2400" dirty="0" smtClean="0">
              <a:latin typeface="Bahnschrift SemiBold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s-AR" sz="2400" dirty="0" smtClean="0">
                <a:latin typeface="Bahnschrift SemiBold" pitchFamily="34" charset="0"/>
              </a:rPr>
              <a:t>Cómo podemos mejorar la calidad de los datos</a:t>
            </a:r>
            <a:endParaRPr lang="es-AR" sz="2400" dirty="0" smtClean="0">
              <a:latin typeface="Bahnschrift SemiBold" pitchFamily="34" charset="0"/>
            </a:endParaRPr>
          </a:p>
          <a:p>
            <a:pPr marL="342900" indent="-342900" algn="ctr">
              <a:buFont typeface="Arial" charset="0"/>
              <a:buChar char="•"/>
            </a:pPr>
            <a:endParaRPr lang="es-AR" sz="2400" dirty="0">
              <a:latin typeface="Bahnschrift SemiBold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s-AR" sz="2400" dirty="0" smtClean="0">
                <a:latin typeface="Bahnschrift SemiBold" pitchFamily="34" charset="0"/>
              </a:rPr>
              <a:t>Cómo podemos hacer que los datos numéricos de distintas fuentes sean más comparables entre sí</a:t>
            </a:r>
            <a:endParaRPr lang="es-AR" sz="2400" dirty="0" smtClean="0">
              <a:latin typeface="Bahnschrift SemiBold" pitchFamily="34" charset="0"/>
            </a:endParaRPr>
          </a:p>
          <a:p>
            <a:pPr marL="342900" indent="-342900" algn="ctr">
              <a:buFont typeface="Arial" charset="0"/>
              <a:buChar char="•"/>
            </a:pPr>
            <a:endParaRPr lang="es-AR" sz="2400" dirty="0">
              <a:latin typeface="Bahnschrift SemiBold" pitchFamily="34" charset="0"/>
            </a:endParaRPr>
          </a:p>
          <a:p>
            <a:pPr marL="342900" indent="-342900" algn="ctr">
              <a:buFont typeface="Arial" charset="0"/>
              <a:buChar char="•"/>
            </a:pPr>
            <a:endParaRPr lang="es-AR" sz="2400" dirty="0" smtClean="0">
              <a:latin typeface="Bahnschrift SemiBold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9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70+ &quot;Cicchini&quot; profiles | Linked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Ilustración de iceberg en el océano | Vector Grat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0"/>
            <a:ext cx="6857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657600" y="1532692"/>
            <a:ext cx="2514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latin typeface="Bahnschrift SemiBold" pitchFamily="34" charset="0"/>
              </a:rPr>
              <a:t>Datos faltantes</a:t>
            </a:r>
            <a:endParaRPr lang="es-AR" sz="2000" dirty="0" smtClean="0">
              <a:latin typeface="Bahnschrift SemiBold" pitchFamily="34" charset="0"/>
            </a:endParaRP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248176">
            <a:off x="2562224" y="2834639"/>
            <a:ext cx="300037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latin typeface="Bahnschrift SemiBold" pitchFamily="34" charset="0"/>
              </a:rPr>
              <a:t>Datos inconsistentes</a:t>
            </a:r>
            <a:endParaRPr lang="es-AR" sz="2000" dirty="0" smtClean="0">
              <a:latin typeface="Bahnschrift SemiBold" pitchFamily="34" charset="0"/>
            </a:endParaRP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385782">
            <a:off x="3224211" y="3455561"/>
            <a:ext cx="300037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latin typeface="Bahnschrift SemiBold" pitchFamily="34" charset="0"/>
              </a:rPr>
              <a:t>Errores de </a:t>
            </a:r>
            <a:r>
              <a:rPr lang="es-AR" sz="2000" dirty="0" err="1" smtClean="0">
                <a:latin typeface="Bahnschrift SemiBold" pitchFamily="34" charset="0"/>
              </a:rPr>
              <a:t>tipeo</a:t>
            </a:r>
            <a:endParaRPr lang="es-AR" sz="2000" dirty="0" smtClean="0">
              <a:latin typeface="Bahnschrift SemiBold" pitchFamily="34" charset="0"/>
            </a:endParaRP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321174">
            <a:off x="3320830" y="4936526"/>
            <a:ext cx="300037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latin typeface="Bahnschrift SemiBold" pitchFamily="34" charset="0"/>
              </a:rPr>
              <a:t>La persona que ingresa los datos está presa de una creencia errónea sobre el dato y va a actuar en consecuencia como si su vida dependiese de ello</a:t>
            </a:r>
            <a:endParaRPr lang="es-AR" sz="1600" dirty="0" smtClean="0">
              <a:latin typeface="Bahnschrift SemiBold" pitchFamily="34" charset="0"/>
            </a:endParaRP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76625" y="4152781"/>
            <a:ext cx="30003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>
                <a:latin typeface="Bahnschrift SemiBold" pitchFamily="34" charset="0"/>
              </a:rPr>
              <a:t>¿3.4 o 3,4?</a:t>
            </a:r>
            <a:endParaRPr lang="es-AR" sz="2800" dirty="0" smtClean="0">
              <a:latin typeface="Bahnschrift SemiBold" pitchFamily="34" charset="0"/>
            </a:endParaRP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53000" y="2612586"/>
            <a:ext cx="2514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latin typeface="Bahnschrift SemiBold" pitchFamily="34" charset="0"/>
              </a:rPr>
              <a:t>100 cm vs 1 m</a:t>
            </a:r>
            <a:endParaRPr lang="es-AR" sz="2000" dirty="0" smtClean="0">
              <a:latin typeface="Bahnschrift SemiBold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40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 Suez Canal, stuck ship is a warning about excessive globalisation |  themanorathastingsfarm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" y="457200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954" y="1447800"/>
            <a:ext cx="377564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4267200"/>
            <a:ext cx="2514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err="1" smtClean="0">
                <a:latin typeface="Bahnschrift SemiBold" pitchFamily="34" charset="0"/>
              </a:rPr>
              <a:t>Labo</a:t>
            </a:r>
            <a:r>
              <a:rPr lang="es-AR" sz="2000" dirty="0" smtClean="0">
                <a:latin typeface="Bahnschrift SemiBold" pitchFamily="34" charset="0"/>
              </a:rPr>
              <a:t> de datos 2021</a:t>
            </a:r>
            <a:endParaRPr lang="es-AR" sz="2000" dirty="0" smtClean="0">
              <a:latin typeface="Bahnschrift SemiBold" pitchFamily="34" charset="0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609600"/>
            <a:ext cx="4267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1200" dirty="0" smtClean="0">
              <a:latin typeface="Bahnschrift SemiBold" pitchFamily="34" charset="0"/>
            </a:endParaRPr>
          </a:p>
          <a:p>
            <a:r>
              <a:rPr lang="es-AR" sz="2800" dirty="0" smtClean="0">
                <a:latin typeface="Bahnschrift SemiBold" pitchFamily="34" charset="0"/>
              </a:rPr>
              <a:t>La mejor manera de evitar estos problemas es reducir la libertad de quien ingresa los datos </a:t>
            </a:r>
            <a:endParaRPr lang="es-AR" sz="2800" dirty="0" smtClean="0">
              <a:latin typeface="Bahnschrift SemiBold" pitchFamily="34" charset="0"/>
            </a:endParaRPr>
          </a:p>
          <a:p>
            <a:endParaRPr lang="es-AR" sz="4400" dirty="0">
              <a:latin typeface="Bahnschrift SemiBold" pitchFamily="34" charset="0"/>
            </a:endParaRPr>
          </a:p>
          <a:p>
            <a:endParaRPr lang="es-AR" sz="2400" dirty="0" smtClean="0">
              <a:latin typeface="Bahnschrift SemiBold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1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310" y="76200"/>
            <a:ext cx="539829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00400" y="304800"/>
            <a:ext cx="42672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1200" dirty="0" smtClean="0">
              <a:latin typeface="Bahnschrift SemiBold" pitchFamily="34" charset="0"/>
            </a:endParaRPr>
          </a:p>
          <a:p>
            <a:r>
              <a:rPr lang="es-AR" sz="2000" dirty="0" smtClean="0">
                <a:latin typeface="Bahnschrift SemiBold" pitchFamily="34" charset="0"/>
              </a:rPr>
              <a:t>Descartar la observación</a:t>
            </a:r>
            <a:endParaRPr lang="es-AR" sz="2000" dirty="0" smtClean="0">
              <a:latin typeface="Bahnschrift SemiBold" pitchFamily="34" charset="0"/>
            </a:endParaRPr>
          </a:p>
          <a:p>
            <a:endParaRPr lang="es-AR" sz="4400" dirty="0">
              <a:latin typeface="Bahnschrift SemiBold" pitchFamily="34" charset="0"/>
            </a:endParaRPr>
          </a:p>
          <a:p>
            <a:endParaRPr lang="es-AR" sz="2400" dirty="0" smtClean="0">
              <a:latin typeface="Bahnschrift SemiBold" pitchFamily="34" charset="0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00400" y="1977985"/>
            <a:ext cx="309205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1200" dirty="0" smtClean="0">
              <a:latin typeface="Bahnschrift SemiBold" pitchFamily="34" charset="0"/>
            </a:endParaRPr>
          </a:p>
          <a:p>
            <a:r>
              <a:rPr lang="es-AR" sz="2000" dirty="0" smtClean="0">
                <a:latin typeface="Bahnschrift SemiBold" pitchFamily="34" charset="0"/>
              </a:rPr>
              <a:t>Reemplazar por la media o la moda</a:t>
            </a:r>
            <a:endParaRPr lang="es-AR" sz="2000" dirty="0" smtClean="0">
              <a:latin typeface="Bahnschrift SemiBold" pitchFamily="34" charset="0"/>
            </a:endParaRPr>
          </a:p>
          <a:p>
            <a:endParaRPr lang="es-AR" sz="4400" dirty="0">
              <a:latin typeface="Bahnschrift SemiBold" pitchFamily="34" charset="0"/>
            </a:endParaRPr>
          </a:p>
          <a:p>
            <a:endParaRPr lang="es-AR" sz="2400" dirty="0" smtClean="0">
              <a:latin typeface="Bahnschrift SemiBold" pitchFamily="34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56345" y="3352800"/>
            <a:ext cx="309205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1200" dirty="0" smtClean="0">
              <a:latin typeface="Bahnschrift SemiBold" pitchFamily="34" charset="0"/>
            </a:endParaRPr>
          </a:p>
          <a:p>
            <a:r>
              <a:rPr lang="es-AR" sz="2000" dirty="0" smtClean="0">
                <a:latin typeface="Bahnschrift SemiBold" pitchFamily="34" charset="0"/>
              </a:rPr>
              <a:t>Reemplazar por la media o la moda computada sobre las observaciones más similares</a:t>
            </a:r>
            <a:endParaRPr lang="es-AR" sz="2000" dirty="0" smtClean="0">
              <a:latin typeface="Bahnschrift SemiBold" pitchFamily="34" charset="0"/>
            </a:endParaRPr>
          </a:p>
          <a:p>
            <a:endParaRPr lang="es-AR" sz="4400" dirty="0">
              <a:latin typeface="Bahnschrift SemiBold" pitchFamily="34" charset="0"/>
            </a:endParaRPr>
          </a:p>
          <a:p>
            <a:endParaRPr lang="es-AR" sz="2400" dirty="0" smtClean="0">
              <a:latin typeface="Bahnschrift SemiBold" pitchFamily="34" charset="0"/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00400" y="5005387"/>
            <a:ext cx="309205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1200" dirty="0" smtClean="0">
              <a:latin typeface="Bahnschrift SemiBold" pitchFamily="34" charset="0"/>
            </a:endParaRPr>
          </a:p>
          <a:p>
            <a:r>
              <a:rPr lang="es-AR" sz="2000" dirty="0" smtClean="0">
                <a:latin typeface="Bahnschrift SemiBold" pitchFamily="34" charset="0"/>
              </a:rPr>
              <a:t>Usar machine </a:t>
            </a:r>
            <a:r>
              <a:rPr lang="es-AR" sz="2000" dirty="0" err="1" smtClean="0">
                <a:latin typeface="Bahnschrift SemiBold" pitchFamily="34" charset="0"/>
              </a:rPr>
              <a:t>learning</a:t>
            </a:r>
            <a:r>
              <a:rPr lang="es-AR" sz="2000" dirty="0" smtClean="0">
                <a:latin typeface="Bahnschrift SemiBold" pitchFamily="34" charset="0"/>
              </a:rPr>
              <a:t> para estimar la probabilidad de que el dato faltante tome distintos valores</a:t>
            </a:r>
            <a:endParaRPr lang="es-AR" sz="4400" dirty="0">
              <a:latin typeface="Bahnschrift SemiBold" pitchFamily="34" charset="0"/>
            </a:endParaRPr>
          </a:p>
          <a:p>
            <a:endParaRPr lang="es-AR" sz="2400" dirty="0" smtClean="0">
              <a:latin typeface="Bahnschrift SemiBold" pitchFamily="34" charset="0"/>
            </a:endParaRP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" y="76200"/>
            <a:ext cx="300394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1200" dirty="0" smtClean="0">
              <a:latin typeface="Bahnschrift SemiBold" pitchFamily="34" charset="0"/>
            </a:endParaRPr>
          </a:p>
          <a:p>
            <a:r>
              <a:rPr lang="es-AR" sz="2800" dirty="0" smtClean="0">
                <a:latin typeface="Bahnschrift SemiBold" pitchFamily="34" charset="0"/>
              </a:rPr>
              <a:t>¿Qué hacer con los datos faltantes?</a:t>
            </a:r>
            <a:endParaRPr lang="es-AR" sz="2800" dirty="0" smtClean="0">
              <a:latin typeface="Bahnschrift SemiBold" pitchFamily="34" charset="0"/>
            </a:endParaRPr>
          </a:p>
          <a:p>
            <a:endParaRPr lang="es-AR" sz="4400" dirty="0">
              <a:latin typeface="Bahnschrift SemiBold" pitchFamily="34" charset="0"/>
            </a:endParaRPr>
          </a:p>
          <a:p>
            <a:endParaRPr lang="es-AR" sz="2400" dirty="0" smtClean="0">
              <a:latin typeface="Bahnschrift SemiBold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0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aiwan Plane Crash: Passenger Jet Hits Bridge - YouTu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1875591"/>
            <a:ext cx="5181599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" y="76200"/>
            <a:ext cx="8915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1200" dirty="0" smtClean="0">
              <a:latin typeface="Bahnschrift SemiBold" pitchFamily="34" charset="0"/>
            </a:endParaRPr>
          </a:p>
          <a:p>
            <a:r>
              <a:rPr lang="es-AR" sz="2800" dirty="0" smtClean="0">
                <a:latin typeface="Bahnschrift SemiBold" pitchFamily="34" charset="0"/>
              </a:rPr>
              <a:t>A veces, los datos faltantes nos dan información en sí mismos </a:t>
            </a:r>
            <a:endParaRPr lang="es-AR" sz="4400" dirty="0">
              <a:latin typeface="Bahnschrift SemiBold" pitchFamily="34" charset="0"/>
            </a:endParaRPr>
          </a:p>
          <a:p>
            <a:endParaRPr lang="es-AR" sz="2400" dirty="0" smtClean="0">
              <a:latin typeface="Bahnschrift SemiBold" pitchFamily="34" charset="0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2126" y="4823579"/>
            <a:ext cx="58435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i="1" dirty="0" smtClean="0">
                <a:latin typeface="Bahnschrift SemiBold" pitchFamily="34" charset="0"/>
              </a:rPr>
              <a:t>¿por qué nadie en el vuelo RL 239 completó la encuesta de satisfacción al cliente?</a:t>
            </a:r>
            <a:endParaRPr lang="es-AR" sz="7200" i="1" dirty="0">
              <a:latin typeface="Bahnschrift SemiBold" pitchFamily="34" charset="0"/>
            </a:endParaRPr>
          </a:p>
          <a:p>
            <a:endParaRPr lang="es-AR" sz="2400" dirty="0" smtClean="0">
              <a:latin typeface="Bahnschrift SemiBold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28600" y="76200"/>
                <a:ext cx="8915400" cy="7017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AR" sz="1200" dirty="0" smtClean="0">
                  <a:latin typeface="Bahnschrift SemiBold" pitchFamily="34" charset="0"/>
                </a:endParaRPr>
              </a:p>
              <a:p>
                <a:r>
                  <a:rPr lang="es-AR" sz="3600" dirty="0" smtClean="0">
                    <a:latin typeface="Bahnschrift SemiBold" pitchFamily="34" charset="0"/>
                  </a:rPr>
                  <a:t>Datos faltantes </a:t>
                </a:r>
                <a14:m>
                  <m:oMath xmlns:m="http://schemas.openxmlformats.org/officeDocument/2006/math">
                    <m:r>
                      <a:rPr lang="es-AR" sz="3600" i="1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s-AR" sz="3600" dirty="0" smtClean="0">
                    <a:latin typeface="Bahnschrift SemiBold" pitchFamily="34" charset="0"/>
                  </a:rPr>
                  <a:t> np.NaN</a:t>
                </a:r>
              </a:p>
              <a:p>
                <a:endParaRPr lang="es-AR" sz="3600" dirty="0">
                  <a:latin typeface="Bahnschrift SemiBold" pitchFamily="34" charset="0"/>
                </a:endParaRPr>
              </a:p>
              <a:p>
                <a:r>
                  <a:rPr lang="es-AR" sz="3600" dirty="0" smtClean="0">
                    <a:latin typeface="Bahnschrift SemiBold" pitchFamily="34" charset="0"/>
                  </a:rPr>
                  <a:t>… , ‘</a:t>
                </a:r>
                <a:r>
                  <a:rPr lang="es-AR" sz="3600" dirty="0" err="1" smtClean="0">
                    <a:latin typeface="Bahnschrift SemiBold" pitchFamily="34" charset="0"/>
                  </a:rPr>
                  <a:t>nan</a:t>
                </a:r>
                <a:r>
                  <a:rPr lang="es-AR" sz="3600" dirty="0" smtClean="0">
                    <a:latin typeface="Bahnschrift SemiBold" pitchFamily="34" charset="0"/>
                  </a:rPr>
                  <a:t>’ , …</a:t>
                </a:r>
              </a:p>
              <a:p>
                <a:endParaRPr lang="es-AR" sz="3600" dirty="0" smtClean="0">
                  <a:latin typeface="Bahnschrift SemiBold" pitchFamily="34" charset="0"/>
                </a:endParaRPr>
              </a:p>
              <a:p>
                <a:r>
                  <a:rPr lang="es-AR" sz="3600" dirty="0" smtClean="0">
                    <a:latin typeface="Bahnschrift SemiBold" pitchFamily="34" charset="0"/>
                  </a:rPr>
                  <a:t>.. ,  , …</a:t>
                </a:r>
              </a:p>
              <a:p>
                <a:endParaRPr lang="es-AR" sz="3600" dirty="0" smtClean="0">
                  <a:latin typeface="Bahnschrift SemiBold" pitchFamily="34" charset="0"/>
                </a:endParaRPr>
              </a:p>
              <a:p>
                <a:r>
                  <a:rPr lang="es-AR" sz="3600" dirty="0" smtClean="0">
                    <a:latin typeface="Bahnschrift SemiBold" pitchFamily="34" charset="0"/>
                  </a:rPr>
                  <a:t>… , ‘falta’ , …</a:t>
                </a:r>
              </a:p>
              <a:p>
                <a:endParaRPr lang="es-AR" sz="3600" dirty="0" smtClean="0">
                  <a:latin typeface="Bahnschrift SemiBold" pitchFamily="34" charset="0"/>
                </a:endParaRPr>
              </a:p>
              <a:p>
                <a:r>
                  <a:rPr lang="es-AR" sz="3600" dirty="0" smtClean="0">
                    <a:latin typeface="Bahnschrift SemiBold" pitchFamily="34" charset="0"/>
                  </a:rPr>
                  <a:t>… , -999  , …</a:t>
                </a:r>
              </a:p>
              <a:p>
                <a:endParaRPr lang="es-AR" sz="3600" dirty="0" smtClean="0">
                  <a:latin typeface="Bahnschrift SemiBold" pitchFamily="34" charset="0"/>
                </a:endParaRPr>
              </a:p>
              <a:p>
                <a:r>
                  <a:rPr lang="es-AR" sz="3600" dirty="0" smtClean="0">
                    <a:latin typeface="Bahnschrift SemiBold" pitchFamily="34" charset="0"/>
                  </a:rPr>
                  <a:t>… , ‘</a:t>
                </a:r>
                <a:r>
                  <a:rPr lang="es-AR" sz="3600" dirty="0" err="1" smtClean="0">
                    <a:latin typeface="Bahnschrift SemiBold" pitchFamily="34" charset="0"/>
                  </a:rPr>
                  <a:t>cosme</a:t>
                </a:r>
                <a:r>
                  <a:rPr lang="es-AR" sz="3600" dirty="0" smtClean="0">
                    <a:latin typeface="Bahnschrift SemiBold" pitchFamily="34" charset="0"/>
                  </a:rPr>
                  <a:t> fulanito’, …</a:t>
                </a:r>
                <a:endParaRPr lang="es-AR" sz="3200" dirty="0" smtClean="0">
                  <a:latin typeface="Bahnschrift SemiBold" pitchFamily="34" charset="0"/>
                </a:endParaRPr>
              </a:p>
              <a:p>
                <a:endParaRPr lang="es-AR" sz="2400" dirty="0" smtClean="0">
                  <a:latin typeface="Bahnschrift SemiBold" pitchFamily="34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76200"/>
                <a:ext cx="8915400" cy="7017306"/>
              </a:xfrm>
              <a:prstGeom prst="rect">
                <a:avLst/>
              </a:prstGeom>
              <a:blipFill rotWithShape="1">
                <a:blip r:embed="rId2"/>
                <a:stretch>
                  <a:fillRect l="-2120" b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67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78938"/>
            <a:ext cx="8915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1200" dirty="0" smtClean="0">
              <a:latin typeface="Bahnschrift SemiBold" pitchFamily="34" charset="0"/>
            </a:endParaRPr>
          </a:p>
          <a:p>
            <a:r>
              <a:rPr lang="es-AR" sz="4000" dirty="0" err="1" smtClean="0">
                <a:latin typeface="Bahnschrift SemiBold" pitchFamily="34" charset="0"/>
              </a:rPr>
              <a:t>Rescaleo</a:t>
            </a:r>
            <a:r>
              <a:rPr lang="es-AR" sz="4000" dirty="0">
                <a:latin typeface="Bahnschrift SemiBold" pitchFamily="34" charset="0"/>
              </a:rPr>
              <a:t> </a:t>
            </a:r>
            <a:r>
              <a:rPr lang="es-AR" sz="4000" dirty="0" smtClean="0">
                <a:latin typeface="Bahnschrift SemiBold" pitchFamily="34" charset="0"/>
              </a:rPr>
              <a:t>con </a:t>
            </a:r>
            <a:r>
              <a:rPr lang="es-AR" sz="4000" dirty="0" smtClean="0">
                <a:latin typeface="Bahnschrift SemiBold" pitchFamily="34" charset="0"/>
              </a:rPr>
              <a:t>a y b constantes</a:t>
            </a:r>
            <a:endParaRPr lang="es-AR" sz="2400" dirty="0" smtClean="0">
              <a:latin typeface="Bahnschrift SemiBold" pitchFamily="34" charset="0"/>
            </a:endParaRP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76495" y="1752600"/>
                <a:ext cx="30239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600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AR" sz="3600" b="0" i="0" smtClean="0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AR" sz="3600" b="0" i="0" smtClean="0">
                                  <a:latin typeface="Cambria Math"/>
                                </a:rPr>
                                <m:t>i</m:t>
                              </m:r>
                            </m:sub>
                          </m:sSub>
                        </m:e>
                      </m:acc>
                      <m:r>
                        <a:rPr lang="es-AR" sz="3600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3600" b="0" i="0" smtClean="0">
                          <a:latin typeface="Cambria Math"/>
                        </a:rPr>
                        <m:t>a</m:t>
                      </m:r>
                      <m:r>
                        <a:rPr lang="es-AR" sz="3600" b="0" i="0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s-AR" sz="3600" b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AR" sz="3600" b="0" i="0" smtClean="0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AR" sz="3600" b="0" i="0" smtClean="0">
                              <a:latin typeface="Cambria Math"/>
                            </a:rPr>
                            <m:t>i</m:t>
                          </m:r>
                        </m:sub>
                      </m:sSub>
                      <m:r>
                        <a:rPr lang="en-US" sz="3600" b="0" i="0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/>
                        </a:rPr>
                        <m:t>b</m:t>
                      </m:r>
                      <m:r>
                        <a:rPr lang="en-US" sz="3600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95" y="1752600"/>
                <a:ext cx="3023905" cy="646331"/>
              </a:xfrm>
              <a:prstGeom prst="rect">
                <a:avLst/>
              </a:prstGeom>
              <a:blipFill rotWithShape="1">
                <a:blip r:embed="rId2"/>
                <a:stretch>
                  <a:fillRect t="-14151" r="-7258" b="-33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28600" y="3048000"/>
            <a:ext cx="89154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1200" dirty="0" smtClean="0">
              <a:latin typeface="Bahnschrift SemiBold" pitchFamily="34" charset="0"/>
            </a:endParaRPr>
          </a:p>
          <a:p>
            <a:r>
              <a:rPr lang="es-AR" sz="2000" dirty="0" smtClean="0">
                <a:latin typeface="Bahnschrift SemiBold" pitchFamily="34" charset="0"/>
              </a:rPr>
              <a:t>Por ejemplo, pasar de un sistema de unidades a otro, o comparar los datos contra un valor de referencia </a:t>
            </a:r>
          </a:p>
          <a:p>
            <a:endParaRPr lang="es-AR" sz="2000" dirty="0" smtClean="0">
              <a:latin typeface="Bahnschrift SemiBold" pitchFamily="34" charset="0"/>
            </a:endParaRPr>
          </a:p>
          <a:p>
            <a:r>
              <a:rPr lang="es-AR" sz="2000" dirty="0" smtClean="0">
                <a:latin typeface="Bahnschrift SemiBold" pitchFamily="34" charset="0"/>
              </a:rPr>
              <a:t>(</a:t>
            </a:r>
            <a:r>
              <a:rPr lang="es-AR" sz="2000" dirty="0" err="1" smtClean="0">
                <a:latin typeface="Bahnschrift SemiBold" pitchFamily="34" charset="0"/>
              </a:rPr>
              <a:t>e.g</a:t>
            </a:r>
            <a:r>
              <a:rPr lang="es-AR" sz="2000" dirty="0" smtClean="0">
                <a:latin typeface="Bahnschrift SemiBold" pitchFamily="34" charset="0"/>
              </a:rPr>
              <a:t>. b = -promedio histórico)</a:t>
            </a:r>
            <a:endParaRPr lang="es-AR" sz="3600" dirty="0">
              <a:latin typeface="Bahnschrift SemiBold" pitchFamily="34" charset="0"/>
            </a:endParaRPr>
          </a:p>
          <a:p>
            <a:endParaRPr lang="es-AR" sz="2400" dirty="0" smtClean="0">
              <a:latin typeface="Bahnschrift SemiBold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98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580</Words>
  <Application>Microsoft Office PowerPoint</Application>
  <PresentationFormat>On-screen Show (4:3)</PresentationFormat>
  <Paragraphs>110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Próxima clase:   ¿Cómo podemos caracterizar numéricamente nuestros datos?  Estadística descriptiva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45</cp:revision>
  <dcterms:created xsi:type="dcterms:W3CDTF">2021-03-20T13:12:36Z</dcterms:created>
  <dcterms:modified xsi:type="dcterms:W3CDTF">2021-03-30T01:46:17Z</dcterms:modified>
</cp:coreProperties>
</file>