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A57480-8AF7-4C4D-818E-41ACFC22A836}">
  <a:tblStyle styleId="{76A57480-8AF7-4C4D-818E-41ACFC22A83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ea71a3666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ea71a3666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ea71a3666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ea71a3666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c127e74a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c127e74a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c127e74a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c127e74a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c127e74a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cc127e74a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ea71a3666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ea71a3666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cea71a3666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cea71a3666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ce76da50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ce76da50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ce7af1fb2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ce7af1fb2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cc127e74af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cc127e74a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e69b9142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e69b9142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ce7af1fb2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ce7af1fb2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cc127e74a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cc127e74af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cc127e74af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cc127e74a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ce76da50f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ce76da50f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cc127e74a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cc127e74a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ce7af1fb2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ce7af1fb2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ce7af1fb2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ce7af1fb2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cc127e74af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cc127e74af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cc127e74af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cc127e74af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cc127e74af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cc127e74af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e7af1fb24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e7af1fb24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ce69b9142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ce69b9142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ce69b91428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ce69b9142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ce69b9142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ce69b9142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ce69b91428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ce69b9142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cc127e74af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cc127e74af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cea71a3666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cea71a366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cc127e74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cc127e74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cc127e74af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cc127e74a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ce7af1fb2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ce7af1fb2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ce7af1fb2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ce7af1fb2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e69b9142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e69b9142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ce7af1fb24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ce7af1fb24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cea71a366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cea71a366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cea71a366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cea71a366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ce69b9142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ce69b9142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ce69b9142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ce69b9142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ce76da50f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ce76da50f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ce76da50f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ce76da50f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ce76da50f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ce76da50f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c7cd69db5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c7cd69db5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ce7af1fb2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ce7af1fb2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ea71a3666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ea71a3666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ce76da50f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ce76da50f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ce7af1fb2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ce7af1fb2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cc127e74af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cc127e74af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ce76da50fb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ce76da50fb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c7cd69db5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c7cd69db5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ce3e10e36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ce3e10e36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ccc634827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ccc634827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ce76da50f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ce76da50f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ce3e10e3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ce3e10e3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ce3e10e36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ce3e10e36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ea71a366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ea71a366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ce3e10e36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ce3e10e36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cc127e74af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cc127e74af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c127e74a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c127e74a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c127e74a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c127e74a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c127e74a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c127e74a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5.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20.png"/><Relationship Id="rId5" Type="http://schemas.openxmlformats.org/officeDocument/2006/relationships/image" Target="../media/image17.png"/><Relationship Id="rId6"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1.png"/><Relationship Id="rId4" Type="http://schemas.openxmlformats.org/officeDocument/2006/relationships/image" Target="../media/image27.png"/><Relationship Id="rId5" Type="http://schemas.openxmlformats.org/officeDocument/2006/relationships/image" Target="../media/image26.png"/><Relationship Id="rId6"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1.png"/><Relationship Id="rId4" Type="http://schemas.openxmlformats.org/officeDocument/2006/relationships/image" Target="../media/image21.png"/><Relationship Id="rId5"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9.png"/><Relationship Id="rId4" Type="http://schemas.openxmlformats.org/officeDocument/2006/relationships/image" Target="../media/image28.png"/><Relationship Id="rId5" Type="http://schemas.openxmlformats.org/officeDocument/2006/relationships/image" Target="../media/image10.png"/><Relationship Id="rId6"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3.png"/><Relationship Id="rId4" Type="http://schemas.openxmlformats.org/officeDocument/2006/relationships/image" Target="../media/image38.png"/><Relationship Id="rId5" Type="http://schemas.openxmlformats.org/officeDocument/2006/relationships/image" Target="../media/image10.png"/><Relationship Id="rId6"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36.png"/><Relationship Id="rId5"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0.png"/><Relationship Id="rId4" Type="http://schemas.openxmlformats.org/officeDocument/2006/relationships/image" Target="../media/image22.png"/><Relationship Id="rId5" Type="http://schemas.openxmlformats.org/officeDocument/2006/relationships/image" Target="../media/image4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7.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5.png"/><Relationship Id="rId4" Type="http://schemas.openxmlformats.org/officeDocument/2006/relationships/image" Target="../media/image28.png"/><Relationship Id="rId5" Type="http://schemas.openxmlformats.org/officeDocument/2006/relationships/image" Target="../media/image10.png"/><Relationship Id="rId6"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2.png"/><Relationship Id="rId4" Type="http://schemas.openxmlformats.org/officeDocument/2006/relationships/image" Target="../media/image44.png"/><Relationship Id="rId5" Type="http://schemas.openxmlformats.org/officeDocument/2006/relationships/image" Target="../media/image33.png"/><Relationship Id="rId6"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9.png"/><Relationship Id="rId4" Type="http://schemas.openxmlformats.org/officeDocument/2006/relationships/image" Target="../media/image46.png"/><Relationship Id="rId5" Type="http://schemas.openxmlformats.org/officeDocument/2006/relationships/image" Target="../media/image48.png"/><Relationship Id="rId6" Type="http://schemas.openxmlformats.org/officeDocument/2006/relationships/image" Target="../media/image4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1.png"/><Relationship Id="rId4" Type="http://schemas.openxmlformats.org/officeDocument/2006/relationships/image" Target="../media/image50.png"/><Relationship Id="rId5" Type="http://schemas.openxmlformats.org/officeDocument/2006/relationships/image" Target="../media/image52.png"/><Relationship Id="rId6" Type="http://schemas.openxmlformats.org/officeDocument/2006/relationships/image" Target="../media/image6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9.png"/><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7.png"/><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8.png"/><Relationship Id="rId4" Type="http://schemas.openxmlformats.org/officeDocument/2006/relationships/image" Target="../media/image55.png"/><Relationship Id="rId5" Type="http://schemas.openxmlformats.org/officeDocument/2006/relationships/hyperlink" Target="https://es.wikipedia.org/wiki/Funci%C3%B3n_erro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1.png"/><Relationship Id="rId4" Type="http://schemas.openxmlformats.org/officeDocument/2006/relationships/image" Target="../media/image56.png"/><Relationship Id="rId5" Type="http://schemas.openxmlformats.org/officeDocument/2006/relationships/image" Target="../media/image54.png"/><Relationship Id="rId6" Type="http://schemas.openxmlformats.org/officeDocument/2006/relationships/image" Target="../media/image6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6.png"/><Relationship Id="rId4" Type="http://schemas.openxmlformats.org/officeDocument/2006/relationships/image" Target="../media/image69.png"/><Relationship Id="rId5" Type="http://schemas.openxmlformats.org/officeDocument/2006/relationships/image" Target="../media/image6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3.png"/><Relationship Id="rId4" Type="http://schemas.openxmlformats.org/officeDocument/2006/relationships/image" Target="../media/image65.png"/><Relationship Id="rId5" Type="http://schemas.openxmlformats.org/officeDocument/2006/relationships/image" Target="../media/image9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75.png"/><Relationship Id="rId4" Type="http://schemas.openxmlformats.org/officeDocument/2006/relationships/hyperlink" Target="https://en.wikipedia.org/wiki/Relationships_among_probability_distribution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7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76.pn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92.png"/><Relationship Id="rId4" Type="http://schemas.openxmlformats.org/officeDocument/2006/relationships/image" Target="../media/image68.png"/><Relationship Id="rId5" Type="http://schemas.openxmlformats.org/officeDocument/2006/relationships/image" Target="../media/image70.png"/><Relationship Id="rId6" Type="http://schemas.openxmlformats.org/officeDocument/2006/relationships/image" Target="../media/image71.png"/><Relationship Id="rId7"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0.png"/><Relationship Id="rId4" Type="http://schemas.openxmlformats.org/officeDocument/2006/relationships/image" Target="../media/image72.png"/><Relationship Id="rId5" Type="http://schemas.openxmlformats.org/officeDocument/2006/relationships/image" Target="../media/image74.png"/><Relationship Id="rId6" Type="http://schemas.openxmlformats.org/officeDocument/2006/relationships/image" Target="../media/image81.png"/><Relationship Id="rId7" Type="http://schemas.openxmlformats.org/officeDocument/2006/relationships/image" Target="../media/image7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79.png"/><Relationship Id="rId4" Type="http://schemas.openxmlformats.org/officeDocument/2006/relationships/image" Target="../media/image8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8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7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8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8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69.png"/><Relationship Id="rId4" Type="http://schemas.openxmlformats.org/officeDocument/2006/relationships/image" Target="../media/image91.png"/><Relationship Id="rId5" Type="http://schemas.openxmlformats.org/officeDocument/2006/relationships/image" Target="../media/image8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seeing-theory.brown.edu/" TargetMode="External"/><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8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66.png"/><Relationship Id="rId4" Type="http://schemas.openxmlformats.org/officeDocument/2006/relationships/image" Target="../media/image8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8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8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9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9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89.png"/><Relationship Id="rId4" Type="http://schemas.openxmlformats.org/officeDocument/2006/relationships/image" Target="../media/image69.png"/><Relationship Id="rId5" Type="http://schemas.openxmlformats.org/officeDocument/2006/relationships/image" Target="../media/image9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9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9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9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s://www.tylervigen.com/spurious-correlations" TargetMode="External"/><Relationship Id="rId4" Type="http://schemas.openxmlformats.org/officeDocument/2006/relationships/image" Target="../media/image9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https://seeing-theory.brown.edu/" TargetMode="External"/><Relationship Id="rId4" Type="http://schemas.openxmlformats.org/officeDocument/2006/relationships/hyperlink" Target="https://www.youtube.com/c/joshstarmer/playlis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4.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sz="4000"/>
              <a:t>Conceptos de probabilidad y estadística descriptiva</a:t>
            </a:r>
            <a:endParaRPr sz="4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Laboratorio de Datos 1°C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Ejemplo!</a:t>
            </a:r>
            <a:endParaRPr/>
          </a:p>
        </p:txBody>
      </p:sp>
      <p:pic>
        <p:nvPicPr>
          <p:cNvPr id="147" name="Google Shape;147;p22"/>
          <p:cNvPicPr preferRelativeResize="0"/>
          <p:nvPr/>
        </p:nvPicPr>
        <p:blipFill>
          <a:blip r:embed="rId3">
            <a:alphaModFix/>
          </a:blip>
          <a:stretch>
            <a:fillRect/>
          </a:stretch>
        </p:blipFill>
        <p:spPr>
          <a:xfrm>
            <a:off x="7820199" y="225322"/>
            <a:ext cx="1012100" cy="1012100"/>
          </a:xfrm>
          <a:prstGeom prst="rect">
            <a:avLst/>
          </a:prstGeom>
          <a:noFill/>
          <a:ln>
            <a:noFill/>
          </a:ln>
        </p:spPr>
      </p:pic>
      <p:pic>
        <p:nvPicPr>
          <p:cNvPr id="148" name="Google Shape;148;p22"/>
          <p:cNvPicPr preferRelativeResize="0"/>
          <p:nvPr/>
        </p:nvPicPr>
        <p:blipFill>
          <a:blip r:embed="rId4">
            <a:alphaModFix/>
          </a:blip>
          <a:stretch>
            <a:fillRect/>
          </a:stretch>
        </p:blipFill>
        <p:spPr>
          <a:xfrm>
            <a:off x="962550" y="1314950"/>
            <a:ext cx="1343025" cy="723900"/>
          </a:xfrm>
          <a:prstGeom prst="rect">
            <a:avLst/>
          </a:prstGeom>
          <a:noFill/>
          <a:ln>
            <a:noFill/>
          </a:ln>
        </p:spPr>
      </p:pic>
      <p:pic>
        <p:nvPicPr>
          <p:cNvPr id="149" name="Google Shape;149;p22"/>
          <p:cNvPicPr preferRelativeResize="0"/>
          <p:nvPr/>
        </p:nvPicPr>
        <p:blipFill>
          <a:blip r:embed="rId5">
            <a:alphaModFix/>
          </a:blip>
          <a:stretch>
            <a:fillRect/>
          </a:stretch>
        </p:blipFill>
        <p:spPr>
          <a:xfrm>
            <a:off x="1599800" y="2448122"/>
            <a:ext cx="3714750" cy="723900"/>
          </a:xfrm>
          <a:prstGeom prst="rect">
            <a:avLst/>
          </a:prstGeom>
          <a:noFill/>
          <a:ln>
            <a:noFill/>
          </a:ln>
        </p:spPr>
      </p:pic>
      <p:sp>
        <p:nvSpPr>
          <p:cNvPr id="150" name="Google Shape;150;p22"/>
          <p:cNvSpPr txBox="1"/>
          <p:nvPr/>
        </p:nvSpPr>
        <p:spPr>
          <a:xfrm>
            <a:off x="6414250" y="1295025"/>
            <a:ext cx="2158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s-419"/>
              <a:t>Si lanzamos un dado...</a:t>
            </a:r>
            <a:endParaRPr b="1"/>
          </a:p>
        </p:txBody>
      </p:sp>
      <p:sp>
        <p:nvSpPr>
          <p:cNvPr id="151" name="Google Shape;151;p22"/>
          <p:cNvSpPr txBox="1"/>
          <p:nvPr/>
        </p:nvSpPr>
        <p:spPr>
          <a:xfrm>
            <a:off x="2610500" y="1413650"/>
            <a:ext cx="222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Proba de obtener un 3</a:t>
            </a:r>
            <a:endParaRPr/>
          </a:p>
        </p:txBody>
      </p:sp>
      <p:sp>
        <p:nvSpPr>
          <p:cNvPr id="152" name="Google Shape;152;p22"/>
          <p:cNvSpPr txBox="1"/>
          <p:nvPr/>
        </p:nvSpPr>
        <p:spPr>
          <a:xfrm>
            <a:off x="5697850" y="2457575"/>
            <a:ext cx="222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Proba de obtener o un 2 o un 3 o un 5</a:t>
            </a:r>
            <a:endParaRPr/>
          </a:p>
        </p:txBody>
      </p:sp>
      <p:pic>
        <p:nvPicPr>
          <p:cNvPr id="153" name="Google Shape;153;p22"/>
          <p:cNvPicPr preferRelativeResize="0"/>
          <p:nvPr/>
        </p:nvPicPr>
        <p:blipFill>
          <a:blip r:embed="rId6">
            <a:alphaModFix/>
          </a:blip>
          <a:stretch>
            <a:fillRect/>
          </a:stretch>
        </p:blipFill>
        <p:spPr>
          <a:xfrm>
            <a:off x="813650" y="3940700"/>
            <a:ext cx="3432425" cy="723900"/>
          </a:xfrm>
          <a:prstGeom prst="rect">
            <a:avLst/>
          </a:prstGeom>
          <a:noFill/>
          <a:ln>
            <a:noFill/>
          </a:ln>
        </p:spPr>
      </p:pic>
      <p:sp>
        <p:nvSpPr>
          <p:cNvPr id="154" name="Google Shape;154;p22"/>
          <p:cNvSpPr txBox="1"/>
          <p:nvPr/>
        </p:nvSpPr>
        <p:spPr>
          <a:xfrm>
            <a:off x="5597500" y="3940700"/>
            <a:ext cx="2222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Proba de obtener un 1 dado que sabemos que el resultado es impar</a:t>
            </a:r>
            <a:endParaRPr/>
          </a:p>
        </p:txBody>
      </p:sp>
      <p:cxnSp>
        <p:nvCxnSpPr>
          <p:cNvPr id="155" name="Google Shape;155;p22"/>
          <p:cNvCxnSpPr/>
          <p:nvPr/>
        </p:nvCxnSpPr>
        <p:spPr>
          <a:xfrm flipH="1" rot="10800000">
            <a:off x="3670225" y="3657225"/>
            <a:ext cx="568800" cy="284400"/>
          </a:xfrm>
          <a:prstGeom prst="straightConnector1">
            <a:avLst/>
          </a:prstGeom>
          <a:noFill/>
          <a:ln cap="flat" cmpd="sng" w="9525">
            <a:solidFill>
              <a:schemeClr val="dk2"/>
            </a:solidFill>
            <a:prstDash val="solid"/>
            <a:round/>
            <a:headEnd len="med" w="med" type="none"/>
            <a:tailEnd len="med" w="med" type="triangle"/>
          </a:ln>
        </p:spPr>
      </p:cxnSp>
      <p:sp>
        <p:nvSpPr>
          <p:cNvPr id="156" name="Google Shape;156;p22"/>
          <p:cNvSpPr txBox="1"/>
          <p:nvPr/>
        </p:nvSpPr>
        <p:spPr>
          <a:xfrm>
            <a:off x="4391425" y="3464300"/>
            <a:ext cx="156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1/6</a:t>
            </a:r>
            <a:endParaRPr/>
          </a:p>
        </p:txBody>
      </p:sp>
      <p:cxnSp>
        <p:nvCxnSpPr>
          <p:cNvPr id="157" name="Google Shape;157;p22"/>
          <p:cNvCxnSpPr/>
          <p:nvPr/>
        </p:nvCxnSpPr>
        <p:spPr>
          <a:xfrm>
            <a:off x="4200100" y="4613650"/>
            <a:ext cx="271500" cy="180900"/>
          </a:xfrm>
          <a:prstGeom prst="straightConnector1">
            <a:avLst/>
          </a:prstGeom>
          <a:noFill/>
          <a:ln cap="flat" cmpd="sng" w="9525">
            <a:solidFill>
              <a:schemeClr val="dk2"/>
            </a:solidFill>
            <a:prstDash val="solid"/>
            <a:round/>
            <a:headEnd len="med" w="med" type="none"/>
            <a:tailEnd len="med" w="med" type="triangle"/>
          </a:ln>
        </p:spPr>
      </p:cxnSp>
      <p:sp>
        <p:nvSpPr>
          <p:cNvPr id="158" name="Google Shape;158;p22"/>
          <p:cNvSpPr txBox="1"/>
          <p:nvPr/>
        </p:nvSpPr>
        <p:spPr>
          <a:xfrm>
            <a:off x="4471600" y="4602425"/>
            <a:ext cx="156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1/2</a:t>
            </a:r>
            <a:endParaRPr/>
          </a:p>
        </p:txBody>
      </p:sp>
      <p:cxnSp>
        <p:nvCxnSpPr>
          <p:cNvPr id="159" name="Google Shape;159;p22"/>
          <p:cNvCxnSpPr/>
          <p:nvPr/>
        </p:nvCxnSpPr>
        <p:spPr>
          <a:xfrm rot="10800000">
            <a:off x="1214900" y="3786425"/>
            <a:ext cx="219600" cy="271500"/>
          </a:xfrm>
          <a:prstGeom prst="straightConnector1">
            <a:avLst/>
          </a:prstGeom>
          <a:noFill/>
          <a:ln cap="flat" cmpd="sng" w="9525">
            <a:solidFill>
              <a:schemeClr val="dk2"/>
            </a:solidFill>
            <a:prstDash val="solid"/>
            <a:round/>
            <a:headEnd len="med" w="med" type="none"/>
            <a:tailEnd len="med" w="med" type="triangle"/>
          </a:ln>
        </p:spPr>
      </p:cxnSp>
      <p:sp>
        <p:nvSpPr>
          <p:cNvPr id="160" name="Google Shape;160;p22"/>
          <p:cNvSpPr txBox="1"/>
          <p:nvPr/>
        </p:nvSpPr>
        <p:spPr>
          <a:xfrm>
            <a:off x="679725" y="3464300"/>
            <a:ext cx="156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1/3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Ejemplo!</a:t>
            </a:r>
            <a:endParaRPr/>
          </a:p>
        </p:txBody>
      </p:sp>
      <p:pic>
        <p:nvPicPr>
          <p:cNvPr id="166" name="Google Shape;166;p23"/>
          <p:cNvPicPr preferRelativeResize="0"/>
          <p:nvPr/>
        </p:nvPicPr>
        <p:blipFill>
          <a:blip r:embed="rId3">
            <a:alphaModFix/>
          </a:blip>
          <a:stretch>
            <a:fillRect/>
          </a:stretch>
        </p:blipFill>
        <p:spPr>
          <a:xfrm>
            <a:off x="7560349" y="282922"/>
            <a:ext cx="1012100" cy="1012100"/>
          </a:xfrm>
          <a:prstGeom prst="rect">
            <a:avLst/>
          </a:prstGeom>
          <a:noFill/>
          <a:ln>
            <a:noFill/>
          </a:ln>
        </p:spPr>
      </p:pic>
      <p:pic>
        <p:nvPicPr>
          <p:cNvPr id="167" name="Google Shape;167;p23"/>
          <p:cNvPicPr preferRelativeResize="0"/>
          <p:nvPr/>
        </p:nvPicPr>
        <p:blipFill>
          <a:blip r:embed="rId3">
            <a:alphaModFix/>
          </a:blip>
          <a:stretch>
            <a:fillRect/>
          </a:stretch>
        </p:blipFill>
        <p:spPr>
          <a:xfrm>
            <a:off x="6569749" y="282922"/>
            <a:ext cx="1012100" cy="1012100"/>
          </a:xfrm>
          <a:prstGeom prst="rect">
            <a:avLst/>
          </a:prstGeom>
          <a:noFill/>
          <a:ln>
            <a:noFill/>
          </a:ln>
        </p:spPr>
      </p:pic>
      <p:sp>
        <p:nvSpPr>
          <p:cNvPr id="168" name="Google Shape;168;p23"/>
          <p:cNvSpPr txBox="1"/>
          <p:nvPr/>
        </p:nvSpPr>
        <p:spPr>
          <a:xfrm>
            <a:off x="6414250" y="1295025"/>
            <a:ext cx="2158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s-419"/>
              <a:t>Si lanzamos 2 dados...</a:t>
            </a:r>
            <a:endParaRPr b="1"/>
          </a:p>
        </p:txBody>
      </p:sp>
      <p:sp>
        <p:nvSpPr>
          <p:cNvPr id="169" name="Google Shape;169;p23"/>
          <p:cNvSpPr txBox="1"/>
          <p:nvPr/>
        </p:nvSpPr>
        <p:spPr>
          <a:xfrm>
            <a:off x="5612750" y="1976475"/>
            <a:ext cx="2222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Proba de obtener un 4 en el primer dado y 5 en el segundo</a:t>
            </a:r>
            <a:endParaRPr/>
          </a:p>
        </p:txBody>
      </p:sp>
      <p:cxnSp>
        <p:nvCxnSpPr>
          <p:cNvPr id="170" name="Google Shape;170;p23"/>
          <p:cNvCxnSpPr/>
          <p:nvPr/>
        </p:nvCxnSpPr>
        <p:spPr>
          <a:xfrm>
            <a:off x="1291000" y="1680050"/>
            <a:ext cx="0" cy="55560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p23"/>
          <p:cNvCxnSpPr/>
          <p:nvPr/>
        </p:nvCxnSpPr>
        <p:spPr>
          <a:xfrm>
            <a:off x="1595800" y="1680050"/>
            <a:ext cx="0" cy="555600"/>
          </a:xfrm>
          <a:prstGeom prst="straightConnector1">
            <a:avLst/>
          </a:prstGeom>
          <a:noFill/>
          <a:ln cap="flat" cmpd="sng" w="9525">
            <a:solidFill>
              <a:schemeClr val="dk2"/>
            </a:solidFill>
            <a:prstDash val="solid"/>
            <a:round/>
            <a:headEnd len="med" w="med" type="none"/>
            <a:tailEnd len="med" w="med" type="triangle"/>
          </a:ln>
        </p:spPr>
      </p:cxnSp>
      <p:sp>
        <p:nvSpPr>
          <p:cNvPr id="172" name="Google Shape;172;p23"/>
          <p:cNvSpPr txBox="1"/>
          <p:nvPr/>
        </p:nvSpPr>
        <p:spPr>
          <a:xfrm>
            <a:off x="314200" y="1294525"/>
            <a:ext cx="129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Primer dado </a:t>
            </a:r>
            <a:endParaRPr/>
          </a:p>
        </p:txBody>
      </p:sp>
      <p:sp>
        <p:nvSpPr>
          <p:cNvPr id="173" name="Google Shape;173;p23"/>
          <p:cNvSpPr txBox="1"/>
          <p:nvPr/>
        </p:nvSpPr>
        <p:spPr>
          <a:xfrm>
            <a:off x="1606925" y="1294525"/>
            <a:ext cx="168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Segundo</a:t>
            </a:r>
            <a:r>
              <a:rPr lang="es-419"/>
              <a:t> dado </a:t>
            </a:r>
            <a:endParaRPr/>
          </a:p>
        </p:txBody>
      </p:sp>
      <p:pic>
        <p:nvPicPr>
          <p:cNvPr id="174" name="Google Shape;174;p23"/>
          <p:cNvPicPr preferRelativeResize="0"/>
          <p:nvPr/>
        </p:nvPicPr>
        <p:blipFill>
          <a:blip r:embed="rId4">
            <a:alphaModFix/>
          </a:blip>
          <a:stretch>
            <a:fillRect/>
          </a:stretch>
        </p:blipFill>
        <p:spPr>
          <a:xfrm>
            <a:off x="509200" y="4225325"/>
            <a:ext cx="5353050" cy="361950"/>
          </a:xfrm>
          <a:prstGeom prst="rect">
            <a:avLst/>
          </a:prstGeom>
          <a:noFill/>
          <a:ln>
            <a:noFill/>
          </a:ln>
        </p:spPr>
      </p:pic>
      <p:pic>
        <p:nvPicPr>
          <p:cNvPr id="175" name="Google Shape;175;p23"/>
          <p:cNvPicPr preferRelativeResize="0"/>
          <p:nvPr/>
        </p:nvPicPr>
        <p:blipFill>
          <a:blip r:embed="rId5">
            <a:alphaModFix/>
          </a:blip>
          <a:stretch>
            <a:fillRect/>
          </a:stretch>
        </p:blipFill>
        <p:spPr>
          <a:xfrm>
            <a:off x="794550" y="2057400"/>
            <a:ext cx="4352925" cy="723900"/>
          </a:xfrm>
          <a:prstGeom prst="rect">
            <a:avLst/>
          </a:prstGeom>
          <a:noFill/>
          <a:ln>
            <a:noFill/>
          </a:ln>
        </p:spPr>
      </p:pic>
      <p:sp>
        <p:nvSpPr>
          <p:cNvPr id="176" name="Google Shape;176;p23"/>
          <p:cNvSpPr txBox="1"/>
          <p:nvPr/>
        </p:nvSpPr>
        <p:spPr>
          <a:xfrm>
            <a:off x="6374750" y="3881475"/>
            <a:ext cx="2222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Proba de obtener o un 2 en el primer dado o un 3 en el segundo dado</a:t>
            </a:r>
            <a:endParaRPr/>
          </a:p>
        </p:txBody>
      </p:sp>
      <p:cxnSp>
        <p:nvCxnSpPr>
          <p:cNvPr id="177" name="Google Shape;177;p23"/>
          <p:cNvCxnSpPr/>
          <p:nvPr/>
        </p:nvCxnSpPr>
        <p:spPr>
          <a:xfrm flipH="1" rot="10800000">
            <a:off x="2464350" y="3709125"/>
            <a:ext cx="171900" cy="373800"/>
          </a:xfrm>
          <a:prstGeom prst="straightConnector1">
            <a:avLst/>
          </a:prstGeom>
          <a:noFill/>
          <a:ln cap="flat" cmpd="sng" w="9525">
            <a:solidFill>
              <a:schemeClr val="dk2"/>
            </a:solidFill>
            <a:prstDash val="solid"/>
            <a:round/>
            <a:headEnd len="med" w="med" type="none"/>
            <a:tailEnd len="med" w="med" type="triangle"/>
          </a:ln>
        </p:spPr>
      </p:cxnSp>
      <p:sp>
        <p:nvSpPr>
          <p:cNvPr id="178" name="Google Shape;178;p23"/>
          <p:cNvSpPr txBox="1"/>
          <p:nvPr/>
        </p:nvSpPr>
        <p:spPr>
          <a:xfrm>
            <a:off x="2562625" y="3311900"/>
            <a:ext cx="156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1/6</a:t>
            </a:r>
            <a:endParaRPr/>
          </a:p>
        </p:txBody>
      </p:sp>
      <p:cxnSp>
        <p:nvCxnSpPr>
          <p:cNvPr id="179" name="Google Shape;179;p23"/>
          <p:cNvCxnSpPr/>
          <p:nvPr/>
        </p:nvCxnSpPr>
        <p:spPr>
          <a:xfrm flipH="1" rot="10800000">
            <a:off x="3607350" y="3785325"/>
            <a:ext cx="171900" cy="373800"/>
          </a:xfrm>
          <a:prstGeom prst="straightConnector1">
            <a:avLst/>
          </a:prstGeom>
          <a:noFill/>
          <a:ln cap="flat" cmpd="sng" w="9525">
            <a:solidFill>
              <a:schemeClr val="dk2"/>
            </a:solidFill>
            <a:prstDash val="solid"/>
            <a:round/>
            <a:headEnd len="med" w="med" type="none"/>
            <a:tailEnd len="med" w="med" type="triangle"/>
          </a:ln>
        </p:spPr>
      </p:cxnSp>
      <p:sp>
        <p:nvSpPr>
          <p:cNvPr id="180" name="Google Shape;180;p23"/>
          <p:cNvSpPr txBox="1"/>
          <p:nvPr/>
        </p:nvSpPr>
        <p:spPr>
          <a:xfrm>
            <a:off x="3629425" y="3388100"/>
            <a:ext cx="156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1/6</a:t>
            </a:r>
            <a:endParaRPr/>
          </a:p>
        </p:txBody>
      </p:sp>
      <p:sp>
        <p:nvSpPr>
          <p:cNvPr id="181" name="Google Shape;181;p23"/>
          <p:cNvSpPr txBox="1"/>
          <p:nvPr/>
        </p:nvSpPr>
        <p:spPr>
          <a:xfrm>
            <a:off x="5077225" y="3311900"/>
            <a:ext cx="156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1/36</a:t>
            </a:r>
            <a:endParaRPr/>
          </a:p>
        </p:txBody>
      </p:sp>
      <p:cxnSp>
        <p:nvCxnSpPr>
          <p:cNvPr id="182" name="Google Shape;182;p23"/>
          <p:cNvCxnSpPr/>
          <p:nvPr/>
        </p:nvCxnSpPr>
        <p:spPr>
          <a:xfrm flipH="1" rot="10800000">
            <a:off x="5080225" y="3711800"/>
            <a:ext cx="90600" cy="400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idx="1" type="body"/>
          </p:nvPr>
        </p:nvSpPr>
        <p:spPr>
          <a:xfrm>
            <a:off x="311700" y="1152475"/>
            <a:ext cx="8520600" cy="96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solidFill>
                  <a:srgbClr val="000000"/>
                </a:solidFill>
              </a:rPr>
              <a:t>Como la probabilidad conjunta puede escribirse de varias maneras, encontramos una forma de relacionar las probabilidades condicionales:</a:t>
            </a:r>
            <a:endParaRPr>
              <a:solidFill>
                <a:srgbClr val="000000"/>
              </a:solidFill>
            </a:endParaRPr>
          </a:p>
        </p:txBody>
      </p:sp>
      <p:sp>
        <p:nvSpPr>
          <p:cNvPr id="188" name="Google Shape;18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Conceptos de probabilidad</a:t>
            </a:r>
            <a:endParaRPr/>
          </a:p>
        </p:txBody>
      </p:sp>
      <p:grpSp>
        <p:nvGrpSpPr>
          <p:cNvPr id="189" name="Google Shape;189;p24"/>
          <p:cNvGrpSpPr/>
          <p:nvPr/>
        </p:nvGrpSpPr>
        <p:grpSpPr>
          <a:xfrm>
            <a:off x="1059425" y="2228838"/>
            <a:ext cx="7025138" cy="647713"/>
            <a:chOff x="2462200" y="1900713"/>
            <a:chExt cx="7025138" cy="647713"/>
          </a:xfrm>
        </p:grpSpPr>
        <p:pic>
          <p:nvPicPr>
            <p:cNvPr id="190" name="Google Shape;190;p24"/>
            <p:cNvPicPr preferRelativeResize="0"/>
            <p:nvPr/>
          </p:nvPicPr>
          <p:blipFill>
            <a:blip r:embed="rId3">
              <a:alphaModFix/>
            </a:blip>
            <a:stretch>
              <a:fillRect/>
            </a:stretch>
          </p:blipFill>
          <p:spPr>
            <a:xfrm>
              <a:off x="2462200" y="1900713"/>
              <a:ext cx="4219575" cy="647700"/>
            </a:xfrm>
            <a:prstGeom prst="rect">
              <a:avLst/>
            </a:prstGeom>
            <a:noFill/>
            <a:ln>
              <a:noFill/>
            </a:ln>
          </p:spPr>
        </p:pic>
        <p:pic>
          <p:nvPicPr>
            <p:cNvPr id="191" name="Google Shape;191;p24"/>
            <p:cNvPicPr preferRelativeResize="0"/>
            <p:nvPr/>
          </p:nvPicPr>
          <p:blipFill>
            <a:blip r:embed="rId4">
              <a:alphaModFix/>
            </a:blip>
            <a:stretch>
              <a:fillRect/>
            </a:stretch>
          </p:blipFill>
          <p:spPr>
            <a:xfrm>
              <a:off x="6810813" y="1900725"/>
              <a:ext cx="2676525" cy="647700"/>
            </a:xfrm>
            <a:prstGeom prst="rect">
              <a:avLst/>
            </a:prstGeom>
            <a:noFill/>
            <a:ln>
              <a:noFill/>
            </a:ln>
          </p:spPr>
        </p:pic>
      </p:grpSp>
      <p:grpSp>
        <p:nvGrpSpPr>
          <p:cNvPr id="192" name="Google Shape;192;p24"/>
          <p:cNvGrpSpPr/>
          <p:nvPr/>
        </p:nvGrpSpPr>
        <p:grpSpPr>
          <a:xfrm>
            <a:off x="2224075" y="3337263"/>
            <a:ext cx="5836625" cy="1595188"/>
            <a:chOff x="2757475" y="3184863"/>
            <a:chExt cx="5836625" cy="1595188"/>
          </a:xfrm>
        </p:grpSpPr>
        <p:pic>
          <p:nvPicPr>
            <p:cNvPr id="193" name="Google Shape;193;p24"/>
            <p:cNvPicPr preferRelativeResize="0"/>
            <p:nvPr/>
          </p:nvPicPr>
          <p:blipFill>
            <a:blip r:embed="rId5">
              <a:alphaModFix/>
            </a:blip>
            <a:stretch>
              <a:fillRect/>
            </a:stretch>
          </p:blipFill>
          <p:spPr>
            <a:xfrm>
              <a:off x="2757475" y="3184863"/>
              <a:ext cx="4391025" cy="1133475"/>
            </a:xfrm>
            <a:prstGeom prst="rect">
              <a:avLst/>
            </a:prstGeom>
            <a:noFill/>
            <a:ln cap="flat" cmpd="sng" w="19050">
              <a:solidFill>
                <a:srgbClr val="FFFFFF"/>
              </a:solidFill>
              <a:prstDash val="solid"/>
              <a:round/>
              <a:headEnd len="sm" w="sm" type="none"/>
              <a:tailEnd len="sm" w="sm" type="none"/>
            </a:ln>
          </p:spPr>
        </p:pic>
        <p:sp>
          <p:nvSpPr>
            <p:cNvPr id="194" name="Google Shape;194;p24"/>
            <p:cNvSpPr txBox="1"/>
            <p:nvPr/>
          </p:nvSpPr>
          <p:spPr>
            <a:xfrm>
              <a:off x="6319500" y="4318350"/>
              <a:ext cx="2274600" cy="461700"/>
            </a:xfrm>
            <a:prstGeom prst="rect">
              <a:avLst/>
            </a:prstGeom>
            <a:noFill/>
            <a:ln cap="flat" cmpd="sng" w="19050">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s-419" sz="1800"/>
                <a:t>Teorema de Bayes</a:t>
              </a:r>
              <a:endParaRPr b="1" sz="1800"/>
            </a:p>
          </p:txBody>
        </p:sp>
      </p:grpSp>
      <p:sp>
        <p:nvSpPr>
          <p:cNvPr id="195" name="Google Shape;195;p24"/>
          <p:cNvSpPr/>
          <p:nvPr/>
        </p:nvSpPr>
        <p:spPr>
          <a:xfrm>
            <a:off x="373425" y="3763375"/>
            <a:ext cx="1098600" cy="572700"/>
          </a:xfrm>
          <a:prstGeom prst="rightArrow">
            <a:avLst>
              <a:gd fmla="val 50000" name="adj1"/>
              <a:gd fmla="val 50000" name="adj2"/>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a:off x="1951425" y="3101600"/>
            <a:ext cx="6293700" cy="1977300"/>
          </a:xfrm>
          <a:prstGeom prst="roundRect">
            <a:avLst>
              <a:gd fmla="val 16667" name="adj"/>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7" name="Google Shape;197;p24"/>
          <p:cNvPicPr preferRelativeResize="0"/>
          <p:nvPr/>
        </p:nvPicPr>
        <p:blipFill>
          <a:blip r:embed="rId6">
            <a:alphaModFix/>
          </a:blip>
          <a:stretch>
            <a:fillRect/>
          </a:stretch>
        </p:blipFill>
        <p:spPr>
          <a:xfrm>
            <a:off x="8419122" y="61528"/>
            <a:ext cx="648690" cy="57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idx="1" type="body"/>
          </p:nvPr>
        </p:nvSpPr>
        <p:spPr>
          <a:xfrm>
            <a:off x="311700" y="1152475"/>
            <a:ext cx="8520600" cy="96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solidFill>
                  <a:srgbClr val="000000"/>
                </a:solidFill>
              </a:rPr>
              <a:t>Teorema de probabilidad total (marginalización): sea A</a:t>
            </a:r>
            <a:r>
              <a:rPr baseline="-25000" lang="es-419">
                <a:solidFill>
                  <a:srgbClr val="000000"/>
                </a:solidFill>
              </a:rPr>
              <a:t>1</a:t>
            </a:r>
            <a:r>
              <a:rPr lang="es-419">
                <a:solidFill>
                  <a:srgbClr val="000000"/>
                </a:solidFill>
              </a:rPr>
              <a:t>, A</a:t>
            </a:r>
            <a:r>
              <a:rPr baseline="-25000" lang="es-419">
                <a:solidFill>
                  <a:srgbClr val="000000"/>
                </a:solidFill>
              </a:rPr>
              <a:t>2</a:t>
            </a:r>
            <a:r>
              <a:rPr lang="es-419">
                <a:solidFill>
                  <a:srgbClr val="000000"/>
                </a:solidFill>
              </a:rPr>
              <a:t>, A</a:t>
            </a:r>
            <a:r>
              <a:rPr baseline="-25000" lang="es-419">
                <a:solidFill>
                  <a:srgbClr val="000000"/>
                </a:solidFill>
              </a:rPr>
              <a:t>3</a:t>
            </a:r>
            <a:r>
              <a:rPr lang="es-419">
                <a:solidFill>
                  <a:srgbClr val="000000"/>
                </a:solidFill>
              </a:rPr>
              <a:t>, etc, una partición del espacio muestral, entonces:</a:t>
            </a:r>
            <a:endParaRPr>
              <a:solidFill>
                <a:srgbClr val="000000"/>
              </a:solidFill>
            </a:endParaRPr>
          </a:p>
        </p:txBody>
      </p:sp>
      <p:sp>
        <p:nvSpPr>
          <p:cNvPr id="203" name="Google Shape;20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Conceptos de probabilidad</a:t>
            </a:r>
            <a:endParaRPr/>
          </a:p>
        </p:txBody>
      </p:sp>
      <p:pic>
        <p:nvPicPr>
          <p:cNvPr id="204" name="Google Shape;204;p25"/>
          <p:cNvPicPr preferRelativeResize="0"/>
          <p:nvPr/>
        </p:nvPicPr>
        <p:blipFill>
          <a:blip r:embed="rId3">
            <a:alphaModFix/>
          </a:blip>
          <a:stretch>
            <a:fillRect/>
          </a:stretch>
        </p:blipFill>
        <p:spPr>
          <a:xfrm>
            <a:off x="2376488" y="2406525"/>
            <a:ext cx="4391025" cy="876300"/>
          </a:xfrm>
          <a:prstGeom prst="rect">
            <a:avLst/>
          </a:prstGeom>
          <a:noFill/>
          <a:ln>
            <a:noFill/>
          </a:ln>
        </p:spPr>
      </p:pic>
      <p:pic>
        <p:nvPicPr>
          <p:cNvPr id="205" name="Google Shape;205;p25"/>
          <p:cNvPicPr preferRelativeResize="0"/>
          <p:nvPr/>
        </p:nvPicPr>
        <p:blipFill>
          <a:blip r:embed="rId4">
            <a:alphaModFix/>
          </a:blip>
          <a:stretch>
            <a:fillRect/>
          </a:stretch>
        </p:blipFill>
        <p:spPr>
          <a:xfrm>
            <a:off x="8419122" y="61528"/>
            <a:ext cx="648690" cy="572700"/>
          </a:xfrm>
          <a:prstGeom prst="rect">
            <a:avLst/>
          </a:prstGeom>
          <a:noFill/>
          <a:ln>
            <a:noFill/>
          </a:ln>
        </p:spPr>
      </p:pic>
      <p:sp>
        <p:nvSpPr>
          <p:cNvPr id="206" name="Google Shape;206;p25"/>
          <p:cNvSpPr txBox="1"/>
          <p:nvPr/>
        </p:nvSpPr>
        <p:spPr>
          <a:xfrm>
            <a:off x="882463" y="4187175"/>
            <a:ext cx="7379100" cy="677100"/>
          </a:xfrm>
          <a:prstGeom prst="rect">
            <a:avLst/>
          </a:prstGeom>
          <a:noFill/>
          <a:ln cap="flat" cmpd="sng" w="19050">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sz="1600"/>
              <a:t>Es decir, la probabilidad de que ocurra B es contemplar todos los posibles eventos que podrían haber ocurrido antes que B. </a:t>
            </a:r>
            <a:endParaRPr sz="1600"/>
          </a:p>
        </p:txBody>
      </p:sp>
      <p:cxnSp>
        <p:nvCxnSpPr>
          <p:cNvPr id="207" name="Google Shape;207;p25"/>
          <p:cNvCxnSpPr/>
          <p:nvPr/>
        </p:nvCxnSpPr>
        <p:spPr>
          <a:xfrm>
            <a:off x="7043225" y="2765600"/>
            <a:ext cx="361800" cy="258600"/>
          </a:xfrm>
          <a:prstGeom prst="straightConnector1">
            <a:avLst/>
          </a:prstGeom>
          <a:noFill/>
          <a:ln cap="flat" cmpd="sng" w="19050">
            <a:solidFill>
              <a:schemeClr val="dk2"/>
            </a:solidFill>
            <a:prstDash val="solid"/>
            <a:round/>
            <a:headEnd len="med" w="med" type="none"/>
            <a:tailEnd len="med" w="med" type="triangle"/>
          </a:ln>
        </p:spPr>
      </p:cxnSp>
      <p:sp>
        <p:nvSpPr>
          <p:cNvPr id="208" name="Google Shape;208;p25"/>
          <p:cNvSpPr txBox="1"/>
          <p:nvPr/>
        </p:nvSpPr>
        <p:spPr>
          <a:xfrm>
            <a:off x="6583500" y="3114500"/>
            <a:ext cx="224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Denominador en Bayes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Ejemplo de Bayes!</a:t>
            </a:r>
            <a:endParaRPr/>
          </a:p>
        </p:txBody>
      </p:sp>
      <p:sp>
        <p:nvSpPr>
          <p:cNvPr id="214" name="Google Shape;214;p26"/>
          <p:cNvSpPr txBox="1"/>
          <p:nvPr/>
        </p:nvSpPr>
        <p:spPr>
          <a:xfrm>
            <a:off x="311600" y="1305250"/>
            <a:ext cx="8520600" cy="2696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419" sz="1600"/>
              <a:t>Al etiquetar mis mails en 3 categorías descubro que solo el 10% de ellos son muy prioritarios (M), el 20% poco prioritarios (P) y el 70% son spam (S).</a:t>
            </a:r>
            <a:endParaRPr sz="1600"/>
          </a:p>
          <a:p>
            <a:pPr indent="0" lvl="0" marL="0" rtl="0" algn="just">
              <a:lnSpc>
                <a:spcPct val="115000"/>
              </a:lnSpc>
              <a:spcBef>
                <a:spcPts val="0"/>
              </a:spcBef>
              <a:spcAft>
                <a:spcPts val="0"/>
              </a:spcAft>
              <a:buNone/>
            </a:pPr>
            <a:r>
              <a:t/>
            </a:r>
            <a:endParaRPr sz="1600">
              <a:solidFill>
                <a:schemeClr val="dk1"/>
              </a:solidFill>
            </a:endParaRPr>
          </a:p>
          <a:p>
            <a:pPr indent="0" lvl="0" marL="0" rtl="0" algn="just">
              <a:lnSpc>
                <a:spcPct val="115000"/>
              </a:lnSpc>
              <a:spcBef>
                <a:spcPts val="0"/>
              </a:spcBef>
              <a:spcAft>
                <a:spcPts val="0"/>
              </a:spcAft>
              <a:buNone/>
            </a:pPr>
            <a:r>
              <a:rPr lang="es-419" sz="1600">
                <a:solidFill>
                  <a:schemeClr val="dk1"/>
                </a:solidFill>
              </a:rPr>
              <a:t>Me llega un mail con la palabra “promo” en el asunto que no sé cómo etiquetarlo (en general nunca gano nada, pero bueh, démosle una chance). Revisando mis mails en spam descubro que el 90% de ellos contienen la palabra “promo” en el asunto, mientras que solo el 1% de los muy prioritarios y de los pocos prioritarios la tienen. </a:t>
            </a:r>
            <a:endParaRPr sz="1600">
              <a:solidFill>
                <a:schemeClr val="dk1"/>
              </a:solidFill>
            </a:endParaRPr>
          </a:p>
          <a:p>
            <a:pPr indent="0" lvl="0" marL="0" rtl="0" algn="just">
              <a:lnSpc>
                <a:spcPct val="115000"/>
              </a:lnSpc>
              <a:spcBef>
                <a:spcPts val="0"/>
              </a:spcBef>
              <a:spcAft>
                <a:spcPts val="0"/>
              </a:spcAft>
              <a:buNone/>
            </a:pPr>
            <a:r>
              <a:t/>
            </a:r>
            <a:endParaRPr sz="16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b="1" lang="es-419" sz="1600">
                <a:solidFill>
                  <a:schemeClr val="dk1"/>
                </a:solidFill>
              </a:rPr>
              <a:t>¿Qué chance hay que el mail que me llegó sea spam?</a:t>
            </a:r>
            <a:endParaRPr b="1"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Ejemplo de Bayes!</a:t>
            </a:r>
            <a:endParaRPr/>
          </a:p>
        </p:txBody>
      </p:sp>
      <p:pic>
        <p:nvPicPr>
          <p:cNvPr id="220" name="Google Shape;220;p27"/>
          <p:cNvPicPr preferRelativeResize="0"/>
          <p:nvPr/>
        </p:nvPicPr>
        <p:blipFill>
          <a:blip r:embed="rId3">
            <a:alphaModFix/>
          </a:blip>
          <a:stretch>
            <a:fillRect/>
          </a:stretch>
        </p:blipFill>
        <p:spPr>
          <a:xfrm>
            <a:off x="2414575" y="1519050"/>
            <a:ext cx="5229225" cy="847725"/>
          </a:xfrm>
          <a:prstGeom prst="rect">
            <a:avLst/>
          </a:prstGeom>
          <a:noFill/>
          <a:ln>
            <a:noFill/>
          </a:ln>
        </p:spPr>
      </p:pic>
      <p:grpSp>
        <p:nvGrpSpPr>
          <p:cNvPr id="221" name="Google Shape;221;p27"/>
          <p:cNvGrpSpPr/>
          <p:nvPr/>
        </p:nvGrpSpPr>
        <p:grpSpPr>
          <a:xfrm>
            <a:off x="2252808" y="3192476"/>
            <a:ext cx="6619587" cy="244787"/>
            <a:chOff x="514250" y="3087825"/>
            <a:chExt cx="9255575" cy="361950"/>
          </a:xfrm>
        </p:grpSpPr>
        <p:pic>
          <p:nvPicPr>
            <p:cNvPr id="222" name="Google Shape;222;p27"/>
            <p:cNvPicPr preferRelativeResize="0"/>
            <p:nvPr/>
          </p:nvPicPr>
          <p:blipFill>
            <a:blip r:embed="rId4">
              <a:alphaModFix/>
            </a:blip>
            <a:stretch>
              <a:fillRect/>
            </a:stretch>
          </p:blipFill>
          <p:spPr>
            <a:xfrm>
              <a:off x="514250" y="3087825"/>
              <a:ext cx="3276600" cy="361950"/>
            </a:xfrm>
            <a:prstGeom prst="rect">
              <a:avLst/>
            </a:prstGeom>
            <a:noFill/>
            <a:ln>
              <a:noFill/>
            </a:ln>
          </p:spPr>
        </p:pic>
        <p:pic>
          <p:nvPicPr>
            <p:cNvPr id="223" name="Google Shape;223;p27"/>
            <p:cNvPicPr preferRelativeResize="0"/>
            <p:nvPr/>
          </p:nvPicPr>
          <p:blipFill>
            <a:blip r:embed="rId5">
              <a:alphaModFix/>
            </a:blip>
            <a:stretch>
              <a:fillRect/>
            </a:stretch>
          </p:blipFill>
          <p:spPr>
            <a:xfrm>
              <a:off x="3879975" y="3087825"/>
              <a:ext cx="3076575" cy="361950"/>
            </a:xfrm>
            <a:prstGeom prst="rect">
              <a:avLst/>
            </a:prstGeom>
            <a:noFill/>
            <a:ln>
              <a:noFill/>
            </a:ln>
          </p:spPr>
        </p:pic>
        <p:pic>
          <p:nvPicPr>
            <p:cNvPr id="224" name="Google Shape;224;p27"/>
            <p:cNvPicPr preferRelativeResize="0"/>
            <p:nvPr/>
          </p:nvPicPr>
          <p:blipFill>
            <a:blip r:embed="rId6">
              <a:alphaModFix/>
            </a:blip>
            <a:stretch>
              <a:fillRect/>
            </a:stretch>
          </p:blipFill>
          <p:spPr>
            <a:xfrm>
              <a:off x="7045675" y="3087825"/>
              <a:ext cx="2724150" cy="361950"/>
            </a:xfrm>
            <a:prstGeom prst="rect">
              <a:avLst/>
            </a:prstGeom>
            <a:noFill/>
            <a:ln>
              <a:noFill/>
            </a:ln>
          </p:spPr>
        </p:pic>
      </p:grpSp>
      <p:sp>
        <p:nvSpPr>
          <p:cNvPr id="225" name="Google Shape;225;p27"/>
          <p:cNvSpPr/>
          <p:nvPr/>
        </p:nvSpPr>
        <p:spPr>
          <a:xfrm>
            <a:off x="4734825" y="1305250"/>
            <a:ext cx="2184000" cy="7497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6" name="Google Shape;226;p27"/>
          <p:cNvCxnSpPr>
            <a:stCxn id="225" idx="0"/>
          </p:cNvCxnSpPr>
          <p:nvPr/>
        </p:nvCxnSpPr>
        <p:spPr>
          <a:xfrm flipH="1" rot="10800000">
            <a:off x="5826825" y="852850"/>
            <a:ext cx="174600" cy="452400"/>
          </a:xfrm>
          <a:prstGeom prst="straightConnector1">
            <a:avLst/>
          </a:prstGeom>
          <a:noFill/>
          <a:ln cap="flat" cmpd="sng" w="19050">
            <a:solidFill>
              <a:srgbClr val="0000FF"/>
            </a:solidFill>
            <a:prstDash val="solid"/>
            <a:round/>
            <a:headEnd len="med" w="med" type="none"/>
            <a:tailEnd len="med" w="med" type="triangle"/>
          </a:ln>
        </p:spPr>
      </p:cxnSp>
      <p:sp>
        <p:nvSpPr>
          <p:cNvPr id="227" name="Google Shape;227;p27"/>
          <p:cNvSpPr txBox="1"/>
          <p:nvPr/>
        </p:nvSpPr>
        <p:spPr>
          <a:xfrm>
            <a:off x="5831775" y="368825"/>
            <a:ext cx="558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2000"/>
              <a:t>0.9</a:t>
            </a:r>
            <a:endParaRPr b="1" sz="2000"/>
          </a:p>
        </p:txBody>
      </p:sp>
      <p:sp>
        <p:nvSpPr>
          <p:cNvPr id="228" name="Google Shape;228;p27"/>
          <p:cNvSpPr/>
          <p:nvPr/>
        </p:nvSpPr>
        <p:spPr>
          <a:xfrm>
            <a:off x="6825725" y="1305250"/>
            <a:ext cx="1062300" cy="7497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txBox="1"/>
          <p:nvPr/>
        </p:nvSpPr>
        <p:spPr>
          <a:xfrm>
            <a:off x="7584375" y="368825"/>
            <a:ext cx="558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2000"/>
              <a:t>0.7</a:t>
            </a:r>
            <a:endParaRPr b="1" sz="2000"/>
          </a:p>
        </p:txBody>
      </p:sp>
      <p:cxnSp>
        <p:nvCxnSpPr>
          <p:cNvPr id="230" name="Google Shape;230;p27"/>
          <p:cNvCxnSpPr/>
          <p:nvPr/>
        </p:nvCxnSpPr>
        <p:spPr>
          <a:xfrm flipH="1" rot="10800000">
            <a:off x="7562175" y="852850"/>
            <a:ext cx="174600" cy="452400"/>
          </a:xfrm>
          <a:prstGeom prst="straightConnector1">
            <a:avLst/>
          </a:prstGeom>
          <a:noFill/>
          <a:ln cap="flat" cmpd="sng" w="19050">
            <a:solidFill>
              <a:srgbClr val="FF0000"/>
            </a:solidFill>
            <a:prstDash val="solid"/>
            <a:round/>
            <a:headEnd len="med" w="med" type="none"/>
            <a:tailEnd len="med" w="med" type="triangle"/>
          </a:ln>
        </p:spPr>
      </p:cxnSp>
      <p:sp>
        <p:nvSpPr>
          <p:cNvPr id="231" name="Google Shape;231;p27"/>
          <p:cNvSpPr/>
          <p:nvPr/>
        </p:nvSpPr>
        <p:spPr>
          <a:xfrm>
            <a:off x="5349775" y="1874025"/>
            <a:ext cx="1824900" cy="749700"/>
          </a:xfrm>
          <a:prstGeom prst="ellipse">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27"/>
          <p:cNvCxnSpPr>
            <a:stCxn id="231" idx="3"/>
          </p:cNvCxnSpPr>
          <p:nvPr/>
        </p:nvCxnSpPr>
        <p:spPr>
          <a:xfrm flipH="1">
            <a:off x="5316425" y="2513934"/>
            <a:ext cx="300600" cy="432600"/>
          </a:xfrm>
          <a:prstGeom prst="straightConnector1">
            <a:avLst/>
          </a:prstGeom>
          <a:noFill/>
          <a:ln cap="flat" cmpd="sng" w="19050">
            <a:solidFill>
              <a:srgbClr val="6AA84F"/>
            </a:solidFill>
            <a:prstDash val="solid"/>
            <a:round/>
            <a:headEnd len="med" w="med" type="none"/>
            <a:tailEnd len="med" w="med" type="triangle"/>
          </a:ln>
        </p:spPr>
      </p:cxnSp>
      <p:cxnSp>
        <p:nvCxnSpPr>
          <p:cNvPr id="233" name="Google Shape;233;p27"/>
          <p:cNvCxnSpPr/>
          <p:nvPr/>
        </p:nvCxnSpPr>
        <p:spPr>
          <a:xfrm flipH="1">
            <a:off x="2878025" y="3504534"/>
            <a:ext cx="300600" cy="432600"/>
          </a:xfrm>
          <a:prstGeom prst="straightConnector1">
            <a:avLst/>
          </a:prstGeom>
          <a:noFill/>
          <a:ln cap="flat" cmpd="sng" w="19050">
            <a:solidFill>
              <a:srgbClr val="0000FF"/>
            </a:solidFill>
            <a:prstDash val="solid"/>
            <a:round/>
            <a:headEnd len="med" w="med" type="none"/>
            <a:tailEnd len="med" w="med" type="triangle"/>
          </a:ln>
        </p:spPr>
      </p:cxnSp>
      <p:cxnSp>
        <p:nvCxnSpPr>
          <p:cNvPr id="234" name="Google Shape;234;p27"/>
          <p:cNvCxnSpPr/>
          <p:nvPr/>
        </p:nvCxnSpPr>
        <p:spPr>
          <a:xfrm flipH="1">
            <a:off x="5392625" y="3504534"/>
            <a:ext cx="300600" cy="432600"/>
          </a:xfrm>
          <a:prstGeom prst="straightConnector1">
            <a:avLst/>
          </a:prstGeom>
          <a:noFill/>
          <a:ln cap="flat" cmpd="sng" w="19050">
            <a:solidFill>
              <a:srgbClr val="0000FF"/>
            </a:solidFill>
            <a:prstDash val="solid"/>
            <a:round/>
            <a:headEnd len="med" w="med" type="none"/>
            <a:tailEnd len="med" w="med" type="triangle"/>
          </a:ln>
        </p:spPr>
      </p:cxnSp>
      <p:cxnSp>
        <p:nvCxnSpPr>
          <p:cNvPr id="235" name="Google Shape;235;p27"/>
          <p:cNvCxnSpPr/>
          <p:nvPr/>
        </p:nvCxnSpPr>
        <p:spPr>
          <a:xfrm flipH="1">
            <a:off x="7678625" y="3504534"/>
            <a:ext cx="300600" cy="432600"/>
          </a:xfrm>
          <a:prstGeom prst="straightConnector1">
            <a:avLst/>
          </a:prstGeom>
          <a:noFill/>
          <a:ln cap="flat" cmpd="sng" w="19050">
            <a:solidFill>
              <a:srgbClr val="0000FF"/>
            </a:solidFill>
            <a:prstDash val="solid"/>
            <a:round/>
            <a:headEnd len="med" w="med" type="none"/>
            <a:tailEnd len="med" w="med" type="triangle"/>
          </a:ln>
        </p:spPr>
      </p:cxnSp>
      <p:sp>
        <p:nvSpPr>
          <p:cNvPr id="236" name="Google Shape;236;p27"/>
          <p:cNvSpPr txBox="1"/>
          <p:nvPr/>
        </p:nvSpPr>
        <p:spPr>
          <a:xfrm>
            <a:off x="7355775" y="3874025"/>
            <a:ext cx="558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2000"/>
              <a:t>0.9</a:t>
            </a:r>
            <a:endParaRPr b="1" sz="2000"/>
          </a:p>
        </p:txBody>
      </p:sp>
      <p:sp>
        <p:nvSpPr>
          <p:cNvPr id="237" name="Google Shape;237;p27"/>
          <p:cNvSpPr txBox="1"/>
          <p:nvPr/>
        </p:nvSpPr>
        <p:spPr>
          <a:xfrm>
            <a:off x="4917375" y="3874025"/>
            <a:ext cx="699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2000"/>
              <a:t>0.01</a:t>
            </a:r>
            <a:endParaRPr b="1" sz="2000"/>
          </a:p>
        </p:txBody>
      </p:sp>
      <p:sp>
        <p:nvSpPr>
          <p:cNvPr id="238" name="Google Shape;238;p27"/>
          <p:cNvSpPr txBox="1"/>
          <p:nvPr/>
        </p:nvSpPr>
        <p:spPr>
          <a:xfrm>
            <a:off x="2326575" y="3874025"/>
            <a:ext cx="699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2000"/>
              <a:t>0.01</a:t>
            </a:r>
            <a:endParaRPr b="1" sz="2000"/>
          </a:p>
        </p:txBody>
      </p:sp>
      <p:cxnSp>
        <p:nvCxnSpPr>
          <p:cNvPr id="239" name="Google Shape;239;p27"/>
          <p:cNvCxnSpPr/>
          <p:nvPr/>
        </p:nvCxnSpPr>
        <p:spPr>
          <a:xfrm>
            <a:off x="4092200" y="3592700"/>
            <a:ext cx="0" cy="361800"/>
          </a:xfrm>
          <a:prstGeom prst="straightConnector1">
            <a:avLst/>
          </a:prstGeom>
          <a:noFill/>
          <a:ln cap="flat" cmpd="sng" w="19050">
            <a:solidFill>
              <a:srgbClr val="FF0000"/>
            </a:solidFill>
            <a:prstDash val="solid"/>
            <a:round/>
            <a:headEnd len="med" w="med" type="none"/>
            <a:tailEnd len="med" w="med" type="triangle"/>
          </a:ln>
        </p:spPr>
      </p:cxnSp>
      <p:cxnSp>
        <p:nvCxnSpPr>
          <p:cNvPr id="240" name="Google Shape;240;p27"/>
          <p:cNvCxnSpPr/>
          <p:nvPr/>
        </p:nvCxnSpPr>
        <p:spPr>
          <a:xfrm>
            <a:off x="6378200" y="3592700"/>
            <a:ext cx="0" cy="361800"/>
          </a:xfrm>
          <a:prstGeom prst="straightConnector1">
            <a:avLst/>
          </a:prstGeom>
          <a:noFill/>
          <a:ln cap="flat" cmpd="sng" w="19050">
            <a:solidFill>
              <a:srgbClr val="FF0000"/>
            </a:solidFill>
            <a:prstDash val="solid"/>
            <a:round/>
            <a:headEnd len="med" w="med" type="none"/>
            <a:tailEnd len="med" w="med" type="triangle"/>
          </a:ln>
        </p:spPr>
      </p:cxnSp>
      <p:cxnSp>
        <p:nvCxnSpPr>
          <p:cNvPr id="241" name="Google Shape;241;p27"/>
          <p:cNvCxnSpPr/>
          <p:nvPr/>
        </p:nvCxnSpPr>
        <p:spPr>
          <a:xfrm>
            <a:off x="8664200" y="3516500"/>
            <a:ext cx="0" cy="361800"/>
          </a:xfrm>
          <a:prstGeom prst="straightConnector1">
            <a:avLst/>
          </a:prstGeom>
          <a:noFill/>
          <a:ln cap="flat" cmpd="sng" w="19050">
            <a:solidFill>
              <a:srgbClr val="FF0000"/>
            </a:solidFill>
            <a:prstDash val="solid"/>
            <a:round/>
            <a:headEnd len="med" w="med" type="none"/>
            <a:tailEnd len="med" w="med" type="triangle"/>
          </a:ln>
        </p:spPr>
      </p:cxnSp>
      <p:sp>
        <p:nvSpPr>
          <p:cNvPr id="242" name="Google Shape;242;p27"/>
          <p:cNvSpPr txBox="1"/>
          <p:nvPr/>
        </p:nvSpPr>
        <p:spPr>
          <a:xfrm>
            <a:off x="3698175" y="3950225"/>
            <a:ext cx="699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2000"/>
              <a:t>0.10</a:t>
            </a:r>
            <a:endParaRPr b="1" sz="2000"/>
          </a:p>
        </p:txBody>
      </p:sp>
      <p:sp>
        <p:nvSpPr>
          <p:cNvPr id="243" name="Google Shape;243;p27"/>
          <p:cNvSpPr txBox="1"/>
          <p:nvPr/>
        </p:nvSpPr>
        <p:spPr>
          <a:xfrm>
            <a:off x="6060375" y="3950225"/>
            <a:ext cx="699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2000"/>
              <a:t>0.20</a:t>
            </a:r>
            <a:endParaRPr b="1" sz="2000"/>
          </a:p>
        </p:txBody>
      </p:sp>
      <p:sp>
        <p:nvSpPr>
          <p:cNvPr id="244" name="Google Shape;244;p27"/>
          <p:cNvSpPr txBox="1"/>
          <p:nvPr/>
        </p:nvSpPr>
        <p:spPr>
          <a:xfrm>
            <a:off x="8346375" y="3874025"/>
            <a:ext cx="699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2000"/>
              <a:t>0.7</a:t>
            </a:r>
            <a:endParaRPr b="1" sz="2000"/>
          </a:p>
        </p:txBody>
      </p:sp>
      <p:sp>
        <p:nvSpPr>
          <p:cNvPr id="245" name="Google Shape;245;p27"/>
          <p:cNvSpPr txBox="1"/>
          <p:nvPr/>
        </p:nvSpPr>
        <p:spPr>
          <a:xfrm>
            <a:off x="176600" y="1035900"/>
            <a:ext cx="1705800" cy="3879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419" sz="1000">
                <a:solidFill>
                  <a:schemeClr val="dk1"/>
                </a:solidFill>
              </a:rPr>
              <a:t>Al etiquetar mis mails en 3 categorías descubro que solo el </a:t>
            </a:r>
            <a:r>
              <a:rPr b="1" lang="es-419" sz="1000">
                <a:solidFill>
                  <a:schemeClr val="dk1"/>
                </a:solidFill>
              </a:rPr>
              <a:t>10% de ellos son muy prioritarios (M), el 20% poco prioritarios (P) y el 70% son spam (S)</a:t>
            </a:r>
            <a:r>
              <a:rPr lang="es-419" sz="1000">
                <a:solidFill>
                  <a:schemeClr val="dk1"/>
                </a:solidFill>
              </a:rPr>
              <a:t>. Me llega un mail con la palabra “promo” en el asunto que no sé cómo etiquetarlo (en general nunca gano nada, pero bueh, démosle una chance). </a:t>
            </a:r>
            <a:r>
              <a:rPr b="1" lang="es-419" sz="1000">
                <a:solidFill>
                  <a:schemeClr val="dk1"/>
                </a:solidFill>
              </a:rPr>
              <a:t>Revisando mis mails en spam descubro que el 90% de ellos contienen la palabra “promo” en el asunto, mientras que solo el 1% de los muy prioritarios y de los pocos prioritarios la tienen. </a:t>
            </a:r>
            <a:endParaRPr b="1" sz="800"/>
          </a:p>
        </p:txBody>
      </p:sp>
      <p:cxnSp>
        <p:nvCxnSpPr>
          <p:cNvPr id="246" name="Google Shape;246;p27"/>
          <p:cNvCxnSpPr/>
          <p:nvPr/>
        </p:nvCxnSpPr>
        <p:spPr>
          <a:xfrm flipH="1" rot="10800000">
            <a:off x="3398850" y="1111300"/>
            <a:ext cx="193800" cy="439500"/>
          </a:xfrm>
          <a:prstGeom prst="straightConnector1">
            <a:avLst/>
          </a:prstGeom>
          <a:noFill/>
          <a:ln cap="flat" cmpd="sng" w="19050">
            <a:solidFill>
              <a:schemeClr val="dk2"/>
            </a:solidFill>
            <a:prstDash val="solid"/>
            <a:round/>
            <a:headEnd len="med" w="med" type="none"/>
            <a:tailEnd len="med" w="med" type="triangle"/>
          </a:ln>
        </p:spPr>
      </p:cxnSp>
      <p:sp>
        <p:nvSpPr>
          <p:cNvPr id="247" name="Google Shape;247;p27"/>
          <p:cNvSpPr txBox="1"/>
          <p:nvPr/>
        </p:nvSpPr>
        <p:spPr>
          <a:xfrm>
            <a:off x="3481750" y="100325"/>
            <a:ext cx="2032200" cy="831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a:t>Proba de que el mail sea spam dado que tiene la palabra promo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Ejemplo de Bayes!</a:t>
            </a:r>
            <a:endParaRPr/>
          </a:p>
        </p:txBody>
      </p:sp>
      <p:grpSp>
        <p:nvGrpSpPr>
          <p:cNvPr id="253" name="Google Shape;253;p28"/>
          <p:cNvGrpSpPr/>
          <p:nvPr/>
        </p:nvGrpSpPr>
        <p:grpSpPr>
          <a:xfrm>
            <a:off x="1759125" y="538475"/>
            <a:ext cx="5904050" cy="2551950"/>
            <a:chOff x="1042975" y="1207025"/>
            <a:chExt cx="5904050" cy="2551950"/>
          </a:xfrm>
        </p:grpSpPr>
        <p:pic>
          <p:nvPicPr>
            <p:cNvPr id="254" name="Google Shape;254;p28"/>
            <p:cNvPicPr preferRelativeResize="0"/>
            <p:nvPr/>
          </p:nvPicPr>
          <p:blipFill>
            <a:blip r:embed="rId3">
              <a:alphaModFix/>
            </a:blip>
            <a:stretch>
              <a:fillRect/>
            </a:stretch>
          </p:blipFill>
          <p:spPr>
            <a:xfrm>
              <a:off x="1042975" y="2357250"/>
              <a:ext cx="5229225" cy="847725"/>
            </a:xfrm>
            <a:prstGeom prst="rect">
              <a:avLst/>
            </a:prstGeom>
            <a:noFill/>
            <a:ln>
              <a:noFill/>
            </a:ln>
          </p:spPr>
        </p:pic>
        <p:sp>
          <p:nvSpPr>
            <p:cNvPr id="255" name="Google Shape;255;p28"/>
            <p:cNvSpPr/>
            <p:nvPr/>
          </p:nvSpPr>
          <p:spPr>
            <a:xfrm>
              <a:off x="3363225" y="2143450"/>
              <a:ext cx="2184000" cy="7497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6" name="Google Shape;256;p28"/>
            <p:cNvCxnSpPr>
              <a:stCxn id="255" idx="0"/>
            </p:cNvCxnSpPr>
            <p:nvPr/>
          </p:nvCxnSpPr>
          <p:spPr>
            <a:xfrm flipH="1" rot="10800000">
              <a:off x="4455225" y="1691050"/>
              <a:ext cx="174600" cy="452400"/>
            </a:xfrm>
            <a:prstGeom prst="straightConnector1">
              <a:avLst/>
            </a:prstGeom>
            <a:noFill/>
            <a:ln cap="flat" cmpd="sng" w="19050">
              <a:solidFill>
                <a:srgbClr val="0000FF"/>
              </a:solidFill>
              <a:prstDash val="solid"/>
              <a:round/>
              <a:headEnd len="med" w="med" type="none"/>
              <a:tailEnd len="med" w="med" type="triangle"/>
            </a:ln>
          </p:spPr>
        </p:cxnSp>
        <p:sp>
          <p:nvSpPr>
            <p:cNvPr id="257" name="Google Shape;257;p28"/>
            <p:cNvSpPr txBox="1"/>
            <p:nvPr/>
          </p:nvSpPr>
          <p:spPr>
            <a:xfrm>
              <a:off x="4383975" y="1207025"/>
              <a:ext cx="558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2000"/>
                <a:t>0.9</a:t>
              </a:r>
              <a:endParaRPr b="1" sz="2000"/>
            </a:p>
          </p:txBody>
        </p:sp>
        <p:sp>
          <p:nvSpPr>
            <p:cNvPr id="258" name="Google Shape;258;p28"/>
            <p:cNvSpPr/>
            <p:nvPr/>
          </p:nvSpPr>
          <p:spPr>
            <a:xfrm>
              <a:off x="5454125" y="2143450"/>
              <a:ext cx="1062300" cy="7497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txBox="1"/>
            <p:nvPr/>
          </p:nvSpPr>
          <p:spPr>
            <a:xfrm>
              <a:off x="6136575" y="1207025"/>
              <a:ext cx="558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2000"/>
                <a:t>0.7</a:t>
              </a:r>
              <a:endParaRPr b="1" sz="2000"/>
            </a:p>
          </p:txBody>
        </p:sp>
        <p:cxnSp>
          <p:nvCxnSpPr>
            <p:cNvPr id="260" name="Google Shape;260;p28"/>
            <p:cNvCxnSpPr/>
            <p:nvPr/>
          </p:nvCxnSpPr>
          <p:spPr>
            <a:xfrm flipH="1" rot="10800000">
              <a:off x="6190575" y="1691050"/>
              <a:ext cx="174600" cy="452400"/>
            </a:xfrm>
            <a:prstGeom prst="straightConnector1">
              <a:avLst/>
            </a:prstGeom>
            <a:noFill/>
            <a:ln cap="flat" cmpd="sng" w="19050">
              <a:solidFill>
                <a:srgbClr val="FF0000"/>
              </a:solidFill>
              <a:prstDash val="solid"/>
              <a:round/>
              <a:headEnd len="med" w="med" type="none"/>
              <a:tailEnd len="med" w="med" type="triangle"/>
            </a:ln>
          </p:spPr>
        </p:cxnSp>
        <p:sp>
          <p:nvSpPr>
            <p:cNvPr id="261" name="Google Shape;261;p28"/>
            <p:cNvSpPr/>
            <p:nvPr/>
          </p:nvSpPr>
          <p:spPr>
            <a:xfrm>
              <a:off x="3978175" y="2712225"/>
              <a:ext cx="1824900" cy="749700"/>
            </a:xfrm>
            <a:prstGeom prst="ellipse">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2" name="Google Shape;262;p28"/>
            <p:cNvCxnSpPr>
              <a:stCxn id="261" idx="5"/>
              <a:endCxn id="263" idx="1"/>
            </p:cNvCxnSpPr>
            <p:nvPr/>
          </p:nvCxnSpPr>
          <p:spPr>
            <a:xfrm>
              <a:off x="5535825" y="3352134"/>
              <a:ext cx="348900" cy="160500"/>
            </a:xfrm>
            <a:prstGeom prst="straightConnector1">
              <a:avLst/>
            </a:prstGeom>
            <a:noFill/>
            <a:ln cap="flat" cmpd="sng" w="19050">
              <a:solidFill>
                <a:srgbClr val="6AA84F"/>
              </a:solidFill>
              <a:prstDash val="solid"/>
              <a:round/>
              <a:headEnd len="med" w="med" type="none"/>
              <a:tailEnd len="med" w="med" type="triangle"/>
            </a:ln>
          </p:spPr>
        </p:cxnSp>
        <p:sp>
          <p:nvSpPr>
            <p:cNvPr id="263" name="Google Shape;263;p28"/>
            <p:cNvSpPr txBox="1"/>
            <p:nvPr/>
          </p:nvSpPr>
          <p:spPr>
            <a:xfrm>
              <a:off x="5884725" y="3266375"/>
              <a:ext cx="1062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2000"/>
                <a:t>0.633</a:t>
              </a:r>
              <a:endParaRPr b="1" sz="2000"/>
            </a:p>
          </p:txBody>
        </p:sp>
      </p:grpSp>
      <p:pic>
        <p:nvPicPr>
          <p:cNvPr id="264" name="Google Shape;264;p28"/>
          <p:cNvPicPr preferRelativeResize="0"/>
          <p:nvPr/>
        </p:nvPicPr>
        <p:blipFill>
          <a:blip r:embed="rId4">
            <a:alphaModFix/>
          </a:blip>
          <a:stretch>
            <a:fillRect/>
          </a:stretch>
        </p:blipFill>
        <p:spPr>
          <a:xfrm>
            <a:off x="1905000" y="3717675"/>
            <a:ext cx="3200400" cy="361950"/>
          </a:xfrm>
          <a:prstGeom prst="rect">
            <a:avLst/>
          </a:prstGeom>
          <a:noFill/>
          <a:ln>
            <a:noFill/>
          </a:ln>
        </p:spPr>
      </p:pic>
      <p:sp>
        <p:nvSpPr>
          <p:cNvPr id="265" name="Google Shape;265;p28"/>
          <p:cNvSpPr/>
          <p:nvPr/>
        </p:nvSpPr>
        <p:spPr>
          <a:xfrm>
            <a:off x="368550" y="3592700"/>
            <a:ext cx="929100" cy="572700"/>
          </a:xfrm>
          <a:prstGeom prst="right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6" name="Google Shape;266;p28"/>
          <p:cNvPicPr preferRelativeResize="0"/>
          <p:nvPr/>
        </p:nvPicPr>
        <p:blipFill>
          <a:blip r:embed="rId5">
            <a:alphaModFix/>
          </a:blip>
          <a:stretch>
            <a:fillRect/>
          </a:stretch>
        </p:blipFill>
        <p:spPr>
          <a:xfrm>
            <a:off x="6576650" y="3342473"/>
            <a:ext cx="2215525" cy="1506900"/>
          </a:xfrm>
          <a:prstGeom prst="rect">
            <a:avLst/>
          </a:prstGeom>
          <a:noFill/>
          <a:ln>
            <a:noFill/>
          </a:ln>
        </p:spPr>
      </p:pic>
      <p:sp>
        <p:nvSpPr>
          <p:cNvPr id="267" name="Google Shape;267;p28"/>
          <p:cNvSpPr txBox="1"/>
          <p:nvPr/>
        </p:nvSpPr>
        <p:spPr>
          <a:xfrm>
            <a:off x="1905000" y="4368100"/>
            <a:ext cx="33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Definitivamente, no tuve suerte...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Variable aleatoria</a:t>
            </a:r>
            <a:endParaRPr/>
          </a:p>
        </p:txBody>
      </p:sp>
      <p:sp>
        <p:nvSpPr>
          <p:cNvPr id="273" name="Google Shape;273;p29"/>
          <p:cNvSpPr txBox="1"/>
          <p:nvPr>
            <p:ph idx="1" type="body"/>
          </p:nvPr>
        </p:nvSpPr>
        <p:spPr>
          <a:xfrm>
            <a:off x="311700" y="1152475"/>
            <a:ext cx="8520600" cy="126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solidFill>
                  <a:srgbClr val="000000"/>
                </a:solidFill>
              </a:rPr>
              <a:t>Una </a:t>
            </a:r>
            <a:r>
              <a:rPr b="1" lang="es-419">
                <a:solidFill>
                  <a:srgbClr val="000000"/>
                </a:solidFill>
              </a:rPr>
              <a:t>variable aleatoria</a:t>
            </a:r>
            <a:r>
              <a:rPr lang="es-419">
                <a:solidFill>
                  <a:srgbClr val="000000"/>
                </a:solidFill>
              </a:rPr>
              <a:t> es un observable que le asignamos a cada evento del espacio muestral. Cada vez que realizamos un experimento, obtenemos un valor de la variable aleatoria.</a:t>
            </a:r>
            <a:endParaRPr>
              <a:solidFill>
                <a:srgbClr val="000000"/>
              </a:solidFill>
            </a:endParaRPr>
          </a:p>
        </p:txBody>
      </p:sp>
      <p:grpSp>
        <p:nvGrpSpPr>
          <p:cNvPr id="274" name="Google Shape;274;p29"/>
          <p:cNvGrpSpPr/>
          <p:nvPr/>
        </p:nvGrpSpPr>
        <p:grpSpPr>
          <a:xfrm>
            <a:off x="778104" y="2495539"/>
            <a:ext cx="3509930" cy="1266132"/>
            <a:chOff x="105950" y="3025875"/>
            <a:chExt cx="4466128" cy="1548975"/>
          </a:xfrm>
        </p:grpSpPr>
        <p:pic>
          <p:nvPicPr>
            <p:cNvPr id="275" name="Google Shape;275;p29"/>
            <p:cNvPicPr preferRelativeResize="0"/>
            <p:nvPr/>
          </p:nvPicPr>
          <p:blipFill rotWithShape="1">
            <a:blip r:embed="rId3">
              <a:alphaModFix/>
            </a:blip>
            <a:srcRect b="36374" l="45379" r="6543" t="0"/>
            <a:stretch/>
          </p:blipFill>
          <p:spPr>
            <a:xfrm>
              <a:off x="1627000" y="3864075"/>
              <a:ext cx="737750" cy="710775"/>
            </a:xfrm>
            <a:prstGeom prst="rect">
              <a:avLst/>
            </a:prstGeom>
            <a:noFill/>
            <a:ln>
              <a:noFill/>
            </a:ln>
          </p:spPr>
        </p:pic>
        <p:pic>
          <p:nvPicPr>
            <p:cNvPr id="276" name="Google Shape;276;p29"/>
            <p:cNvPicPr preferRelativeResize="0"/>
            <p:nvPr/>
          </p:nvPicPr>
          <p:blipFill rotWithShape="1">
            <a:blip r:embed="rId3">
              <a:alphaModFix/>
            </a:blip>
            <a:srcRect b="36374" l="0" r="54189" t="0"/>
            <a:stretch/>
          </p:blipFill>
          <p:spPr>
            <a:xfrm>
              <a:off x="2364750" y="3864075"/>
              <a:ext cx="702978" cy="710775"/>
            </a:xfrm>
            <a:prstGeom prst="rect">
              <a:avLst/>
            </a:prstGeom>
            <a:noFill/>
            <a:ln>
              <a:noFill/>
            </a:ln>
          </p:spPr>
        </p:pic>
        <p:pic>
          <p:nvPicPr>
            <p:cNvPr id="277" name="Google Shape;277;p29"/>
            <p:cNvPicPr preferRelativeResize="0"/>
            <p:nvPr/>
          </p:nvPicPr>
          <p:blipFill rotWithShape="1">
            <a:blip r:embed="rId3">
              <a:alphaModFix/>
            </a:blip>
            <a:srcRect b="36374" l="45379" r="6543" t="0"/>
            <a:stretch/>
          </p:blipFill>
          <p:spPr>
            <a:xfrm>
              <a:off x="3131350" y="3864075"/>
              <a:ext cx="737750" cy="710775"/>
            </a:xfrm>
            <a:prstGeom prst="rect">
              <a:avLst/>
            </a:prstGeom>
            <a:noFill/>
            <a:ln>
              <a:noFill/>
            </a:ln>
          </p:spPr>
        </p:pic>
        <p:pic>
          <p:nvPicPr>
            <p:cNvPr id="278" name="Google Shape;278;p29"/>
            <p:cNvPicPr preferRelativeResize="0"/>
            <p:nvPr/>
          </p:nvPicPr>
          <p:blipFill rotWithShape="1">
            <a:blip r:embed="rId3">
              <a:alphaModFix/>
            </a:blip>
            <a:srcRect b="36374" l="0" r="54189" t="0"/>
            <a:stretch/>
          </p:blipFill>
          <p:spPr>
            <a:xfrm>
              <a:off x="3869100" y="3864075"/>
              <a:ext cx="702978" cy="710775"/>
            </a:xfrm>
            <a:prstGeom prst="rect">
              <a:avLst/>
            </a:prstGeom>
            <a:noFill/>
            <a:ln>
              <a:noFill/>
            </a:ln>
          </p:spPr>
        </p:pic>
        <p:pic>
          <p:nvPicPr>
            <p:cNvPr id="279" name="Google Shape;279;p29"/>
            <p:cNvPicPr preferRelativeResize="0"/>
            <p:nvPr/>
          </p:nvPicPr>
          <p:blipFill rotWithShape="1">
            <a:blip r:embed="rId3">
              <a:alphaModFix/>
            </a:blip>
            <a:srcRect b="36374" l="45379" r="6543" t="0"/>
            <a:stretch/>
          </p:blipFill>
          <p:spPr>
            <a:xfrm>
              <a:off x="105950" y="3864075"/>
              <a:ext cx="737750" cy="710775"/>
            </a:xfrm>
            <a:prstGeom prst="rect">
              <a:avLst/>
            </a:prstGeom>
            <a:noFill/>
            <a:ln>
              <a:noFill/>
            </a:ln>
          </p:spPr>
        </p:pic>
        <p:pic>
          <p:nvPicPr>
            <p:cNvPr id="280" name="Google Shape;280;p29"/>
            <p:cNvPicPr preferRelativeResize="0"/>
            <p:nvPr/>
          </p:nvPicPr>
          <p:blipFill rotWithShape="1">
            <a:blip r:embed="rId3">
              <a:alphaModFix/>
            </a:blip>
            <a:srcRect b="36374" l="0" r="54189" t="0"/>
            <a:stretch/>
          </p:blipFill>
          <p:spPr>
            <a:xfrm>
              <a:off x="843700" y="3864075"/>
              <a:ext cx="702978" cy="710775"/>
            </a:xfrm>
            <a:prstGeom prst="rect">
              <a:avLst/>
            </a:prstGeom>
            <a:noFill/>
            <a:ln>
              <a:noFill/>
            </a:ln>
          </p:spPr>
        </p:pic>
        <p:pic>
          <p:nvPicPr>
            <p:cNvPr id="281" name="Google Shape;281;p29"/>
            <p:cNvPicPr preferRelativeResize="0"/>
            <p:nvPr/>
          </p:nvPicPr>
          <p:blipFill rotWithShape="1">
            <a:blip r:embed="rId3">
              <a:alphaModFix/>
            </a:blip>
            <a:srcRect b="36374" l="45379" r="6543" t="0"/>
            <a:stretch/>
          </p:blipFill>
          <p:spPr>
            <a:xfrm>
              <a:off x="1627000" y="3025875"/>
              <a:ext cx="737750" cy="710775"/>
            </a:xfrm>
            <a:prstGeom prst="rect">
              <a:avLst/>
            </a:prstGeom>
            <a:noFill/>
            <a:ln>
              <a:noFill/>
            </a:ln>
          </p:spPr>
        </p:pic>
        <p:pic>
          <p:nvPicPr>
            <p:cNvPr id="282" name="Google Shape;282;p29"/>
            <p:cNvPicPr preferRelativeResize="0"/>
            <p:nvPr/>
          </p:nvPicPr>
          <p:blipFill rotWithShape="1">
            <a:blip r:embed="rId3">
              <a:alphaModFix/>
            </a:blip>
            <a:srcRect b="36374" l="0" r="54189" t="0"/>
            <a:stretch/>
          </p:blipFill>
          <p:spPr>
            <a:xfrm>
              <a:off x="2364750" y="3025875"/>
              <a:ext cx="702978" cy="710775"/>
            </a:xfrm>
            <a:prstGeom prst="rect">
              <a:avLst/>
            </a:prstGeom>
            <a:noFill/>
            <a:ln>
              <a:noFill/>
            </a:ln>
          </p:spPr>
        </p:pic>
        <p:pic>
          <p:nvPicPr>
            <p:cNvPr id="283" name="Google Shape;283;p29"/>
            <p:cNvPicPr preferRelativeResize="0"/>
            <p:nvPr/>
          </p:nvPicPr>
          <p:blipFill rotWithShape="1">
            <a:blip r:embed="rId3">
              <a:alphaModFix/>
            </a:blip>
            <a:srcRect b="36374" l="0" r="54189" t="0"/>
            <a:stretch/>
          </p:blipFill>
          <p:spPr>
            <a:xfrm>
              <a:off x="3869100" y="3025875"/>
              <a:ext cx="702978" cy="710775"/>
            </a:xfrm>
            <a:prstGeom prst="rect">
              <a:avLst/>
            </a:prstGeom>
            <a:noFill/>
            <a:ln>
              <a:noFill/>
            </a:ln>
          </p:spPr>
        </p:pic>
        <p:pic>
          <p:nvPicPr>
            <p:cNvPr id="284" name="Google Shape;284;p29"/>
            <p:cNvPicPr preferRelativeResize="0"/>
            <p:nvPr/>
          </p:nvPicPr>
          <p:blipFill rotWithShape="1">
            <a:blip r:embed="rId3">
              <a:alphaModFix/>
            </a:blip>
            <a:srcRect b="36374" l="45379" r="6543" t="0"/>
            <a:stretch/>
          </p:blipFill>
          <p:spPr>
            <a:xfrm>
              <a:off x="105950" y="3025875"/>
              <a:ext cx="737750" cy="710775"/>
            </a:xfrm>
            <a:prstGeom prst="rect">
              <a:avLst/>
            </a:prstGeom>
            <a:noFill/>
            <a:ln>
              <a:noFill/>
            </a:ln>
          </p:spPr>
        </p:pic>
        <p:pic>
          <p:nvPicPr>
            <p:cNvPr id="285" name="Google Shape;285;p29"/>
            <p:cNvPicPr preferRelativeResize="0"/>
            <p:nvPr/>
          </p:nvPicPr>
          <p:blipFill rotWithShape="1">
            <a:blip r:embed="rId3">
              <a:alphaModFix/>
            </a:blip>
            <a:srcRect b="36374" l="0" r="54189" t="0"/>
            <a:stretch/>
          </p:blipFill>
          <p:spPr>
            <a:xfrm>
              <a:off x="843700" y="3025875"/>
              <a:ext cx="702978" cy="710775"/>
            </a:xfrm>
            <a:prstGeom prst="rect">
              <a:avLst/>
            </a:prstGeom>
            <a:noFill/>
            <a:ln>
              <a:noFill/>
            </a:ln>
          </p:spPr>
        </p:pic>
        <p:pic>
          <p:nvPicPr>
            <p:cNvPr id="286" name="Google Shape;286;p29"/>
            <p:cNvPicPr preferRelativeResize="0"/>
            <p:nvPr/>
          </p:nvPicPr>
          <p:blipFill rotWithShape="1">
            <a:blip r:embed="rId3">
              <a:alphaModFix/>
            </a:blip>
            <a:srcRect b="36374" l="0" r="54189" t="0"/>
            <a:stretch/>
          </p:blipFill>
          <p:spPr>
            <a:xfrm>
              <a:off x="3116912" y="3025875"/>
              <a:ext cx="702978" cy="710775"/>
            </a:xfrm>
            <a:prstGeom prst="rect">
              <a:avLst/>
            </a:prstGeom>
            <a:noFill/>
            <a:ln>
              <a:noFill/>
            </a:ln>
          </p:spPr>
        </p:pic>
      </p:grpSp>
      <p:sp>
        <p:nvSpPr>
          <p:cNvPr id="287" name="Google Shape;287;p29"/>
          <p:cNvSpPr txBox="1"/>
          <p:nvPr/>
        </p:nvSpPr>
        <p:spPr>
          <a:xfrm>
            <a:off x="508950" y="4415775"/>
            <a:ext cx="7973700" cy="554100"/>
          </a:xfrm>
          <a:prstGeom prst="rect">
            <a:avLst/>
          </a:prstGeom>
          <a:noFill/>
          <a:ln cap="flat" cmpd="sng" w="19050">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sz="1200"/>
              <a:t>Ej: el espacio muestral son todas las posibles combinaciones de cara y cecas de una moneda al lanzarla N veces. La variable aleatoria puede ser el número de caras, cantidad de veces que aparecen dos caras seguidas, etc.</a:t>
            </a:r>
            <a:endParaRPr sz="1200"/>
          </a:p>
        </p:txBody>
      </p:sp>
      <p:sp>
        <p:nvSpPr>
          <p:cNvPr id="288" name="Google Shape;288;p29"/>
          <p:cNvSpPr txBox="1"/>
          <p:nvPr/>
        </p:nvSpPr>
        <p:spPr>
          <a:xfrm>
            <a:off x="6677375" y="2377900"/>
            <a:ext cx="1901400" cy="12621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a:t>Dentro de un mismo espacio muestral, podemos definir diferentes variables aleatorias.</a:t>
            </a:r>
            <a:endParaRPr/>
          </a:p>
        </p:txBody>
      </p:sp>
      <p:pic>
        <p:nvPicPr>
          <p:cNvPr id="289" name="Google Shape;289;p29"/>
          <p:cNvPicPr preferRelativeResize="0"/>
          <p:nvPr/>
        </p:nvPicPr>
        <p:blipFill>
          <a:blip r:embed="rId4">
            <a:alphaModFix/>
          </a:blip>
          <a:stretch>
            <a:fillRect/>
          </a:stretch>
        </p:blipFill>
        <p:spPr>
          <a:xfrm>
            <a:off x="8419122" y="61528"/>
            <a:ext cx="648690" cy="572700"/>
          </a:xfrm>
          <a:prstGeom prst="rect">
            <a:avLst/>
          </a:prstGeom>
          <a:noFill/>
          <a:ln>
            <a:noFill/>
          </a:ln>
        </p:spPr>
      </p:pic>
      <p:sp>
        <p:nvSpPr>
          <p:cNvPr id="290" name="Google Shape;290;p29"/>
          <p:cNvSpPr txBox="1"/>
          <p:nvPr/>
        </p:nvSpPr>
        <p:spPr>
          <a:xfrm>
            <a:off x="867200" y="3716200"/>
            <a:ext cx="3345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t>espacio muestral</a:t>
            </a:r>
            <a:endParaRPr b="1"/>
          </a:p>
        </p:txBody>
      </p:sp>
      <p:sp>
        <p:nvSpPr>
          <p:cNvPr id="291" name="Google Shape;291;p29"/>
          <p:cNvSpPr txBox="1"/>
          <p:nvPr/>
        </p:nvSpPr>
        <p:spPr>
          <a:xfrm>
            <a:off x="4445625" y="2623450"/>
            <a:ext cx="8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x = 2</a:t>
            </a:r>
            <a:endParaRPr/>
          </a:p>
        </p:txBody>
      </p:sp>
      <p:sp>
        <p:nvSpPr>
          <p:cNvPr id="292" name="Google Shape;292;p29"/>
          <p:cNvSpPr txBox="1"/>
          <p:nvPr/>
        </p:nvSpPr>
        <p:spPr>
          <a:xfrm>
            <a:off x="4445625" y="3304825"/>
            <a:ext cx="13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x = 3</a:t>
            </a:r>
            <a:endParaRPr/>
          </a:p>
        </p:txBody>
      </p:sp>
      <p:sp>
        <p:nvSpPr>
          <p:cNvPr id="293" name="Google Shape;293;p29"/>
          <p:cNvSpPr/>
          <p:nvPr/>
        </p:nvSpPr>
        <p:spPr>
          <a:xfrm>
            <a:off x="4381025" y="2507125"/>
            <a:ext cx="762600" cy="1382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4" name="Google Shape;294;p29"/>
          <p:cNvCxnSpPr>
            <a:stCxn id="293" idx="6"/>
            <a:endCxn id="291" idx="3"/>
          </p:cNvCxnSpPr>
          <p:nvPr/>
        </p:nvCxnSpPr>
        <p:spPr>
          <a:xfrm flipH="1" rot="10800000">
            <a:off x="5143625" y="2823475"/>
            <a:ext cx="180600" cy="375000"/>
          </a:xfrm>
          <a:prstGeom prst="straightConnector1">
            <a:avLst/>
          </a:prstGeom>
          <a:noFill/>
          <a:ln cap="flat" cmpd="sng" w="9525">
            <a:solidFill>
              <a:schemeClr val="dk2"/>
            </a:solidFill>
            <a:prstDash val="solid"/>
            <a:round/>
            <a:headEnd len="med" w="med" type="none"/>
            <a:tailEnd len="med" w="med" type="triangle"/>
          </a:ln>
        </p:spPr>
      </p:cxnSp>
      <p:sp>
        <p:nvSpPr>
          <p:cNvPr id="295" name="Google Shape;295;p29"/>
          <p:cNvSpPr txBox="1"/>
          <p:nvPr/>
        </p:nvSpPr>
        <p:spPr>
          <a:xfrm>
            <a:off x="5219825" y="2249950"/>
            <a:ext cx="113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t>Variable aleatoria</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0"/>
          <p:cNvSpPr txBox="1"/>
          <p:nvPr>
            <p:ph idx="1" type="body"/>
          </p:nvPr>
        </p:nvSpPr>
        <p:spPr>
          <a:xfrm>
            <a:off x="311700" y="1152475"/>
            <a:ext cx="8520600" cy="352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solidFill>
                  <a:srgbClr val="000000"/>
                </a:solidFill>
              </a:rPr>
              <a:t>Una variable aleatoria puede ser:</a:t>
            </a:r>
            <a:endParaRPr>
              <a:solidFill>
                <a:srgbClr val="000000"/>
              </a:solidFill>
            </a:endParaRPr>
          </a:p>
          <a:p>
            <a:pPr indent="-342900" lvl="0" marL="457200" rtl="0" algn="l">
              <a:spcBef>
                <a:spcPts val="1200"/>
              </a:spcBef>
              <a:spcAft>
                <a:spcPts val="0"/>
              </a:spcAft>
              <a:buClr>
                <a:srgbClr val="000000"/>
              </a:buClr>
              <a:buSzPts val="1800"/>
              <a:buChar char="●"/>
            </a:pPr>
            <a:r>
              <a:rPr b="1" lang="es-419">
                <a:solidFill>
                  <a:srgbClr val="000000"/>
                </a:solidFill>
              </a:rPr>
              <a:t>Discreta: </a:t>
            </a:r>
            <a:r>
              <a:rPr lang="es-419">
                <a:solidFill>
                  <a:srgbClr val="000000"/>
                </a:solidFill>
              </a:rPr>
              <a:t>toma un conjunto finito de valores (ej: número de caras que salen al lanzar 10 veces una moneda), o un número contable de valores (ej: cantidad de autos que pasan por hora en un semáforo).</a:t>
            </a:r>
            <a:endParaRPr>
              <a:solidFill>
                <a:srgbClr val="000000"/>
              </a:solidFill>
            </a:endParaRPr>
          </a:p>
          <a:p>
            <a:pPr indent="0" lvl="0" marL="457200" rtl="0" algn="l">
              <a:spcBef>
                <a:spcPts val="1200"/>
              </a:spcBef>
              <a:spcAft>
                <a:spcPts val="0"/>
              </a:spcAft>
              <a:buNone/>
            </a:pPr>
            <a:r>
              <a:t/>
            </a:r>
            <a:endParaRPr b="1">
              <a:solidFill>
                <a:srgbClr val="000000"/>
              </a:solidFill>
            </a:endParaRPr>
          </a:p>
          <a:p>
            <a:pPr indent="-342900" lvl="0" marL="457200" rtl="0" algn="l">
              <a:spcBef>
                <a:spcPts val="1200"/>
              </a:spcBef>
              <a:spcAft>
                <a:spcPts val="0"/>
              </a:spcAft>
              <a:buClr>
                <a:srgbClr val="000000"/>
              </a:buClr>
              <a:buSzPts val="1800"/>
              <a:buChar char="●"/>
            </a:pPr>
            <a:r>
              <a:rPr b="1" lang="es-419">
                <a:solidFill>
                  <a:srgbClr val="000000"/>
                </a:solidFill>
              </a:rPr>
              <a:t>Continua: </a:t>
            </a:r>
            <a:r>
              <a:rPr lang="es-419">
                <a:solidFill>
                  <a:srgbClr val="000000"/>
                </a:solidFill>
              </a:rPr>
              <a:t>toma infinitos valores. Ej: altura de una persona, tiempo que se tarda en atender a un paciente en una clínica, etc.</a:t>
            </a:r>
            <a:endParaRPr>
              <a:solidFill>
                <a:srgbClr val="000000"/>
              </a:solidFill>
            </a:endParaRPr>
          </a:p>
        </p:txBody>
      </p:sp>
      <p:sp>
        <p:nvSpPr>
          <p:cNvPr id="301" name="Google Shape;30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Variable aleatoria</a:t>
            </a:r>
            <a:endParaRPr/>
          </a:p>
        </p:txBody>
      </p:sp>
      <p:pic>
        <p:nvPicPr>
          <p:cNvPr id="302" name="Google Shape;302;p30"/>
          <p:cNvPicPr preferRelativeResize="0"/>
          <p:nvPr/>
        </p:nvPicPr>
        <p:blipFill>
          <a:blip r:embed="rId3">
            <a:alphaModFix/>
          </a:blip>
          <a:stretch>
            <a:fillRect/>
          </a:stretch>
        </p:blipFill>
        <p:spPr>
          <a:xfrm>
            <a:off x="8419122" y="61528"/>
            <a:ext cx="648690" cy="572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Variable discreta. Distribuciones de probabilidad.</a:t>
            </a:r>
            <a:endParaRPr/>
          </a:p>
        </p:txBody>
      </p:sp>
      <p:sp>
        <p:nvSpPr>
          <p:cNvPr id="308" name="Google Shape;308;p31"/>
          <p:cNvSpPr txBox="1"/>
          <p:nvPr>
            <p:ph idx="1" type="body"/>
          </p:nvPr>
        </p:nvSpPr>
        <p:spPr>
          <a:xfrm>
            <a:off x="311700" y="1228675"/>
            <a:ext cx="8520600" cy="96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600">
                <a:solidFill>
                  <a:srgbClr val="000000"/>
                </a:solidFill>
              </a:rPr>
              <a:t>Cuando tratamos con variables discretas basta con especificar cuál es la probabilidad de que ocurra alguno cada uno de los eventos. </a:t>
            </a:r>
            <a:endParaRPr sz="1600">
              <a:solidFill>
                <a:srgbClr val="000000"/>
              </a:solidFill>
            </a:endParaRPr>
          </a:p>
        </p:txBody>
      </p:sp>
      <p:pic>
        <p:nvPicPr>
          <p:cNvPr id="309" name="Google Shape;309;p31"/>
          <p:cNvPicPr preferRelativeResize="0"/>
          <p:nvPr/>
        </p:nvPicPr>
        <p:blipFill>
          <a:blip r:embed="rId3">
            <a:alphaModFix/>
          </a:blip>
          <a:stretch>
            <a:fillRect/>
          </a:stretch>
        </p:blipFill>
        <p:spPr>
          <a:xfrm>
            <a:off x="1671638" y="2101725"/>
            <a:ext cx="2600325" cy="361950"/>
          </a:xfrm>
          <a:prstGeom prst="rect">
            <a:avLst/>
          </a:prstGeom>
          <a:noFill/>
          <a:ln>
            <a:noFill/>
          </a:ln>
        </p:spPr>
      </p:pic>
      <p:pic>
        <p:nvPicPr>
          <p:cNvPr id="310" name="Google Shape;310;p31"/>
          <p:cNvPicPr preferRelativeResize="0"/>
          <p:nvPr/>
        </p:nvPicPr>
        <p:blipFill>
          <a:blip r:embed="rId4">
            <a:alphaModFix/>
          </a:blip>
          <a:stretch>
            <a:fillRect/>
          </a:stretch>
        </p:blipFill>
        <p:spPr>
          <a:xfrm>
            <a:off x="2359975" y="4447875"/>
            <a:ext cx="2676525" cy="361950"/>
          </a:xfrm>
          <a:prstGeom prst="rect">
            <a:avLst/>
          </a:prstGeom>
          <a:noFill/>
          <a:ln>
            <a:noFill/>
          </a:ln>
        </p:spPr>
      </p:pic>
      <p:sp>
        <p:nvSpPr>
          <p:cNvPr id="311" name="Google Shape;311;p31"/>
          <p:cNvSpPr txBox="1"/>
          <p:nvPr>
            <p:ph idx="1" type="body"/>
          </p:nvPr>
        </p:nvSpPr>
        <p:spPr>
          <a:xfrm>
            <a:off x="311725" y="3680000"/>
            <a:ext cx="8520600" cy="615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s-419" sz="1400">
                <a:solidFill>
                  <a:srgbClr val="000000"/>
                </a:solidFill>
              </a:rPr>
              <a:t>Se define también la función de probabilidad acumulada, aunque va a ser más relevante a la hora de describir variables continuas:</a:t>
            </a:r>
            <a:endParaRPr sz="1400">
              <a:solidFill>
                <a:srgbClr val="000000"/>
              </a:solidFill>
            </a:endParaRPr>
          </a:p>
        </p:txBody>
      </p:sp>
      <p:pic>
        <p:nvPicPr>
          <p:cNvPr id="312" name="Google Shape;312;p31"/>
          <p:cNvPicPr preferRelativeResize="0"/>
          <p:nvPr/>
        </p:nvPicPr>
        <p:blipFill>
          <a:blip r:embed="rId5">
            <a:alphaModFix/>
          </a:blip>
          <a:stretch>
            <a:fillRect/>
          </a:stretch>
        </p:blipFill>
        <p:spPr>
          <a:xfrm>
            <a:off x="8419122" y="61528"/>
            <a:ext cx="648690" cy="572700"/>
          </a:xfrm>
          <a:prstGeom prst="rect">
            <a:avLst/>
          </a:prstGeom>
          <a:noFill/>
          <a:ln>
            <a:noFill/>
          </a:ln>
        </p:spPr>
      </p:pic>
      <p:pic>
        <p:nvPicPr>
          <p:cNvPr id="313" name="Google Shape;313;p31"/>
          <p:cNvPicPr preferRelativeResize="0"/>
          <p:nvPr/>
        </p:nvPicPr>
        <p:blipFill>
          <a:blip r:embed="rId6">
            <a:alphaModFix/>
          </a:blip>
          <a:stretch>
            <a:fillRect/>
          </a:stretch>
        </p:blipFill>
        <p:spPr>
          <a:xfrm>
            <a:off x="6591150" y="2132350"/>
            <a:ext cx="1827976" cy="727725"/>
          </a:xfrm>
          <a:prstGeom prst="rect">
            <a:avLst/>
          </a:prstGeom>
          <a:noFill/>
          <a:ln cap="flat" cmpd="sng" w="19050">
            <a:solidFill>
              <a:srgbClr val="0000FF"/>
            </a:solidFill>
            <a:prstDash val="solid"/>
            <a:round/>
            <a:headEnd len="sm" w="sm" type="none"/>
            <a:tailEnd len="sm" w="sm" type="none"/>
          </a:ln>
        </p:spPr>
      </p:pic>
      <p:sp>
        <p:nvSpPr>
          <p:cNvPr id="314" name="Google Shape;314;p31"/>
          <p:cNvSpPr txBox="1"/>
          <p:nvPr/>
        </p:nvSpPr>
        <p:spPr>
          <a:xfrm>
            <a:off x="3421050" y="2631475"/>
            <a:ext cx="2283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t>función de masa de probabilidad</a:t>
            </a:r>
            <a:endParaRPr b="1"/>
          </a:p>
        </p:txBody>
      </p:sp>
      <p:cxnSp>
        <p:nvCxnSpPr>
          <p:cNvPr id="315" name="Google Shape;315;p31"/>
          <p:cNvCxnSpPr>
            <a:endCxn id="314" idx="0"/>
          </p:cNvCxnSpPr>
          <p:nvPr/>
        </p:nvCxnSpPr>
        <p:spPr>
          <a:xfrm>
            <a:off x="4424250" y="2282575"/>
            <a:ext cx="138300" cy="348900"/>
          </a:xfrm>
          <a:prstGeom prst="straightConnector1">
            <a:avLst/>
          </a:prstGeom>
          <a:noFill/>
          <a:ln cap="flat" cmpd="sng" w="9525">
            <a:solidFill>
              <a:schemeClr val="dk2"/>
            </a:solidFill>
            <a:prstDash val="solid"/>
            <a:round/>
            <a:headEnd len="med" w="med" type="none"/>
            <a:tailEnd len="med" w="med" type="triangle"/>
          </a:ln>
        </p:spPr>
      </p:cxnSp>
      <p:sp>
        <p:nvSpPr>
          <p:cNvPr id="316" name="Google Shape;316;p31"/>
          <p:cNvSpPr txBox="1"/>
          <p:nvPr/>
        </p:nvSpPr>
        <p:spPr>
          <a:xfrm>
            <a:off x="5704048" y="4342125"/>
            <a:ext cx="2922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t>función de distribución (acumulada) de probabilidad</a:t>
            </a:r>
            <a:endParaRPr b="1"/>
          </a:p>
        </p:txBody>
      </p:sp>
      <p:sp>
        <p:nvSpPr>
          <p:cNvPr id="317" name="Google Shape;317;p31"/>
          <p:cNvSpPr txBox="1"/>
          <p:nvPr/>
        </p:nvSpPr>
        <p:spPr>
          <a:xfrm>
            <a:off x="439750" y="2674625"/>
            <a:ext cx="2195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t>probabilidad de que la variable aleatoria adopte el valor de x</a:t>
            </a:r>
            <a:endParaRPr b="1"/>
          </a:p>
        </p:txBody>
      </p:sp>
      <p:cxnSp>
        <p:nvCxnSpPr>
          <p:cNvPr id="318" name="Google Shape;318;p31"/>
          <p:cNvCxnSpPr/>
          <p:nvPr/>
        </p:nvCxnSpPr>
        <p:spPr>
          <a:xfrm flipH="1">
            <a:off x="1443038" y="2282700"/>
            <a:ext cx="152400" cy="472800"/>
          </a:xfrm>
          <a:prstGeom prst="straightConnector1">
            <a:avLst/>
          </a:prstGeom>
          <a:noFill/>
          <a:ln cap="flat" cmpd="sng" w="9525">
            <a:solidFill>
              <a:schemeClr val="dk2"/>
            </a:solidFill>
            <a:prstDash val="solid"/>
            <a:round/>
            <a:headEnd len="med" w="med" type="none"/>
            <a:tailEnd len="med" w="med" type="triangle"/>
          </a:ln>
        </p:spPr>
      </p:cxnSp>
      <p:sp>
        <p:nvSpPr>
          <p:cNvPr id="319" name="Google Shape;319;p31"/>
          <p:cNvSpPr txBox="1"/>
          <p:nvPr/>
        </p:nvSpPr>
        <p:spPr>
          <a:xfrm>
            <a:off x="6781388" y="2890175"/>
            <a:ext cx="144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solidFill>
                  <a:srgbClr val="0000FF"/>
                </a:solidFill>
              </a:rPr>
              <a:t>Normalización</a:t>
            </a:r>
            <a:endParaRPr b="1">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b="0" l="0" r="15768" t="0"/>
          <a:stretch/>
        </p:blipFill>
        <p:spPr>
          <a:xfrm>
            <a:off x="1660125" y="625225"/>
            <a:ext cx="5518949" cy="1886800"/>
          </a:xfrm>
          <a:prstGeom prst="rect">
            <a:avLst/>
          </a:prstGeom>
          <a:noFill/>
          <a:ln>
            <a:noFill/>
          </a:ln>
        </p:spPr>
      </p:pic>
      <p:grpSp>
        <p:nvGrpSpPr>
          <p:cNvPr id="61" name="Google Shape;61;p14"/>
          <p:cNvGrpSpPr/>
          <p:nvPr/>
        </p:nvGrpSpPr>
        <p:grpSpPr>
          <a:xfrm>
            <a:off x="416225" y="1710900"/>
            <a:ext cx="7973725" cy="3305350"/>
            <a:chOff x="416225" y="1482300"/>
            <a:chExt cx="7973725" cy="3305350"/>
          </a:xfrm>
        </p:grpSpPr>
        <p:pic>
          <p:nvPicPr>
            <p:cNvPr id="62" name="Google Shape;62;p14"/>
            <p:cNvPicPr preferRelativeResize="0"/>
            <p:nvPr/>
          </p:nvPicPr>
          <p:blipFill>
            <a:blip r:embed="rId4">
              <a:alphaModFix/>
            </a:blip>
            <a:stretch>
              <a:fillRect/>
            </a:stretch>
          </p:blipFill>
          <p:spPr>
            <a:xfrm>
              <a:off x="5750900" y="2550350"/>
              <a:ext cx="2639050" cy="1750450"/>
            </a:xfrm>
            <a:prstGeom prst="rect">
              <a:avLst/>
            </a:prstGeom>
            <a:noFill/>
            <a:ln>
              <a:noFill/>
            </a:ln>
          </p:spPr>
        </p:pic>
        <p:cxnSp>
          <p:nvCxnSpPr>
            <p:cNvPr id="63" name="Google Shape;63;p14"/>
            <p:cNvCxnSpPr>
              <a:endCxn id="62" idx="0"/>
            </p:cNvCxnSpPr>
            <p:nvPr/>
          </p:nvCxnSpPr>
          <p:spPr>
            <a:xfrm>
              <a:off x="6696925" y="1717550"/>
              <a:ext cx="373500" cy="832800"/>
            </a:xfrm>
            <a:prstGeom prst="straightConnector1">
              <a:avLst/>
            </a:prstGeom>
            <a:noFill/>
            <a:ln cap="flat" cmpd="sng" w="28575">
              <a:solidFill>
                <a:schemeClr val="dk2"/>
              </a:solidFill>
              <a:prstDash val="solid"/>
              <a:round/>
              <a:headEnd len="med" w="med" type="none"/>
              <a:tailEnd len="med" w="med" type="triangle"/>
            </a:ln>
          </p:spPr>
        </p:cxnSp>
        <p:sp>
          <p:nvSpPr>
            <p:cNvPr id="64" name="Google Shape;64;p14"/>
            <p:cNvSpPr txBox="1"/>
            <p:nvPr/>
          </p:nvSpPr>
          <p:spPr>
            <a:xfrm>
              <a:off x="416225" y="1482300"/>
              <a:ext cx="1970700" cy="13914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419">
                  <a:solidFill>
                    <a:schemeClr val="accent2"/>
                  </a:solidFill>
                  <a:highlight>
                    <a:srgbClr val="FFFFFF"/>
                  </a:highlight>
                </a:rPr>
                <a:t>Media:</a:t>
              </a:r>
              <a:r>
                <a:rPr lang="es-419">
                  <a:solidFill>
                    <a:schemeClr val="accent2"/>
                  </a:solidFill>
                  <a:highlight>
                    <a:srgbClr val="FFFFFF"/>
                  </a:highlight>
                </a:rPr>
                <a:t> 29.95</a:t>
              </a:r>
              <a:endParaRPr>
                <a:solidFill>
                  <a:schemeClr val="accent2"/>
                </a:solidFill>
                <a:highlight>
                  <a:srgbClr val="FFFFFF"/>
                </a:highlight>
              </a:endParaRPr>
            </a:p>
            <a:p>
              <a:pPr indent="0" lvl="0" marL="0" rtl="0" algn="l">
                <a:lnSpc>
                  <a:spcPct val="115000"/>
                </a:lnSpc>
                <a:spcBef>
                  <a:spcPts val="0"/>
                </a:spcBef>
                <a:spcAft>
                  <a:spcPts val="0"/>
                </a:spcAft>
                <a:buNone/>
              </a:pPr>
              <a:r>
                <a:rPr b="1" lang="es-419">
                  <a:solidFill>
                    <a:schemeClr val="accent2"/>
                  </a:solidFill>
                  <a:highlight>
                    <a:srgbClr val="FFFFFF"/>
                  </a:highlight>
                </a:rPr>
                <a:t>Desviación:</a:t>
              </a:r>
              <a:r>
                <a:rPr lang="es-419">
                  <a:solidFill>
                    <a:schemeClr val="accent2"/>
                  </a:solidFill>
                  <a:highlight>
                    <a:srgbClr val="FFFFFF"/>
                  </a:highlight>
                </a:rPr>
                <a:t> 6.69</a:t>
              </a:r>
              <a:endParaRPr>
                <a:solidFill>
                  <a:schemeClr val="accent2"/>
                </a:solidFill>
                <a:highlight>
                  <a:srgbClr val="FFFFFF"/>
                </a:highlight>
              </a:endParaRPr>
            </a:p>
            <a:p>
              <a:pPr indent="0" lvl="0" marL="0" rtl="0" algn="l">
                <a:lnSpc>
                  <a:spcPct val="115000"/>
                </a:lnSpc>
                <a:spcBef>
                  <a:spcPts val="0"/>
                </a:spcBef>
                <a:spcAft>
                  <a:spcPts val="0"/>
                </a:spcAft>
                <a:buNone/>
              </a:pPr>
              <a:r>
                <a:rPr b="1" lang="es-419">
                  <a:solidFill>
                    <a:schemeClr val="accent2"/>
                  </a:solidFill>
                  <a:highlight>
                    <a:srgbClr val="FFFFFF"/>
                  </a:highlight>
                </a:rPr>
                <a:t>90% centra</a:t>
              </a:r>
              <a:r>
                <a:rPr lang="es-419">
                  <a:solidFill>
                    <a:schemeClr val="accent2"/>
                  </a:solidFill>
                  <a:highlight>
                    <a:srgbClr val="FFFFFF"/>
                  </a:highlight>
                </a:rPr>
                <a:t>l: 19 - 41</a:t>
              </a:r>
              <a:endParaRPr>
                <a:solidFill>
                  <a:schemeClr val="accent2"/>
                </a:solidFill>
                <a:highlight>
                  <a:srgbClr val="FFFFFF"/>
                </a:highlight>
              </a:endParaRPr>
            </a:p>
            <a:p>
              <a:pPr indent="0" lvl="0" marL="0" rtl="0" algn="l">
                <a:lnSpc>
                  <a:spcPct val="115000"/>
                </a:lnSpc>
                <a:spcBef>
                  <a:spcPts val="0"/>
                </a:spcBef>
                <a:spcAft>
                  <a:spcPts val="0"/>
                </a:spcAft>
                <a:buNone/>
              </a:pPr>
              <a:r>
                <a:rPr b="1" lang="es-419">
                  <a:solidFill>
                    <a:schemeClr val="accent2"/>
                  </a:solidFill>
                  <a:highlight>
                    <a:srgbClr val="FFFFFF"/>
                  </a:highlight>
                </a:rPr>
                <a:t>Mediana</a:t>
              </a:r>
              <a:r>
                <a:rPr lang="es-419">
                  <a:solidFill>
                    <a:schemeClr val="accent2"/>
                  </a:solidFill>
                  <a:highlight>
                    <a:srgbClr val="FFFFFF"/>
                  </a:highlight>
                </a:rPr>
                <a:t>: 30</a:t>
              </a:r>
              <a:endParaRPr>
                <a:solidFill>
                  <a:schemeClr val="accent2"/>
                </a:solidFill>
                <a:highlight>
                  <a:srgbClr val="FFFFFF"/>
                </a:highlight>
              </a:endParaRPr>
            </a:p>
            <a:p>
              <a:pPr indent="0" lvl="0" marL="0" rtl="0" algn="l">
                <a:lnSpc>
                  <a:spcPct val="115000"/>
                </a:lnSpc>
                <a:spcBef>
                  <a:spcPts val="0"/>
                </a:spcBef>
                <a:spcAft>
                  <a:spcPts val="0"/>
                </a:spcAft>
                <a:buNone/>
              </a:pPr>
              <a:r>
                <a:rPr b="1" lang="es-419">
                  <a:solidFill>
                    <a:schemeClr val="accent2"/>
                  </a:solidFill>
                  <a:highlight>
                    <a:srgbClr val="FFFFFF"/>
                  </a:highlight>
                </a:rPr>
                <a:t>Moda:</a:t>
              </a:r>
              <a:r>
                <a:rPr lang="es-419">
                  <a:solidFill>
                    <a:schemeClr val="accent2"/>
                  </a:solidFill>
                  <a:highlight>
                    <a:srgbClr val="FFFFFF"/>
                  </a:highlight>
                </a:rPr>
                <a:t> 31</a:t>
              </a:r>
              <a:endParaRPr/>
            </a:p>
          </p:txBody>
        </p:sp>
        <p:cxnSp>
          <p:nvCxnSpPr>
            <p:cNvPr id="65" name="Google Shape;65;p14"/>
            <p:cNvCxnSpPr>
              <a:endCxn id="64" idx="3"/>
            </p:cNvCxnSpPr>
            <p:nvPr/>
          </p:nvCxnSpPr>
          <p:spPr>
            <a:xfrm flipH="1">
              <a:off x="2386925" y="1740600"/>
              <a:ext cx="2035500" cy="437400"/>
            </a:xfrm>
            <a:prstGeom prst="straightConnector1">
              <a:avLst/>
            </a:prstGeom>
            <a:noFill/>
            <a:ln cap="flat" cmpd="sng" w="28575">
              <a:solidFill>
                <a:schemeClr val="dk2"/>
              </a:solidFill>
              <a:prstDash val="solid"/>
              <a:round/>
              <a:headEnd len="med" w="med" type="none"/>
              <a:tailEnd len="med" w="med" type="triangle"/>
            </a:ln>
          </p:spPr>
        </p:cxnSp>
        <p:sp>
          <p:nvSpPr>
            <p:cNvPr id="66" name="Google Shape;66;p14"/>
            <p:cNvSpPr txBox="1"/>
            <p:nvPr/>
          </p:nvSpPr>
          <p:spPr>
            <a:xfrm>
              <a:off x="492425" y="3371650"/>
              <a:ext cx="4820400" cy="1416000"/>
            </a:xfrm>
            <a:prstGeom prst="rect">
              <a:avLst/>
            </a:prstGeom>
            <a:noFill/>
            <a:ln cap="flat" cmpd="sng" w="19050">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sz="1600"/>
                <a:t>Con unos </a:t>
              </a:r>
              <a:r>
                <a:rPr b="1" lang="es-419" sz="1600"/>
                <a:t>pocos observables y una visualización de los datos</a:t>
              </a:r>
              <a:r>
                <a:rPr lang="es-419" sz="1600"/>
                <a:t> podemos tener una noción de dónde están la mayoría de los datos, entre qué valores fluctúan, cuál es el más probable, etc.</a:t>
              </a:r>
              <a:endParaRPr sz="1600"/>
            </a:p>
          </p:txBody>
        </p:sp>
      </p:grpSp>
      <p:sp>
        <p:nvSpPr>
          <p:cNvPr id="67" name="Google Shape;67;p14"/>
          <p:cNvSpPr txBox="1"/>
          <p:nvPr/>
        </p:nvSpPr>
        <p:spPr>
          <a:xfrm>
            <a:off x="6787425" y="830625"/>
            <a:ext cx="2093700" cy="923400"/>
          </a:xfrm>
          <a:prstGeom prst="rect">
            <a:avLst/>
          </a:prstGeom>
          <a:solidFill>
            <a:srgbClr val="FFFFFF"/>
          </a:solid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s-419" sz="1600">
                <a:solidFill>
                  <a:schemeClr val="dk1"/>
                </a:solidFill>
              </a:rPr>
              <a:t>Ver los datos crudos puede ser poco informativo</a:t>
            </a:r>
            <a:endParaRPr sz="1600"/>
          </a:p>
        </p:txBody>
      </p:sp>
      <p:sp>
        <p:nvSpPr>
          <p:cNvPr id="68" name="Google Shape;68;p14"/>
          <p:cNvSpPr txBox="1"/>
          <p:nvPr>
            <p:ph type="title"/>
          </p:nvPr>
        </p:nvSpPr>
        <p:spPr>
          <a:xfrm>
            <a:off x="311700" y="-121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419"/>
              <a:t>¿Por qué estadística?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500"/>
                                        <p:tgtEl>
                                          <p:spTgt spid="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500"/>
                                        <p:tgtEl>
                                          <p:spTgt spid="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Variable discreta. Valores medios</a:t>
            </a:r>
            <a:endParaRPr/>
          </a:p>
        </p:txBody>
      </p:sp>
      <p:sp>
        <p:nvSpPr>
          <p:cNvPr id="325" name="Google Shape;325;p32"/>
          <p:cNvSpPr txBox="1"/>
          <p:nvPr>
            <p:ph idx="1" type="body"/>
          </p:nvPr>
        </p:nvSpPr>
        <p:spPr>
          <a:xfrm>
            <a:off x="311700" y="1533475"/>
            <a:ext cx="2118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Valor medio:</a:t>
            </a:r>
            <a:endParaRPr/>
          </a:p>
        </p:txBody>
      </p:sp>
      <p:sp>
        <p:nvSpPr>
          <p:cNvPr id="326" name="Google Shape;326;p32"/>
          <p:cNvSpPr txBox="1"/>
          <p:nvPr>
            <p:ph idx="1" type="body"/>
          </p:nvPr>
        </p:nvSpPr>
        <p:spPr>
          <a:xfrm>
            <a:off x="311700" y="2676475"/>
            <a:ext cx="1730100" cy="96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Varianza: </a:t>
            </a:r>
            <a:endParaRPr/>
          </a:p>
        </p:txBody>
      </p:sp>
      <p:sp>
        <p:nvSpPr>
          <p:cNvPr id="327" name="Google Shape;327;p32"/>
          <p:cNvSpPr txBox="1"/>
          <p:nvPr>
            <p:ph idx="1" type="body"/>
          </p:nvPr>
        </p:nvSpPr>
        <p:spPr>
          <a:xfrm>
            <a:off x="311700" y="3743275"/>
            <a:ext cx="2337600" cy="96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Desviación: </a:t>
            </a:r>
            <a:endParaRPr/>
          </a:p>
        </p:txBody>
      </p:sp>
      <p:pic>
        <p:nvPicPr>
          <p:cNvPr id="328" name="Google Shape;328;p32"/>
          <p:cNvPicPr preferRelativeResize="0"/>
          <p:nvPr/>
        </p:nvPicPr>
        <p:blipFill>
          <a:blip r:embed="rId3">
            <a:alphaModFix/>
          </a:blip>
          <a:stretch>
            <a:fillRect/>
          </a:stretch>
        </p:blipFill>
        <p:spPr>
          <a:xfrm>
            <a:off x="1883275" y="3643375"/>
            <a:ext cx="1390650" cy="428625"/>
          </a:xfrm>
          <a:prstGeom prst="rect">
            <a:avLst/>
          </a:prstGeom>
          <a:noFill/>
          <a:ln>
            <a:noFill/>
          </a:ln>
        </p:spPr>
      </p:pic>
      <p:pic>
        <p:nvPicPr>
          <p:cNvPr id="329" name="Google Shape;329;p32"/>
          <p:cNvPicPr preferRelativeResize="0"/>
          <p:nvPr/>
        </p:nvPicPr>
        <p:blipFill>
          <a:blip r:embed="rId4">
            <a:alphaModFix/>
          </a:blip>
          <a:stretch>
            <a:fillRect/>
          </a:stretch>
        </p:blipFill>
        <p:spPr>
          <a:xfrm>
            <a:off x="1959475" y="1466025"/>
            <a:ext cx="2477025" cy="762150"/>
          </a:xfrm>
          <a:prstGeom prst="rect">
            <a:avLst/>
          </a:prstGeom>
          <a:noFill/>
          <a:ln>
            <a:noFill/>
          </a:ln>
        </p:spPr>
      </p:pic>
      <p:pic>
        <p:nvPicPr>
          <p:cNvPr id="330" name="Google Shape;330;p32"/>
          <p:cNvPicPr preferRelativeResize="0"/>
          <p:nvPr/>
        </p:nvPicPr>
        <p:blipFill>
          <a:blip r:embed="rId5">
            <a:alphaModFix/>
          </a:blip>
          <a:stretch>
            <a:fillRect/>
          </a:stretch>
        </p:blipFill>
        <p:spPr>
          <a:xfrm>
            <a:off x="8419122" y="61528"/>
            <a:ext cx="648690" cy="572700"/>
          </a:xfrm>
          <a:prstGeom prst="rect">
            <a:avLst/>
          </a:prstGeom>
          <a:noFill/>
          <a:ln>
            <a:noFill/>
          </a:ln>
        </p:spPr>
      </p:pic>
      <p:pic>
        <p:nvPicPr>
          <p:cNvPr id="331" name="Google Shape;331;p32"/>
          <p:cNvPicPr preferRelativeResize="0"/>
          <p:nvPr/>
        </p:nvPicPr>
        <p:blipFill>
          <a:blip r:embed="rId6">
            <a:alphaModFix/>
          </a:blip>
          <a:stretch>
            <a:fillRect/>
          </a:stretch>
        </p:blipFill>
        <p:spPr>
          <a:xfrm>
            <a:off x="1589350" y="2607163"/>
            <a:ext cx="3771900" cy="809625"/>
          </a:xfrm>
          <a:prstGeom prst="rect">
            <a:avLst/>
          </a:prstGeom>
          <a:noFill/>
          <a:ln>
            <a:noFill/>
          </a:ln>
        </p:spPr>
      </p:pic>
      <p:cxnSp>
        <p:nvCxnSpPr>
          <p:cNvPr id="332" name="Google Shape;332;p32"/>
          <p:cNvCxnSpPr/>
          <p:nvPr/>
        </p:nvCxnSpPr>
        <p:spPr>
          <a:xfrm>
            <a:off x="4096700" y="3153300"/>
            <a:ext cx="2455500" cy="594600"/>
          </a:xfrm>
          <a:prstGeom prst="straightConnector1">
            <a:avLst/>
          </a:prstGeom>
          <a:noFill/>
          <a:ln cap="flat" cmpd="sng" w="19050">
            <a:solidFill>
              <a:schemeClr val="dk2"/>
            </a:solidFill>
            <a:prstDash val="solid"/>
            <a:round/>
            <a:headEnd len="med" w="med" type="none"/>
            <a:tailEnd len="med" w="med" type="triangle"/>
          </a:ln>
        </p:spPr>
      </p:cxnSp>
      <p:sp>
        <p:nvSpPr>
          <p:cNvPr id="333" name="Google Shape;333;p32"/>
          <p:cNvSpPr txBox="1"/>
          <p:nvPr/>
        </p:nvSpPr>
        <p:spPr>
          <a:xfrm>
            <a:off x="5704800" y="3867225"/>
            <a:ext cx="2959500" cy="615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a:t>Promedio del cuadrado de las distancias a la media</a:t>
            </a:r>
            <a:endParaRPr/>
          </a:p>
        </p:txBody>
      </p:sp>
      <p:sp>
        <p:nvSpPr>
          <p:cNvPr id="334" name="Google Shape;334;p32"/>
          <p:cNvSpPr txBox="1"/>
          <p:nvPr/>
        </p:nvSpPr>
        <p:spPr>
          <a:xfrm>
            <a:off x="5933400" y="1359613"/>
            <a:ext cx="2959500" cy="615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a:t>También llamado valor esperado o esperanza matemática</a:t>
            </a:r>
            <a:endParaRPr/>
          </a:p>
        </p:txBody>
      </p:sp>
      <p:cxnSp>
        <p:nvCxnSpPr>
          <p:cNvPr id="335" name="Google Shape;335;p32"/>
          <p:cNvCxnSpPr/>
          <p:nvPr/>
        </p:nvCxnSpPr>
        <p:spPr>
          <a:xfrm flipH="1" rot="10800000">
            <a:off x="4803600" y="1731613"/>
            <a:ext cx="907200" cy="567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3"/>
          <p:cNvSpPr txBox="1"/>
          <p:nvPr>
            <p:ph idx="1" type="body"/>
          </p:nvPr>
        </p:nvSpPr>
        <p:spPr>
          <a:xfrm>
            <a:off x="311700" y="1152475"/>
            <a:ext cx="8520600" cy="96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419">
                <a:solidFill>
                  <a:srgbClr val="000000"/>
                </a:solidFill>
              </a:rPr>
              <a:t>Distribución uniforme discreta:</a:t>
            </a:r>
            <a:r>
              <a:rPr lang="es-419">
                <a:solidFill>
                  <a:srgbClr val="000000"/>
                </a:solidFill>
              </a:rPr>
              <a:t> todos los eventos del espacio muestral son equiprobables. Ej: un dado no cargado.</a:t>
            </a:r>
            <a:endParaRPr>
              <a:solidFill>
                <a:srgbClr val="000000"/>
              </a:solidFill>
            </a:endParaRPr>
          </a:p>
        </p:txBody>
      </p:sp>
      <p:pic>
        <p:nvPicPr>
          <p:cNvPr id="341" name="Google Shape;341;p33"/>
          <p:cNvPicPr preferRelativeResize="0"/>
          <p:nvPr/>
        </p:nvPicPr>
        <p:blipFill>
          <a:blip r:embed="rId3">
            <a:alphaModFix/>
          </a:blip>
          <a:stretch>
            <a:fillRect/>
          </a:stretch>
        </p:blipFill>
        <p:spPr>
          <a:xfrm>
            <a:off x="2923547" y="3224315"/>
            <a:ext cx="1419225" cy="1419225"/>
          </a:xfrm>
          <a:prstGeom prst="rect">
            <a:avLst/>
          </a:prstGeom>
          <a:noFill/>
          <a:ln>
            <a:noFill/>
          </a:ln>
        </p:spPr>
      </p:pic>
      <p:sp>
        <p:nvSpPr>
          <p:cNvPr id="342" name="Google Shape;34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Algunas distribuciones importantes. Variable discreta</a:t>
            </a:r>
            <a:endParaRPr/>
          </a:p>
        </p:txBody>
      </p:sp>
      <p:pic>
        <p:nvPicPr>
          <p:cNvPr id="343" name="Google Shape;343;p33"/>
          <p:cNvPicPr preferRelativeResize="0"/>
          <p:nvPr/>
        </p:nvPicPr>
        <p:blipFill>
          <a:blip r:embed="rId4">
            <a:alphaModFix/>
          </a:blip>
          <a:stretch>
            <a:fillRect/>
          </a:stretch>
        </p:blipFill>
        <p:spPr>
          <a:xfrm>
            <a:off x="1101225" y="2286075"/>
            <a:ext cx="1419225" cy="723900"/>
          </a:xfrm>
          <a:prstGeom prst="rect">
            <a:avLst/>
          </a:prstGeom>
          <a:noFill/>
          <a:ln>
            <a:noFill/>
          </a:ln>
        </p:spPr>
      </p:pic>
      <p:pic>
        <p:nvPicPr>
          <p:cNvPr id="344" name="Google Shape;344;p33"/>
          <p:cNvPicPr preferRelativeResize="0"/>
          <p:nvPr/>
        </p:nvPicPr>
        <p:blipFill>
          <a:blip r:embed="rId5">
            <a:alphaModFix/>
          </a:blip>
          <a:stretch>
            <a:fillRect/>
          </a:stretch>
        </p:blipFill>
        <p:spPr>
          <a:xfrm>
            <a:off x="4948920" y="2062175"/>
            <a:ext cx="3883380" cy="2314450"/>
          </a:xfrm>
          <a:prstGeom prst="rect">
            <a:avLst/>
          </a:prstGeom>
          <a:noFill/>
          <a:ln>
            <a:noFill/>
          </a:ln>
        </p:spPr>
      </p:pic>
      <p:cxnSp>
        <p:nvCxnSpPr>
          <p:cNvPr id="345" name="Google Shape;345;p33"/>
          <p:cNvCxnSpPr/>
          <p:nvPr/>
        </p:nvCxnSpPr>
        <p:spPr>
          <a:xfrm flipH="1" rot="10800000">
            <a:off x="4264700" y="3735050"/>
            <a:ext cx="452400" cy="103200"/>
          </a:xfrm>
          <a:prstGeom prst="straightConnector1">
            <a:avLst/>
          </a:prstGeom>
          <a:noFill/>
          <a:ln cap="flat" cmpd="sng" w="28575">
            <a:solidFill>
              <a:schemeClr val="dk2"/>
            </a:solidFill>
            <a:prstDash val="solid"/>
            <a:round/>
            <a:headEnd len="med" w="med" type="none"/>
            <a:tailEnd len="med" w="med" type="triangle"/>
          </a:ln>
        </p:spPr>
      </p:cxnSp>
      <p:sp>
        <p:nvSpPr>
          <p:cNvPr id="346" name="Google Shape;346;p33"/>
          <p:cNvSpPr txBox="1"/>
          <p:nvPr/>
        </p:nvSpPr>
        <p:spPr>
          <a:xfrm>
            <a:off x="759600" y="4652400"/>
            <a:ext cx="7624800" cy="400200"/>
          </a:xfrm>
          <a:prstGeom prst="rect">
            <a:avLst/>
          </a:prstGeom>
          <a:noFill/>
          <a:ln cap="flat" cmpd="sng" w="19050">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a:t>Pensar en todos los casos cuál es el espacio muestral y cuál es la variable aleatoria.</a:t>
            </a:r>
            <a:endParaRPr/>
          </a:p>
        </p:txBody>
      </p:sp>
      <p:cxnSp>
        <p:nvCxnSpPr>
          <p:cNvPr id="347" name="Google Shape;347;p33"/>
          <p:cNvCxnSpPr/>
          <p:nvPr/>
        </p:nvCxnSpPr>
        <p:spPr>
          <a:xfrm flipH="1">
            <a:off x="1871175" y="3091375"/>
            <a:ext cx="310200" cy="284400"/>
          </a:xfrm>
          <a:prstGeom prst="straightConnector1">
            <a:avLst/>
          </a:prstGeom>
          <a:noFill/>
          <a:ln cap="flat" cmpd="sng" w="9525">
            <a:solidFill>
              <a:schemeClr val="dk2"/>
            </a:solidFill>
            <a:prstDash val="solid"/>
            <a:round/>
            <a:headEnd len="med" w="med" type="none"/>
            <a:tailEnd len="med" w="med" type="triangle"/>
          </a:ln>
        </p:spPr>
      </p:cxnSp>
      <p:sp>
        <p:nvSpPr>
          <p:cNvPr id="348" name="Google Shape;348;p33"/>
          <p:cNvSpPr txBox="1"/>
          <p:nvPr/>
        </p:nvSpPr>
        <p:spPr>
          <a:xfrm>
            <a:off x="241500" y="3384550"/>
            <a:ext cx="2054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Cantidad de eventos posibles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4"/>
          <p:cNvSpPr txBox="1"/>
          <p:nvPr>
            <p:ph idx="1" type="body"/>
          </p:nvPr>
        </p:nvSpPr>
        <p:spPr>
          <a:xfrm>
            <a:off x="311700" y="1152475"/>
            <a:ext cx="8520600" cy="128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419">
                <a:solidFill>
                  <a:srgbClr val="000000"/>
                </a:solidFill>
              </a:rPr>
              <a:t>Distribución binomial</a:t>
            </a:r>
            <a:r>
              <a:rPr lang="es-419">
                <a:solidFill>
                  <a:srgbClr val="000000"/>
                </a:solidFill>
              </a:rPr>
              <a:t>: si un evento ocurre con probabilidad </a:t>
            </a:r>
            <a:r>
              <a:rPr i="1" lang="es-419">
                <a:solidFill>
                  <a:srgbClr val="000000"/>
                </a:solidFill>
              </a:rPr>
              <a:t>p</a:t>
            </a:r>
            <a:r>
              <a:rPr lang="es-419">
                <a:solidFill>
                  <a:srgbClr val="000000"/>
                </a:solidFill>
              </a:rPr>
              <a:t>, la probabilidad que ocurran </a:t>
            </a:r>
            <a:r>
              <a:rPr i="1" lang="es-419">
                <a:solidFill>
                  <a:srgbClr val="000000"/>
                </a:solidFill>
              </a:rPr>
              <a:t>x</a:t>
            </a:r>
            <a:r>
              <a:rPr lang="es-419">
                <a:solidFill>
                  <a:srgbClr val="000000"/>
                </a:solidFill>
              </a:rPr>
              <a:t> eventos en </a:t>
            </a:r>
            <a:r>
              <a:rPr i="1" lang="es-419">
                <a:solidFill>
                  <a:srgbClr val="000000"/>
                </a:solidFill>
              </a:rPr>
              <a:t>n</a:t>
            </a:r>
            <a:r>
              <a:rPr lang="es-419">
                <a:solidFill>
                  <a:srgbClr val="000000"/>
                </a:solidFill>
              </a:rPr>
              <a:t> intentos viene dada por la binomial. Ej: cantidad de veces que sale cara al tirar una moneda.</a:t>
            </a:r>
            <a:endParaRPr>
              <a:solidFill>
                <a:srgbClr val="000000"/>
              </a:solidFill>
            </a:endParaRPr>
          </a:p>
        </p:txBody>
      </p:sp>
      <p:sp>
        <p:nvSpPr>
          <p:cNvPr id="354" name="Google Shape;35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Algunas distribuciones importantes. Variable discreta</a:t>
            </a:r>
            <a:endParaRPr/>
          </a:p>
        </p:txBody>
      </p:sp>
      <p:pic>
        <p:nvPicPr>
          <p:cNvPr id="355" name="Google Shape;355;p34"/>
          <p:cNvPicPr preferRelativeResize="0"/>
          <p:nvPr/>
        </p:nvPicPr>
        <p:blipFill>
          <a:blip r:embed="rId3">
            <a:alphaModFix/>
          </a:blip>
          <a:stretch>
            <a:fillRect/>
          </a:stretch>
        </p:blipFill>
        <p:spPr>
          <a:xfrm>
            <a:off x="2872975" y="2455588"/>
            <a:ext cx="3886200" cy="866775"/>
          </a:xfrm>
          <a:prstGeom prst="rect">
            <a:avLst/>
          </a:prstGeom>
          <a:noFill/>
          <a:ln>
            <a:noFill/>
          </a:ln>
        </p:spPr>
      </p:pic>
      <p:sp>
        <p:nvSpPr>
          <p:cNvPr id="356" name="Google Shape;356;p34"/>
          <p:cNvSpPr txBox="1"/>
          <p:nvPr/>
        </p:nvSpPr>
        <p:spPr>
          <a:xfrm>
            <a:off x="545450" y="4478750"/>
            <a:ext cx="3575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1200"/>
              <a:t>Combinatorio:</a:t>
            </a:r>
            <a:r>
              <a:rPr lang="es-419" sz="1200"/>
              <a:t> de </a:t>
            </a:r>
            <a:r>
              <a:rPr lang="es-419" sz="1200"/>
              <a:t>cuántas</a:t>
            </a:r>
            <a:r>
              <a:rPr lang="es-419" sz="1200"/>
              <a:t> maneras puedo obtener x caras en n tiradas de moneda?</a:t>
            </a:r>
            <a:endParaRPr sz="1200"/>
          </a:p>
        </p:txBody>
      </p:sp>
      <p:pic>
        <p:nvPicPr>
          <p:cNvPr id="357" name="Google Shape;357;p34"/>
          <p:cNvPicPr preferRelativeResize="0"/>
          <p:nvPr/>
        </p:nvPicPr>
        <p:blipFill>
          <a:blip r:embed="rId4">
            <a:alphaModFix/>
          </a:blip>
          <a:stretch>
            <a:fillRect/>
          </a:stretch>
        </p:blipFill>
        <p:spPr>
          <a:xfrm>
            <a:off x="870988" y="3594425"/>
            <a:ext cx="2539588" cy="831300"/>
          </a:xfrm>
          <a:prstGeom prst="rect">
            <a:avLst/>
          </a:prstGeom>
          <a:noFill/>
          <a:ln>
            <a:noFill/>
          </a:ln>
        </p:spPr>
      </p:pic>
      <p:cxnSp>
        <p:nvCxnSpPr>
          <p:cNvPr id="358" name="Google Shape;358;p34"/>
          <p:cNvCxnSpPr/>
          <p:nvPr/>
        </p:nvCxnSpPr>
        <p:spPr>
          <a:xfrm flipH="1">
            <a:off x="3843325" y="3347150"/>
            <a:ext cx="318000" cy="497700"/>
          </a:xfrm>
          <a:prstGeom prst="straightConnector1">
            <a:avLst/>
          </a:prstGeom>
          <a:noFill/>
          <a:ln cap="flat" cmpd="sng" w="19050">
            <a:solidFill>
              <a:schemeClr val="dk2"/>
            </a:solidFill>
            <a:prstDash val="solid"/>
            <a:round/>
            <a:headEnd len="med" w="med" type="none"/>
            <a:tailEnd len="med" w="med" type="triangle"/>
          </a:ln>
        </p:spPr>
      </p:cxnSp>
      <p:cxnSp>
        <p:nvCxnSpPr>
          <p:cNvPr id="359" name="Google Shape;359;p34"/>
          <p:cNvCxnSpPr/>
          <p:nvPr/>
        </p:nvCxnSpPr>
        <p:spPr>
          <a:xfrm>
            <a:off x="6061050" y="3385925"/>
            <a:ext cx="310200" cy="516900"/>
          </a:xfrm>
          <a:prstGeom prst="straightConnector1">
            <a:avLst/>
          </a:prstGeom>
          <a:noFill/>
          <a:ln cap="flat" cmpd="sng" w="19050">
            <a:solidFill>
              <a:schemeClr val="dk2"/>
            </a:solidFill>
            <a:prstDash val="solid"/>
            <a:round/>
            <a:headEnd len="med" w="med" type="none"/>
            <a:tailEnd len="med" w="med" type="triangle"/>
          </a:ln>
        </p:spPr>
      </p:cxnSp>
      <p:sp>
        <p:nvSpPr>
          <p:cNvPr id="360" name="Google Shape;360;p34"/>
          <p:cNvSpPr txBox="1"/>
          <p:nvPr/>
        </p:nvSpPr>
        <p:spPr>
          <a:xfrm>
            <a:off x="5417550" y="4028500"/>
            <a:ext cx="3058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Probabilidad </a:t>
            </a:r>
            <a:r>
              <a:rPr i="1" lang="es-419"/>
              <a:t>p</a:t>
            </a:r>
            <a:r>
              <a:rPr lang="es-419"/>
              <a:t> de tener éxito en un único evento (por ejemplo, sacar cara).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Algunas distribuciones importantes. Variable discreta</a:t>
            </a:r>
            <a:endParaRPr/>
          </a:p>
        </p:txBody>
      </p:sp>
      <p:pic>
        <p:nvPicPr>
          <p:cNvPr id="366" name="Google Shape;366;p35"/>
          <p:cNvPicPr preferRelativeResize="0"/>
          <p:nvPr/>
        </p:nvPicPr>
        <p:blipFill>
          <a:blip r:embed="rId3">
            <a:alphaModFix/>
          </a:blip>
          <a:stretch>
            <a:fillRect/>
          </a:stretch>
        </p:blipFill>
        <p:spPr>
          <a:xfrm>
            <a:off x="1111375" y="1673138"/>
            <a:ext cx="3886200" cy="866775"/>
          </a:xfrm>
          <a:prstGeom prst="rect">
            <a:avLst/>
          </a:prstGeom>
          <a:noFill/>
          <a:ln>
            <a:noFill/>
          </a:ln>
        </p:spPr>
      </p:pic>
      <p:grpSp>
        <p:nvGrpSpPr>
          <p:cNvPr id="367" name="Google Shape;367;p35"/>
          <p:cNvGrpSpPr/>
          <p:nvPr/>
        </p:nvGrpSpPr>
        <p:grpSpPr>
          <a:xfrm>
            <a:off x="1484936" y="2885111"/>
            <a:ext cx="2404116" cy="866806"/>
            <a:chOff x="105950" y="3025875"/>
            <a:chExt cx="4466128" cy="1548975"/>
          </a:xfrm>
        </p:grpSpPr>
        <p:pic>
          <p:nvPicPr>
            <p:cNvPr id="368" name="Google Shape;368;p35"/>
            <p:cNvPicPr preferRelativeResize="0"/>
            <p:nvPr/>
          </p:nvPicPr>
          <p:blipFill rotWithShape="1">
            <a:blip r:embed="rId4">
              <a:alphaModFix/>
            </a:blip>
            <a:srcRect b="36374" l="45379" r="6543" t="0"/>
            <a:stretch/>
          </p:blipFill>
          <p:spPr>
            <a:xfrm>
              <a:off x="1627000" y="3864075"/>
              <a:ext cx="737750" cy="710775"/>
            </a:xfrm>
            <a:prstGeom prst="rect">
              <a:avLst/>
            </a:prstGeom>
            <a:noFill/>
            <a:ln>
              <a:noFill/>
            </a:ln>
          </p:spPr>
        </p:pic>
        <p:pic>
          <p:nvPicPr>
            <p:cNvPr id="369" name="Google Shape;369;p35"/>
            <p:cNvPicPr preferRelativeResize="0"/>
            <p:nvPr/>
          </p:nvPicPr>
          <p:blipFill rotWithShape="1">
            <a:blip r:embed="rId4">
              <a:alphaModFix/>
            </a:blip>
            <a:srcRect b="36374" l="0" r="54189" t="0"/>
            <a:stretch/>
          </p:blipFill>
          <p:spPr>
            <a:xfrm>
              <a:off x="2364750" y="3864075"/>
              <a:ext cx="702978" cy="710775"/>
            </a:xfrm>
            <a:prstGeom prst="rect">
              <a:avLst/>
            </a:prstGeom>
            <a:noFill/>
            <a:ln>
              <a:noFill/>
            </a:ln>
          </p:spPr>
        </p:pic>
        <p:pic>
          <p:nvPicPr>
            <p:cNvPr id="370" name="Google Shape;370;p35"/>
            <p:cNvPicPr preferRelativeResize="0"/>
            <p:nvPr/>
          </p:nvPicPr>
          <p:blipFill rotWithShape="1">
            <a:blip r:embed="rId4">
              <a:alphaModFix/>
            </a:blip>
            <a:srcRect b="36374" l="45379" r="6543" t="0"/>
            <a:stretch/>
          </p:blipFill>
          <p:spPr>
            <a:xfrm>
              <a:off x="3131350" y="3864075"/>
              <a:ext cx="737750" cy="710775"/>
            </a:xfrm>
            <a:prstGeom prst="rect">
              <a:avLst/>
            </a:prstGeom>
            <a:noFill/>
            <a:ln>
              <a:noFill/>
            </a:ln>
          </p:spPr>
        </p:pic>
        <p:pic>
          <p:nvPicPr>
            <p:cNvPr id="371" name="Google Shape;371;p35"/>
            <p:cNvPicPr preferRelativeResize="0"/>
            <p:nvPr/>
          </p:nvPicPr>
          <p:blipFill rotWithShape="1">
            <a:blip r:embed="rId4">
              <a:alphaModFix/>
            </a:blip>
            <a:srcRect b="36374" l="0" r="54189" t="0"/>
            <a:stretch/>
          </p:blipFill>
          <p:spPr>
            <a:xfrm>
              <a:off x="3869100" y="3864075"/>
              <a:ext cx="702978" cy="710775"/>
            </a:xfrm>
            <a:prstGeom prst="rect">
              <a:avLst/>
            </a:prstGeom>
            <a:noFill/>
            <a:ln>
              <a:noFill/>
            </a:ln>
          </p:spPr>
        </p:pic>
        <p:pic>
          <p:nvPicPr>
            <p:cNvPr id="372" name="Google Shape;372;p35"/>
            <p:cNvPicPr preferRelativeResize="0"/>
            <p:nvPr/>
          </p:nvPicPr>
          <p:blipFill rotWithShape="1">
            <a:blip r:embed="rId4">
              <a:alphaModFix/>
            </a:blip>
            <a:srcRect b="36374" l="45379" r="6543" t="0"/>
            <a:stretch/>
          </p:blipFill>
          <p:spPr>
            <a:xfrm>
              <a:off x="105950" y="3864075"/>
              <a:ext cx="737750" cy="710775"/>
            </a:xfrm>
            <a:prstGeom prst="rect">
              <a:avLst/>
            </a:prstGeom>
            <a:noFill/>
            <a:ln>
              <a:noFill/>
            </a:ln>
          </p:spPr>
        </p:pic>
        <p:pic>
          <p:nvPicPr>
            <p:cNvPr id="373" name="Google Shape;373;p35"/>
            <p:cNvPicPr preferRelativeResize="0"/>
            <p:nvPr/>
          </p:nvPicPr>
          <p:blipFill rotWithShape="1">
            <a:blip r:embed="rId4">
              <a:alphaModFix/>
            </a:blip>
            <a:srcRect b="36374" l="0" r="54189" t="0"/>
            <a:stretch/>
          </p:blipFill>
          <p:spPr>
            <a:xfrm>
              <a:off x="843700" y="3864075"/>
              <a:ext cx="702978" cy="710775"/>
            </a:xfrm>
            <a:prstGeom prst="rect">
              <a:avLst/>
            </a:prstGeom>
            <a:noFill/>
            <a:ln>
              <a:noFill/>
            </a:ln>
          </p:spPr>
        </p:pic>
        <p:pic>
          <p:nvPicPr>
            <p:cNvPr id="374" name="Google Shape;374;p35"/>
            <p:cNvPicPr preferRelativeResize="0"/>
            <p:nvPr/>
          </p:nvPicPr>
          <p:blipFill rotWithShape="1">
            <a:blip r:embed="rId4">
              <a:alphaModFix/>
            </a:blip>
            <a:srcRect b="36374" l="45379" r="6543" t="0"/>
            <a:stretch/>
          </p:blipFill>
          <p:spPr>
            <a:xfrm>
              <a:off x="1627000" y="3025875"/>
              <a:ext cx="737750" cy="710775"/>
            </a:xfrm>
            <a:prstGeom prst="rect">
              <a:avLst/>
            </a:prstGeom>
            <a:noFill/>
            <a:ln>
              <a:noFill/>
            </a:ln>
          </p:spPr>
        </p:pic>
        <p:pic>
          <p:nvPicPr>
            <p:cNvPr id="375" name="Google Shape;375;p35"/>
            <p:cNvPicPr preferRelativeResize="0"/>
            <p:nvPr/>
          </p:nvPicPr>
          <p:blipFill rotWithShape="1">
            <a:blip r:embed="rId4">
              <a:alphaModFix/>
            </a:blip>
            <a:srcRect b="36374" l="0" r="54189" t="0"/>
            <a:stretch/>
          </p:blipFill>
          <p:spPr>
            <a:xfrm>
              <a:off x="2364750" y="3025875"/>
              <a:ext cx="702978" cy="710775"/>
            </a:xfrm>
            <a:prstGeom prst="rect">
              <a:avLst/>
            </a:prstGeom>
            <a:noFill/>
            <a:ln>
              <a:noFill/>
            </a:ln>
          </p:spPr>
        </p:pic>
        <p:pic>
          <p:nvPicPr>
            <p:cNvPr id="376" name="Google Shape;376;p35"/>
            <p:cNvPicPr preferRelativeResize="0"/>
            <p:nvPr/>
          </p:nvPicPr>
          <p:blipFill rotWithShape="1">
            <a:blip r:embed="rId4">
              <a:alphaModFix/>
            </a:blip>
            <a:srcRect b="36374" l="0" r="54189" t="0"/>
            <a:stretch/>
          </p:blipFill>
          <p:spPr>
            <a:xfrm>
              <a:off x="3869100" y="3025875"/>
              <a:ext cx="702978" cy="710775"/>
            </a:xfrm>
            <a:prstGeom prst="rect">
              <a:avLst/>
            </a:prstGeom>
            <a:noFill/>
            <a:ln>
              <a:noFill/>
            </a:ln>
          </p:spPr>
        </p:pic>
        <p:pic>
          <p:nvPicPr>
            <p:cNvPr id="377" name="Google Shape;377;p35"/>
            <p:cNvPicPr preferRelativeResize="0"/>
            <p:nvPr/>
          </p:nvPicPr>
          <p:blipFill rotWithShape="1">
            <a:blip r:embed="rId4">
              <a:alphaModFix/>
            </a:blip>
            <a:srcRect b="36374" l="45379" r="6543" t="0"/>
            <a:stretch/>
          </p:blipFill>
          <p:spPr>
            <a:xfrm>
              <a:off x="105950" y="3025875"/>
              <a:ext cx="737750" cy="710775"/>
            </a:xfrm>
            <a:prstGeom prst="rect">
              <a:avLst/>
            </a:prstGeom>
            <a:noFill/>
            <a:ln>
              <a:noFill/>
            </a:ln>
          </p:spPr>
        </p:pic>
        <p:pic>
          <p:nvPicPr>
            <p:cNvPr id="378" name="Google Shape;378;p35"/>
            <p:cNvPicPr preferRelativeResize="0"/>
            <p:nvPr/>
          </p:nvPicPr>
          <p:blipFill rotWithShape="1">
            <a:blip r:embed="rId4">
              <a:alphaModFix/>
            </a:blip>
            <a:srcRect b="36374" l="0" r="54189" t="0"/>
            <a:stretch/>
          </p:blipFill>
          <p:spPr>
            <a:xfrm>
              <a:off x="843700" y="3025875"/>
              <a:ext cx="702978" cy="710775"/>
            </a:xfrm>
            <a:prstGeom prst="rect">
              <a:avLst/>
            </a:prstGeom>
            <a:noFill/>
            <a:ln>
              <a:noFill/>
            </a:ln>
          </p:spPr>
        </p:pic>
        <p:pic>
          <p:nvPicPr>
            <p:cNvPr id="379" name="Google Shape;379;p35"/>
            <p:cNvPicPr preferRelativeResize="0"/>
            <p:nvPr/>
          </p:nvPicPr>
          <p:blipFill rotWithShape="1">
            <a:blip r:embed="rId4">
              <a:alphaModFix/>
            </a:blip>
            <a:srcRect b="36374" l="0" r="54189" t="0"/>
            <a:stretch/>
          </p:blipFill>
          <p:spPr>
            <a:xfrm>
              <a:off x="3116912" y="3025875"/>
              <a:ext cx="702978" cy="710775"/>
            </a:xfrm>
            <a:prstGeom prst="rect">
              <a:avLst/>
            </a:prstGeom>
            <a:noFill/>
            <a:ln>
              <a:noFill/>
            </a:ln>
          </p:spPr>
        </p:pic>
      </p:grpSp>
      <p:sp>
        <p:nvSpPr>
          <p:cNvPr id="380" name="Google Shape;380;p35"/>
          <p:cNvSpPr txBox="1"/>
          <p:nvPr/>
        </p:nvSpPr>
        <p:spPr>
          <a:xfrm>
            <a:off x="784963" y="2870600"/>
            <a:ext cx="68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x = 2</a:t>
            </a:r>
            <a:endParaRPr/>
          </a:p>
        </p:txBody>
      </p:sp>
      <p:sp>
        <p:nvSpPr>
          <p:cNvPr id="381" name="Google Shape;381;p35"/>
          <p:cNvSpPr txBox="1"/>
          <p:nvPr/>
        </p:nvSpPr>
        <p:spPr>
          <a:xfrm>
            <a:off x="784963" y="3351725"/>
            <a:ext cx="68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x = 3</a:t>
            </a:r>
            <a:endParaRPr/>
          </a:p>
        </p:txBody>
      </p:sp>
      <p:sp>
        <p:nvSpPr>
          <p:cNvPr id="382" name="Google Shape;382;p35"/>
          <p:cNvSpPr txBox="1"/>
          <p:nvPr/>
        </p:nvSpPr>
        <p:spPr>
          <a:xfrm>
            <a:off x="3368288" y="3816975"/>
            <a:ext cx="7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n = 6</a:t>
            </a:r>
            <a:endParaRPr/>
          </a:p>
        </p:txBody>
      </p:sp>
      <p:pic>
        <p:nvPicPr>
          <p:cNvPr id="383" name="Google Shape;383;p35"/>
          <p:cNvPicPr preferRelativeResize="0"/>
          <p:nvPr/>
        </p:nvPicPr>
        <p:blipFill>
          <a:blip r:embed="rId5">
            <a:alphaModFix/>
          </a:blip>
          <a:stretch>
            <a:fillRect/>
          </a:stretch>
        </p:blipFill>
        <p:spPr>
          <a:xfrm>
            <a:off x="5242550" y="2271272"/>
            <a:ext cx="3589752" cy="2399275"/>
          </a:xfrm>
          <a:prstGeom prst="rect">
            <a:avLst/>
          </a:prstGeom>
          <a:noFill/>
          <a:ln>
            <a:noFill/>
          </a:ln>
        </p:spPr>
      </p:pic>
      <p:sp>
        <p:nvSpPr>
          <p:cNvPr id="384" name="Google Shape;384;p35"/>
          <p:cNvSpPr txBox="1"/>
          <p:nvPr/>
        </p:nvSpPr>
        <p:spPr>
          <a:xfrm>
            <a:off x="7769125" y="1871075"/>
            <a:ext cx="91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t>p = 0.5</a:t>
            </a:r>
            <a:endParaRPr b="1"/>
          </a:p>
        </p:txBody>
      </p:sp>
      <p:cxnSp>
        <p:nvCxnSpPr>
          <p:cNvPr id="385" name="Google Shape;385;p35"/>
          <p:cNvCxnSpPr/>
          <p:nvPr/>
        </p:nvCxnSpPr>
        <p:spPr>
          <a:xfrm>
            <a:off x="4768725" y="2274525"/>
            <a:ext cx="504000" cy="413400"/>
          </a:xfrm>
          <a:prstGeom prst="straightConnector1">
            <a:avLst/>
          </a:prstGeom>
          <a:noFill/>
          <a:ln cap="flat" cmpd="sng" w="19050">
            <a:solidFill>
              <a:schemeClr val="dk2"/>
            </a:solidFill>
            <a:prstDash val="solid"/>
            <a:round/>
            <a:headEnd len="med" w="med" type="none"/>
            <a:tailEnd len="med" w="med" type="triangle"/>
          </a:ln>
        </p:spPr>
      </p:cxnSp>
      <p:sp>
        <p:nvSpPr>
          <p:cNvPr id="386" name="Google Shape;386;p35"/>
          <p:cNvSpPr txBox="1"/>
          <p:nvPr/>
        </p:nvSpPr>
        <p:spPr>
          <a:xfrm>
            <a:off x="522338" y="4393950"/>
            <a:ext cx="4329300" cy="431100"/>
          </a:xfrm>
          <a:prstGeom prst="rect">
            <a:avLst/>
          </a:prstGeom>
          <a:noFill/>
          <a:ln cap="flat" cmpd="sng" w="19050">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sz="1600"/>
              <a:t>Valor medio: </a:t>
            </a:r>
            <a:r>
              <a:rPr b="1" lang="es-419" sz="1600"/>
              <a:t>n * p = 3</a:t>
            </a:r>
            <a:endParaRPr b="1" sz="1600"/>
          </a:p>
        </p:txBody>
      </p:sp>
      <p:sp>
        <p:nvSpPr>
          <p:cNvPr id="387" name="Google Shape;387;p35"/>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419">
                <a:solidFill>
                  <a:srgbClr val="000000"/>
                </a:solidFill>
              </a:rPr>
              <a:t>Distribución binomial</a:t>
            </a:r>
            <a:r>
              <a:rPr lang="es-419">
                <a:solidFill>
                  <a:srgbClr val="000000"/>
                </a:solidFill>
              </a:rPr>
              <a:t>: </a:t>
            </a:r>
            <a:endParaRPr>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6"/>
          <p:cNvSpPr txBox="1"/>
          <p:nvPr>
            <p:ph idx="1" type="body"/>
          </p:nvPr>
        </p:nvSpPr>
        <p:spPr>
          <a:xfrm>
            <a:off x="311700" y="1152475"/>
            <a:ext cx="8520600" cy="141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419" sz="1600">
                <a:solidFill>
                  <a:srgbClr val="000000"/>
                </a:solidFill>
              </a:rPr>
              <a:t>Distribución de Poisson</a:t>
            </a:r>
            <a:r>
              <a:rPr lang="es-419" sz="1600">
                <a:solidFill>
                  <a:srgbClr val="000000"/>
                </a:solidFill>
              </a:rPr>
              <a:t>: se obtiene como un límite de la binomial cuando la probabilidad del suceso es baja (</a:t>
            </a:r>
            <a:r>
              <a:rPr i="1" lang="es-419" sz="1600">
                <a:solidFill>
                  <a:srgbClr val="000000"/>
                </a:solidFill>
              </a:rPr>
              <a:t>p</a:t>
            </a:r>
            <a:r>
              <a:rPr lang="es-419" sz="1600">
                <a:solidFill>
                  <a:srgbClr val="000000"/>
                </a:solidFill>
              </a:rPr>
              <a:t> yendo a 0) y el número de intentos alta (</a:t>
            </a:r>
            <a:r>
              <a:rPr i="1" lang="es-419" sz="1600">
                <a:solidFill>
                  <a:srgbClr val="000000"/>
                </a:solidFill>
              </a:rPr>
              <a:t>n</a:t>
            </a:r>
            <a:r>
              <a:rPr lang="es-419" sz="1600">
                <a:solidFill>
                  <a:srgbClr val="000000"/>
                </a:solidFill>
              </a:rPr>
              <a:t> a infinito), manteniendo el valor medio constante (</a:t>
            </a:r>
            <a:r>
              <a:rPr i="1" lang="es-419" sz="1600">
                <a:solidFill>
                  <a:srgbClr val="000000"/>
                </a:solidFill>
              </a:rPr>
              <a:t>np</a:t>
            </a:r>
            <a:r>
              <a:rPr lang="es-419" sz="1600">
                <a:solidFill>
                  <a:srgbClr val="000000"/>
                </a:solidFill>
              </a:rPr>
              <a:t> = 𝜆). Ej: cantidad de autos por hora que pasan por un semáforo.</a:t>
            </a:r>
            <a:endParaRPr sz="1600">
              <a:solidFill>
                <a:srgbClr val="000000"/>
              </a:solidFill>
            </a:endParaRPr>
          </a:p>
        </p:txBody>
      </p:sp>
      <p:sp>
        <p:nvSpPr>
          <p:cNvPr id="393" name="Google Shape;39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Algunas distribuciones importantes. Variable discreta</a:t>
            </a:r>
            <a:endParaRPr/>
          </a:p>
        </p:txBody>
      </p:sp>
      <p:pic>
        <p:nvPicPr>
          <p:cNvPr id="394" name="Google Shape;394;p36"/>
          <p:cNvPicPr preferRelativeResize="0"/>
          <p:nvPr/>
        </p:nvPicPr>
        <p:blipFill>
          <a:blip r:embed="rId3">
            <a:alphaModFix/>
          </a:blip>
          <a:stretch>
            <a:fillRect/>
          </a:stretch>
        </p:blipFill>
        <p:spPr>
          <a:xfrm>
            <a:off x="5182275" y="2571750"/>
            <a:ext cx="3497575" cy="2204525"/>
          </a:xfrm>
          <a:prstGeom prst="rect">
            <a:avLst/>
          </a:prstGeom>
          <a:noFill/>
          <a:ln>
            <a:noFill/>
          </a:ln>
        </p:spPr>
      </p:pic>
      <p:pic>
        <p:nvPicPr>
          <p:cNvPr id="395" name="Google Shape;395;p36"/>
          <p:cNvPicPr preferRelativeResize="0"/>
          <p:nvPr/>
        </p:nvPicPr>
        <p:blipFill>
          <a:blip r:embed="rId4">
            <a:alphaModFix/>
          </a:blip>
          <a:stretch>
            <a:fillRect/>
          </a:stretch>
        </p:blipFill>
        <p:spPr>
          <a:xfrm>
            <a:off x="1535225" y="2706525"/>
            <a:ext cx="2162175" cy="752475"/>
          </a:xfrm>
          <a:prstGeom prst="rect">
            <a:avLst/>
          </a:prstGeom>
          <a:noFill/>
          <a:ln>
            <a:noFill/>
          </a:ln>
        </p:spPr>
      </p:pic>
      <p:cxnSp>
        <p:nvCxnSpPr>
          <p:cNvPr id="396" name="Google Shape;396;p36"/>
          <p:cNvCxnSpPr/>
          <p:nvPr/>
        </p:nvCxnSpPr>
        <p:spPr>
          <a:xfrm>
            <a:off x="3954550" y="3037000"/>
            <a:ext cx="982200" cy="297300"/>
          </a:xfrm>
          <a:prstGeom prst="straightConnector1">
            <a:avLst/>
          </a:prstGeom>
          <a:noFill/>
          <a:ln cap="flat" cmpd="sng" w="19050">
            <a:solidFill>
              <a:schemeClr val="dk2"/>
            </a:solidFill>
            <a:prstDash val="solid"/>
            <a:round/>
            <a:headEnd len="med" w="med" type="none"/>
            <a:tailEnd len="med" w="med" type="triangle"/>
          </a:ln>
        </p:spPr>
      </p:cxnSp>
      <p:sp>
        <p:nvSpPr>
          <p:cNvPr id="397" name="Google Shape;397;p36"/>
          <p:cNvSpPr/>
          <p:nvPr/>
        </p:nvSpPr>
        <p:spPr>
          <a:xfrm>
            <a:off x="3088675" y="2726825"/>
            <a:ext cx="310200" cy="572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8" name="Google Shape;398;p36"/>
          <p:cNvCxnSpPr>
            <a:stCxn id="397" idx="4"/>
          </p:cNvCxnSpPr>
          <p:nvPr/>
        </p:nvCxnSpPr>
        <p:spPr>
          <a:xfrm flipH="1">
            <a:off x="2881975" y="3299525"/>
            <a:ext cx="361800" cy="693900"/>
          </a:xfrm>
          <a:prstGeom prst="straightConnector1">
            <a:avLst/>
          </a:prstGeom>
          <a:noFill/>
          <a:ln cap="flat" cmpd="sng" w="19050">
            <a:solidFill>
              <a:schemeClr val="dk2"/>
            </a:solidFill>
            <a:prstDash val="solid"/>
            <a:round/>
            <a:headEnd len="med" w="med" type="none"/>
            <a:tailEnd len="med" w="med" type="triangle"/>
          </a:ln>
        </p:spPr>
      </p:cxnSp>
      <p:sp>
        <p:nvSpPr>
          <p:cNvPr id="399" name="Google Shape;399;p36"/>
          <p:cNvSpPr txBox="1"/>
          <p:nvPr/>
        </p:nvSpPr>
        <p:spPr>
          <a:xfrm>
            <a:off x="878800" y="4175600"/>
            <a:ext cx="2920800" cy="615600"/>
          </a:xfrm>
          <a:prstGeom prst="rect">
            <a:avLst/>
          </a:prstGeom>
          <a:noFill/>
          <a:ln cap="flat" cmpd="sng" w="19050">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a:t>Parámetro y a su vez valor medio de la distribución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Variable continua. Distribuciones de probabilidad.</a:t>
            </a:r>
            <a:endParaRPr/>
          </a:p>
        </p:txBody>
      </p:sp>
      <p:pic>
        <p:nvPicPr>
          <p:cNvPr id="405" name="Google Shape;405;p37"/>
          <p:cNvPicPr preferRelativeResize="0"/>
          <p:nvPr/>
        </p:nvPicPr>
        <p:blipFill>
          <a:blip r:embed="rId3">
            <a:alphaModFix/>
          </a:blip>
          <a:stretch>
            <a:fillRect/>
          </a:stretch>
        </p:blipFill>
        <p:spPr>
          <a:xfrm>
            <a:off x="674050" y="2237500"/>
            <a:ext cx="4067175" cy="914400"/>
          </a:xfrm>
          <a:prstGeom prst="rect">
            <a:avLst/>
          </a:prstGeom>
          <a:noFill/>
          <a:ln>
            <a:noFill/>
          </a:ln>
        </p:spPr>
      </p:pic>
      <p:pic>
        <p:nvPicPr>
          <p:cNvPr id="406" name="Google Shape;406;p37"/>
          <p:cNvPicPr preferRelativeResize="0"/>
          <p:nvPr/>
        </p:nvPicPr>
        <p:blipFill>
          <a:blip r:embed="rId4">
            <a:alphaModFix/>
          </a:blip>
          <a:stretch>
            <a:fillRect/>
          </a:stretch>
        </p:blipFill>
        <p:spPr>
          <a:xfrm>
            <a:off x="2776538" y="4510900"/>
            <a:ext cx="2676525" cy="361950"/>
          </a:xfrm>
          <a:prstGeom prst="rect">
            <a:avLst/>
          </a:prstGeom>
          <a:noFill/>
          <a:ln>
            <a:noFill/>
          </a:ln>
        </p:spPr>
      </p:pic>
      <p:sp>
        <p:nvSpPr>
          <p:cNvPr id="407" name="Google Shape;407;p37"/>
          <p:cNvSpPr txBox="1"/>
          <p:nvPr>
            <p:ph idx="1" type="body"/>
          </p:nvPr>
        </p:nvSpPr>
        <p:spPr>
          <a:xfrm>
            <a:off x="311700" y="1228675"/>
            <a:ext cx="8520600" cy="9669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1200"/>
              </a:spcAft>
              <a:buNone/>
            </a:pPr>
            <a:r>
              <a:rPr lang="es-419" sz="1600">
                <a:solidFill>
                  <a:srgbClr val="000000"/>
                </a:solidFill>
              </a:rPr>
              <a:t>Cuando tratamos con variables continuas, se define a la función densidad de probabilidad, cuya integral en un dado intervalo nos indica la </a:t>
            </a:r>
            <a:r>
              <a:rPr lang="es-419" sz="1600">
                <a:solidFill>
                  <a:srgbClr val="000000"/>
                </a:solidFill>
              </a:rPr>
              <a:t>probabilidad</a:t>
            </a:r>
            <a:r>
              <a:rPr lang="es-419" sz="1600">
                <a:solidFill>
                  <a:srgbClr val="000000"/>
                </a:solidFill>
              </a:rPr>
              <a:t> de que la variable aleatoria caiga en dicho intervalo.</a:t>
            </a:r>
            <a:endParaRPr sz="1600">
              <a:solidFill>
                <a:srgbClr val="000000"/>
              </a:solidFill>
            </a:endParaRPr>
          </a:p>
        </p:txBody>
      </p:sp>
      <p:sp>
        <p:nvSpPr>
          <p:cNvPr id="408" name="Google Shape;408;p37"/>
          <p:cNvSpPr txBox="1"/>
          <p:nvPr/>
        </p:nvSpPr>
        <p:spPr>
          <a:xfrm>
            <a:off x="311650" y="3676000"/>
            <a:ext cx="852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Como para una variable continua, la probabilidad de que un valor puntual ocurra es exactamente 0 (pensar!), se suele dar también la función acumulada de probabilidad o función de distribución a secas:</a:t>
            </a:r>
            <a:endParaRPr/>
          </a:p>
        </p:txBody>
      </p:sp>
      <p:pic>
        <p:nvPicPr>
          <p:cNvPr id="409" name="Google Shape;409;p37"/>
          <p:cNvPicPr preferRelativeResize="0"/>
          <p:nvPr/>
        </p:nvPicPr>
        <p:blipFill>
          <a:blip r:embed="rId5">
            <a:alphaModFix/>
          </a:blip>
          <a:stretch>
            <a:fillRect/>
          </a:stretch>
        </p:blipFill>
        <p:spPr>
          <a:xfrm>
            <a:off x="8419122" y="61528"/>
            <a:ext cx="648690" cy="572700"/>
          </a:xfrm>
          <a:prstGeom prst="rect">
            <a:avLst/>
          </a:prstGeom>
          <a:noFill/>
          <a:ln>
            <a:noFill/>
          </a:ln>
        </p:spPr>
      </p:pic>
      <p:pic>
        <p:nvPicPr>
          <p:cNvPr id="410" name="Google Shape;410;p37"/>
          <p:cNvPicPr preferRelativeResize="0"/>
          <p:nvPr/>
        </p:nvPicPr>
        <p:blipFill>
          <a:blip r:embed="rId6">
            <a:alphaModFix/>
          </a:blip>
          <a:stretch>
            <a:fillRect/>
          </a:stretch>
        </p:blipFill>
        <p:spPr>
          <a:xfrm>
            <a:off x="6408300" y="2482713"/>
            <a:ext cx="2063850" cy="701387"/>
          </a:xfrm>
          <a:prstGeom prst="rect">
            <a:avLst/>
          </a:prstGeom>
          <a:noFill/>
          <a:ln cap="flat" cmpd="sng" w="19050">
            <a:solidFill>
              <a:srgbClr val="0000FF"/>
            </a:solidFill>
            <a:prstDash val="solid"/>
            <a:round/>
            <a:headEnd len="sm" w="sm" type="none"/>
            <a:tailEnd len="sm" w="sm" type="none"/>
          </a:ln>
        </p:spPr>
      </p:pic>
      <p:sp>
        <p:nvSpPr>
          <p:cNvPr id="411" name="Google Shape;411;p37"/>
          <p:cNvSpPr txBox="1"/>
          <p:nvPr/>
        </p:nvSpPr>
        <p:spPr>
          <a:xfrm>
            <a:off x="3627275" y="3060400"/>
            <a:ext cx="2283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t>función densidad de probabilidad</a:t>
            </a:r>
            <a:endParaRPr b="1"/>
          </a:p>
        </p:txBody>
      </p:sp>
      <p:cxnSp>
        <p:nvCxnSpPr>
          <p:cNvPr id="412" name="Google Shape;412;p37"/>
          <p:cNvCxnSpPr/>
          <p:nvPr/>
        </p:nvCxnSpPr>
        <p:spPr>
          <a:xfrm>
            <a:off x="4135475" y="2972375"/>
            <a:ext cx="116400" cy="180900"/>
          </a:xfrm>
          <a:prstGeom prst="straightConnector1">
            <a:avLst/>
          </a:prstGeom>
          <a:noFill/>
          <a:ln cap="flat" cmpd="sng" w="9525">
            <a:solidFill>
              <a:schemeClr val="dk2"/>
            </a:solidFill>
            <a:prstDash val="solid"/>
            <a:round/>
            <a:headEnd len="med" w="med" type="none"/>
            <a:tailEnd len="med" w="med" type="triangle"/>
          </a:ln>
        </p:spPr>
      </p:cxnSp>
      <p:sp>
        <p:nvSpPr>
          <p:cNvPr id="413" name="Google Shape;413;p37"/>
          <p:cNvSpPr txBox="1"/>
          <p:nvPr/>
        </p:nvSpPr>
        <p:spPr>
          <a:xfrm>
            <a:off x="6716475" y="3168100"/>
            <a:ext cx="144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solidFill>
                  <a:srgbClr val="0000FF"/>
                </a:solidFill>
              </a:rPr>
              <a:t>Normalización</a:t>
            </a:r>
            <a:endParaRPr b="1">
              <a:solidFill>
                <a:srgbClr val="0000FF"/>
              </a:solidFill>
            </a:endParaRPr>
          </a:p>
        </p:txBody>
      </p:sp>
      <p:sp>
        <p:nvSpPr>
          <p:cNvPr id="414" name="Google Shape;414;p37"/>
          <p:cNvSpPr txBox="1"/>
          <p:nvPr/>
        </p:nvSpPr>
        <p:spPr>
          <a:xfrm>
            <a:off x="5704048" y="4342125"/>
            <a:ext cx="2922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t>función de distribución (acumulada) de probabilidad</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Valores medios. V</a:t>
            </a:r>
            <a:r>
              <a:rPr lang="es-419"/>
              <a:t>ariable continua</a:t>
            </a:r>
            <a:endParaRPr/>
          </a:p>
        </p:txBody>
      </p:sp>
      <p:pic>
        <p:nvPicPr>
          <p:cNvPr id="420" name="Google Shape;420;p38"/>
          <p:cNvPicPr preferRelativeResize="0"/>
          <p:nvPr/>
        </p:nvPicPr>
        <p:blipFill>
          <a:blip r:embed="rId3">
            <a:alphaModFix/>
          </a:blip>
          <a:stretch>
            <a:fillRect/>
          </a:stretch>
        </p:blipFill>
        <p:spPr>
          <a:xfrm>
            <a:off x="1973275" y="1338800"/>
            <a:ext cx="2562225" cy="809625"/>
          </a:xfrm>
          <a:prstGeom prst="rect">
            <a:avLst/>
          </a:prstGeom>
          <a:noFill/>
          <a:ln>
            <a:noFill/>
          </a:ln>
        </p:spPr>
      </p:pic>
      <p:pic>
        <p:nvPicPr>
          <p:cNvPr id="421" name="Google Shape;421;p38"/>
          <p:cNvPicPr preferRelativeResize="0"/>
          <p:nvPr/>
        </p:nvPicPr>
        <p:blipFill>
          <a:blip r:embed="rId4">
            <a:alphaModFix/>
          </a:blip>
          <a:stretch>
            <a:fillRect/>
          </a:stretch>
        </p:blipFill>
        <p:spPr>
          <a:xfrm>
            <a:off x="1626500" y="2464775"/>
            <a:ext cx="3724275" cy="809625"/>
          </a:xfrm>
          <a:prstGeom prst="rect">
            <a:avLst/>
          </a:prstGeom>
          <a:noFill/>
          <a:ln>
            <a:noFill/>
          </a:ln>
        </p:spPr>
      </p:pic>
      <p:sp>
        <p:nvSpPr>
          <p:cNvPr id="422" name="Google Shape;422;p38"/>
          <p:cNvSpPr txBox="1"/>
          <p:nvPr>
            <p:ph idx="1" type="body"/>
          </p:nvPr>
        </p:nvSpPr>
        <p:spPr>
          <a:xfrm>
            <a:off x="311700" y="1533475"/>
            <a:ext cx="2118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Valor medio:</a:t>
            </a:r>
            <a:endParaRPr/>
          </a:p>
        </p:txBody>
      </p:sp>
      <p:sp>
        <p:nvSpPr>
          <p:cNvPr id="423" name="Google Shape;423;p38"/>
          <p:cNvSpPr txBox="1"/>
          <p:nvPr>
            <p:ph idx="1" type="body"/>
          </p:nvPr>
        </p:nvSpPr>
        <p:spPr>
          <a:xfrm>
            <a:off x="311700" y="2676475"/>
            <a:ext cx="1730100" cy="96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Varianza: </a:t>
            </a:r>
            <a:endParaRPr/>
          </a:p>
        </p:txBody>
      </p:sp>
      <p:sp>
        <p:nvSpPr>
          <p:cNvPr id="424" name="Google Shape;424;p38"/>
          <p:cNvSpPr txBox="1"/>
          <p:nvPr>
            <p:ph idx="1" type="body"/>
          </p:nvPr>
        </p:nvSpPr>
        <p:spPr>
          <a:xfrm>
            <a:off x="311700" y="3743275"/>
            <a:ext cx="2337600" cy="96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Desviación</a:t>
            </a:r>
            <a:r>
              <a:rPr lang="es-419"/>
              <a:t>: </a:t>
            </a:r>
            <a:endParaRPr/>
          </a:p>
        </p:txBody>
      </p:sp>
      <p:pic>
        <p:nvPicPr>
          <p:cNvPr id="425" name="Google Shape;425;p38"/>
          <p:cNvPicPr preferRelativeResize="0"/>
          <p:nvPr/>
        </p:nvPicPr>
        <p:blipFill>
          <a:blip r:embed="rId5">
            <a:alphaModFix/>
          </a:blip>
          <a:stretch>
            <a:fillRect/>
          </a:stretch>
        </p:blipFill>
        <p:spPr>
          <a:xfrm>
            <a:off x="1883275" y="3719575"/>
            <a:ext cx="1390650" cy="428625"/>
          </a:xfrm>
          <a:prstGeom prst="rect">
            <a:avLst/>
          </a:prstGeom>
          <a:noFill/>
          <a:ln>
            <a:noFill/>
          </a:ln>
        </p:spPr>
      </p:pic>
      <p:pic>
        <p:nvPicPr>
          <p:cNvPr id="426" name="Google Shape;426;p38"/>
          <p:cNvPicPr preferRelativeResize="0"/>
          <p:nvPr/>
        </p:nvPicPr>
        <p:blipFill>
          <a:blip r:embed="rId6">
            <a:alphaModFix/>
          </a:blip>
          <a:stretch>
            <a:fillRect/>
          </a:stretch>
        </p:blipFill>
        <p:spPr>
          <a:xfrm>
            <a:off x="8419122" y="61528"/>
            <a:ext cx="648690" cy="572700"/>
          </a:xfrm>
          <a:prstGeom prst="rect">
            <a:avLst/>
          </a:prstGeom>
          <a:noFill/>
          <a:ln>
            <a:noFill/>
          </a:ln>
        </p:spPr>
      </p:pic>
      <p:cxnSp>
        <p:nvCxnSpPr>
          <p:cNvPr id="427" name="Google Shape;427;p38"/>
          <p:cNvCxnSpPr/>
          <p:nvPr/>
        </p:nvCxnSpPr>
        <p:spPr>
          <a:xfrm>
            <a:off x="4096700" y="3153300"/>
            <a:ext cx="2455500" cy="594600"/>
          </a:xfrm>
          <a:prstGeom prst="straightConnector1">
            <a:avLst/>
          </a:prstGeom>
          <a:noFill/>
          <a:ln cap="flat" cmpd="sng" w="19050">
            <a:solidFill>
              <a:schemeClr val="dk2"/>
            </a:solidFill>
            <a:prstDash val="solid"/>
            <a:round/>
            <a:headEnd len="med" w="med" type="none"/>
            <a:tailEnd len="med" w="med" type="triangle"/>
          </a:ln>
        </p:spPr>
      </p:cxnSp>
      <p:sp>
        <p:nvSpPr>
          <p:cNvPr id="428" name="Google Shape;428;p38"/>
          <p:cNvSpPr txBox="1"/>
          <p:nvPr/>
        </p:nvSpPr>
        <p:spPr>
          <a:xfrm>
            <a:off x="5704800" y="3867225"/>
            <a:ext cx="2959500" cy="615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a:t>Promedio del cuadrado de las distancias a la media</a:t>
            </a:r>
            <a:endParaRPr/>
          </a:p>
        </p:txBody>
      </p:sp>
      <p:sp>
        <p:nvSpPr>
          <p:cNvPr id="429" name="Google Shape;429;p38"/>
          <p:cNvSpPr txBox="1"/>
          <p:nvPr/>
        </p:nvSpPr>
        <p:spPr>
          <a:xfrm>
            <a:off x="5933400" y="1359613"/>
            <a:ext cx="2959500" cy="615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a:t>También llamado valor esperado o esperanza matemática</a:t>
            </a:r>
            <a:endParaRPr/>
          </a:p>
        </p:txBody>
      </p:sp>
      <p:cxnSp>
        <p:nvCxnSpPr>
          <p:cNvPr id="430" name="Google Shape;430;p38"/>
          <p:cNvCxnSpPr/>
          <p:nvPr/>
        </p:nvCxnSpPr>
        <p:spPr>
          <a:xfrm flipH="1" rot="10800000">
            <a:off x="4803600" y="1731613"/>
            <a:ext cx="907200" cy="567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9"/>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es-419">
                <a:solidFill>
                  <a:srgbClr val="000000"/>
                </a:solidFill>
              </a:rPr>
              <a:t>Distribución uniforme: </a:t>
            </a:r>
            <a:r>
              <a:rPr lang="es-419">
                <a:solidFill>
                  <a:srgbClr val="000000"/>
                </a:solidFill>
              </a:rPr>
              <a:t>todos los valores en el intervalo [a, b] son equiprobables.</a:t>
            </a:r>
            <a:endParaRPr>
              <a:solidFill>
                <a:srgbClr val="000000"/>
              </a:solidFill>
            </a:endParaRPr>
          </a:p>
        </p:txBody>
      </p:sp>
      <p:sp>
        <p:nvSpPr>
          <p:cNvPr id="436" name="Google Shape;43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Algunas distribuciones importantes. Variable continua</a:t>
            </a:r>
            <a:endParaRPr/>
          </a:p>
        </p:txBody>
      </p:sp>
      <p:sp>
        <p:nvSpPr>
          <p:cNvPr id="437" name="Google Shape;437;p39"/>
          <p:cNvSpPr txBox="1"/>
          <p:nvPr/>
        </p:nvSpPr>
        <p:spPr>
          <a:xfrm>
            <a:off x="3119803" y="3343350"/>
            <a:ext cx="1687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t>Función densidad de probabilidad</a:t>
            </a:r>
            <a:endParaRPr b="1"/>
          </a:p>
        </p:txBody>
      </p:sp>
      <p:pic>
        <p:nvPicPr>
          <p:cNvPr id="438" name="Google Shape;438;p39"/>
          <p:cNvPicPr preferRelativeResize="0"/>
          <p:nvPr/>
        </p:nvPicPr>
        <p:blipFill>
          <a:blip r:embed="rId3">
            <a:alphaModFix/>
          </a:blip>
          <a:stretch>
            <a:fillRect/>
          </a:stretch>
        </p:blipFill>
        <p:spPr>
          <a:xfrm>
            <a:off x="1759488" y="1753412"/>
            <a:ext cx="2255175" cy="848475"/>
          </a:xfrm>
          <a:prstGeom prst="rect">
            <a:avLst/>
          </a:prstGeom>
          <a:noFill/>
          <a:ln>
            <a:noFill/>
          </a:ln>
        </p:spPr>
      </p:pic>
      <p:pic>
        <p:nvPicPr>
          <p:cNvPr id="439" name="Google Shape;439;p39"/>
          <p:cNvPicPr preferRelativeResize="0"/>
          <p:nvPr/>
        </p:nvPicPr>
        <p:blipFill>
          <a:blip r:embed="rId4">
            <a:alphaModFix/>
          </a:blip>
          <a:stretch>
            <a:fillRect/>
          </a:stretch>
        </p:blipFill>
        <p:spPr>
          <a:xfrm>
            <a:off x="426400" y="2815188"/>
            <a:ext cx="2570339" cy="1591188"/>
          </a:xfrm>
          <a:prstGeom prst="rect">
            <a:avLst/>
          </a:prstGeom>
          <a:noFill/>
          <a:ln>
            <a:noFill/>
          </a:ln>
        </p:spPr>
      </p:pic>
      <p:sp>
        <p:nvSpPr>
          <p:cNvPr id="440" name="Google Shape;440;p39"/>
          <p:cNvSpPr txBox="1"/>
          <p:nvPr/>
        </p:nvSpPr>
        <p:spPr>
          <a:xfrm>
            <a:off x="545400" y="4665225"/>
            <a:ext cx="8124900" cy="400200"/>
          </a:xfrm>
          <a:prstGeom prst="rect">
            <a:avLst/>
          </a:prstGeom>
          <a:noFill/>
          <a:ln cap="flat" cmpd="sng" w="19050">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a:t>Si x está uniformemente distribuida en [0, 1] entonces (b-a)*x + a lo está en el intervalo [a, b].</a:t>
            </a:r>
            <a:endParaRPr/>
          </a:p>
        </p:txBody>
      </p:sp>
      <p:sp>
        <p:nvSpPr>
          <p:cNvPr id="441" name="Google Shape;441;p39"/>
          <p:cNvSpPr txBox="1"/>
          <p:nvPr/>
        </p:nvSpPr>
        <p:spPr>
          <a:xfrm>
            <a:off x="1280475" y="2906375"/>
            <a:ext cx="129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t>a = 0 y b = 1</a:t>
            </a:r>
            <a:endParaRPr b="1"/>
          </a:p>
        </p:txBody>
      </p:sp>
      <p:sp>
        <p:nvSpPr>
          <p:cNvPr id="442" name="Google Shape;442;p39"/>
          <p:cNvSpPr txBox="1"/>
          <p:nvPr/>
        </p:nvSpPr>
        <p:spPr>
          <a:xfrm>
            <a:off x="5592175" y="1737800"/>
            <a:ext cx="3233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t>Función distribución (acumulada) de probabilidad</a:t>
            </a:r>
            <a:endParaRPr b="1"/>
          </a:p>
        </p:txBody>
      </p:sp>
      <p:pic>
        <p:nvPicPr>
          <p:cNvPr id="443" name="Google Shape;443;p39"/>
          <p:cNvPicPr preferRelativeResize="0"/>
          <p:nvPr/>
        </p:nvPicPr>
        <p:blipFill>
          <a:blip r:embed="rId5">
            <a:alphaModFix/>
          </a:blip>
          <a:stretch>
            <a:fillRect/>
          </a:stretch>
        </p:blipFill>
        <p:spPr>
          <a:xfrm>
            <a:off x="5439775" y="2353400"/>
            <a:ext cx="3233100" cy="2019463"/>
          </a:xfrm>
          <a:prstGeom prst="rect">
            <a:avLst/>
          </a:prstGeom>
          <a:noFill/>
          <a:ln>
            <a:noFill/>
          </a:ln>
        </p:spPr>
      </p:pic>
      <p:pic>
        <p:nvPicPr>
          <p:cNvPr id="444" name="Google Shape;444;p39"/>
          <p:cNvPicPr preferRelativeResize="0"/>
          <p:nvPr/>
        </p:nvPicPr>
        <p:blipFill>
          <a:blip r:embed="rId6">
            <a:alphaModFix/>
          </a:blip>
          <a:stretch>
            <a:fillRect/>
          </a:stretch>
        </p:blipFill>
        <p:spPr>
          <a:xfrm>
            <a:off x="7264250" y="3520250"/>
            <a:ext cx="1253568" cy="400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pic>
        <p:nvPicPr>
          <p:cNvPr id="449" name="Google Shape;449;p40"/>
          <p:cNvPicPr preferRelativeResize="0"/>
          <p:nvPr/>
        </p:nvPicPr>
        <p:blipFill>
          <a:blip r:embed="rId3">
            <a:alphaModFix/>
          </a:blip>
          <a:stretch>
            <a:fillRect/>
          </a:stretch>
        </p:blipFill>
        <p:spPr>
          <a:xfrm>
            <a:off x="566150" y="3167075"/>
            <a:ext cx="2734599" cy="1723625"/>
          </a:xfrm>
          <a:prstGeom prst="rect">
            <a:avLst/>
          </a:prstGeom>
          <a:noFill/>
          <a:ln>
            <a:noFill/>
          </a:ln>
        </p:spPr>
      </p:pic>
      <p:sp>
        <p:nvSpPr>
          <p:cNvPr id="450" name="Google Shape;450;p40"/>
          <p:cNvSpPr txBox="1"/>
          <p:nvPr>
            <p:ph idx="1" type="body"/>
          </p:nvPr>
        </p:nvSpPr>
        <p:spPr>
          <a:xfrm>
            <a:off x="311700" y="1152475"/>
            <a:ext cx="8437500" cy="96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419">
                <a:solidFill>
                  <a:srgbClr val="000000"/>
                </a:solidFill>
              </a:rPr>
              <a:t>Distribución exponencial</a:t>
            </a:r>
            <a:r>
              <a:rPr lang="es-419">
                <a:solidFill>
                  <a:srgbClr val="000000"/>
                </a:solidFill>
              </a:rPr>
              <a:t>: se utiliza para modelar por ejemplo tiempos de espera entre eventos raros.</a:t>
            </a:r>
            <a:endParaRPr>
              <a:solidFill>
                <a:srgbClr val="000000"/>
              </a:solidFill>
            </a:endParaRPr>
          </a:p>
        </p:txBody>
      </p:sp>
      <p:sp>
        <p:nvSpPr>
          <p:cNvPr id="451" name="Google Shape;45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Algunas distribuciones importantes. Variable continua</a:t>
            </a:r>
            <a:endParaRPr/>
          </a:p>
        </p:txBody>
      </p:sp>
      <p:pic>
        <p:nvPicPr>
          <p:cNvPr id="452" name="Google Shape;452;p40"/>
          <p:cNvPicPr preferRelativeResize="0"/>
          <p:nvPr/>
        </p:nvPicPr>
        <p:blipFill>
          <a:blip r:embed="rId4">
            <a:alphaModFix/>
          </a:blip>
          <a:stretch>
            <a:fillRect/>
          </a:stretch>
        </p:blipFill>
        <p:spPr>
          <a:xfrm>
            <a:off x="947775" y="2139712"/>
            <a:ext cx="2123750" cy="864075"/>
          </a:xfrm>
          <a:prstGeom prst="rect">
            <a:avLst/>
          </a:prstGeom>
          <a:noFill/>
          <a:ln>
            <a:noFill/>
          </a:ln>
        </p:spPr>
      </p:pic>
      <p:cxnSp>
        <p:nvCxnSpPr>
          <p:cNvPr id="453" name="Google Shape;453;p40"/>
          <p:cNvCxnSpPr/>
          <p:nvPr/>
        </p:nvCxnSpPr>
        <p:spPr>
          <a:xfrm flipH="1" rot="10800000">
            <a:off x="3286175" y="2194300"/>
            <a:ext cx="697800" cy="336000"/>
          </a:xfrm>
          <a:prstGeom prst="straightConnector1">
            <a:avLst/>
          </a:prstGeom>
          <a:noFill/>
          <a:ln cap="flat" cmpd="sng" w="19050">
            <a:solidFill>
              <a:schemeClr val="dk2"/>
            </a:solidFill>
            <a:prstDash val="solid"/>
            <a:round/>
            <a:headEnd len="med" w="med" type="none"/>
            <a:tailEnd len="med" w="med" type="triangle"/>
          </a:ln>
        </p:spPr>
      </p:cxnSp>
      <p:pic>
        <p:nvPicPr>
          <p:cNvPr id="454" name="Google Shape;454;p40"/>
          <p:cNvPicPr preferRelativeResize="0"/>
          <p:nvPr/>
        </p:nvPicPr>
        <p:blipFill>
          <a:blip r:embed="rId5">
            <a:alphaModFix/>
          </a:blip>
          <a:stretch>
            <a:fillRect/>
          </a:stretch>
        </p:blipFill>
        <p:spPr>
          <a:xfrm>
            <a:off x="5615975" y="2712575"/>
            <a:ext cx="3243100" cy="2025725"/>
          </a:xfrm>
          <a:prstGeom prst="rect">
            <a:avLst/>
          </a:prstGeom>
          <a:noFill/>
          <a:ln>
            <a:noFill/>
          </a:ln>
        </p:spPr>
      </p:pic>
      <p:sp>
        <p:nvSpPr>
          <p:cNvPr id="455" name="Google Shape;455;p40"/>
          <p:cNvSpPr txBox="1"/>
          <p:nvPr/>
        </p:nvSpPr>
        <p:spPr>
          <a:xfrm>
            <a:off x="3371101" y="3971250"/>
            <a:ext cx="1332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t>Función densidad de probabilidad</a:t>
            </a:r>
            <a:endParaRPr b="1"/>
          </a:p>
        </p:txBody>
      </p:sp>
      <p:sp>
        <p:nvSpPr>
          <p:cNvPr id="456" name="Google Shape;456;p40"/>
          <p:cNvSpPr/>
          <p:nvPr/>
        </p:nvSpPr>
        <p:spPr>
          <a:xfrm>
            <a:off x="2794600" y="2318650"/>
            <a:ext cx="452400" cy="465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0"/>
          <p:cNvSpPr txBox="1"/>
          <p:nvPr/>
        </p:nvSpPr>
        <p:spPr>
          <a:xfrm>
            <a:off x="4023150" y="1956150"/>
            <a:ext cx="112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Valor medio de la distribución</a:t>
            </a:r>
            <a:endParaRPr/>
          </a:p>
        </p:txBody>
      </p:sp>
      <p:pic>
        <p:nvPicPr>
          <p:cNvPr id="458" name="Google Shape;458;p40"/>
          <p:cNvPicPr preferRelativeResize="0"/>
          <p:nvPr/>
        </p:nvPicPr>
        <p:blipFill>
          <a:blip r:embed="rId6">
            <a:alphaModFix/>
          </a:blip>
          <a:stretch>
            <a:fillRect/>
          </a:stretch>
        </p:blipFill>
        <p:spPr>
          <a:xfrm>
            <a:off x="7067800" y="3894490"/>
            <a:ext cx="1602600" cy="339010"/>
          </a:xfrm>
          <a:prstGeom prst="rect">
            <a:avLst/>
          </a:prstGeom>
          <a:noFill/>
          <a:ln>
            <a:noFill/>
          </a:ln>
        </p:spPr>
      </p:pic>
      <p:sp>
        <p:nvSpPr>
          <p:cNvPr id="459" name="Google Shape;459;p40"/>
          <p:cNvSpPr txBox="1"/>
          <p:nvPr/>
        </p:nvSpPr>
        <p:spPr>
          <a:xfrm>
            <a:off x="5744575" y="2118800"/>
            <a:ext cx="3233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t>Función distribución (acumulada) de probabilidad</a:t>
            </a:r>
            <a:endParaRPr b="1"/>
          </a:p>
        </p:txBody>
      </p:sp>
      <p:sp>
        <p:nvSpPr>
          <p:cNvPr id="460" name="Google Shape;460;p40"/>
          <p:cNvSpPr txBox="1"/>
          <p:nvPr/>
        </p:nvSpPr>
        <p:spPr>
          <a:xfrm>
            <a:off x="2461000" y="3193400"/>
            <a:ext cx="823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1200"/>
              <a:t>beta = 1</a:t>
            </a:r>
            <a:endParaRPr b="1" sz="1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1"/>
          <p:cNvSpPr txBox="1"/>
          <p:nvPr>
            <p:ph idx="1" type="body"/>
          </p:nvPr>
        </p:nvSpPr>
        <p:spPr>
          <a:xfrm>
            <a:off x="311700" y="1152475"/>
            <a:ext cx="8520600" cy="129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419">
                <a:solidFill>
                  <a:srgbClr val="000000"/>
                </a:solidFill>
              </a:rPr>
              <a:t>Distribución normal o gaussiana</a:t>
            </a:r>
            <a:r>
              <a:rPr lang="es-419">
                <a:solidFill>
                  <a:srgbClr val="000000"/>
                </a:solidFill>
              </a:rPr>
              <a:t>: esta distribución aparece en múltiples contextos, como resultado de la sumatoria de varios eventos aleatorios (teorema central de límite).</a:t>
            </a:r>
            <a:endParaRPr>
              <a:solidFill>
                <a:srgbClr val="000000"/>
              </a:solidFill>
            </a:endParaRPr>
          </a:p>
        </p:txBody>
      </p:sp>
      <p:sp>
        <p:nvSpPr>
          <p:cNvPr id="466" name="Google Shape;46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Algunas distribuciones importantes. Variable continua</a:t>
            </a:r>
            <a:endParaRPr/>
          </a:p>
        </p:txBody>
      </p:sp>
      <p:pic>
        <p:nvPicPr>
          <p:cNvPr id="467" name="Google Shape;467;p41"/>
          <p:cNvPicPr preferRelativeResize="0"/>
          <p:nvPr/>
        </p:nvPicPr>
        <p:blipFill>
          <a:blip r:embed="rId3">
            <a:alphaModFix/>
          </a:blip>
          <a:stretch>
            <a:fillRect/>
          </a:stretch>
        </p:blipFill>
        <p:spPr>
          <a:xfrm>
            <a:off x="2298979" y="2558925"/>
            <a:ext cx="4546050" cy="1298875"/>
          </a:xfrm>
          <a:prstGeom prst="rect">
            <a:avLst/>
          </a:prstGeom>
          <a:noFill/>
          <a:ln>
            <a:noFill/>
          </a:ln>
        </p:spPr>
      </p:pic>
      <p:sp>
        <p:nvSpPr>
          <p:cNvPr id="468" name="Google Shape;468;p41"/>
          <p:cNvSpPr txBox="1"/>
          <p:nvPr/>
        </p:nvSpPr>
        <p:spPr>
          <a:xfrm>
            <a:off x="3047088" y="4419125"/>
            <a:ext cx="3049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t>Función densidad de probabilidad</a:t>
            </a:r>
            <a:endParaRPr b="1"/>
          </a:p>
        </p:txBody>
      </p:sp>
      <p:grpSp>
        <p:nvGrpSpPr>
          <p:cNvPr id="469" name="Google Shape;469;p41"/>
          <p:cNvGrpSpPr/>
          <p:nvPr/>
        </p:nvGrpSpPr>
        <p:grpSpPr>
          <a:xfrm>
            <a:off x="1665300" y="2097175"/>
            <a:ext cx="7312125" cy="2937550"/>
            <a:chOff x="1665300" y="2097175"/>
            <a:chExt cx="7312125" cy="2937550"/>
          </a:xfrm>
        </p:grpSpPr>
        <p:sp>
          <p:nvSpPr>
            <p:cNvPr id="470" name="Google Shape;470;p41"/>
            <p:cNvSpPr txBox="1"/>
            <p:nvPr/>
          </p:nvSpPr>
          <p:spPr>
            <a:xfrm>
              <a:off x="6845025" y="3772625"/>
              <a:ext cx="2132400" cy="1262100"/>
            </a:xfrm>
            <a:prstGeom prst="rect">
              <a:avLst/>
            </a:prstGeom>
            <a:noFill/>
            <a:ln cap="flat" cmpd="sng" w="19050">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a:t>En esta distribución, la media y la varianza aparecen explícitamente como parámetros de la distribución. </a:t>
              </a:r>
              <a:endParaRPr/>
            </a:p>
          </p:txBody>
        </p:sp>
        <p:sp>
          <p:nvSpPr>
            <p:cNvPr id="471" name="Google Shape;471;p41"/>
            <p:cNvSpPr/>
            <p:nvPr/>
          </p:nvSpPr>
          <p:spPr>
            <a:xfrm>
              <a:off x="4729950" y="3411775"/>
              <a:ext cx="568500" cy="615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2" name="Google Shape;472;p41"/>
            <p:cNvCxnSpPr>
              <a:stCxn id="471" idx="3"/>
            </p:cNvCxnSpPr>
            <p:nvPr/>
          </p:nvCxnSpPr>
          <p:spPr>
            <a:xfrm flipH="1">
              <a:off x="2688005" y="3937222"/>
              <a:ext cx="2125200" cy="417900"/>
            </a:xfrm>
            <a:prstGeom prst="straightConnector1">
              <a:avLst/>
            </a:prstGeom>
            <a:noFill/>
            <a:ln cap="flat" cmpd="sng" w="19050">
              <a:solidFill>
                <a:schemeClr val="dk2"/>
              </a:solidFill>
              <a:prstDash val="solid"/>
              <a:round/>
              <a:headEnd len="med" w="med" type="none"/>
              <a:tailEnd len="med" w="med" type="triangle"/>
            </a:ln>
          </p:spPr>
        </p:cxnSp>
        <p:sp>
          <p:nvSpPr>
            <p:cNvPr id="473" name="Google Shape;473;p41"/>
            <p:cNvSpPr txBox="1"/>
            <p:nvPr/>
          </p:nvSpPr>
          <p:spPr>
            <a:xfrm>
              <a:off x="1665300" y="4279775"/>
              <a:ext cx="122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t>Varianza</a:t>
              </a:r>
              <a:endParaRPr b="1"/>
            </a:p>
          </p:txBody>
        </p:sp>
        <p:cxnSp>
          <p:nvCxnSpPr>
            <p:cNvPr id="474" name="Google Shape;474;p41"/>
            <p:cNvCxnSpPr>
              <a:stCxn id="475" idx="6"/>
            </p:cNvCxnSpPr>
            <p:nvPr/>
          </p:nvCxnSpPr>
          <p:spPr>
            <a:xfrm flipH="1" rot="10800000">
              <a:off x="6746250" y="2455375"/>
              <a:ext cx="555600" cy="349800"/>
            </a:xfrm>
            <a:prstGeom prst="straightConnector1">
              <a:avLst/>
            </a:prstGeom>
            <a:noFill/>
            <a:ln cap="flat" cmpd="sng" w="19050">
              <a:solidFill>
                <a:schemeClr val="dk2"/>
              </a:solidFill>
              <a:prstDash val="solid"/>
              <a:round/>
              <a:headEnd len="med" w="med" type="none"/>
              <a:tailEnd len="med" w="med" type="triangle"/>
            </a:ln>
          </p:spPr>
        </p:cxnSp>
        <p:sp>
          <p:nvSpPr>
            <p:cNvPr id="475" name="Google Shape;475;p41"/>
            <p:cNvSpPr/>
            <p:nvPr/>
          </p:nvSpPr>
          <p:spPr>
            <a:xfrm>
              <a:off x="6177750" y="2497375"/>
              <a:ext cx="568500" cy="615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1"/>
            <p:cNvSpPr txBox="1"/>
            <p:nvPr/>
          </p:nvSpPr>
          <p:spPr>
            <a:xfrm>
              <a:off x="7387675" y="2097175"/>
              <a:ext cx="122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t>Valor medio</a:t>
              </a:r>
              <a:endParaRPr b="1"/>
            </a:p>
          </p:txBody>
        </p:sp>
        <p:pic>
          <p:nvPicPr>
            <p:cNvPr id="477" name="Google Shape;477;p41"/>
            <p:cNvPicPr preferRelativeResize="0"/>
            <p:nvPr/>
          </p:nvPicPr>
          <p:blipFill>
            <a:blip r:embed="rId4">
              <a:alphaModFix/>
            </a:blip>
            <a:stretch>
              <a:fillRect/>
            </a:stretch>
          </p:blipFill>
          <p:spPr>
            <a:xfrm>
              <a:off x="7698825" y="2449300"/>
              <a:ext cx="1133475" cy="36195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500"/>
                                        <p:tgtEl>
                                          <p:spTgt spid="4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nvSpPr>
        <p:spPr>
          <a:xfrm>
            <a:off x="374775" y="1137250"/>
            <a:ext cx="8193300" cy="37248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Char char="●"/>
            </a:pPr>
            <a:r>
              <a:rPr lang="es-419" sz="1800"/>
              <a:t>Muchas veces podemos interpretar nuestros datos como el resultado de una secuencia de eventos al azar, por lo tanto es bueno para el análisis pensar en el proceso que los generó.</a:t>
            </a:r>
            <a:endParaRPr sz="1800"/>
          </a:p>
          <a:p>
            <a:pPr indent="0" lvl="0" marL="457200" rtl="0" algn="l">
              <a:lnSpc>
                <a:spcPct val="150000"/>
              </a:lnSpc>
              <a:spcBef>
                <a:spcPts val="0"/>
              </a:spcBef>
              <a:spcAft>
                <a:spcPts val="0"/>
              </a:spcAft>
              <a:buNone/>
            </a:pPr>
            <a:r>
              <a:t/>
            </a:r>
            <a:endParaRPr sz="1800"/>
          </a:p>
          <a:p>
            <a:pPr indent="-342900" lvl="0" marL="457200" rtl="0" algn="l">
              <a:lnSpc>
                <a:spcPct val="150000"/>
              </a:lnSpc>
              <a:spcBef>
                <a:spcPts val="0"/>
              </a:spcBef>
              <a:spcAft>
                <a:spcPts val="0"/>
              </a:spcAft>
              <a:buSzPts val="1800"/>
              <a:buChar char="●"/>
            </a:pPr>
            <a:r>
              <a:rPr lang="es-419" sz="1800">
                <a:solidFill>
                  <a:schemeClr val="dk1"/>
                </a:solidFill>
              </a:rPr>
              <a:t>Muchos algoritmos que usan un lenguaje probabilístico (PCA, Naive Bayes, Latent Dirichlet Allocation), por lo tanto es bueno saber conceptos tales como la covarianza, probabilidad condicional, variables independientes.</a:t>
            </a:r>
            <a:endParaRPr sz="1800"/>
          </a:p>
          <a:p>
            <a:pPr indent="0" lvl="0" marL="0" rtl="0" algn="l">
              <a:spcBef>
                <a:spcPts val="0"/>
              </a:spcBef>
              <a:spcAft>
                <a:spcPts val="0"/>
              </a:spcAft>
              <a:buNone/>
            </a:pPr>
            <a:r>
              <a:t/>
            </a:r>
            <a:endParaRPr/>
          </a:p>
        </p:txBody>
      </p:sp>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419"/>
              <a:t>¿Por qué probabilidad?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Propiedades y ¿por qué es tan importante la normal?</a:t>
            </a:r>
            <a:endParaRPr/>
          </a:p>
        </p:txBody>
      </p:sp>
      <p:pic>
        <p:nvPicPr>
          <p:cNvPr id="483" name="Google Shape;483;p42"/>
          <p:cNvPicPr preferRelativeResize="0"/>
          <p:nvPr/>
        </p:nvPicPr>
        <p:blipFill>
          <a:blip r:embed="rId3">
            <a:alphaModFix/>
          </a:blip>
          <a:stretch>
            <a:fillRect/>
          </a:stretch>
        </p:blipFill>
        <p:spPr>
          <a:xfrm>
            <a:off x="676226" y="1983125"/>
            <a:ext cx="4286325" cy="2701675"/>
          </a:xfrm>
          <a:prstGeom prst="rect">
            <a:avLst/>
          </a:prstGeom>
          <a:noFill/>
          <a:ln>
            <a:noFill/>
          </a:ln>
        </p:spPr>
      </p:pic>
      <p:sp>
        <p:nvSpPr>
          <p:cNvPr id="484" name="Google Shape;484;p42"/>
          <p:cNvSpPr txBox="1"/>
          <p:nvPr/>
        </p:nvSpPr>
        <p:spPr>
          <a:xfrm>
            <a:off x="3028950" y="1352550"/>
            <a:ext cx="308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Valor medio = </a:t>
            </a:r>
            <a:r>
              <a:rPr lang="es-419" sz="1800">
                <a:solidFill>
                  <a:schemeClr val="dk2"/>
                </a:solidFill>
              </a:rPr>
              <a:t>𝜇</a:t>
            </a:r>
            <a:endParaRPr/>
          </a:p>
        </p:txBody>
      </p:sp>
      <p:cxnSp>
        <p:nvCxnSpPr>
          <p:cNvPr id="485" name="Google Shape;485;p42"/>
          <p:cNvCxnSpPr/>
          <p:nvPr/>
        </p:nvCxnSpPr>
        <p:spPr>
          <a:xfrm flipH="1" rot="10800000">
            <a:off x="2095975" y="3787025"/>
            <a:ext cx="1999500" cy="6300"/>
          </a:xfrm>
          <a:prstGeom prst="straightConnector1">
            <a:avLst/>
          </a:prstGeom>
          <a:noFill/>
          <a:ln cap="flat" cmpd="sng" w="19050">
            <a:solidFill>
              <a:schemeClr val="dk2"/>
            </a:solidFill>
            <a:prstDash val="dash"/>
            <a:round/>
            <a:headEnd len="med" w="med" type="none"/>
            <a:tailEnd len="med" w="med" type="none"/>
          </a:ln>
        </p:spPr>
      </p:cxnSp>
      <p:sp>
        <p:nvSpPr>
          <p:cNvPr id="486" name="Google Shape;486;p42"/>
          <p:cNvSpPr txBox="1"/>
          <p:nvPr/>
        </p:nvSpPr>
        <p:spPr>
          <a:xfrm>
            <a:off x="3711116" y="3339675"/>
            <a:ext cx="9117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s-419" sz="1800">
                <a:solidFill>
                  <a:schemeClr val="dk2"/>
                </a:solidFill>
              </a:rPr>
              <a:t>𝜇 + 2𝜎</a:t>
            </a:r>
            <a:endParaRPr/>
          </a:p>
        </p:txBody>
      </p:sp>
      <p:sp>
        <p:nvSpPr>
          <p:cNvPr id="487" name="Google Shape;487;p42"/>
          <p:cNvSpPr txBox="1"/>
          <p:nvPr/>
        </p:nvSpPr>
        <p:spPr>
          <a:xfrm>
            <a:off x="1729916" y="3339675"/>
            <a:ext cx="9117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s-419" sz="1800">
                <a:solidFill>
                  <a:schemeClr val="dk2"/>
                </a:solidFill>
              </a:rPr>
              <a:t>𝜇 - 2𝜎</a:t>
            </a:r>
            <a:endParaRPr/>
          </a:p>
        </p:txBody>
      </p:sp>
      <p:sp>
        <p:nvSpPr>
          <p:cNvPr id="488" name="Google Shape;488;p42"/>
          <p:cNvSpPr txBox="1"/>
          <p:nvPr/>
        </p:nvSpPr>
        <p:spPr>
          <a:xfrm>
            <a:off x="2735050" y="3439725"/>
            <a:ext cx="69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 95%</a:t>
            </a:r>
            <a:endParaRPr/>
          </a:p>
        </p:txBody>
      </p:sp>
      <p:cxnSp>
        <p:nvCxnSpPr>
          <p:cNvPr id="489" name="Google Shape;489;p42"/>
          <p:cNvCxnSpPr/>
          <p:nvPr/>
        </p:nvCxnSpPr>
        <p:spPr>
          <a:xfrm rot="10800000">
            <a:off x="3086025" y="1752600"/>
            <a:ext cx="9600" cy="952500"/>
          </a:xfrm>
          <a:prstGeom prst="straightConnector1">
            <a:avLst/>
          </a:prstGeom>
          <a:noFill/>
          <a:ln cap="flat" cmpd="sng" w="19050">
            <a:solidFill>
              <a:schemeClr val="dk2"/>
            </a:solidFill>
            <a:prstDash val="dash"/>
            <a:round/>
            <a:headEnd len="med" w="med" type="none"/>
            <a:tailEnd len="med" w="med" type="none"/>
          </a:ln>
        </p:spPr>
      </p:cxnSp>
      <p:pic>
        <p:nvPicPr>
          <p:cNvPr id="490" name="Google Shape;490;p42"/>
          <p:cNvPicPr preferRelativeResize="0"/>
          <p:nvPr/>
        </p:nvPicPr>
        <p:blipFill>
          <a:blip r:embed="rId4">
            <a:alphaModFix/>
          </a:blip>
          <a:stretch>
            <a:fillRect/>
          </a:stretch>
        </p:blipFill>
        <p:spPr>
          <a:xfrm>
            <a:off x="6247575" y="4447213"/>
            <a:ext cx="1762125" cy="361950"/>
          </a:xfrm>
          <a:prstGeom prst="rect">
            <a:avLst/>
          </a:prstGeom>
          <a:noFill/>
          <a:ln>
            <a:noFill/>
          </a:ln>
        </p:spPr>
      </p:pic>
      <p:sp>
        <p:nvSpPr>
          <p:cNvPr id="491" name="Google Shape;491;p42"/>
          <p:cNvSpPr txBox="1"/>
          <p:nvPr/>
        </p:nvSpPr>
        <p:spPr>
          <a:xfrm>
            <a:off x="5800088" y="3530275"/>
            <a:ext cx="2657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Para una variable </a:t>
            </a:r>
            <a:r>
              <a:rPr lang="es-419">
                <a:solidFill>
                  <a:schemeClr val="dk1"/>
                </a:solidFill>
              </a:rPr>
              <a:t>normal</a:t>
            </a:r>
            <a:r>
              <a:rPr lang="es-419"/>
              <a:t> estandarizada un valor mayor a 2 (o menor a -2) es raro.</a:t>
            </a:r>
            <a:endParaRPr/>
          </a:p>
        </p:txBody>
      </p:sp>
      <p:sp>
        <p:nvSpPr>
          <p:cNvPr id="492" name="Google Shape;492;p42"/>
          <p:cNvSpPr txBox="1"/>
          <p:nvPr/>
        </p:nvSpPr>
        <p:spPr>
          <a:xfrm>
            <a:off x="5257388" y="1586000"/>
            <a:ext cx="3437700" cy="1169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sz="1600"/>
              <a:t>La distribución normal es simétrica y alrededor del 95% de las veces, la variable aleatoria cae a menos de 2 desviaciones de la media.</a:t>
            </a:r>
            <a:endParaRPr sz="1600"/>
          </a:p>
        </p:txBody>
      </p:sp>
      <p:sp>
        <p:nvSpPr>
          <p:cNvPr id="493" name="Google Shape;493;p42"/>
          <p:cNvSpPr/>
          <p:nvPr/>
        </p:nvSpPr>
        <p:spPr>
          <a:xfrm>
            <a:off x="5867200" y="3476375"/>
            <a:ext cx="2589900" cy="1434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4" name="Google Shape;494;p42"/>
          <p:cNvCxnSpPr>
            <a:endCxn id="493" idx="1"/>
          </p:cNvCxnSpPr>
          <p:nvPr/>
        </p:nvCxnSpPr>
        <p:spPr>
          <a:xfrm>
            <a:off x="4652500" y="4031975"/>
            <a:ext cx="1214700" cy="161700"/>
          </a:xfrm>
          <a:prstGeom prst="straightConnector1">
            <a:avLst/>
          </a:prstGeom>
          <a:noFill/>
          <a:ln cap="flat" cmpd="sng" w="19050">
            <a:solidFill>
              <a:srgbClr val="0000FF"/>
            </a:solidFill>
            <a:prstDash val="solid"/>
            <a:round/>
            <a:headEnd len="med" w="med" type="none"/>
            <a:tailEnd len="med" w="med" type="triangle"/>
          </a:ln>
        </p:spPr>
      </p:cxnSp>
      <p:sp>
        <p:nvSpPr>
          <p:cNvPr id="495" name="Google Shape;495;p42"/>
          <p:cNvSpPr txBox="1"/>
          <p:nvPr>
            <p:ph idx="1" type="body"/>
          </p:nvPr>
        </p:nvSpPr>
        <p:spPr>
          <a:xfrm>
            <a:off x="311700" y="1152475"/>
            <a:ext cx="8520600" cy="96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419">
                <a:solidFill>
                  <a:srgbClr val="000000"/>
                </a:solidFill>
              </a:rPr>
              <a:t>Función densidad:</a:t>
            </a:r>
            <a:endParaRPr>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Propiedades y ¿por qué es tan importante la normal?</a:t>
            </a:r>
            <a:endParaRPr/>
          </a:p>
        </p:txBody>
      </p:sp>
      <p:pic>
        <p:nvPicPr>
          <p:cNvPr id="501" name="Google Shape;501;p43"/>
          <p:cNvPicPr preferRelativeResize="0"/>
          <p:nvPr/>
        </p:nvPicPr>
        <p:blipFill>
          <a:blip r:embed="rId3">
            <a:alphaModFix/>
          </a:blip>
          <a:stretch>
            <a:fillRect/>
          </a:stretch>
        </p:blipFill>
        <p:spPr>
          <a:xfrm>
            <a:off x="518016" y="1960375"/>
            <a:ext cx="4635184" cy="2895250"/>
          </a:xfrm>
          <a:prstGeom prst="rect">
            <a:avLst/>
          </a:prstGeom>
          <a:noFill/>
          <a:ln>
            <a:noFill/>
          </a:ln>
        </p:spPr>
      </p:pic>
      <p:sp>
        <p:nvSpPr>
          <p:cNvPr id="502" name="Google Shape;502;p43"/>
          <p:cNvSpPr txBox="1"/>
          <p:nvPr/>
        </p:nvSpPr>
        <p:spPr>
          <a:xfrm>
            <a:off x="5479200" y="4006200"/>
            <a:ext cx="335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t>Función distribución (acumulada) para una variable estandarizada.</a:t>
            </a:r>
            <a:endParaRPr b="1"/>
          </a:p>
        </p:txBody>
      </p:sp>
      <p:sp>
        <p:nvSpPr>
          <p:cNvPr id="503" name="Google Shape;503;p43"/>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419">
                <a:solidFill>
                  <a:srgbClr val="000000"/>
                </a:solidFill>
              </a:rPr>
              <a:t>Función acumulada:</a:t>
            </a:r>
            <a:endParaRPr>
              <a:solidFill>
                <a:srgbClr val="000000"/>
              </a:solidFill>
            </a:endParaRPr>
          </a:p>
        </p:txBody>
      </p:sp>
      <p:pic>
        <p:nvPicPr>
          <p:cNvPr id="504" name="Google Shape;504;p43"/>
          <p:cNvPicPr preferRelativeResize="0"/>
          <p:nvPr/>
        </p:nvPicPr>
        <p:blipFill>
          <a:blip r:embed="rId4">
            <a:alphaModFix/>
          </a:blip>
          <a:stretch>
            <a:fillRect/>
          </a:stretch>
        </p:blipFill>
        <p:spPr>
          <a:xfrm>
            <a:off x="5551148" y="1572768"/>
            <a:ext cx="3353100" cy="690105"/>
          </a:xfrm>
          <a:prstGeom prst="rect">
            <a:avLst/>
          </a:prstGeom>
          <a:noFill/>
          <a:ln>
            <a:noFill/>
          </a:ln>
        </p:spPr>
      </p:pic>
      <p:cxnSp>
        <p:nvCxnSpPr>
          <p:cNvPr id="505" name="Google Shape;505;p43"/>
          <p:cNvCxnSpPr/>
          <p:nvPr/>
        </p:nvCxnSpPr>
        <p:spPr>
          <a:xfrm flipH="1">
            <a:off x="7340500" y="2171125"/>
            <a:ext cx="180900" cy="529800"/>
          </a:xfrm>
          <a:prstGeom prst="straightConnector1">
            <a:avLst/>
          </a:prstGeom>
          <a:noFill/>
          <a:ln cap="flat" cmpd="sng" w="19050">
            <a:solidFill>
              <a:schemeClr val="dk2"/>
            </a:solidFill>
            <a:prstDash val="solid"/>
            <a:round/>
            <a:headEnd len="med" w="med" type="none"/>
            <a:tailEnd len="med" w="med" type="triangle"/>
          </a:ln>
        </p:spPr>
      </p:cxnSp>
      <p:sp>
        <p:nvSpPr>
          <p:cNvPr id="506" name="Google Shape;506;p43"/>
          <p:cNvSpPr txBox="1"/>
          <p:nvPr/>
        </p:nvSpPr>
        <p:spPr>
          <a:xfrm>
            <a:off x="5474950" y="2689638"/>
            <a:ext cx="3670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t>Función error</a:t>
            </a:r>
            <a:endParaRPr b="1"/>
          </a:p>
          <a:p>
            <a:pPr indent="0" lvl="0" marL="0" rtl="0" algn="l">
              <a:spcBef>
                <a:spcPts val="0"/>
              </a:spcBef>
              <a:spcAft>
                <a:spcPts val="0"/>
              </a:spcAft>
              <a:buNone/>
            </a:pPr>
            <a:r>
              <a:rPr lang="es-419" sz="1200" u="sng">
                <a:solidFill>
                  <a:schemeClr val="hlink"/>
                </a:solidFill>
                <a:hlinkClick r:id="rId5"/>
              </a:rPr>
              <a:t>https://es.wikipedia.org/wiki/Funci%C3%B3n_error</a:t>
            </a:r>
            <a:endParaRPr sz="1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4"/>
          <p:cNvSpPr txBox="1"/>
          <p:nvPr/>
        </p:nvSpPr>
        <p:spPr>
          <a:xfrm>
            <a:off x="504000" y="3008850"/>
            <a:ext cx="7805700" cy="9234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Char char="●"/>
            </a:pPr>
            <a:r>
              <a:rPr lang="es-419" sz="2400"/>
              <a:t>Si 						y definimos 					entonces: </a:t>
            </a:r>
            <a:endParaRPr sz="2200"/>
          </a:p>
        </p:txBody>
      </p:sp>
      <p:sp>
        <p:nvSpPr>
          <p:cNvPr id="512" name="Google Shape;51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Propiedades y ¿por qué es tan importante la normal?</a:t>
            </a:r>
            <a:endParaRPr/>
          </a:p>
        </p:txBody>
      </p:sp>
      <p:sp>
        <p:nvSpPr>
          <p:cNvPr id="513" name="Google Shape;513;p44"/>
          <p:cNvSpPr txBox="1"/>
          <p:nvPr/>
        </p:nvSpPr>
        <p:spPr>
          <a:xfrm>
            <a:off x="504000" y="1408650"/>
            <a:ext cx="7805700" cy="9234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Char char="●"/>
            </a:pPr>
            <a:r>
              <a:rPr lang="es-419" sz="2400"/>
              <a:t>Si 						y definimos 					entonces: </a:t>
            </a:r>
            <a:endParaRPr sz="2200"/>
          </a:p>
        </p:txBody>
      </p:sp>
      <p:pic>
        <p:nvPicPr>
          <p:cNvPr id="514" name="Google Shape;514;p44"/>
          <p:cNvPicPr preferRelativeResize="0"/>
          <p:nvPr/>
        </p:nvPicPr>
        <p:blipFill>
          <a:blip r:embed="rId3">
            <a:alphaModFix/>
          </a:blip>
          <a:stretch>
            <a:fillRect/>
          </a:stretch>
        </p:blipFill>
        <p:spPr>
          <a:xfrm>
            <a:off x="1599800" y="1466625"/>
            <a:ext cx="2076450" cy="438150"/>
          </a:xfrm>
          <a:prstGeom prst="rect">
            <a:avLst/>
          </a:prstGeom>
          <a:noFill/>
          <a:ln>
            <a:noFill/>
          </a:ln>
        </p:spPr>
      </p:pic>
      <p:pic>
        <p:nvPicPr>
          <p:cNvPr id="515" name="Google Shape;515;p44"/>
          <p:cNvPicPr preferRelativeResize="0"/>
          <p:nvPr/>
        </p:nvPicPr>
        <p:blipFill>
          <a:blip r:embed="rId4">
            <a:alphaModFix/>
          </a:blip>
          <a:stretch>
            <a:fillRect/>
          </a:stretch>
        </p:blipFill>
        <p:spPr>
          <a:xfrm>
            <a:off x="5508125" y="1314225"/>
            <a:ext cx="1704975" cy="742950"/>
          </a:xfrm>
          <a:prstGeom prst="rect">
            <a:avLst/>
          </a:prstGeom>
          <a:noFill/>
          <a:ln>
            <a:noFill/>
          </a:ln>
        </p:spPr>
      </p:pic>
      <p:pic>
        <p:nvPicPr>
          <p:cNvPr id="516" name="Google Shape;516;p44"/>
          <p:cNvPicPr preferRelativeResize="0"/>
          <p:nvPr/>
        </p:nvPicPr>
        <p:blipFill>
          <a:blip r:embed="rId5">
            <a:alphaModFix/>
          </a:blip>
          <a:stretch>
            <a:fillRect/>
          </a:stretch>
        </p:blipFill>
        <p:spPr>
          <a:xfrm>
            <a:off x="3525788" y="2156088"/>
            <a:ext cx="1762125" cy="361950"/>
          </a:xfrm>
          <a:prstGeom prst="rect">
            <a:avLst/>
          </a:prstGeom>
          <a:noFill/>
          <a:ln>
            <a:noFill/>
          </a:ln>
        </p:spPr>
      </p:pic>
      <p:pic>
        <p:nvPicPr>
          <p:cNvPr id="517" name="Google Shape;517;p44"/>
          <p:cNvPicPr preferRelativeResize="0"/>
          <p:nvPr/>
        </p:nvPicPr>
        <p:blipFill>
          <a:blip r:embed="rId6">
            <a:alphaModFix/>
          </a:blip>
          <a:stretch>
            <a:fillRect/>
          </a:stretch>
        </p:blipFill>
        <p:spPr>
          <a:xfrm>
            <a:off x="5631925" y="3141750"/>
            <a:ext cx="1895475" cy="323850"/>
          </a:xfrm>
          <a:prstGeom prst="rect">
            <a:avLst/>
          </a:prstGeom>
          <a:noFill/>
          <a:ln>
            <a:noFill/>
          </a:ln>
        </p:spPr>
      </p:pic>
      <p:pic>
        <p:nvPicPr>
          <p:cNvPr id="518" name="Google Shape;518;p44"/>
          <p:cNvPicPr preferRelativeResize="0"/>
          <p:nvPr/>
        </p:nvPicPr>
        <p:blipFill>
          <a:blip r:embed="rId5">
            <a:alphaModFix/>
          </a:blip>
          <a:stretch>
            <a:fillRect/>
          </a:stretch>
        </p:blipFill>
        <p:spPr>
          <a:xfrm>
            <a:off x="1756963" y="3122688"/>
            <a:ext cx="1762125" cy="361950"/>
          </a:xfrm>
          <a:prstGeom prst="rect">
            <a:avLst/>
          </a:prstGeom>
          <a:noFill/>
          <a:ln>
            <a:noFill/>
          </a:ln>
        </p:spPr>
      </p:pic>
      <p:pic>
        <p:nvPicPr>
          <p:cNvPr id="519" name="Google Shape;519;p44"/>
          <p:cNvPicPr preferRelativeResize="0"/>
          <p:nvPr/>
        </p:nvPicPr>
        <p:blipFill>
          <a:blip r:embed="rId3">
            <a:alphaModFix/>
          </a:blip>
          <a:stretch>
            <a:fillRect/>
          </a:stretch>
        </p:blipFill>
        <p:spPr>
          <a:xfrm>
            <a:off x="3368625" y="3739800"/>
            <a:ext cx="2076450" cy="438150"/>
          </a:xfrm>
          <a:prstGeom prst="rect">
            <a:avLst/>
          </a:prstGeom>
          <a:noFill/>
          <a:ln>
            <a:noFill/>
          </a:ln>
        </p:spPr>
      </p:pic>
      <p:sp>
        <p:nvSpPr>
          <p:cNvPr id="520" name="Google Shape;520;p44"/>
          <p:cNvSpPr txBox="1"/>
          <p:nvPr/>
        </p:nvSpPr>
        <p:spPr>
          <a:xfrm>
            <a:off x="6703225" y="2386550"/>
            <a:ext cx="2076600" cy="4617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sz="1800"/>
              <a:t>Estandarización!</a:t>
            </a:r>
            <a:endParaRPr sz="1800"/>
          </a:p>
        </p:txBody>
      </p:sp>
      <p:cxnSp>
        <p:nvCxnSpPr>
          <p:cNvPr id="521" name="Google Shape;521;p44"/>
          <p:cNvCxnSpPr>
            <a:endCxn id="520" idx="0"/>
          </p:cNvCxnSpPr>
          <p:nvPr/>
        </p:nvCxnSpPr>
        <p:spPr>
          <a:xfrm>
            <a:off x="7405225" y="2028950"/>
            <a:ext cx="336300" cy="357600"/>
          </a:xfrm>
          <a:prstGeom prst="straightConnector1">
            <a:avLst/>
          </a:prstGeom>
          <a:noFill/>
          <a:ln cap="flat" cmpd="sng" w="19050">
            <a:solidFill>
              <a:srgbClr val="FF0000"/>
            </a:solidFill>
            <a:prstDash val="solid"/>
            <a:round/>
            <a:headEnd len="med" w="med" type="none"/>
            <a:tailEnd len="med" w="med" type="triangle"/>
          </a:ln>
        </p:spPr>
      </p:cxnSp>
      <p:sp>
        <p:nvSpPr>
          <p:cNvPr id="522" name="Google Shape;522;p44"/>
          <p:cNvSpPr txBox="1"/>
          <p:nvPr/>
        </p:nvSpPr>
        <p:spPr>
          <a:xfrm>
            <a:off x="379053" y="4356900"/>
            <a:ext cx="8385900" cy="677100"/>
          </a:xfrm>
          <a:prstGeom prst="rect">
            <a:avLst/>
          </a:prstGeom>
          <a:noFill/>
          <a:ln cap="flat" cmpd="sng" w="19050">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sz="1600"/>
              <a:t>Es decir, una variable normalmente </a:t>
            </a:r>
            <a:r>
              <a:rPr lang="es-419" sz="1600"/>
              <a:t>distribuida</a:t>
            </a:r>
            <a:r>
              <a:rPr lang="es-419" sz="1600"/>
              <a:t> es fácil de trasladar y escalar, sin perder sus propiedades</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Propiedades y ¿por qué es tan importante la normal?</a:t>
            </a:r>
            <a:endParaRPr/>
          </a:p>
        </p:txBody>
      </p:sp>
      <p:pic>
        <p:nvPicPr>
          <p:cNvPr id="528" name="Google Shape;528;p45"/>
          <p:cNvPicPr preferRelativeResize="0"/>
          <p:nvPr/>
        </p:nvPicPr>
        <p:blipFill>
          <a:blip r:embed="rId3">
            <a:alphaModFix/>
          </a:blip>
          <a:stretch>
            <a:fillRect/>
          </a:stretch>
        </p:blipFill>
        <p:spPr>
          <a:xfrm>
            <a:off x="1029663" y="3223925"/>
            <a:ext cx="7084674" cy="1586125"/>
          </a:xfrm>
          <a:prstGeom prst="rect">
            <a:avLst/>
          </a:prstGeom>
          <a:noFill/>
          <a:ln>
            <a:noFill/>
          </a:ln>
        </p:spPr>
      </p:pic>
      <p:sp>
        <p:nvSpPr>
          <p:cNvPr id="529" name="Google Shape;529;p45"/>
          <p:cNvSpPr txBox="1"/>
          <p:nvPr>
            <p:ph idx="1" type="body"/>
          </p:nvPr>
        </p:nvSpPr>
        <p:spPr>
          <a:xfrm>
            <a:off x="311700" y="1152475"/>
            <a:ext cx="8520600" cy="9669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1200"/>
              </a:spcAft>
              <a:buNone/>
            </a:pPr>
            <a:r>
              <a:rPr b="1" lang="es-419">
                <a:solidFill>
                  <a:srgbClr val="000000"/>
                </a:solidFill>
              </a:rPr>
              <a:t>Teorema central del límite</a:t>
            </a:r>
            <a:r>
              <a:rPr lang="es-419">
                <a:solidFill>
                  <a:srgbClr val="000000"/>
                </a:solidFill>
              </a:rPr>
              <a:t>: sean X</a:t>
            </a:r>
            <a:r>
              <a:rPr baseline="-25000" lang="es-419">
                <a:solidFill>
                  <a:srgbClr val="000000"/>
                </a:solidFill>
              </a:rPr>
              <a:t>1</a:t>
            </a:r>
            <a:r>
              <a:rPr lang="es-419">
                <a:solidFill>
                  <a:srgbClr val="000000"/>
                </a:solidFill>
              </a:rPr>
              <a:t>, X</a:t>
            </a:r>
            <a:r>
              <a:rPr baseline="-25000" lang="es-419">
                <a:solidFill>
                  <a:srgbClr val="000000"/>
                </a:solidFill>
              </a:rPr>
              <a:t>2</a:t>
            </a:r>
            <a:r>
              <a:rPr lang="es-419">
                <a:solidFill>
                  <a:srgbClr val="000000"/>
                </a:solidFill>
              </a:rPr>
              <a:t>, X</a:t>
            </a:r>
            <a:r>
              <a:rPr baseline="-25000" lang="es-419">
                <a:solidFill>
                  <a:srgbClr val="000000"/>
                </a:solidFill>
              </a:rPr>
              <a:t>3</a:t>
            </a:r>
            <a:r>
              <a:rPr lang="es-419">
                <a:solidFill>
                  <a:srgbClr val="000000"/>
                </a:solidFill>
              </a:rPr>
              <a:t>, … X</a:t>
            </a:r>
            <a:r>
              <a:rPr baseline="-25000" lang="es-419">
                <a:solidFill>
                  <a:srgbClr val="000000"/>
                </a:solidFill>
              </a:rPr>
              <a:t>N</a:t>
            </a:r>
            <a:r>
              <a:rPr lang="es-419">
                <a:solidFill>
                  <a:srgbClr val="000000"/>
                </a:solidFill>
              </a:rPr>
              <a:t>, v.a. independientes e idénticamente distribuidas con media 𝜇 y varianza 𝜎</a:t>
            </a:r>
            <a:r>
              <a:rPr baseline="30000" lang="es-419">
                <a:solidFill>
                  <a:srgbClr val="000000"/>
                </a:solidFill>
              </a:rPr>
              <a:t>2</a:t>
            </a:r>
            <a:r>
              <a:rPr lang="es-419">
                <a:solidFill>
                  <a:srgbClr val="000000"/>
                </a:solidFill>
              </a:rPr>
              <a:t>, entonces para N grande, el promedio está normalmente distribuido.</a:t>
            </a:r>
            <a:endParaRPr>
              <a:solidFill>
                <a:srgbClr val="000000"/>
              </a:solidFill>
            </a:endParaRPr>
          </a:p>
        </p:txBody>
      </p:sp>
      <p:pic>
        <p:nvPicPr>
          <p:cNvPr id="530" name="Google Shape;530;p45"/>
          <p:cNvPicPr preferRelativeResize="0"/>
          <p:nvPr/>
        </p:nvPicPr>
        <p:blipFill>
          <a:blip r:embed="rId4">
            <a:alphaModFix/>
          </a:blip>
          <a:stretch>
            <a:fillRect/>
          </a:stretch>
        </p:blipFill>
        <p:spPr>
          <a:xfrm>
            <a:off x="2214852" y="2262200"/>
            <a:ext cx="1556800" cy="672100"/>
          </a:xfrm>
          <a:prstGeom prst="rect">
            <a:avLst/>
          </a:prstGeom>
          <a:noFill/>
          <a:ln>
            <a:noFill/>
          </a:ln>
        </p:spPr>
      </p:pic>
      <p:pic>
        <p:nvPicPr>
          <p:cNvPr id="531" name="Google Shape;531;p45"/>
          <p:cNvPicPr preferRelativeResize="0"/>
          <p:nvPr/>
        </p:nvPicPr>
        <p:blipFill>
          <a:blip r:embed="rId5">
            <a:alphaModFix/>
          </a:blip>
          <a:stretch>
            <a:fillRect/>
          </a:stretch>
        </p:blipFill>
        <p:spPr>
          <a:xfrm>
            <a:off x="5065474" y="2361600"/>
            <a:ext cx="2406790" cy="572700"/>
          </a:xfrm>
          <a:prstGeom prst="rect">
            <a:avLst/>
          </a:prstGeom>
          <a:noFill/>
          <a:ln>
            <a:noFill/>
          </a:ln>
        </p:spPr>
      </p:pic>
      <p:cxnSp>
        <p:nvCxnSpPr>
          <p:cNvPr id="532" name="Google Shape;532;p45"/>
          <p:cNvCxnSpPr/>
          <p:nvPr/>
        </p:nvCxnSpPr>
        <p:spPr>
          <a:xfrm>
            <a:off x="4002400" y="2622225"/>
            <a:ext cx="810000" cy="0"/>
          </a:xfrm>
          <a:prstGeom prst="straightConnector1">
            <a:avLst/>
          </a:prstGeom>
          <a:noFill/>
          <a:ln cap="flat" cmpd="sng" w="19050">
            <a:solidFill>
              <a:schemeClr val="dk2"/>
            </a:solidFill>
            <a:prstDash val="solid"/>
            <a:round/>
            <a:headEnd len="med" w="med" type="none"/>
            <a:tailEnd len="med" w="med" type="triangle"/>
          </a:ln>
        </p:spPr>
      </p:cxnSp>
      <p:sp>
        <p:nvSpPr>
          <p:cNvPr id="533" name="Google Shape;533;p45"/>
          <p:cNvSpPr txBox="1"/>
          <p:nvPr/>
        </p:nvSpPr>
        <p:spPr>
          <a:xfrm>
            <a:off x="8114325" y="4743300"/>
            <a:ext cx="10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t>Ver colab</a:t>
            </a:r>
            <a:endParaRPr b="1"/>
          </a:p>
        </p:txBody>
      </p:sp>
      <p:cxnSp>
        <p:nvCxnSpPr>
          <p:cNvPr id="534" name="Google Shape;534;p45"/>
          <p:cNvCxnSpPr/>
          <p:nvPr/>
        </p:nvCxnSpPr>
        <p:spPr>
          <a:xfrm rot="10800000">
            <a:off x="1105925" y="3266225"/>
            <a:ext cx="630000" cy="810000"/>
          </a:xfrm>
          <a:prstGeom prst="straightConnector1">
            <a:avLst/>
          </a:prstGeom>
          <a:noFill/>
          <a:ln cap="flat" cmpd="sng" w="9525">
            <a:solidFill>
              <a:schemeClr val="dk2"/>
            </a:solidFill>
            <a:prstDash val="solid"/>
            <a:round/>
            <a:headEnd len="med" w="med" type="none"/>
            <a:tailEnd len="med" w="med" type="triangle"/>
          </a:ln>
        </p:spPr>
      </p:cxnSp>
      <p:sp>
        <p:nvSpPr>
          <p:cNvPr id="535" name="Google Shape;535;p45"/>
          <p:cNvSpPr txBox="1"/>
          <p:nvPr/>
        </p:nvSpPr>
        <p:spPr>
          <a:xfrm>
            <a:off x="311700" y="2712125"/>
            <a:ext cx="1453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t>Distribución del promedio</a:t>
            </a:r>
            <a:endParaRPr sz="12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Otras </a:t>
            </a:r>
            <a:r>
              <a:rPr lang="es-419"/>
              <a:t>distribuciones para tener presente</a:t>
            </a:r>
            <a:endParaRPr/>
          </a:p>
        </p:txBody>
      </p:sp>
      <p:sp>
        <p:nvSpPr>
          <p:cNvPr id="541" name="Google Shape;541;p46"/>
          <p:cNvSpPr txBox="1"/>
          <p:nvPr>
            <p:ph idx="1" type="body"/>
          </p:nvPr>
        </p:nvSpPr>
        <p:spPr>
          <a:xfrm>
            <a:off x="311700" y="1152475"/>
            <a:ext cx="8520600" cy="141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419">
                <a:solidFill>
                  <a:srgbClr val="000000"/>
                </a:solidFill>
              </a:rPr>
              <a:t>Distribución log-normal</a:t>
            </a:r>
            <a:r>
              <a:rPr b="1" lang="es-419" sz="1600">
                <a:solidFill>
                  <a:srgbClr val="000000"/>
                </a:solidFill>
              </a:rPr>
              <a:t>: </a:t>
            </a:r>
            <a:r>
              <a:rPr lang="es-419" sz="1600">
                <a:solidFill>
                  <a:schemeClr val="dk1"/>
                </a:solidFill>
              </a:rPr>
              <a:t>Si multiplicamos muchas variables aleatorias y calculamos su logaritmo, la multiplicación se transforma en… una sumatoria de variables aleatorias. ¿La sumatoria cómo se distribuye? A una distribución normal por supuesto. ¿Y la multiplicación? Pues a una log-normal!</a:t>
            </a:r>
            <a:endParaRPr sz="1600">
              <a:solidFill>
                <a:srgbClr val="000000"/>
              </a:solidFill>
            </a:endParaRPr>
          </a:p>
        </p:txBody>
      </p:sp>
      <p:pic>
        <p:nvPicPr>
          <p:cNvPr id="542" name="Google Shape;542;p46"/>
          <p:cNvPicPr preferRelativeResize="0"/>
          <p:nvPr/>
        </p:nvPicPr>
        <p:blipFill>
          <a:blip r:embed="rId3">
            <a:alphaModFix/>
          </a:blip>
          <a:stretch>
            <a:fillRect/>
          </a:stretch>
        </p:blipFill>
        <p:spPr>
          <a:xfrm>
            <a:off x="2447925" y="2706525"/>
            <a:ext cx="4095750" cy="971550"/>
          </a:xfrm>
          <a:prstGeom prst="rect">
            <a:avLst/>
          </a:prstGeom>
          <a:noFill/>
          <a:ln>
            <a:noFill/>
          </a:ln>
        </p:spPr>
      </p:pic>
      <p:sp>
        <p:nvSpPr>
          <p:cNvPr id="543" name="Google Shape;543;p46"/>
          <p:cNvSpPr txBox="1"/>
          <p:nvPr>
            <p:ph idx="1" type="body"/>
          </p:nvPr>
        </p:nvSpPr>
        <p:spPr>
          <a:xfrm>
            <a:off x="311700" y="4251400"/>
            <a:ext cx="8520600" cy="698400"/>
          </a:xfrm>
          <a:prstGeom prst="rect">
            <a:avLst/>
          </a:prstGeom>
          <a:ln cap="flat" cmpd="sng" w="19050">
            <a:solidFill>
              <a:srgbClr val="0000FF"/>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ctr">
              <a:spcBef>
                <a:spcPts val="0"/>
              </a:spcBef>
              <a:spcAft>
                <a:spcPts val="1200"/>
              </a:spcAft>
              <a:buNone/>
            </a:pPr>
            <a:r>
              <a:rPr lang="es-419" sz="1600">
                <a:solidFill>
                  <a:srgbClr val="000000"/>
                </a:solidFill>
              </a:rPr>
              <a:t>Si una variable está distribuida con una log-normal, entonces el logaritmo de dicha variable sigue una distribución normal.</a:t>
            </a:r>
            <a:endParaRPr sz="1600">
              <a:solidFill>
                <a:srgbClr val="000000"/>
              </a:solidFill>
            </a:endParaRPr>
          </a:p>
        </p:txBody>
      </p:sp>
      <p:sp>
        <p:nvSpPr>
          <p:cNvPr id="544" name="Google Shape;544;p46"/>
          <p:cNvSpPr txBox="1"/>
          <p:nvPr/>
        </p:nvSpPr>
        <p:spPr>
          <a:xfrm>
            <a:off x="6888350" y="2996025"/>
            <a:ext cx="2003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t>Jugamos un poco con esta distribución en el colab</a:t>
            </a:r>
            <a:endParaRPr sz="1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Otras distribuciones para tener presente</a:t>
            </a:r>
            <a:endParaRPr/>
          </a:p>
        </p:txBody>
      </p:sp>
      <p:sp>
        <p:nvSpPr>
          <p:cNvPr id="550" name="Google Shape;550;p47"/>
          <p:cNvSpPr txBox="1"/>
          <p:nvPr>
            <p:ph idx="1" type="body"/>
          </p:nvPr>
        </p:nvSpPr>
        <p:spPr>
          <a:xfrm>
            <a:off x="311700" y="1152475"/>
            <a:ext cx="8520600" cy="49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419">
                <a:solidFill>
                  <a:srgbClr val="000000"/>
                </a:solidFill>
              </a:rPr>
              <a:t>Distribución power-law o ley de potencia:</a:t>
            </a:r>
            <a:endParaRPr>
              <a:solidFill>
                <a:srgbClr val="000000"/>
              </a:solidFill>
            </a:endParaRPr>
          </a:p>
        </p:txBody>
      </p:sp>
      <p:pic>
        <p:nvPicPr>
          <p:cNvPr id="551" name="Google Shape;551;p47"/>
          <p:cNvPicPr preferRelativeResize="0"/>
          <p:nvPr/>
        </p:nvPicPr>
        <p:blipFill>
          <a:blip r:embed="rId3">
            <a:alphaModFix/>
          </a:blip>
          <a:stretch>
            <a:fillRect/>
          </a:stretch>
        </p:blipFill>
        <p:spPr>
          <a:xfrm>
            <a:off x="5299950" y="1152475"/>
            <a:ext cx="1905000" cy="371475"/>
          </a:xfrm>
          <a:prstGeom prst="rect">
            <a:avLst/>
          </a:prstGeom>
          <a:noFill/>
          <a:ln>
            <a:noFill/>
          </a:ln>
        </p:spPr>
      </p:pic>
      <p:sp>
        <p:nvSpPr>
          <p:cNvPr id="552" name="Google Shape;552;p47"/>
          <p:cNvSpPr txBox="1"/>
          <p:nvPr/>
        </p:nvSpPr>
        <p:spPr>
          <a:xfrm>
            <a:off x="353275" y="4642800"/>
            <a:ext cx="3940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000"/>
              <a:t>De SergioJimenez - Trabajo propio, CC BY-SA 4.0, https://commons.wikimedia.org/w/index.php?curid=45517440</a:t>
            </a:r>
            <a:endParaRPr sz="1000"/>
          </a:p>
        </p:txBody>
      </p:sp>
      <p:pic>
        <p:nvPicPr>
          <p:cNvPr id="553" name="Google Shape;553;p47"/>
          <p:cNvPicPr preferRelativeResize="0"/>
          <p:nvPr/>
        </p:nvPicPr>
        <p:blipFill>
          <a:blip r:embed="rId4">
            <a:alphaModFix/>
          </a:blip>
          <a:stretch>
            <a:fillRect/>
          </a:stretch>
        </p:blipFill>
        <p:spPr>
          <a:xfrm>
            <a:off x="353325" y="1628350"/>
            <a:ext cx="4088200" cy="3066150"/>
          </a:xfrm>
          <a:prstGeom prst="rect">
            <a:avLst/>
          </a:prstGeom>
          <a:noFill/>
          <a:ln>
            <a:noFill/>
          </a:ln>
        </p:spPr>
      </p:pic>
      <p:sp>
        <p:nvSpPr>
          <p:cNvPr id="554" name="Google Shape;554;p47"/>
          <p:cNvSpPr txBox="1"/>
          <p:nvPr/>
        </p:nvSpPr>
        <p:spPr>
          <a:xfrm>
            <a:off x="4780300" y="3971025"/>
            <a:ext cx="3865500" cy="923400"/>
          </a:xfrm>
          <a:prstGeom prst="rect">
            <a:avLst/>
          </a:prstGeom>
          <a:noFill/>
          <a:ln cap="flat" cmpd="sng" w="19050">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sz="1600"/>
              <a:t>Un rasgo </a:t>
            </a:r>
            <a:r>
              <a:rPr lang="es-419" sz="1600"/>
              <a:t>característico</a:t>
            </a:r>
            <a:r>
              <a:rPr lang="es-419" sz="1600"/>
              <a:t> de l</a:t>
            </a:r>
            <a:r>
              <a:rPr lang="es-419" sz="1600"/>
              <a:t>as leyes de potencia es que en escala log-log se ven como una relación lineal (ver colab).</a:t>
            </a:r>
            <a:endParaRPr sz="1600"/>
          </a:p>
        </p:txBody>
      </p:sp>
      <p:sp>
        <p:nvSpPr>
          <p:cNvPr id="555" name="Google Shape;555;p47"/>
          <p:cNvSpPr txBox="1"/>
          <p:nvPr/>
        </p:nvSpPr>
        <p:spPr>
          <a:xfrm>
            <a:off x="944750" y="3453225"/>
            <a:ext cx="2003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t>Frecuencia de palabras ordenadas de más frecuentes a menos frecuentes.</a:t>
            </a:r>
            <a:endParaRPr sz="1200"/>
          </a:p>
        </p:txBody>
      </p:sp>
      <p:pic>
        <p:nvPicPr>
          <p:cNvPr id="556" name="Google Shape;556;p47"/>
          <p:cNvPicPr preferRelativeResize="0"/>
          <p:nvPr/>
        </p:nvPicPr>
        <p:blipFill rotWithShape="1">
          <a:blip r:embed="rId5">
            <a:alphaModFix/>
          </a:blip>
          <a:srcRect b="44706" l="34533" r="32308" t="8573"/>
          <a:stretch/>
        </p:blipFill>
        <p:spPr>
          <a:xfrm>
            <a:off x="4842725" y="1928252"/>
            <a:ext cx="1617499" cy="1709300"/>
          </a:xfrm>
          <a:prstGeom prst="rect">
            <a:avLst/>
          </a:prstGeom>
          <a:noFill/>
          <a:ln cap="flat" cmpd="sng" w="28575">
            <a:solidFill>
              <a:srgbClr val="595959"/>
            </a:solidFill>
            <a:prstDash val="solid"/>
            <a:round/>
            <a:headEnd len="sm" w="sm" type="none"/>
            <a:tailEnd len="sm" w="sm" type="none"/>
          </a:ln>
        </p:spPr>
      </p:pic>
      <p:sp>
        <p:nvSpPr>
          <p:cNvPr id="557" name="Google Shape;557;p47"/>
          <p:cNvSpPr txBox="1"/>
          <p:nvPr/>
        </p:nvSpPr>
        <p:spPr>
          <a:xfrm>
            <a:off x="6659750" y="2767425"/>
            <a:ext cx="2003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t>Citas en papers científicos</a:t>
            </a:r>
            <a:endParaRPr sz="1200"/>
          </a:p>
          <a:p>
            <a:pPr indent="0" lvl="0" marL="0" rtl="0" algn="l">
              <a:spcBef>
                <a:spcPts val="0"/>
              </a:spcBef>
              <a:spcAft>
                <a:spcPts val="0"/>
              </a:spcAft>
              <a:buNone/>
            </a:pPr>
            <a:r>
              <a:rPr lang="es-419" sz="1200"/>
              <a:t>Muchos papers reciben pocas citas, unos pocos reciben muchas.</a:t>
            </a:r>
            <a:endParaRPr sz="12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pic>
        <p:nvPicPr>
          <p:cNvPr id="562" name="Google Shape;562;p48"/>
          <p:cNvPicPr preferRelativeResize="0"/>
          <p:nvPr/>
        </p:nvPicPr>
        <p:blipFill>
          <a:blip r:embed="rId3">
            <a:alphaModFix/>
          </a:blip>
          <a:stretch>
            <a:fillRect/>
          </a:stretch>
        </p:blipFill>
        <p:spPr>
          <a:xfrm>
            <a:off x="152400" y="152400"/>
            <a:ext cx="8839200" cy="4668203"/>
          </a:xfrm>
          <a:prstGeom prst="rect">
            <a:avLst/>
          </a:prstGeom>
          <a:noFill/>
          <a:ln>
            <a:noFill/>
          </a:ln>
        </p:spPr>
      </p:pic>
      <p:sp>
        <p:nvSpPr>
          <p:cNvPr id="563" name="Google Shape;563;p48"/>
          <p:cNvSpPr txBox="1"/>
          <p:nvPr/>
        </p:nvSpPr>
        <p:spPr>
          <a:xfrm>
            <a:off x="856500" y="4778975"/>
            <a:ext cx="7431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000" u="sng">
                <a:solidFill>
                  <a:schemeClr val="hlink"/>
                </a:solidFill>
                <a:hlinkClick r:id="rId4"/>
              </a:rPr>
              <a:t>https://en.wikipedia.org/wiki/Relationships_among_probability_distributions</a:t>
            </a:r>
            <a:endParaRPr sz="1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Valores medios y varianza</a:t>
            </a:r>
            <a:endParaRPr/>
          </a:p>
        </p:txBody>
      </p:sp>
      <p:pic>
        <p:nvPicPr>
          <p:cNvPr id="569" name="Google Shape;569;p49"/>
          <p:cNvPicPr preferRelativeResize="0"/>
          <p:nvPr/>
        </p:nvPicPr>
        <p:blipFill>
          <a:blip r:embed="rId3">
            <a:alphaModFix/>
          </a:blip>
          <a:stretch>
            <a:fillRect/>
          </a:stretch>
        </p:blipFill>
        <p:spPr>
          <a:xfrm>
            <a:off x="1274638" y="1017725"/>
            <a:ext cx="6594719" cy="3820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Desigualdad de Chebyshev</a:t>
            </a:r>
            <a:endParaRPr/>
          </a:p>
        </p:txBody>
      </p:sp>
      <p:pic>
        <p:nvPicPr>
          <p:cNvPr id="575" name="Google Shape;575;p50"/>
          <p:cNvPicPr preferRelativeResize="0"/>
          <p:nvPr/>
        </p:nvPicPr>
        <p:blipFill>
          <a:blip r:embed="rId3">
            <a:alphaModFix/>
          </a:blip>
          <a:stretch>
            <a:fillRect/>
          </a:stretch>
        </p:blipFill>
        <p:spPr>
          <a:xfrm>
            <a:off x="1243013" y="1438850"/>
            <a:ext cx="6657975" cy="2028825"/>
          </a:xfrm>
          <a:prstGeom prst="rect">
            <a:avLst/>
          </a:prstGeom>
          <a:noFill/>
          <a:ln>
            <a:noFill/>
          </a:ln>
        </p:spPr>
      </p:pic>
      <p:sp>
        <p:nvSpPr>
          <p:cNvPr id="576" name="Google Shape;576;p50"/>
          <p:cNvSpPr txBox="1"/>
          <p:nvPr/>
        </p:nvSpPr>
        <p:spPr>
          <a:xfrm>
            <a:off x="436500" y="3877000"/>
            <a:ext cx="8271000" cy="923400"/>
          </a:xfrm>
          <a:prstGeom prst="rect">
            <a:avLst/>
          </a:prstGeom>
          <a:noFill/>
          <a:ln cap="flat" cmpd="sng" w="19050">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sz="1600"/>
              <a:t>Lo más importante de esto es que la </a:t>
            </a:r>
            <a:r>
              <a:rPr b="1" lang="es-419" sz="1600"/>
              <a:t>media define un punto de referencia</a:t>
            </a:r>
            <a:r>
              <a:rPr lang="es-419" sz="1600"/>
              <a:t> y la varianza o la </a:t>
            </a:r>
            <a:r>
              <a:rPr b="1" lang="es-419" sz="1600"/>
              <a:t>desviación dá una idea de la escala</a:t>
            </a:r>
            <a:r>
              <a:rPr lang="es-419" sz="1600"/>
              <a:t>, es decir, lejos o cerca de la media siempre es relativo a cuánto mide la desviación.</a:t>
            </a:r>
            <a:endParaRPr sz="1600"/>
          </a:p>
        </p:txBody>
      </p:sp>
      <p:pic>
        <p:nvPicPr>
          <p:cNvPr id="577" name="Google Shape;577;p50"/>
          <p:cNvPicPr preferRelativeResize="0"/>
          <p:nvPr/>
        </p:nvPicPr>
        <p:blipFill>
          <a:blip r:embed="rId4">
            <a:alphaModFix/>
          </a:blip>
          <a:stretch>
            <a:fillRect/>
          </a:stretch>
        </p:blipFill>
        <p:spPr>
          <a:xfrm>
            <a:off x="8419122" y="61528"/>
            <a:ext cx="648690" cy="5727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51"/>
          <p:cNvSpPr txBox="1"/>
          <p:nvPr>
            <p:ph idx="1" type="body"/>
          </p:nvPr>
        </p:nvSpPr>
        <p:spPr>
          <a:xfrm>
            <a:off x="311700" y="1152475"/>
            <a:ext cx="8520600" cy="96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solidFill>
                  <a:srgbClr val="000000"/>
                </a:solidFill>
              </a:rPr>
              <a:t>Se definen los momentos de una distribución como el valor medio de la variable elevada a una dada potencia:</a:t>
            </a:r>
            <a:endParaRPr>
              <a:solidFill>
                <a:srgbClr val="000000"/>
              </a:solidFill>
            </a:endParaRPr>
          </a:p>
        </p:txBody>
      </p:sp>
      <p:sp>
        <p:nvSpPr>
          <p:cNvPr id="583" name="Google Shape;583;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Momentos de una distribución</a:t>
            </a:r>
            <a:endParaRPr/>
          </a:p>
        </p:txBody>
      </p:sp>
      <p:pic>
        <p:nvPicPr>
          <p:cNvPr id="584" name="Google Shape;584;p51"/>
          <p:cNvPicPr preferRelativeResize="0"/>
          <p:nvPr/>
        </p:nvPicPr>
        <p:blipFill>
          <a:blip r:embed="rId3">
            <a:alphaModFix/>
          </a:blip>
          <a:stretch>
            <a:fillRect/>
          </a:stretch>
        </p:blipFill>
        <p:spPr>
          <a:xfrm>
            <a:off x="5296588" y="2143113"/>
            <a:ext cx="2924175" cy="809625"/>
          </a:xfrm>
          <a:prstGeom prst="rect">
            <a:avLst/>
          </a:prstGeom>
          <a:noFill/>
          <a:ln>
            <a:noFill/>
          </a:ln>
        </p:spPr>
      </p:pic>
      <p:pic>
        <p:nvPicPr>
          <p:cNvPr id="585" name="Google Shape;585;p51"/>
          <p:cNvPicPr preferRelativeResize="0"/>
          <p:nvPr/>
        </p:nvPicPr>
        <p:blipFill>
          <a:blip r:embed="rId4">
            <a:alphaModFix/>
          </a:blip>
          <a:stretch>
            <a:fillRect/>
          </a:stretch>
        </p:blipFill>
        <p:spPr>
          <a:xfrm>
            <a:off x="644825" y="4074213"/>
            <a:ext cx="1514475" cy="438150"/>
          </a:xfrm>
          <a:prstGeom prst="rect">
            <a:avLst/>
          </a:prstGeom>
          <a:noFill/>
          <a:ln>
            <a:noFill/>
          </a:ln>
        </p:spPr>
      </p:pic>
      <p:pic>
        <p:nvPicPr>
          <p:cNvPr id="586" name="Google Shape;586;p51"/>
          <p:cNvPicPr preferRelativeResize="0"/>
          <p:nvPr/>
        </p:nvPicPr>
        <p:blipFill>
          <a:blip r:embed="rId5">
            <a:alphaModFix/>
          </a:blip>
          <a:stretch>
            <a:fillRect/>
          </a:stretch>
        </p:blipFill>
        <p:spPr>
          <a:xfrm>
            <a:off x="3045875" y="4150413"/>
            <a:ext cx="2495550" cy="438150"/>
          </a:xfrm>
          <a:prstGeom prst="rect">
            <a:avLst/>
          </a:prstGeom>
          <a:noFill/>
          <a:ln>
            <a:noFill/>
          </a:ln>
        </p:spPr>
      </p:pic>
      <p:pic>
        <p:nvPicPr>
          <p:cNvPr id="587" name="Google Shape;587;p51"/>
          <p:cNvPicPr preferRelativeResize="0"/>
          <p:nvPr/>
        </p:nvPicPr>
        <p:blipFill>
          <a:blip r:embed="rId6">
            <a:alphaModFix/>
          </a:blip>
          <a:stretch>
            <a:fillRect/>
          </a:stretch>
        </p:blipFill>
        <p:spPr>
          <a:xfrm>
            <a:off x="1124425" y="2277763"/>
            <a:ext cx="2857500" cy="800100"/>
          </a:xfrm>
          <a:prstGeom prst="rect">
            <a:avLst/>
          </a:prstGeom>
          <a:noFill/>
          <a:ln>
            <a:noFill/>
          </a:ln>
        </p:spPr>
      </p:pic>
      <p:sp>
        <p:nvSpPr>
          <p:cNvPr id="588" name="Google Shape;588;p51"/>
          <p:cNvSpPr txBox="1"/>
          <p:nvPr/>
        </p:nvSpPr>
        <p:spPr>
          <a:xfrm>
            <a:off x="1682700" y="3077875"/>
            <a:ext cx="1692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Discreta</a:t>
            </a:r>
            <a:endParaRPr/>
          </a:p>
        </p:txBody>
      </p:sp>
      <p:sp>
        <p:nvSpPr>
          <p:cNvPr id="589" name="Google Shape;589;p51"/>
          <p:cNvSpPr txBox="1"/>
          <p:nvPr/>
        </p:nvSpPr>
        <p:spPr>
          <a:xfrm>
            <a:off x="5912225" y="2976500"/>
            <a:ext cx="1692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C</a:t>
            </a:r>
            <a:r>
              <a:rPr lang="es-419"/>
              <a:t>ontinua</a:t>
            </a:r>
            <a:endParaRPr/>
          </a:p>
        </p:txBody>
      </p:sp>
      <p:sp>
        <p:nvSpPr>
          <p:cNvPr id="590" name="Google Shape;590;p51"/>
          <p:cNvSpPr txBox="1"/>
          <p:nvPr/>
        </p:nvSpPr>
        <p:spPr>
          <a:xfrm>
            <a:off x="263825" y="3499850"/>
            <a:ext cx="70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Es usual ver distintas cantidades en términos de momentos: </a:t>
            </a:r>
            <a:endParaRPr/>
          </a:p>
        </p:txBody>
      </p:sp>
      <p:sp>
        <p:nvSpPr>
          <p:cNvPr id="591" name="Google Shape;591;p51"/>
          <p:cNvSpPr txBox="1"/>
          <p:nvPr/>
        </p:nvSpPr>
        <p:spPr>
          <a:xfrm>
            <a:off x="314000" y="4550625"/>
            <a:ext cx="203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La media es el primer momento</a:t>
            </a:r>
            <a:endParaRPr/>
          </a:p>
        </p:txBody>
      </p:sp>
      <p:sp>
        <p:nvSpPr>
          <p:cNvPr id="592" name="Google Shape;592;p51"/>
          <p:cNvSpPr txBox="1"/>
          <p:nvPr/>
        </p:nvSpPr>
        <p:spPr>
          <a:xfrm>
            <a:off x="3375600" y="4658325"/>
            <a:ext cx="203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Varianza</a:t>
            </a:r>
            <a:endParaRPr/>
          </a:p>
        </p:txBody>
      </p:sp>
      <p:sp>
        <p:nvSpPr>
          <p:cNvPr id="593" name="Google Shape;593;p51"/>
          <p:cNvSpPr txBox="1"/>
          <p:nvPr/>
        </p:nvSpPr>
        <p:spPr>
          <a:xfrm>
            <a:off x="6792900" y="3846150"/>
            <a:ext cx="2039400" cy="1046700"/>
          </a:xfrm>
          <a:prstGeom prst="rect">
            <a:avLst/>
          </a:prstGeom>
          <a:noFill/>
          <a:ln cap="flat" cmpd="sng" w="19050">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a:t>Conocer todos los momentos de una distribución es igual a conocer la distribución</a:t>
            </a:r>
            <a:endParaRPr/>
          </a:p>
        </p:txBody>
      </p:sp>
      <p:pic>
        <p:nvPicPr>
          <p:cNvPr id="594" name="Google Shape;594;p51"/>
          <p:cNvPicPr preferRelativeResize="0"/>
          <p:nvPr/>
        </p:nvPicPr>
        <p:blipFill>
          <a:blip r:embed="rId7">
            <a:alphaModFix/>
          </a:blip>
          <a:stretch>
            <a:fillRect/>
          </a:stretch>
        </p:blipFill>
        <p:spPr>
          <a:xfrm>
            <a:off x="8419122" y="61528"/>
            <a:ext cx="648690"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Esquema de la clase</a:t>
            </a:r>
            <a:endParaRPr/>
          </a:p>
        </p:txBody>
      </p:sp>
      <p:sp>
        <p:nvSpPr>
          <p:cNvPr id="80" name="Google Shape;80;p16"/>
          <p:cNvSpPr txBox="1"/>
          <p:nvPr/>
        </p:nvSpPr>
        <p:spPr>
          <a:xfrm>
            <a:off x="374775" y="1137250"/>
            <a:ext cx="8193300" cy="3309300"/>
          </a:xfrm>
          <a:prstGeom prst="rect">
            <a:avLst/>
          </a:prstGeom>
          <a:noFill/>
          <a:ln>
            <a:noFill/>
          </a:ln>
        </p:spPr>
        <p:txBody>
          <a:bodyPr anchorCtr="0" anchor="t" bIns="91425" lIns="91425" spcFirstLastPara="1" rIns="91425" wrap="square" tIns="91425">
            <a:spAutoFit/>
          </a:bodyPr>
          <a:lstStyle/>
          <a:p>
            <a:pPr indent="-342900" lvl="0" marL="457200" rtl="0" algn="just">
              <a:lnSpc>
                <a:spcPct val="150000"/>
              </a:lnSpc>
              <a:spcBef>
                <a:spcPts val="0"/>
              </a:spcBef>
              <a:spcAft>
                <a:spcPts val="0"/>
              </a:spcAft>
              <a:buSzPts val="1800"/>
              <a:buChar char="●"/>
            </a:pPr>
            <a:r>
              <a:rPr lang="es-419" sz="1800"/>
              <a:t>Hacer un breve repaso de conceptos de probabilidad ¿qué es una variable aleatoria? ¿qué es una distribución de probabilidad? Ejemplos de distribución, definición de valores medios y algunos resultados teóricos útiles.</a:t>
            </a:r>
            <a:endParaRPr sz="1800"/>
          </a:p>
          <a:p>
            <a:pPr indent="0" lvl="0" marL="457200" rtl="0" algn="just">
              <a:lnSpc>
                <a:spcPct val="150000"/>
              </a:lnSpc>
              <a:spcBef>
                <a:spcPts val="0"/>
              </a:spcBef>
              <a:spcAft>
                <a:spcPts val="0"/>
              </a:spcAft>
              <a:buNone/>
            </a:pPr>
            <a:r>
              <a:t/>
            </a:r>
            <a:endParaRPr sz="1800"/>
          </a:p>
          <a:p>
            <a:pPr indent="-342900" lvl="0" marL="457200" rtl="0" algn="just">
              <a:lnSpc>
                <a:spcPct val="150000"/>
              </a:lnSpc>
              <a:spcBef>
                <a:spcPts val="0"/>
              </a:spcBef>
              <a:spcAft>
                <a:spcPts val="0"/>
              </a:spcAft>
              <a:buSzPts val="1800"/>
              <a:buChar char="●"/>
            </a:pPr>
            <a:r>
              <a:rPr lang="es-419" sz="1800"/>
              <a:t>Definir observables y medidas análogos a los definidos para distribuciones de probabilidad para describir nuestra distribución de datos.</a:t>
            </a:r>
            <a:endParaRPr sz="1800"/>
          </a:p>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Covarianza y correlación</a:t>
            </a:r>
            <a:endParaRPr/>
          </a:p>
        </p:txBody>
      </p:sp>
      <p:pic>
        <p:nvPicPr>
          <p:cNvPr id="600" name="Google Shape;600;p52"/>
          <p:cNvPicPr preferRelativeResize="0"/>
          <p:nvPr/>
        </p:nvPicPr>
        <p:blipFill>
          <a:blip r:embed="rId3">
            <a:alphaModFix/>
          </a:blip>
          <a:stretch>
            <a:fillRect/>
          </a:stretch>
        </p:blipFill>
        <p:spPr>
          <a:xfrm>
            <a:off x="8419122" y="61528"/>
            <a:ext cx="648690" cy="572700"/>
          </a:xfrm>
          <a:prstGeom prst="rect">
            <a:avLst/>
          </a:prstGeom>
          <a:noFill/>
          <a:ln>
            <a:noFill/>
          </a:ln>
        </p:spPr>
      </p:pic>
      <p:grpSp>
        <p:nvGrpSpPr>
          <p:cNvPr id="601" name="Google Shape;601;p52"/>
          <p:cNvGrpSpPr/>
          <p:nvPr/>
        </p:nvGrpSpPr>
        <p:grpSpPr>
          <a:xfrm>
            <a:off x="1277000" y="1989030"/>
            <a:ext cx="6667706" cy="718461"/>
            <a:chOff x="164250" y="4018225"/>
            <a:chExt cx="7161875" cy="809625"/>
          </a:xfrm>
        </p:grpSpPr>
        <p:pic>
          <p:nvPicPr>
            <p:cNvPr id="602" name="Google Shape;602;p52"/>
            <p:cNvPicPr preferRelativeResize="0"/>
            <p:nvPr/>
          </p:nvPicPr>
          <p:blipFill>
            <a:blip r:embed="rId4">
              <a:alphaModFix/>
            </a:blip>
            <a:stretch>
              <a:fillRect/>
            </a:stretch>
          </p:blipFill>
          <p:spPr>
            <a:xfrm>
              <a:off x="2439800" y="4018225"/>
              <a:ext cx="4886325" cy="809625"/>
            </a:xfrm>
            <a:prstGeom prst="rect">
              <a:avLst/>
            </a:prstGeom>
            <a:noFill/>
            <a:ln>
              <a:noFill/>
            </a:ln>
          </p:spPr>
        </p:pic>
        <p:pic>
          <p:nvPicPr>
            <p:cNvPr id="603" name="Google Shape;603;p52"/>
            <p:cNvPicPr preferRelativeResize="0"/>
            <p:nvPr/>
          </p:nvPicPr>
          <p:blipFill>
            <a:blip r:embed="rId5">
              <a:alphaModFix/>
            </a:blip>
            <a:stretch>
              <a:fillRect/>
            </a:stretch>
          </p:blipFill>
          <p:spPr>
            <a:xfrm>
              <a:off x="164250" y="4222937"/>
              <a:ext cx="2180033" cy="400200"/>
            </a:xfrm>
            <a:prstGeom prst="rect">
              <a:avLst/>
            </a:prstGeom>
            <a:noFill/>
            <a:ln>
              <a:noFill/>
            </a:ln>
          </p:spPr>
        </p:pic>
      </p:grpSp>
      <p:sp>
        <p:nvSpPr>
          <p:cNvPr id="604" name="Google Shape;604;p52"/>
          <p:cNvSpPr txBox="1"/>
          <p:nvPr>
            <p:ph idx="1" type="body"/>
          </p:nvPr>
        </p:nvSpPr>
        <p:spPr>
          <a:xfrm>
            <a:off x="311700" y="1152475"/>
            <a:ext cx="8520600" cy="96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600">
                <a:solidFill>
                  <a:srgbClr val="000000"/>
                </a:solidFill>
              </a:rPr>
              <a:t>Para un par de variables se puede expresar la relación a través de la covarianza (comparar con la </a:t>
            </a:r>
            <a:r>
              <a:rPr lang="es-419" sz="1600">
                <a:solidFill>
                  <a:srgbClr val="000000"/>
                </a:solidFill>
              </a:rPr>
              <a:t>fórmula</a:t>
            </a:r>
            <a:r>
              <a:rPr lang="es-419" sz="1600">
                <a:solidFill>
                  <a:srgbClr val="000000"/>
                </a:solidFill>
              </a:rPr>
              <a:t> de la varianza) que se define como:</a:t>
            </a:r>
            <a:endParaRPr sz="1600">
              <a:solidFill>
                <a:srgbClr val="000000"/>
              </a:solidFill>
            </a:endParaRPr>
          </a:p>
        </p:txBody>
      </p:sp>
      <p:cxnSp>
        <p:nvCxnSpPr>
          <p:cNvPr id="605" name="Google Shape;605;p52"/>
          <p:cNvCxnSpPr>
            <a:endCxn id="606" idx="1"/>
          </p:cNvCxnSpPr>
          <p:nvPr/>
        </p:nvCxnSpPr>
        <p:spPr>
          <a:xfrm>
            <a:off x="4484350" y="2686825"/>
            <a:ext cx="491100" cy="344700"/>
          </a:xfrm>
          <a:prstGeom prst="straightConnector1">
            <a:avLst/>
          </a:prstGeom>
          <a:noFill/>
          <a:ln cap="flat" cmpd="sng" w="19050">
            <a:solidFill>
              <a:schemeClr val="dk2"/>
            </a:solidFill>
            <a:prstDash val="solid"/>
            <a:round/>
            <a:headEnd len="med" w="med" type="none"/>
            <a:tailEnd len="med" w="med" type="triangle"/>
          </a:ln>
        </p:spPr>
      </p:cxnSp>
      <p:sp>
        <p:nvSpPr>
          <p:cNvPr id="606" name="Google Shape;606;p52"/>
          <p:cNvSpPr txBox="1"/>
          <p:nvPr/>
        </p:nvSpPr>
        <p:spPr>
          <a:xfrm>
            <a:off x="4975450" y="2831425"/>
            <a:ext cx="264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Función densidad conjunta</a:t>
            </a:r>
            <a:endParaRPr/>
          </a:p>
        </p:txBody>
      </p:sp>
      <p:pic>
        <p:nvPicPr>
          <p:cNvPr id="607" name="Google Shape;607;p52"/>
          <p:cNvPicPr preferRelativeResize="0"/>
          <p:nvPr/>
        </p:nvPicPr>
        <p:blipFill>
          <a:blip r:embed="rId6">
            <a:alphaModFix/>
          </a:blip>
          <a:stretch>
            <a:fillRect/>
          </a:stretch>
        </p:blipFill>
        <p:spPr>
          <a:xfrm>
            <a:off x="1422763" y="3982000"/>
            <a:ext cx="3286125" cy="838200"/>
          </a:xfrm>
          <a:prstGeom prst="rect">
            <a:avLst/>
          </a:prstGeom>
          <a:noFill/>
          <a:ln>
            <a:noFill/>
          </a:ln>
        </p:spPr>
      </p:pic>
      <p:pic>
        <p:nvPicPr>
          <p:cNvPr id="608" name="Google Shape;608;p52"/>
          <p:cNvPicPr preferRelativeResize="0"/>
          <p:nvPr/>
        </p:nvPicPr>
        <p:blipFill>
          <a:blip r:embed="rId7">
            <a:alphaModFix/>
          </a:blip>
          <a:stretch>
            <a:fillRect/>
          </a:stretch>
        </p:blipFill>
        <p:spPr>
          <a:xfrm>
            <a:off x="6026150" y="3905800"/>
            <a:ext cx="2170758" cy="400200"/>
          </a:xfrm>
          <a:prstGeom prst="rect">
            <a:avLst/>
          </a:prstGeom>
          <a:noFill/>
          <a:ln>
            <a:noFill/>
          </a:ln>
        </p:spPr>
      </p:pic>
      <p:sp>
        <p:nvSpPr>
          <p:cNvPr id="609" name="Google Shape;609;p52"/>
          <p:cNvSpPr txBox="1"/>
          <p:nvPr>
            <p:ph idx="1" type="body"/>
          </p:nvPr>
        </p:nvSpPr>
        <p:spPr>
          <a:xfrm>
            <a:off x="311700" y="32316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600">
                <a:solidFill>
                  <a:srgbClr val="000000"/>
                </a:solidFill>
              </a:rPr>
              <a:t>Dividiendo por la desviación de cada variable, obtenemos la correlación:</a:t>
            </a:r>
            <a:endParaRPr sz="1600">
              <a:solidFill>
                <a:srgbClr val="000000"/>
              </a:solidFill>
            </a:endParaRPr>
          </a:p>
        </p:txBody>
      </p:sp>
      <p:sp>
        <p:nvSpPr>
          <p:cNvPr id="610" name="Google Shape;610;p52"/>
          <p:cNvSpPr txBox="1"/>
          <p:nvPr/>
        </p:nvSpPr>
        <p:spPr>
          <a:xfrm>
            <a:off x="5323075" y="4629450"/>
            <a:ext cx="3729300" cy="369300"/>
          </a:xfrm>
          <a:prstGeom prst="rect">
            <a:avLst/>
          </a:prstGeom>
          <a:noFill/>
          <a:ln cap="flat" cmpd="sng" w="19050">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sz="1200"/>
              <a:t>En forma análoga se define para variables discretas</a:t>
            </a:r>
            <a:endParaRPr sz="12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Covarianza y correlación</a:t>
            </a:r>
            <a:endParaRPr/>
          </a:p>
        </p:txBody>
      </p:sp>
      <p:sp>
        <p:nvSpPr>
          <p:cNvPr id="616" name="Google Shape;616;p53"/>
          <p:cNvSpPr txBox="1"/>
          <p:nvPr>
            <p:ph idx="1" type="body"/>
          </p:nvPr>
        </p:nvSpPr>
        <p:spPr>
          <a:xfrm>
            <a:off x="311700" y="1152475"/>
            <a:ext cx="8520600" cy="96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419">
                <a:solidFill>
                  <a:srgbClr val="000000"/>
                </a:solidFill>
              </a:rPr>
              <a:t>Si las variables son independientes</a:t>
            </a:r>
            <a:r>
              <a:rPr lang="es-419">
                <a:solidFill>
                  <a:srgbClr val="000000"/>
                </a:solidFill>
              </a:rPr>
              <a:t>, entonces: </a:t>
            </a:r>
            <a:endParaRPr>
              <a:solidFill>
                <a:srgbClr val="000000"/>
              </a:solidFill>
            </a:endParaRPr>
          </a:p>
        </p:txBody>
      </p:sp>
      <p:pic>
        <p:nvPicPr>
          <p:cNvPr id="617" name="Google Shape;617;p53"/>
          <p:cNvPicPr preferRelativeResize="0"/>
          <p:nvPr/>
        </p:nvPicPr>
        <p:blipFill>
          <a:blip r:embed="rId3">
            <a:alphaModFix/>
          </a:blip>
          <a:stretch>
            <a:fillRect/>
          </a:stretch>
        </p:blipFill>
        <p:spPr>
          <a:xfrm>
            <a:off x="3195638" y="1833616"/>
            <a:ext cx="2752725" cy="361950"/>
          </a:xfrm>
          <a:prstGeom prst="rect">
            <a:avLst/>
          </a:prstGeom>
          <a:noFill/>
          <a:ln>
            <a:noFill/>
          </a:ln>
        </p:spPr>
      </p:pic>
      <p:sp>
        <p:nvSpPr>
          <p:cNvPr id="618" name="Google Shape;618;p53"/>
          <p:cNvSpPr txBox="1"/>
          <p:nvPr/>
        </p:nvSpPr>
        <p:spPr>
          <a:xfrm>
            <a:off x="311700" y="4122575"/>
            <a:ext cx="8628300" cy="9234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419" sz="1600"/>
              <a:t>Dos variables independientes implica siempre que la correlación es 0. </a:t>
            </a:r>
            <a:endParaRPr b="1" sz="1600"/>
          </a:p>
          <a:p>
            <a:pPr indent="0" lvl="0" marL="0" rtl="0" algn="ctr">
              <a:spcBef>
                <a:spcPts val="0"/>
              </a:spcBef>
              <a:spcAft>
                <a:spcPts val="0"/>
              </a:spcAft>
              <a:buNone/>
            </a:pPr>
            <a:r>
              <a:rPr lang="es-419" sz="1600"/>
              <a:t>Al revés no siempre es válido: si la correlación entre dos variables da cero eso no necesariamente indica que las variables sean independientes!</a:t>
            </a:r>
            <a:endParaRPr sz="1600"/>
          </a:p>
        </p:txBody>
      </p:sp>
      <p:sp>
        <p:nvSpPr>
          <p:cNvPr id="619" name="Google Shape;619;p53"/>
          <p:cNvSpPr/>
          <p:nvPr/>
        </p:nvSpPr>
        <p:spPr>
          <a:xfrm>
            <a:off x="4432725" y="2441175"/>
            <a:ext cx="439500" cy="572700"/>
          </a:xfrm>
          <a:prstGeom prst="down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0" name="Google Shape;620;p53"/>
          <p:cNvPicPr preferRelativeResize="0"/>
          <p:nvPr/>
        </p:nvPicPr>
        <p:blipFill>
          <a:blip r:embed="rId4">
            <a:alphaModFix/>
          </a:blip>
          <a:stretch>
            <a:fillRect/>
          </a:stretch>
        </p:blipFill>
        <p:spPr>
          <a:xfrm>
            <a:off x="2152163" y="3245175"/>
            <a:ext cx="5000625" cy="3619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5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sz="4000"/>
              <a:t>Conceptos de probabilidad y </a:t>
            </a:r>
            <a:r>
              <a:rPr b="1" lang="es-419" sz="4000" u="sng"/>
              <a:t>estadística descriptiva</a:t>
            </a:r>
            <a:endParaRPr b="1" sz="4000" u="sng"/>
          </a:p>
        </p:txBody>
      </p:sp>
      <p:sp>
        <p:nvSpPr>
          <p:cNvPr id="626" name="Google Shape;626;p5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Laboratorio de Datos 1°C 2021</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Estadística descriptiva</a:t>
            </a:r>
            <a:endParaRPr/>
          </a:p>
        </p:txBody>
      </p:sp>
      <p:sp>
        <p:nvSpPr>
          <p:cNvPr id="632" name="Google Shape;632;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s-419">
                <a:solidFill>
                  <a:srgbClr val="000000"/>
                </a:solidFill>
              </a:rPr>
              <a:t>Así como podemos calcular valores medios y momentos de distribuciones de probabilidad, definimos </a:t>
            </a:r>
            <a:r>
              <a:rPr lang="es-419">
                <a:solidFill>
                  <a:srgbClr val="000000"/>
                </a:solidFill>
              </a:rPr>
              <a:t>observables</a:t>
            </a:r>
            <a:r>
              <a:rPr lang="es-419">
                <a:solidFill>
                  <a:srgbClr val="000000"/>
                </a:solidFill>
              </a:rPr>
              <a:t> en nuestro conjunto de datos.</a:t>
            </a:r>
            <a:endParaRPr>
              <a:solidFill>
                <a:srgbClr val="000000"/>
              </a:solidFill>
            </a:endParaRPr>
          </a:p>
          <a:p>
            <a:pPr indent="0" lvl="0" marL="0" rtl="0" algn="l">
              <a:lnSpc>
                <a:spcPct val="150000"/>
              </a:lnSpc>
              <a:spcBef>
                <a:spcPts val="1200"/>
              </a:spcBef>
              <a:spcAft>
                <a:spcPts val="0"/>
              </a:spcAft>
              <a:buNone/>
            </a:pPr>
            <a:r>
              <a:rPr lang="es-419">
                <a:solidFill>
                  <a:srgbClr val="000000"/>
                </a:solidFill>
              </a:rPr>
              <a:t>Con esto podemos:</a:t>
            </a:r>
            <a:endParaRPr>
              <a:solidFill>
                <a:srgbClr val="000000"/>
              </a:solidFill>
            </a:endParaRPr>
          </a:p>
          <a:p>
            <a:pPr indent="-342900" lvl="0" marL="457200" rtl="0" algn="l">
              <a:lnSpc>
                <a:spcPct val="150000"/>
              </a:lnSpc>
              <a:spcBef>
                <a:spcPts val="1200"/>
              </a:spcBef>
              <a:spcAft>
                <a:spcPts val="0"/>
              </a:spcAft>
              <a:buClr>
                <a:srgbClr val="000000"/>
              </a:buClr>
              <a:buSzPts val="1800"/>
              <a:buChar char="●"/>
            </a:pPr>
            <a:r>
              <a:rPr b="1" lang="es-419">
                <a:solidFill>
                  <a:srgbClr val="000000"/>
                </a:solidFill>
              </a:rPr>
              <a:t>sacar conclusiones</a:t>
            </a:r>
            <a:r>
              <a:rPr lang="es-419">
                <a:solidFill>
                  <a:srgbClr val="000000"/>
                </a:solidFill>
              </a:rPr>
              <a:t> sobre la distribución de probabilidad de la que vienen nuestros datos (estadística inferencial).</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s-419">
                <a:solidFill>
                  <a:srgbClr val="000000"/>
                </a:solidFill>
              </a:rPr>
              <a:t>medir estos observables a fin de </a:t>
            </a:r>
            <a:r>
              <a:rPr b="1" lang="es-419">
                <a:solidFill>
                  <a:srgbClr val="000000"/>
                </a:solidFill>
              </a:rPr>
              <a:t>resumir y caracterizar</a:t>
            </a:r>
            <a:r>
              <a:rPr lang="es-419">
                <a:solidFill>
                  <a:srgbClr val="000000"/>
                </a:solidFill>
              </a:rPr>
              <a:t> nuestro conjunto de datos (estadística descriptiva).</a:t>
            </a:r>
            <a:endParaRPr>
              <a:solidFill>
                <a:srgbClr val="00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Histogramas</a:t>
            </a:r>
            <a:endParaRPr/>
          </a:p>
        </p:txBody>
      </p:sp>
      <p:sp>
        <p:nvSpPr>
          <p:cNvPr id="638" name="Google Shape;638;p56"/>
          <p:cNvSpPr txBox="1"/>
          <p:nvPr>
            <p:ph idx="1" type="body"/>
          </p:nvPr>
        </p:nvSpPr>
        <p:spPr>
          <a:xfrm>
            <a:off x="311700" y="1152475"/>
            <a:ext cx="8520600" cy="112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solidFill>
                  <a:srgbClr val="000000"/>
                </a:solidFill>
              </a:rPr>
              <a:t>¿Cómo construimos un análogo de la función densidad o acumulada de nuestros datos? </a:t>
            </a:r>
            <a:r>
              <a:rPr lang="es-419">
                <a:solidFill>
                  <a:srgbClr val="000000"/>
                </a:solidFill>
              </a:rPr>
              <a:t>Dividimos</a:t>
            </a:r>
            <a:r>
              <a:rPr lang="es-419">
                <a:solidFill>
                  <a:srgbClr val="000000"/>
                </a:solidFill>
              </a:rPr>
              <a:t> el espacio muestral de nuestra variable en segmentos y contamos cuántos datos caen en cada uno.</a:t>
            </a:r>
            <a:endParaRPr>
              <a:solidFill>
                <a:srgbClr val="000000"/>
              </a:solidFill>
            </a:endParaRPr>
          </a:p>
        </p:txBody>
      </p:sp>
      <p:pic>
        <p:nvPicPr>
          <p:cNvPr id="639" name="Google Shape;639;p56"/>
          <p:cNvPicPr preferRelativeResize="0"/>
          <p:nvPr/>
        </p:nvPicPr>
        <p:blipFill>
          <a:blip r:embed="rId3">
            <a:alphaModFix/>
          </a:blip>
          <a:stretch>
            <a:fillRect/>
          </a:stretch>
        </p:blipFill>
        <p:spPr>
          <a:xfrm>
            <a:off x="2690800" y="2444300"/>
            <a:ext cx="3762375" cy="2495550"/>
          </a:xfrm>
          <a:prstGeom prst="rect">
            <a:avLst/>
          </a:prstGeom>
          <a:noFill/>
          <a:ln>
            <a:noFill/>
          </a:ln>
        </p:spPr>
      </p:pic>
      <p:cxnSp>
        <p:nvCxnSpPr>
          <p:cNvPr id="640" name="Google Shape;640;p56"/>
          <p:cNvCxnSpPr/>
          <p:nvPr/>
        </p:nvCxnSpPr>
        <p:spPr>
          <a:xfrm>
            <a:off x="4070850" y="2622100"/>
            <a:ext cx="3140400" cy="387600"/>
          </a:xfrm>
          <a:prstGeom prst="straightConnector1">
            <a:avLst/>
          </a:prstGeom>
          <a:noFill/>
          <a:ln cap="flat" cmpd="sng" w="19050">
            <a:solidFill>
              <a:schemeClr val="dk2"/>
            </a:solidFill>
            <a:prstDash val="solid"/>
            <a:round/>
            <a:headEnd len="med" w="med" type="none"/>
            <a:tailEnd len="med" w="med" type="triangle"/>
          </a:ln>
        </p:spPr>
      </p:cxnSp>
      <p:sp>
        <p:nvSpPr>
          <p:cNvPr id="641" name="Google Shape;641;p56"/>
          <p:cNvSpPr txBox="1"/>
          <p:nvPr/>
        </p:nvSpPr>
        <p:spPr>
          <a:xfrm>
            <a:off x="6888150" y="3139050"/>
            <a:ext cx="17448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Alrededor de 2000 de individuos tienen entre 20 y 24 años (má’ o meno’)</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Histogramas</a:t>
            </a:r>
            <a:endParaRPr/>
          </a:p>
        </p:txBody>
      </p:sp>
      <p:pic>
        <p:nvPicPr>
          <p:cNvPr id="647" name="Google Shape;647;p57"/>
          <p:cNvPicPr preferRelativeResize="0"/>
          <p:nvPr/>
        </p:nvPicPr>
        <p:blipFill>
          <a:blip r:embed="rId3">
            <a:alphaModFix/>
          </a:blip>
          <a:stretch>
            <a:fillRect/>
          </a:stretch>
        </p:blipFill>
        <p:spPr>
          <a:xfrm>
            <a:off x="2690813" y="2349475"/>
            <a:ext cx="3762375" cy="2495550"/>
          </a:xfrm>
          <a:prstGeom prst="rect">
            <a:avLst/>
          </a:prstGeom>
          <a:noFill/>
          <a:ln>
            <a:noFill/>
          </a:ln>
        </p:spPr>
      </p:pic>
      <p:sp>
        <p:nvSpPr>
          <p:cNvPr id="648" name="Google Shape;648;p57"/>
          <p:cNvSpPr txBox="1"/>
          <p:nvPr/>
        </p:nvSpPr>
        <p:spPr>
          <a:xfrm>
            <a:off x="6505800" y="4229425"/>
            <a:ext cx="1744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t>Frecuencia  acumulada</a:t>
            </a:r>
            <a:endParaRPr b="1"/>
          </a:p>
        </p:txBody>
      </p:sp>
      <p:cxnSp>
        <p:nvCxnSpPr>
          <p:cNvPr id="649" name="Google Shape;649;p57"/>
          <p:cNvCxnSpPr/>
          <p:nvPr/>
        </p:nvCxnSpPr>
        <p:spPr>
          <a:xfrm rot="10800000">
            <a:off x="2352075" y="2985300"/>
            <a:ext cx="1667100" cy="0"/>
          </a:xfrm>
          <a:prstGeom prst="straightConnector1">
            <a:avLst/>
          </a:prstGeom>
          <a:noFill/>
          <a:ln cap="flat" cmpd="sng" w="19050">
            <a:solidFill>
              <a:schemeClr val="dk2"/>
            </a:solidFill>
            <a:prstDash val="solid"/>
            <a:round/>
            <a:headEnd len="med" w="med" type="none"/>
            <a:tailEnd len="med" w="med" type="triangle"/>
          </a:ln>
        </p:spPr>
      </p:cxnSp>
      <p:sp>
        <p:nvSpPr>
          <p:cNvPr id="650" name="Google Shape;650;p57"/>
          <p:cNvSpPr txBox="1"/>
          <p:nvPr/>
        </p:nvSpPr>
        <p:spPr>
          <a:xfrm>
            <a:off x="491100" y="2647950"/>
            <a:ext cx="17448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Más de 6000 participantes (de un total de alrededor 8000) tienen menos de 30 años.</a:t>
            </a:r>
            <a:endParaRPr/>
          </a:p>
        </p:txBody>
      </p:sp>
      <p:sp>
        <p:nvSpPr>
          <p:cNvPr id="651" name="Google Shape;651;p57"/>
          <p:cNvSpPr txBox="1"/>
          <p:nvPr>
            <p:ph idx="1" type="body"/>
          </p:nvPr>
        </p:nvSpPr>
        <p:spPr>
          <a:xfrm>
            <a:off x="311700" y="1152475"/>
            <a:ext cx="8520600" cy="112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solidFill>
                  <a:srgbClr val="000000"/>
                </a:solidFill>
              </a:rPr>
              <a:t>¿Cómo construimos un análogo de la función densidad o acumulada de nuestros datos? Dividimos el espacio muestral de nuestra variable en segmentos y contamos cuántos datos caen en cada uno.</a:t>
            </a:r>
            <a:endParaRPr>
              <a:solidFill>
                <a:srgbClr val="0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Histogramas normalizados</a:t>
            </a:r>
            <a:endParaRPr/>
          </a:p>
        </p:txBody>
      </p:sp>
      <p:sp>
        <p:nvSpPr>
          <p:cNvPr id="657" name="Google Shape;657;p58"/>
          <p:cNvSpPr txBox="1"/>
          <p:nvPr>
            <p:ph idx="1" type="body"/>
          </p:nvPr>
        </p:nvSpPr>
        <p:spPr>
          <a:xfrm>
            <a:off x="311700" y="1152475"/>
            <a:ext cx="8520600" cy="112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solidFill>
                  <a:srgbClr val="000000"/>
                </a:solidFill>
              </a:rPr>
              <a:t>La normalización de los histogramas los hacen más comparables con las distribuciones de probabilidad e independiente de la cantidad de datos que tengamos.</a:t>
            </a:r>
            <a:endParaRPr>
              <a:solidFill>
                <a:srgbClr val="000000"/>
              </a:solidFill>
            </a:endParaRPr>
          </a:p>
        </p:txBody>
      </p:sp>
      <p:pic>
        <p:nvPicPr>
          <p:cNvPr id="658" name="Google Shape;658;p58"/>
          <p:cNvPicPr preferRelativeResize="0"/>
          <p:nvPr/>
        </p:nvPicPr>
        <p:blipFill>
          <a:blip r:embed="rId3">
            <a:alphaModFix/>
          </a:blip>
          <a:stretch>
            <a:fillRect/>
          </a:stretch>
        </p:blipFill>
        <p:spPr>
          <a:xfrm>
            <a:off x="2705100" y="2273275"/>
            <a:ext cx="3733800" cy="2495550"/>
          </a:xfrm>
          <a:prstGeom prst="rect">
            <a:avLst/>
          </a:prstGeom>
          <a:noFill/>
          <a:ln>
            <a:noFill/>
          </a:ln>
        </p:spPr>
      </p:pic>
      <p:sp>
        <p:nvSpPr>
          <p:cNvPr id="659" name="Google Shape;659;p58"/>
          <p:cNvSpPr txBox="1"/>
          <p:nvPr/>
        </p:nvSpPr>
        <p:spPr>
          <a:xfrm>
            <a:off x="6544125" y="2596250"/>
            <a:ext cx="1744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El área cubierta por los bins suma 1.</a:t>
            </a:r>
            <a:endParaRPr/>
          </a:p>
        </p:txBody>
      </p:sp>
      <p:cxnSp>
        <p:nvCxnSpPr>
          <p:cNvPr id="660" name="Google Shape;660;p58"/>
          <p:cNvCxnSpPr>
            <a:endCxn id="659" idx="1"/>
          </p:cNvCxnSpPr>
          <p:nvPr/>
        </p:nvCxnSpPr>
        <p:spPr>
          <a:xfrm flipH="1" rot="10800000">
            <a:off x="4432725" y="2904050"/>
            <a:ext cx="2111400" cy="1308900"/>
          </a:xfrm>
          <a:prstGeom prst="straightConnector1">
            <a:avLst/>
          </a:prstGeom>
          <a:noFill/>
          <a:ln cap="flat" cmpd="sng" w="19050">
            <a:solidFill>
              <a:schemeClr val="dk2"/>
            </a:solidFill>
            <a:prstDash val="solid"/>
            <a:round/>
            <a:headEnd len="med" w="med" type="none"/>
            <a:tailEnd len="med" w="med" type="triangle"/>
          </a:ln>
        </p:spPr>
      </p:cxnSp>
      <p:sp>
        <p:nvSpPr>
          <p:cNvPr id="661" name="Google Shape;661;p58"/>
          <p:cNvSpPr txBox="1"/>
          <p:nvPr/>
        </p:nvSpPr>
        <p:spPr>
          <a:xfrm>
            <a:off x="674225" y="2992250"/>
            <a:ext cx="1744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Ojo! estos números pueden ser </a:t>
            </a:r>
            <a:r>
              <a:rPr lang="es-419"/>
              <a:t>difícil</a:t>
            </a:r>
            <a:r>
              <a:rPr lang="es-419"/>
              <a:t> de interpretar.</a:t>
            </a:r>
            <a:endParaRPr/>
          </a:p>
        </p:txBody>
      </p:sp>
      <p:cxnSp>
        <p:nvCxnSpPr>
          <p:cNvPr id="662" name="Google Shape;662;p58"/>
          <p:cNvCxnSpPr/>
          <p:nvPr/>
        </p:nvCxnSpPr>
        <p:spPr>
          <a:xfrm flipH="1">
            <a:off x="2235850" y="2649300"/>
            <a:ext cx="555600" cy="3876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Histogramas normalizados</a:t>
            </a:r>
            <a:endParaRPr/>
          </a:p>
        </p:txBody>
      </p:sp>
      <p:pic>
        <p:nvPicPr>
          <p:cNvPr id="668" name="Google Shape;668;p59"/>
          <p:cNvPicPr preferRelativeResize="0"/>
          <p:nvPr/>
        </p:nvPicPr>
        <p:blipFill>
          <a:blip r:embed="rId3">
            <a:alphaModFix/>
          </a:blip>
          <a:stretch>
            <a:fillRect/>
          </a:stretch>
        </p:blipFill>
        <p:spPr>
          <a:xfrm>
            <a:off x="2733675" y="2408025"/>
            <a:ext cx="3676650" cy="2495550"/>
          </a:xfrm>
          <a:prstGeom prst="rect">
            <a:avLst/>
          </a:prstGeom>
          <a:noFill/>
          <a:ln>
            <a:noFill/>
          </a:ln>
        </p:spPr>
      </p:pic>
      <p:cxnSp>
        <p:nvCxnSpPr>
          <p:cNvPr id="669" name="Google Shape;669;p59"/>
          <p:cNvCxnSpPr/>
          <p:nvPr/>
        </p:nvCxnSpPr>
        <p:spPr>
          <a:xfrm rot="10800000">
            <a:off x="2275875" y="3061500"/>
            <a:ext cx="1667100" cy="0"/>
          </a:xfrm>
          <a:prstGeom prst="straightConnector1">
            <a:avLst/>
          </a:prstGeom>
          <a:noFill/>
          <a:ln cap="flat" cmpd="sng" w="19050">
            <a:solidFill>
              <a:schemeClr val="dk2"/>
            </a:solidFill>
            <a:prstDash val="solid"/>
            <a:round/>
            <a:headEnd len="med" w="med" type="none"/>
            <a:tailEnd len="med" w="med" type="triangle"/>
          </a:ln>
        </p:spPr>
      </p:cxnSp>
      <p:sp>
        <p:nvSpPr>
          <p:cNvPr id="670" name="Google Shape;670;p59"/>
          <p:cNvSpPr txBox="1"/>
          <p:nvPr/>
        </p:nvSpPr>
        <p:spPr>
          <a:xfrm>
            <a:off x="414900" y="2724150"/>
            <a:ext cx="17448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Alrededor del 75% de los participantes </a:t>
            </a:r>
            <a:r>
              <a:rPr lang="es-419"/>
              <a:t>tienen menos de 30 años.</a:t>
            </a:r>
            <a:endParaRPr/>
          </a:p>
        </p:txBody>
      </p:sp>
      <p:sp>
        <p:nvSpPr>
          <p:cNvPr id="671" name="Google Shape;671;p59"/>
          <p:cNvSpPr txBox="1"/>
          <p:nvPr/>
        </p:nvSpPr>
        <p:spPr>
          <a:xfrm>
            <a:off x="7152850" y="2408025"/>
            <a:ext cx="1299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Este límite siempre es 1.</a:t>
            </a:r>
            <a:endParaRPr/>
          </a:p>
        </p:txBody>
      </p:sp>
      <p:cxnSp>
        <p:nvCxnSpPr>
          <p:cNvPr id="672" name="Google Shape;672;p59"/>
          <p:cNvCxnSpPr/>
          <p:nvPr/>
        </p:nvCxnSpPr>
        <p:spPr>
          <a:xfrm>
            <a:off x="6295025" y="2567250"/>
            <a:ext cx="748200" cy="9000"/>
          </a:xfrm>
          <a:prstGeom prst="straightConnector1">
            <a:avLst/>
          </a:prstGeom>
          <a:noFill/>
          <a:ln cap="flat" cmpd="sng" w="19050">
            <a:solidFill>
              <a:schemeClr val="dk2"/>
            </a:solidFill>
            <a:prstDash val="solid"/>
            <a:round/>
            <a:headEnd len="med" w="med" type="none"/>
            <a:tailEnd len="med" w="med" type="triangle"/>
          </a:ln>
        </p:spPr>
      </p:cxnSp>
      <p:sp>
        <p:nvSpPr>
          <p:cNvPr id="673" name="Google Shape;673;p59"/>
          <p:cNvSpPr txBox="1"/>
          <p:nvPr>
            <p:ph idx="1" type="body"/>
          </p:nvPr>
        </p:nvSpPr>
        <p:spPr>
          <a:xfrm>
            <a:off x="311700" y="1152475"/>
            <a:ext cx="8520600" cy="112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solidFill>
                  <a:srgbClr val="000000"/>
                </a:solidFill>
              </a:rPr>
              <a:t>La normalización de los histogramas los hacen más comparables con las distribuciones de probabilidad e independiente de la cantidad de datos que tengamos.</a:t>
            </a:r>
            <a:endParaRPr>
              <a:solidFill>
                <a:srgbClr val="00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60"/>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419">
                <a:solidFill>
                  <a:srgbClr val="000000"/>
                </a:solidFill>
              </a:rPr>
              <a:t>Análogo a las definiciones de momentos para las distribuciones de probabilidad, para nuestro conjunto de datos podemos definir:</a:t>
            </a:r>
            <a:endParaRPr>
              <a:solidFill>
                <a:srgbClr val="000000"/>
              </a:solidFill>
            </a:endParaRPr>
          </a:p>
          <a:p>
            <a:pPr indent="-342900" lvl="0" marL="457200" rtl="0" algn="l">
              <a:lnSpc>
                <a:spcPct val="150000"/>
              </a:lnSpc>
              <a:spcBef>
                <a:spcPts val="1200"/>
              </a:spcBef>
              <a:spcAft>
                <a:spcPts val="0"/>
              </a:spcAft>
              <a:buClr>
                <a:srgbClr val="000000"/>
              </a:buClr>
              <a:buSzPts val="1800"/>
              <a:buChar char="●"/>
            </a:pPr>
            <a:r>
              <a:rPr b="1" lang="es-419">
                <a:solidFill>
                  <a:srgbClr val="000000"/>
                </a:solidFill>
              </a:rPr>
              <a:t>Media muestral </a:t>
            </a:r>
            <a:r>
              <a:rPr lang="es-419">
                <a:solidFill>
                  <a:srgbClr val="000000"/>
                </a:solidFill>
              </a:rPr>
              <a:t>(promedio de nuestros datos):</a:t>
            </a:r>
            <a:endParaRPr>
              <a:solidFill>
                <a:srgbClr val="000000"/>
              </a:solidFill>
            </a:endParaRPr>
          </a:p>
          <a:p>
            <a:pPr indent="0" lvl="0" marL="457200" rtl="0" algn="l">
              <a:lnSpc>
                <a:spcPct val="150000"/>
              </a:lnSpc>
              <a:spcBef>
                <a:spcPts val="1200"/>
              </a:spcBef>
              <a:spcAft>
                <a:spcPts val="0"/>
              </a:spcAft>
              <a:buNone/>
            </a:pPr>
            <a:r>
              <a:t/>
            </a:r>
            <a:endParaRPr>
              <a:solidFill>
                <a:srgbClr val="000000"/>
              </a:solidFill>
            </a:endParaRPr>
          </a:p>
          <a:p>
            <a:pPr indent="-342900" lvl="0" marL="457200" rtl="0" algn="l">
              <a:lnSpc>
                <a:spcPct val="150000"/>
              </a:lnSpc>
              <a:spcBef>
                <a:spcPts val="1200"/>
              </a:spcBef>
              <a:spcAft>
                <a:spcPts val="0"/>
              </a:spcAft>
              <a:buClr>
                <a:srgbClr val="000000"/>
              </a:buClr>
              <a:buSzPts val="1800"/>
              <a:buChar char="●"/>
            </a:pPr>
            <a:r>
              <a:rPr b="1" lang="es-419">
                <a:solidFill>
                  <a:srgbClr val="000000"/>
                </a:solidFill>
              </a:rPr>
              <a:t>Varianza muestral:</a:t>
            </a:r>
            <a:endParaRPr b="1">
              <a:solidFill>
                <a:srgbClr val="000000"/>
              </a:solidFill>
            </a:endParaRPr>
          </a:p>
          <a:p>
            <a:pPr indent="0" lvl="0" marL="457200" rtl="0" algn="l">
              <a:lnSpc>
                <a:spcPct val="150000"/>
              </a:lnSpc>
              <a:spcBef>
                <a:spcPts val="1200"/>
              </a:spcBef>
              <a:spcAft>
                <a:spcPts val="0"/>
              </a:spcAft>
              <a:buNone/>
            </a:pPr>
            <a:r>
              <a:t/>
            </a:r>
            <a:endParaRPr>
              <a:solidFill>
                <a:srgbClr val="000000"/>
              </a:solidFill>
            </a:endParaRPr>
          </a:p>
          <a:p>
            <a:pPr indent="-342900" lvl="0" marL="457200" rtl="0" algn="l">
              <a:lnSpc>
                <a:spcPct val="150000"/>
              </a:lnSpc>
              <a:spcBef>
                <a:spcPts val="1200"/>
              </a:spcBef>
              <a:spcAft>
                <a:spcPts val="0"/>
              </a:spcAft>
              <a:buClr>
                <a:srgbClr val="000000"/>
              </a:buClr>
              <a:buSzPts val="1800"/>
              <a:buChar char="●"/>
            </a:pPr>
            <a:r>
              <a:rPr b="1" lang="es-419">
                <a:solidFill>
                  <a:srgbClr val="000000"/>
                </a:solidFill>
              </a:rPr>
              <a:t>Desviación muestral:</a:t>
            </a:r>
            <a:endParaRPr b="1">
              <a:solidFill>
                <a:srgbClr val="000000"/>
              </a:solidFill>
            </a:endParaRPr>
          </a:p>
          <a:p>
            <a:pPr indent="0" lvl="0" marL="0" rtl="0" algn="l">
              <a:spcBef>
                <a:spcPts val="1200"/>
              </a:spcBef>
              <a:spcAft>
                <a:spcPts val="1200"/>
              </a:spcAft>
              <a:buNone/>
            </a:pPr>
            <a:r>
              <a:t/>
            </a:r>
            <a:endParaRPr/>
          </a:p>
        </p:txBody>
      </p:sp>
      <p:sp>
        <p:nvSpPr>
          <p:cNvPr id="679" name="Google Shape;679;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Observables estadísticos</a:t>
            </a:r>
            <a:endParaRPr/>
          </a:p>
        </p:txBody>
      </p:sp>
      <p:pic>
        <p:nvPicPr>
          <p:cNvPr id="680" name="Google Shape;680;p60"/>
          <p:cNvPicPr preferRelativeResize="0"/>
          <p:nvPr/>
        </p:nvPicPr>
        <p:blipFill>
          <a:blip r:embed="rId3">
            <a:alphaModFix/>
          </a:blip>
          <a:stretch>
            <a:fillRect/>
          </a:stretch>
        </p:blipFill>
        <p:spPr>
          <a:xfrm>
            <a:off x="5760775" y="1756500"/>
            <a:ext cx="2162187" cy="933450"/>
          </a:xfrm>
          <a:prstGeom prst="rect">
            <a:avLst/>
          </a:prstGeom>
          <a:noFill/>
          <a:ln>
            <a:noFill/>
          </a:ln>
        </p:spPr>
      </p:pic>
      <p:pic>
        <p:nvPicPr>
          <p:cNvPr id="681" name="Google Shape;681;p60"/>
          <p:cNvPicPr preferRelativeResize="0"/>
          <p:nvPr/>
        </p:nvPicPr>
        <p:blipFill>
          <a:blip r:embed="rId4">
            <a:alphaModFix/>
          </a:blip>
          <a:stretch>
            <a:fillRect/>
          </a:stretch>
        </p:blipFill>
        <p:spPr>
          <a:xfrm>
            <a:off x="3031525" y="2799250"/>
            <a:ext cx="3924300" cy="933450"/>
          </a:xfrm>
          <a:prstGeom prst="rect">
            <a:avLst/>
          </a:prstGeom>
          <a:noFill/>
          <a:ln>
            <a:noFill/>
          </a:ln>
        </p:spPr>
      </p:pic>
      <p:pic>
        <p:nvPicPr>
          <p:cNvPr id="682" name="Google Shape;682;p60"/>
          <p:cNvPicPr preferRelativeResize="0"/>
          <p:nvPr/>
        </p:nvPicPr>
        <p:blipFill>
          <a:blip r:embed="rId5">
            <a:alphaModFix/>
          </a:blip>
          <a:stretch>
            <a:fillRect/>
          </a:stretch>
        </p:blipFill>
        <p:spPr>
          <a:xfrm>
            <a:off x="3357375" y="3964800"/>
            <a:ext cx="1482743" cy="441875"/>
          </a:xfrm>
          <a:prstGeom prst="rect">
            <a:avLst/>
          </a:prstGeom>
          <a:noFill/>
          <a:ln>
            <a:noFill/>
          </a:ln>
        </p:spPr>
      </p:pic>
      <p:sp>
        <p:nvSpPr>
          <p:cNvPr id="683" name="Google Shape;683;p60"/>
          <p:cNvSpPr txBox="1"/>
          <p:nvPr/>
        </p:nvSpPr>
        <p:spPr>
          <a:xfrm>
            <a:off x="5684575" y="3812400"/>
            <a:ext cx="3411900" cy="12621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419"/>
              <a:t>Observación:</a:t>
            </a:r>
            <a:r>
              <a:rPr lang="es-419"/>
              <a:t> el (N-1) surge de pedirle que el estimador la varianza sea estadísticamente no sesgado. En un contexto de muchos datos es prácticamente lo mismo que 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61"/>
          <p:cNvSpPr txBox="1"/>
          <p:nvPr>
            <p:ph idx="1" type="body"/>
          </p:nvPr>
        </p:nvSpPr>
        <p:spPr>
          <a:xfrm>
            <a:off x="311700" y="1152475"/>
            <a:ext cx="8520600" cy="374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solidFill>
                  <a:srgbClr val="000000"/>
                </a:solidFill>
              </a:rPr>
              <a:t>Análogo a las definiciones de momentos para las distribuciones de probabilidad, para nuestro conjunto de datos podemos definir:</a:t>
            </a:r>
            <a:endParaRPr>
              <a:solidFill>
                <a:srgbClr val="000000"/>
              </a:solidFill>
            </a:endParaRPr>
          </a:p>
          <a:p>
            <a:pPr indent="0" lvl="0" marL="0" rtl="0" algn="l">
              <a:spcBef>
                <a:spcPts val="1200"/>
              </a:spcBef>
              <a:spcAft>
                <a:spcPts val="0"/>
              </a:spcAft>
              <a:buNone/>
            </a:pPr>
            <a:r>
              <a:t/>
            </a:r>
            <a:endParaRPr>
              <a:solidFill>
                <a:srgbClr val="000000"/>
              </a:solidFill>
            </a:endParaRPr>
          </a:p>
          <a:p>
            <a:pPr indent="-342900" lvl="0" marL="457200" rtl="0" algn="l">
              <a:lnSpc>
                <a:spcPct val="150000"/>
              </a:lnSpc>
              <a:spcBef>
                <a:spcPts val="1200"/>
              </a:spcBef>
              <a:spcAft>
                <a:spcPts val="0"/>
              </a:spcAft>
              <a:buClr>
                <a:srgbClr val="000000"/>
              </a:buClr>
              <a:buSzPts val="1800"/>
              <a:buChar char="●"/>
            </a:pPr>
            <a:r>
              <a:rPr b="1" lang="es-419">
                <a:solidFill>
                  <a:srgbClr val="000000"/>
                </a:solidFill>
              </a:rPr>
              <a:t>Moda: </a:t>
            </a:r>
            <a:r>
              <a:rPr lang="es-419">
                <a:solidFill>
                  <a:srgbClr val="000000"/>
                </a:solidFill>
              </a:rPr>
              <a:t>para una variables discreta es el valor más frecuente.</a:t>
            </a:r>
            <a:endParaRPr>
              <a:solidFill>
                <a:srgbClr val="000000"/>
              </a:solidFill>
            </a:endParaRPr>
          </a:p>
          <a:p>
            <a:pPr indent="0" lvl="0" marL="457200" rtl="0" algn="l">
              <a:lnSpc>
                <a:spcPct val="150000"/>
              </a:lnSpc>
              <a:spcBef>
                <a:spcPts val="1200"/>
              </a:spcBef>
              <a:spcAft>
                <a:spcPts val="0"/>
              </a:spcAft>
              <a:buNone/>
            </a:pPr>
            <a:r>
              <a:t/>
            </a:r>
            <a:endParaRPr b="1">
              <a:solidFill>
                <a:srgbClr val="000000"/>
              </a:solidFill>
            </a:endParaRPr>
          </a:p>
          <a:p>
            <a:pPr indent="0" lvl="0" marL="0" rtl="0" algn="l">
              <a:spcBef>
                <a:spcPts val="1200"/>
              </a:spcBef>
              <a:spcAft>
                <a:spcPts val="1200"/>
              </a:spcAft>
              <a:buNone/>
            </a:pPr>
            <a:r>
              <a:t/>
            </a:r>
            <a:endParaRPr/>
          </a:p>
        </p:txBody>
      </p:sp>
      <p:sp>
        <p:nvSpPr>
          <p:cNvPr id="689" name="Google Shape;689;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Observables estadísticos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Conceptos de probabilidad</a:t>
            </a:r>
            <a:endParaRPr/>
          </a:p>
        </p:txBody>
      </p:sp>
      <p:sp>
        <p:nvSpPr>
          <p:cNvPr id="86" name="Google Shape;86;p17"/>
          <p:cNvSpPr txBox="1"/>
          <p:nvPr/>
        </p:nvSpPr>
        <p:spPr>
          <a:xfrm>
            <a:off x="4952700" y="456060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u="sng">
                <a:solidFill>
                  <a:schemeClr val="hlink"/>
                </a:solidFill>
                <a:hlinkClick r:id="rId3"/>
              </a:rPr>
              <a:t>https://seeing-theory.brown.edu/</a:t>
            </a:r>
            <a:endParaRPr/>
          </a:p>
        </p:txBody>
      </p:sp>
      <p:pic>
        <p:nvPicPr>
          <p:cNvPr id="87" name="Google Shape;87;p17"/>
          <p:cNvPicPr preferRelativeResize="0"/>
          <p:nvPr/>
        </p:nvPicPr>
        <p:blipFill>
          <a:blip r:embed="rId4">
            <a:alphaModFix/>
          </a:blip>
          <a:stretch>
            <a:fillRect/>
          </a:stretch>
        </p:blipFill>
        <p:spPr>
          <a:xfrm>
            <a:off x="3834000" y="2364011"/>
            <a:ext cx="5030625" cy="2057113"/>
          </a:xfrm>
          <a:prstGeom prst="rect">
            <a:avLst/>
          </a:prstGeom>
          <a:noFill/>
          <a:ln>
            <a:noFill/>
          </a:ln>
        </p:spPr>
      </p:pic>
      <p:sp>
        <p:nvSpPr>
          <p:cNvPr id="88" name="Google Shape;88;p17"/>
          <p:cNvSpPr txBox="1"/>
          <p:nvPr/>
        </p:nvSpPr>
        <p:spPr>
          <a:xfrm>
            <a:off x="363200" y="1224850"/>
            <a:ext cx="8250600" cy="1293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s-419" sz="1800">
                <a:solidFill>
                  <a:schemeClr val="dk1"/>
                </a:solidFill>
              </a:rPr>
              <a:t>La probabilidad es una medida de la incerteza que tenemos del resultado de un experimento. </a:t>
            </a:r>
            <a:endParaRPr sz="1800">
              <a:solidFill>
                <a:schemeClr val="dk1"/>
              </a:solidFill>
            </a:endParaRPr>
          </a:p>
          <a:p>
            <a:pPr indent="0" lvl="0" marL="0" rtl="0" algn="just">
              <a:lnSpc>
                <a:spcPct val="150000"/>
              </a:lnSpc>
              <a:spcBef>
                <a:spcPts val="0"/>
              </a:spcBef>
              <a:spcAft>
                <a:spcPts val="0"/>
              </a:spcAft>
              <a:buNone/>
            </a:pPr>
            <a:r>
              <a:t/>
            </a:r>
            <a:endParaRPr sz="1800">
              <a:solidFill>
                <a:schemeClr val="dk1"/>
              </a:solidFill>
            </a:endParaRPr>
          </a:p>
        </p:txBody>
      </p:sp>
      <p:sp>
        <p:nvSpPr>
          <p:cNvPr id="89" name="Google Shape;89;p17"/>
          <p:cNvSpPr txBox="1"/>
          <p:nvPr/>
        </p:nvSpPr>
        <p:spPr>
          <a:xfrm>
            <a:off x="363200" y="2441650"/>
            <a:ext cx="2416800" cy="213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s-419" sz="1600">
                <a:solidFill>
                  <a:schemeClr val="dk1"/>
                </a:solidFill>
              </a:rPr>
              <a:t>Podemos pensar en la probabilidad como la cantidad relativa de veces que obtenemos dicho resultado al realizar muchas veces el experimento.</a:t>
            </a:r>
            <a:endParaRPr sz="1200"/>
          </a:p>
        </p:txBody>
      </p:sp>
      <p:sp>
        <p:nvSpPr>
          <p:cNvPr id="90" name="Google Shape;90;p17"/>
          <p:cNvSpPr/>
          <p:nvPr/>
        </p:nvSpPr>
        <p:spPr>
          <a:xfrm>
            <a:off x="2636375" y="3373000"/>
            <a:ext cx="1046700" cy="465300"/>
          </a:xfrm>
          <a:prstGeom prst="right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Observables estadísticos</a:t>
            </a:r>
            <a:endParaRPr/>
          </a:p>
        </p:txBody>
      </p:sp>
      <p:sp>
        <p:nvSpPr>
          <p:cNvPr id="695" name="Google Shape;695;p62"/>
          <p:cNvSpPr txBox="1"/>
          <p:nvPr>
            <p:ph idx="1" type="body"/>
          </p:nvPr>
        </p:nvSpPr>
        <p:spPr>
          <a:xfrm>
            <a:off x="311700" y="1152475"/>
            <a:ext cx="8520600" cy="112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solidFill>
                  <a:srgbClr val="000000"/>
                </a:solidFill>
              </a:rPr>
              <a:t>Análogo a las definiciones de momentos para las distribuciones de probabilidad, para nuestro conjunto de datos podemos definir:</a:t>
            </a:r>
            <a:endParaRPr>
              <a:solidFill>
                <a:srgbClr val="000000"/>
              </a:solidFill>
            </a:endParaRPr>
          </a:p>
        </p:txBody>
      </p:sp>
      <p:pic>
        <p:nvPicPr>
          <p:cNvPr id="696" name="Google Shape;696;p62"/>
          <p:cNvPicPr preferRelativeResize="0"/>
          <p:nvPr/>
        </p:nvPicPr>
        <p:blipFill>
          <a:blip r:embed="rId3">
            <a:alphaModFix/>
          </a:blip>
          <a:stretch>
            <a:fillRect/>
          </a:stretch>
        </p:blipFill>
        <p:spPr>
          <a:xfrm>
            <a:off x="1004075" y="2197075"/>
            <a:ext cx="3762375" cy="2495550"/>
          </a:xfrm>
          <a:prstGeom prst="rect">
            <a:avLst/>
          </a:prstGeom>
          <a:noFill/>
          <a:ln>
            <a:noFill/>
          </a:ln>
        </p:spPr>
      </p:pic>
      <p:sp>
        <p:nvSpPr>
          <p:cNvPr id="697" name="Google Shape;697;p62"/>
          <p:cNvSpPr txBox="1"/>
          <p:nvPr/>
        </p:nvSpPr>
        <p:spPr>
          <a:xfrm>
            <a:off x="5544125" y="2700975"/>
            <a:ext cx="2080800" cy="1293000"/>
          </a:xfrm>
          <a:prstGeom prst="rect">
            <a:avLst/>
          </a:prstGeom>
          <a:noFill/>
          <a:ln cap="flat" cmpd="sng" w="19050">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s-419" sz="1800">
                <a:solidFill>
                  <a:schemeClr val="accent2"/>
                </a:solidFill>
                <a:highlight>
                  <a:srgbClr val="FFFFFF"/>
                </a:highlight>
              </a:rPr>
              <a:t>M</a:t>
            </a:r>
            <a:r>
              <a:rPr lang="es-419" sz="1800">
                <a:solidFill>
                  <a:schemeClr val="accent2"/>
                </a:solidFill>
                <a:highlight>
                  <a:srgbClr val="FFFFFF"/>
                </a:highlight>
              </a:rPr>
              <a:t>edia: 28.1</a:t>
            </a:r>
            <a:endParaRPr sz="1800">
              <a:solidFill>
                <a:schemeClr val="accent2"/>
              </a:solidFill>
              <a:highlight>
                <a:srgbClr val="FFFFFF"/>
              </a:highlight>
            </a:endParaRPr>
          </a:p>
          <a:p>
            <a:pPr indent="0" lvl="0" marL="0" rtl="0" algn="l">
              <a:lnSpc>
                <a:spcPct val="150000"/>
              </a:lnSpc>
              <a:spcBef>
                <a:spcPts val="0"/>
              </a:spcBef>
              <a:spcAft>
                <a:spcPts val="0"/>
              </a:spcAft>
              <a:buNone/>
            </a:pPr>
            <a:r>
              <a:rPr lang="es-419" sz="1800">
                <a:solidFill>
                  <a:schemeClr val="accent2"/>
                </a:solidFill>
                <a:highlight>
                  <a:srgbClr val="FFFFFF"/>
                </a:highlight>
              </a:rPr>
              <a:t>Varianza: 90.6</a:t>
            </a:r>
            <a:endParaRPr sz="1800">
              <a:solidFill>
                <a:schemeClr val="accent2"/>
              </a:solidFill>
              <a:highlight>
                <a:srgbClr val="FFFFFF"/>
              </a:highlight>
            </a:endParaRPr>
          </a:p>
          <a:p>
            <a:pPr indent="0" lvl="0" marL="0" rtl="0" algn="l">
              <a:lnSpc>
                <a:spcPct val="150000"/>
              </a:lnSpc>
              <a:spcBef>
                <a:spcPts val="0"/>
              </a:spcBef>
              <a:spcAft>
                <a:spcPts val="0"/>
              </a:spcAft>
              <a:buNone/>
            </a:pPr>
            <a:r>
              <a:rPr lang="es-419" sz="1800">
                <a:solidFill>
                  <a:schemeClr val="accent2"/>
                </a:solidFill>
                <a:highlight>
                  <a:srgbClr val="FFFFFF"/>
                </a:highlight>
              </a:rPr>
              <a:t>Desviación: 9.5</a:t>
            </a:r>
            <a:endParaRPr sz="1800"/>
          </a:p>
        </p:txBody>
      </p:sp>
      <p:cxnSp>
        <p:nvCxnSpPr>
          <p:cNvPr id="698" name="Google Shape;698;p62"/>
          <p:cNvCxnSpPr/>
          <p:nvPr/>
        </p:nvCxnSpPr>
        <p:spPr>
          <a:xfrm flipH="1" rot="10800000">
            <a:off x="3515050" y="3463775"/>
            <a:ext cx="1757700" cy="3744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Error </a:t>
            </a:r>
            <a:r>
              <a:rPr lang="es-419"/>
              <a:t>estándar</a:t>
            </a:r>
            <a:endParaRPr/>
          </a:p>
        </p:txBody>
      </p:sp>
      <p:sp>
        <p:nvSpPr>
          <p:cNvPr id="704" name="Google Shape;704;p63"/>
          <p:cNvSpPr txBox="1"/>
          <p:nvPr>
            <p:ph idx="1" type="body"/>
          </p:nvPr>
        </p:nvSpPr>
        <p:spPr>
          <a:xfrm>
            <a:off x="311700" y="1152475"/>
            <a:ext cx="8520600" cy="112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solidFill>
                  <a:srgbClr val="000000"/>
                </a:solidFill>
              </a:rPr>
              <a:t>Cuando calculamos la media muestral de un conjunto de datos muchas veces la interpretamos como una estimación del valor medio de la población del cual vienen nuestros datos. Si es una estimación, en cuánto le estamos errando?</a:t>
            </a:r>
            <a:endParaRPr>
              <a:solidFill>
                <a:srgbClr val="000000"/>
              </a:solidFill>
            </a:endParaRPr>
          </a:p>
        </p:txBody>
      </p:sp>
      <p:pic>
        <p:nvPicPr>
          <p:cNvPr id="705" name="Google Shape;705;p63"/>
          <p:cNvPicPr preferRelativeResize="0"/>
          <p:nvPr/>
        </p:nvPicPr>
        <p:blipFill rotWithShape="1">
          <a:blip r:embed="rId3">
            <a:alphaModFix/>
          </a:blip>
          <a:srcRect b="0" l="0" r="65647" t="0"/>
          <a:stretch/>
        </p:blipFill>
        <p:spPr>
          <a:xfrm>
            <a:off x="891025" y="2408026"/>
            <a:ext cx="3388853" cy="2208575"/>
          </a:xfrm>
          <a:prstGeom prst="rect">
            <a:avLst/>
          </a:prstGeom>
          <a:noFill/>
          <a:ln>
            <a:noFill/>
          </a:ln>
        </p:spPr>
      </p:pic>
      <p:sp>
        <p:nvSpPr>
          <p:cNvPr id="706" name="Google Shape;706;p63"/>
          <p:cNvSpPr txBox="1"/>
          <p:nvPr/>
        </p:nvSpPr>
        <p:spPr>
          <a:xfrm>
            <a:off x="715550" y="4552000"/>
            <a:ext cx="373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Recordar diapo del teorema central del límite</a:t>
            </a:r>
            <a:endParaRPr/>
          </a:p>
        </p:txBody>
      </p:sp>
      <p:cxnSp>
        <p:nvCxnSpPr>
          <p:cNvPr id="707" name="Google Shape;707;p63"/>
          <p:cNvCxnSpPr/>
          <p:nvPr/>
        </p:nvCxnSpPr>
        <p:spPr>
          <a:xfrm flipH="1" rot="10800000">
            <a:off x="2696975" y="2817300"/>
            <a:ext cx="1873800" cy="995100"/>
          </a:xfrm>
          <a:prstGeom prst="straightConnector1">
            <a:avLst/>
          </a:prstGeom>
          <a:noFill/>
          <a:ln cap="flat" cmpd="sng" w="9525">
            <a:solidFill>
              <a:schemeClr val="dk2"/>
            </a:solidFill>
            <a:prstDash val="solid"/>
            <a:round/>
            <a:headEnd len="med" w="med" type="none"/>
            <a:tailEnd len="med" w="med" type="triangle"/>
          </a:ln>
        </p:spPr>
      </p:cxnSp>
      <p:sp>
        <p:nvSpPr>
          <p:cNvPr id="708" name="Google Shape;708;p63"/>
          <p:cNvSpPr txBox="1"/>
          <p:nvPr/>
        </p:nvSpPr>
        <p:spPr>
          <a:xfrm>
            <a:off x="4279875" y="2424275"/>
            <a:ext cx="1453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200"/>
              <a:t>Distribución del promedio</a:t>
            </a:r>
            <a:endParaRPr sz="1200"/>
          </a:p>
        </p:txBody>
      </p:sp>
      <p:pic>
        <p:nvPicPr>
          <p:cNvPr id="709" name="Google Shape;709;p63"/>
          <p:cNvPicPr preferRelativeResize="0"/>
          <p:nvPr/>
        </p:nvPicPr>
        <p:blipFill>
          <a:blip r:embed="rId4">
            <a:alphaModFix/>
          </a:blip>
          <a:stretch>
            <a:fillRect/>
          </a:stretch>
        </p:blipFill>
        <p:spPr>
          <a:xfrm>
            <a:off x="5905528" y="2591475"/>
            <a:ext cx="2095500" cy="828675"/>
          </a:xfrm>
          <a:prstGeom prst="rect">
            <a:avLst/>
          </a:prstGeom>
          <a:noFill/>
          <a:ln>
            <a:noFill/>
          </a:ln>
        </p:spPr>
      </p:pic>
      <p:sp>
        <p:nvSpPr>
          <p:cNvPr id="710" name="Google Shape;710;p63"/>
          <p:cNvSpPr txBox="1"/>
          <p:nvPr/>
        </p:nvSpPr>
        <p:spPr>
          <a:xfrm>
            <a:off x="4949650" y="3851175"/>
            <a:ext cx="4083900" cy="923400"/>
          </a:xfrm>
          <a:prstGeom prst="rect">
            <a:avLst/>
          </a:prstGeom>
          <a:noFill/>
          <a:ln cap="flat" cmpd="sng" w="19050">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sz="1600"/>
              <a:t>Para el ejemplo de las edades (N = 8236), la media poblacional quería estimada en: 28.1 ± 0.1</a:t>
            </a:r>
            <a:endParaRPr sz="16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¿Alcanza con la media y la desviación?</a:t>
            </a:r>
            <a:endParaRPr/>
          </a:p>
        </p:txBody>
      </p:sp>
      <p:pic>
        <p:nvPicPr>
          <p:cNvPr id="716" name="Google Shape;716;p64"/>
          <p:cNvPicPr preferRelativeResize="0"/>
          <p:nvPr/>
        </p:nvPicPr>
        <p:blipFill>
          <a:blip r:embed="rId3">
            <a:alphaModFix/>
          </a:blip>
          <a:stretch>
            <a:fillRect/>
          </a:stretch>
        </p:blipFill>
        <p:spPr>
          <a:xfrm>
            <a:off x="1479425" y="2290550"/>
            <a:ext cx="3600450" cy="2495550"/>
          </a:xfrm>
          <a:prstGeom prst="rect">
            <a:avLst/>
          </a:prstGeom>
          <a:noFill/>
          <a:ln>
            <a:noFill/>
          </a:ln>
        </p:spPr>
      </p:pic>
      <p:sp>
        <p:nvSpPr>
          <p:cNvPr id="717" name="Google Shape;717;p64"/>
          <p:cNvSpPr txBox="1"/>
          <p:nvPr>
            <p:ph idx="1" type="body"/>
          </p:nvPr>
        </p:nvSpPr>
        <p:spPr>
          <a:xfrm>
            <a:off x="311700" y="1152475"/>
            <a:ext cx="8520600" cy="85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solidFill>
                  <a:srgbClr val="000000"/>
                </a:solidFill>
              </a:rPr>
              <a:t>Reportar solo la media y la varianza puede dar una idea de que los datos están normalmente </a:t>
            </a:r>
            <a:r>
              <a:rPr lang="es-419">
                <a:solidFill>
                  <a:srgbClr val="000000"/>
                </a:solidFill>
              </a:rPr>
              <a:t>distribuidos</a:t>
            </a:r>
            <a:r>
              <a:rPr lang="es-419">
                <a:solidFill>
                  <a:srgbClr val="000000"/>
                </a:solidFill>
              </a:rPr>
              <a:t>, lo cual puede ser una muy mala aproximación.</a:t>
            </a:r>
            <a:endParaRPr>
              <a:solidFill>
                <a:srgbClr val="000000"/>
              </a:solidFill>
            </a:endParaRPr>
          </a:p>
        </p:txBody>
      </p:sp>
      <p:cxnSp>
        <p:nvCxnSpPr>
          <p:cNvPr id="718" name="Google Shape;718;p64"/>
          <p:cNvCxnSpPr/>
          <p:nvPr/>
        </p:nvCxnSpPr>
        <p:spPr>
          <a:xfrm flipH="1" rot="10800000">
            <a:off x="3360075" y="2610400"/>
            <a:ext cx="2300400" cy="930600"/>
          </a:xfrm>
          <a:prstGeom prst="straightConnector1">
            <a:avLst/>
          </a:prstGeom>
          <a:noFill/>
          <a:ln cap="flat" cmpd="sng" w="19050">
            <a:solidFill>
              <a:srgbClr val="FF0000"/>
            </a:solidFill>
            <a:prstDash val="solid"/>
            <a:round/>
            <a:headEnd len="med" w="med" type="none"/>
            <a:tailEnd len="med" w="med" type="triangle"/>
          </a:ln>
        </p:spPr>
      </p:cxnSp>
      <p:sp>
        <p:nvSpPr>
          <p:cNvPr id="719" name="Google Shape;719;p64"/>
          <p:cNvSpPr txBox="1"/>
          <p:nvPr/>
        </p:nvSpPr>
        <p:spPr>
          <a:xfrm>
            <a:off x="5893075" y="2263950"/>
            <a:ext cx="2520000" cy="6156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a:t>Normal con la media y desviación de los datos</a:t>
            </a:r>
            <a:endParaRPr/>
          </a:p>
        </p:txBody>
      </p:sp>
      <p:sp>
        <p:nvSpPr>
          <p:cNvPr id="720" name="Google Shape;720;p64"/>
          <p:cNvSpPr txBox="1"/>
          <p:nvPr/>
        </p:nvSpPr>
        <p:spPr>
          <a:xfrm>
            <a:off x="5699125" y="3762025"/>
            <a:ext cx="2907900" cy="10467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419"/>
              <a:t>Ojo!</a:t>
            </a:r>
            <a:r>
              <a:rPr lang="es-419"/>
              <a:t>:</a:t>
            </a:r>
            <a:r>
              <a:rPr lang="es-419"/>
              <a:t> aunque el ejemplo es medio burdo, a veces la normal es una aproximación útil alrededor del valor más probable.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Mediana y cuantiles</a:t>
            </a:r>
            <a:endParaRPr/>
          </a:p>
        </p:txBody>
      </p:sp>
      <p:sp>
        <p:nvSpPr>
          <p:cNvPr id="726" name="Google Shape;726;p65"/>
          <p:cNvSpPr txBox="1"/>
          <p:nvPr>
            <p:ph idx="1" type="body"/>
          </p:nvPr>
        </p:nvSpPr>
        <p:spPr>
          <a:xfrm>
            <a:off x="311700" y="1152475"/>
            <a:ext cx="8520600" cy="85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solidFill>
                  <a:srgbClr val="000000"/>
                </a:solidFill>
              </a:rPr>
              <a:t>Intervalos que contienen una dado porcentaje de los datos. Permite dar una idea más precisa de cómo es la forma de la distribución.</a:t>
            </a:r>
            <a:endParaRPr>
              <a:solidFill>
                <a:srgbClr val="000000"/>
              </a:solidFill>
            </a:endParaRPr>
          </a:p>
        </p:txBody>
      </p:sp>
      <p:pic>
        <p:nvPicPr>
          <p:cNvPr id="727" name="Google Shape;727;p65"/>
          <p:cNvPicPr preferRelativeResize="0"/>
          <p:nvPr/>
        </p:nvPicPr>
        <p:blipFill>
          <a:blip r:embed="rId3">
            <a:alphaModFix/>
          </a:blip>
          <a:stretch>
            <a:fillRect/>
          </a:stretch>
        </p:blipFill>
        <p:spPr>
          <a:xfrm>
            <a:off x="2589234" y="2008375"/>
            <a:ext cx="3965528" cy="2630300"/>
          </a:xfrm>
          <a:prstGeom prst="rect">
            <a:avLst/>
          </a:prstGeom>
          <a:noFill/>
          <a:ln>
            <a:noFill/>
          </a:ln>
        </p:spPr>
      </p:pic>
      <p:cxnSp>
        <p:nvCxnSpPr>
          <p:cNvPr id="728" name="Google Shape;728;p65"/>
          <p:cNvCxnSpPr/>
          <p:nvPr/>
        </p:nvCxnSpPr>
        <p:spPr>
          <a:xfrm>
            <a:off x="4187175" y="2765600"/>
            <a:ext cx="3011100" cy="827100"/>
          </a:xfrm>
          <a:prstGeom prst="straightConnector1">
            <a:avLst/>
          </a:prstGeom>
          <a:noFill/>
          <a:ln cap="flat" cmpd="sng" w="19050">
            <a:solidFill>
              <a:schemeClr val="dk2"/>
            </a:solidFill>
            <a:prstDash val="solid"/>
            <a:round/>
            <a:headEnd len="med" w="med" type="none"/>
            <a:tailEnd len="med" w="med" type="triangle"/>
          </a:ln>
        </p:spPr>
      </p:cxnSp>
      <p:sp>
        <p:nvSpPr>
          <p:cNvPr id="729" name="Google Shape;729;p65"/>
          <p:cNvSpPr txBox="1"/>
          <p:nvPr/>
        </p:nvSpPr>
        <p:spPr>
          <a:xfrm>
            <a:off x="6853800" y="3864075"/>
            <a:ext cx="2047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u="sng"/>
              <a:t>Mediana:</a:t>
            </a:r>
            <a:r>
              <a:rPr lang="es-419"/>
              <a:t> cuantil del 50%, separa los datos en dos mitades.</a:t>
            </a:r>
            <a:endParaRPr/>
          </a:p>
        </p:txBody>
      </p:sp>
      <p:cxnSp>
        <p:nvCxnSpPr>
          <p:cNvPr id="730" name="Google Shape;730;p65"/>
          <p:cNvCxnSpPr/>
          <p:nvPr/>
        </p:nvCxnSpPr>
        <p:spPr>
          <a:xfrm flipH="1">
            <a:off x="2377800" y="3592700"/>
            <a:ext cx="1266600" cy="491100"/>
          </a:xfrm>
          <a:prstGeom prst="straightConnector1">
            <a:avLst/>
          </a:prstGeom>
          <a:noFill/>
          <a:ln cap="flat" cmpd="sng" w="19050">
            <a:solidFill>
              <a:srgbClr val="FF0000"/>
            </a:solidFill>
            <a:prstDash val="dash"/>
            <a:round/>
            <a:headEnd len="med" w="med" type="none"/>
            <a:tailEnd len="med" w="med" type="triangle"/>
          </a:ln>
        </p:spPr>
      </p:cxnSp>
      <p:cxnSp>
        <p:nvCxnSpPr>
          <p:cNvPr id="731" name="Google Shape;731;p65"/>
          <p:cNvCxnSpPr/>
          <p:nvPr/>
        </p:nvCxnSpPr>
        <p:spPr>
          <a:xfrm flipH="1">
            <a:off x="2494150" y="4045025"/>
            <a:ext cx="1964400" cy="465300"/>
          </a:xfrm>
          <a:prstGeom prst="straightConnector1">
            <a:avLst/>
          </a:prstGeom>
          <a:noFill/>
          <a:ln cap="flat" cmpd="sng" w="19050">
            <a:solidFill>
              <a:srgbClr val="FF0000"/>
            </a:solidFill>
            <a:prstDash val="dash"/>
            <a:round/>
            <a:headEnd len="med" w="med" type="none"/>
            <a:tailEnd len="med" w="med" type="triangle"/>
          </a:ln>
        </p:spPr>
      </p:cxnSp>
      <p:sp>
        <p:nvSpPr>
          <p:cNvPr id="732" name="Google Shape;732;p65"/>
          <p:cNvSpPr txBox="1"/>
          <p:nvPr/>
        </p:nvSpPr>
        <p:spPr>
          <a:xfrm>
            <a:off x="401975" y="3885925"/>
            <a:ext cx="2047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Intervalo central que contiene el 80% de los datos.</a:t>
            </a:r>
            <a:endParaRPr/>
          </a:p>
        </p:txBody>
      </p:sp>
      <p:sp>
        <p:nvSpPr>
          <p:cNvPr id="733" name="Google Shape;733;p65"/>
          <p:cNvSpPr txBox="1"/>
          <p:nvPr/>
        </p:nvSpPr>
        <p:spPr>
          <a:xfrm>
            <a:off x="6688600" y="2008375"/>
            <a:ext cx="2370600" cy="615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t>Mediana = 26</a:t>
            </a:r>
            <a:endParaRPr/>
          </a:p>
          <a:p>
            <a:pPr indent="0" lvl="0" marL="0" rtl="0" algn="l">
              <a:spcBef>
                <a:spcPts val="0"/>
              </a:spcBef>
              <a:spcAft>
                <a:spcPts val="0"/>
              </a:spcAft>
              <a:buNone/>
            </a:pPr>
            <a:r>
              <a:rPr lang="es-419"/>
              <a:t>C. 80% central = [19 - 40]</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Mediana y cuantiles</a:t>
            </a:r>
            <a:endParaRPr/>
          </a:p>
        </p:txBody>
      </p:sp>
      <p:pic>
        <p:nvPicPr>
          <p:cNvPr id="739" name="Google Shape;739;p66"/>
          <p:cNvPicPr preferRelativeResize="0"/>
          <p:nvPr/>
        </p:nvPicPr>
        <p:blipFill>
          <a:blip r:embed="rId3">
            <a:alphaModFix/>
          </a:blip>
          <a:stretch>
            <a:fillRect/>
          </a:stretch>
        </p:blipFill>
        <p:spPr>
          <a:xfrm>
            <a:off x="2294713" y="1647075"/>
            <a:ext cx="4554575" cy="3044125"/>
          </a:xfrm>
          <a:prstGeom prst="rect">
            <a:avLst/>
          </a:prstGeom>
          <a:noFill/>
          <a:ln>
            <a:noFill/>
          </a:ln>
        </p:spPr>
      </p:pic>
      <p:cxnSp>
        <p:nvCxnSpPr>
          <p:cNvPr id="740" name="Google Shape;740;p66"/>
          <p:cNvCxnSpPr/>
          <p:nvPr/>
        </p:nvCxnSpPr>
        <p:spPr>
          <a:xfrm flipH="1" rot="10800000">
            <a:off x="4290550" y="1098575"/>
            <a:ext cx="607500" cy="878700"/>
          </a:xfrm>
          <a:prstGeom prst="straightConnector1">
            <a:avLst/>
          </a:prstGeom>
          <a:noFill/>
          <a:ln cap="flat" cmpd="sng" w="19050">
            <a:solidFill>
              <a:schemeClr val="dk2"/>
            </a:solidFill>
            <a:prstDash val="solid"/>
            <a:round/>
            <a:headEnd len="med" w="med" type="none"/>
            <a:tailEnd len="med" w="med" type="triangle"/>
          </a:ln>
        </p:spPr>
      </p:cxnSp>
      <p:sp>
        <p:nvSpPr>
          <p:cNvPr id="741" name="Google Shape;741;p66"/>
          <p:cNvSpPr txBox="1"/>
          <p:nvPr/>
        </p:nvSpPr>
        <p:spPr>
          <a:xfrm>
            <a:off x="5126650" y="698375"/>
            <a:ext cx="3531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El 90% de los participantes tienen 40 años o menos.</a:t>
            </a:r>
            <a:endParaRPr/>
          </a:p>
        </p:txBody>
      </p:sp>
      <p:sp>
        <p:nvSpPr>
          <p:cNvPr id="742" name="Google Shape;742;p66"/>
          <p:cNvSpPr txBox="1"/>
          <p:nvPr/>
        </p:nvSpPr>
        <p:spPr>
          <a:xfrm>
            <a:off x="447050" y="3745625"/>
            <a:ext cx="1531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Menos del 10% de los participantes tienen 19 años o menos.</a:t>
            </a:r>
            <a:endParaRPr/>
          </a:p>
        </p:txBody>
      </p:sp>
      <p:cxnSp>
        <p:nvCxnSpPr>
          <p:cNvPr id="743" name="Google Shape;743;p66"/>
          <p:cNvCxnSpPr>
            <a:endCxn id="742" idx="3"/>
          </p:cNvCxnSpPr>
          <p:nvPr/>
        </p:nvCxnSpPr>
        <p:spPr>
          <a:xfrm flipH="1">
            <a:off x="1978550" y="4019075"/>
            <a:ext cx="709500" cy="357600"/>
          </a:xfrm>
          <a:prstGeom prst="straightConnector1">
            <a:avLst/>
          </a:prstGeom>
          <a:noFill/>
          <a:ln cap="flat" cmpd="sng" w="19050">
            <a:solidFill>
              <a:schemeClr val="dk2"/>
            </a:solidFill>
            <a:prstDash val="solid"/>
            <a:round/>
            <a:headEnd len="med" w="med" type="none"/>
            <a:tailEnd len="med" w="med" type="triangle"/>
          </a:ln>
        </p:spPr>
      </p:cxnSp>
      <p:cxnSp>
        <p:nvCxnSpPr>
          <p:cNvPr id="744" name="Google Shape;744;p66"/>
          <p:cNvCxnSpPr/>
          <p:nvPr/>
        </p:nvCxnSpPr>
        <p:spPr>
          <a:xfrm rot="10800000">
            <a:off x="1951425" y="1873875"/>
            <a:ext cx="1163100" cy="982200"/>
          </a:xfrm>
          <a:prstGeom prst="straightConnector1">
            <a:avLst/>
          </a:prstGeom>
          <a:noFill/>
          <a:ln cap="flat" cmpd="sng" w="19050">
            <a:solidFill>
              <a:schemeClr val="dk2"/>
            </a:solidFill>
            <a:prstDash val="solid"/>
            <a:round/>
            <a:headEnd len="med" w="med" type="none"/>
            <a:tailEnd len="med" w="med" type="triangle"/>
          </a:ln>
        </p:spPr>
      </p:cxnSp>
      <p:sp>
        <p:nvSpPr>
          <p:cNvPr id="745" name="Google Shape;745;p66"/>
          <p:cNvSpPr txBox="1"/>
          <p:nvPr/>
        </p:nvSpPr>
        <p:spPr>
          <a:xfrm>
            <a:off x="280300" y="1237775"/>
            <a:ext cx="1747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t>Mediana</a:t>
            </a:r>
            <a:r>
              <a:rPr lang="es-419"/>
              <a:t>: la mitad de los participantes tienen 26 años o menos (o la mitad tienen 26 o más)</a:t>
            </a:r>
            <a:endParaRPr/>
          </a:p>
        </p:txBody>
      </p:sp>
      <p:sp>
        <p:nvSpPr>
          <p:cNvPr id="746" name="Google Shape;746;p66"/>
          <p:cNvSpPr txBox="1"/>
          <p:nvPr/>
        </p:nvSpPr>
        <p:spPr>
          <a:xfrm>
            <a:off x="6849300" y="2006450"/>
            <a:ext cx="17472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El 80% de los participantes tienen más de 19 años y menos de 40.</a:t>
            </a:r>
            <a:endParaRPr/>
          </a:p>
        </p:txBody>
      </p:sp>
      <p:sp>
        <p:nvSpPr>
          <p:cNvPr id="747" name="Google Shape;747;p66"/>
          <p:cNvSpPr txBox="1"/>
          <p:nvPr/>
        </p:nvSpPr>
        <p:spPr>
          <a:xfrm>
            <a:off x="7165475" y="3745625"/>
            <a:ext cx="1860900" cy="1262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a:t>La frecuencia acumulada (y normalizada) permite visualizar mejor los cuantiles.</a:t>
            </a:r>
            <a:endParaRPr/>
          </a:p>
        </p:txBody>
      </p:sp>
      <p:cxnSp>
        <p:nvCxnSpPr>
          <p:cNvPr id="748" name="Google Shape;748;p66"/>
          <p:cNvCxnSpPr>
            <a:endCxn id="746" idx="1"/>
          </p:cNvCxnSpPr>
          <p:nvPr/>
        </p:nvCxnSpPr>
        <p:spPr>
          <a:xfrm flipH="1" rot="10800000">
            <a:off x="4807500" y="2529800"/>
            <a:ext cx="2041800" cy="77850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Robustez de estadísticos</a:t>
            </a:r>
            <a:endParaRPr/>
          </a:p>
        </p:txBody>
      </p:sp>
      <p:sp>
        <p:nvSpPr>
          <p:cNvPr id="754" name="Google Shape;754;p67"/>
          <p:cNvSpPr txBox="1"/>
          <p:nvPr>
            <p:ph idx="1" type="body"/>
          </p:nvPr>
        </p:nvSpPr>
        <p:spPr>
          <a:xfrm>
            <a:off x="311700" y="1152475"/>
            <a:ext cx="8520600" cy="85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solidFill>
                  <a:srgbClr val="000000"/>
                </a:solidFill>
              </a:rPr>
              <a:t>La mediana y los cuantiles son estadísticos robustos, mientras que la media y la varianza se ven muy afectadas por la presencia de outliers.</a:t>
            </a:r>
            <a:endParaRPr>
              <a:solidFill>
                <a:srgbClr val="000000"/>
              </a:solidFill>
            </a:endParaRPr>
          </a:p>
        </p:txBody>
      </p:sp>
      <p:pic>
        <p:nvPicPr>
          <p:cNvPr id="755" name="Google Shape;755;p67"/>
          <p:cNvPicPr preferRelativeResize="0"/>
          <p:nvPr/>
        </p:nvPicPr>
        <p:blipFill>
          <a:blip r:embed="rId3">
            <a:alphaModFix/>
          </a:blip>
          <a:stretch>
            <a:fillRect/>
          </a:stretch>
        </p:blipFill>
        <p:spPr>
          <a:xfrm>
            <a:off x="152400" y="2160775"/>
            <a:ext cx="8839198" cy="2248120"/>
          </a:xfrm>
          <a:prstGeom prst="rect">
            <a:avLst/>
          </a:prstGeom>
          <a:noFill/>
          <a:ln>
            <a:noFill/>
          </a:ln>
        </p:spPr>
      </p:pic>
      <p:sp>
        <p:nvSpPr>
          <p:cNvPr id="756" name="Google Shape;756;p67"/>
          <p:cNvSpPr txBox="1"/>
          <p:nvPr/>
        </p:nvSpPr>
        <p:spPr>
          <a:xfrm>
            <a:off x="311850" y="4561300"/>
            <a:ext cx="8520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sz="1200"/>
              <a:t>Experimento</a:t>
            </a:r>
            <a:r>
              <a:rPr lang="es-419" sz="1200"/>
              <a:t>: a</a:t>
            </a:r>
            <a:r>
              <a:rPr lang="es-419" sz="1200"/>
              <a:t> variables normalmente distribuidas, le agregamos un punto que consideramos como outlier (ver colab).</a:t>
            </a:r>
            <a:endParaRPr sz="1200"/>
          </a:p>
        </p:txBody>
      </p:sp>
      <p:cxnSp>
        <p:nvCxnSpPr>
          <p:cNvPr id="757" name="Google Shape;757;p67"/>
          <p:cNvCxnSpPr/>
          <p:nvPr/>
        </p:nvCxnSpPr>
        <p:spPr>
          <a:xfrm rot="10800000">
            <a:off x="8464775" y="2145400"/>
            <a:ext cx="310200" cy="736500"/>
          </a:xfrm>
          <a:prstGeom prst="straightConnector1">
            <a:avLst/>
          </a:prstGeom>
          <a:noFill/>
          <a:ln cap="flat" cmpd="sng" w="19050">
            <a:solidFill>
              <a:schemeClr val="dk2"/>
            </a:solidFill>
            <a:prstDash val="solid"/>
            <a:round/>
            <a:headEnd len="med" w="med" type="none"/>
            <a:tailEnd len="med" w="med" type="triangle"/>
          </a:ln>
        </p:spPr>
      </p:cxnSp>
      <p:sp>
        <p:nvSpPr>
          <p:cNvPr id="758" name="Google Shape;758;p67"/>
          <p:cNvSpPr txBox="1"/>
          <p:nvPr/>
        </p:nvSpPr>
        <p:spPr>
          <a:xfrm>
            <a:off x="7875900" y="1760575"/>
            <a:ext cx="95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solidFill>
                  <a:srgbClr val="38761D"/>
                </a:solidFill>
              </a:rPr>
              <a:t>Media</a:t>
            </a:r>
            <a:endParaRPr b="1">
              <a:solidFill>
                <a:srgbClr val="38761D"/>
              </a:solidFill>
            </a:endParaRPr>
          </a:p>
        </p:txBody>
      </p:sp>
      <p:sp>
        <p:nvSpPr>
          <p:cNvPr id="759" name="Google Shape;759;p67"/>
          <p:cNvSpPr txBox="1"/>
          <p:nvPr/>
        </p:nvSpPr>
        <p:spPr>
          <a:xfrm>
            <a:off x="7508375" y="2903625"/>
            <a:ext cx="95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t>Mediana</a:t>
            </a:r>
            <a:endParaRPr b="1"/>
          </a:p>
        </p:txBody>
      </p:sp>
      <p:cxnSp>
        <p:nvCxnSpPr>
          <p:cNvPr id="760" name="Google Shape;760;p67"/>
          <p:cNvCxnSpPr>
            <a:endCxn id="759" idx="0"/>
          </p:cNvCxnSpPr>
          <p:nvPr/>
        </p:nvCxnSpPr>
        <p:spPr>
          <a:xfrm>
            <a:off x="7275875" y="2546025"/>
            <a:ext cx="710700" cy="357600"/>
          </a:xfrm>
          <a:prstGeom prst="straightConnector1">
            <a:avLst/>
          </a:prstGeom>
          <a:noFill/>
          <a:ln cap="flat" cmpd="sng" w="19050">
            <a:solidFill>
              <a:schemeClr val="dk2"/>
            </a:solidFill>
            <a:prstDash val="solid"/>
            <a:round/>
            <a:headEnd len="med" w="med" type="none"/>
            <a:tailEnd len="med" w="med" type="triangle"/>
          </a:ln>
        </p:spPr>
      </p:cxnSp>
      <p:sp>
        <p:nvSpPr>
          <p:cNvPr id="761" name="Google Shape;761;p67"/>
          <p:cNvSpPr txBox="1"/>
          <p:nvPr/>
        </p:nvSpPr>
        <p:spPr>
          <a:xfrm>
            <a:off x="2222825" y="1932175"/>
            <a:ext cx="1626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sz="1200">
                <a:solidFill>
                  <a:srgbClr val="FF0000"/>
                </a:solidFill>
              </a:rPr>
              <a:t>Cuantil 90% central</a:t>
            </a:r>
            <a:endParaRPr b="1" sz="1200">
              <a:solidFill>
                <a:srgbClr val="FF0000"/>
              </a:solidFill>
            </a:endParaRPr>
          </a:p>
        </p:txBody>
      </p:sp>
      <p:cxnSp>
        <p:nvCxnSpPr>
          <p:cNvPr id="762" name="Google Shape;762;p67"/>
          <p:cNvCxnSpPr>
            <a:endCxn id="761" idx="1"/>
          </p:cNvCxnSpPr>
          <p:nvPr/>
        </p:nvCxnSpPr>
        <p:spPr>
          <a:xfrm flipH="1" rot="10800000">
            <a:off x="1977125" y="2116825"/>
            <a:ext cx="245700" cy="4107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Correlación de dos variables. Coeficiente de Pearson.</a:t>
            </a:r>
            <a:endParaRPr/>
          </a:p>
        </p:txBody>
      </p:sp>
      <p:graphicFrame>
        <p:nvGraphicFramePr>
          <p:cNvPr id="768" name="Google Shape;768;p68"/>
          <p:cNvGraphicFramePr/>
          <p:nvPr/>
        </p:nvGraphicFramePr>
        <p:xfrm>
          <a:off x="612750" y="1985710"/>
          <a:ext cx="3000000" cy="3000000"/>
        </p:xfrm>
        <a:graphic>
          <a:graphicData uri="http://schemas.openxmlformats.org/drawingml/2006/table">
            <a:tbl>
              <a:tblPr>
                <a:noFill/>
                <a:tableStyleId>{76A57480-8AF7-4C4D-818E-41ACFC22A836}</a:tableStyleId>
              </a:tblPr>
              <a:tblGrid>
                <a:gridCol w="769425"/>
                <a:gridCol w="769425"/>
              </a:tblGrid>
              <a:tr h="457175">
                <a:tc>
                  <a:txBody>
                    <a:bodyPr/>
                    <a:lstStyle/>
                    <a:p>
                      <a:pPr indent="0" lvl="0" marL="0" rtl="0" algn="ctr">
                        <a:spcBef>
                          <a:spcPts val="0"/>
                        </a:spcBef>
                        <a:spcAft>
                          <a:spcPts val="0"/>
                        </a:spcAft>
                        <a:buNone/>
                      </a:pPr>
                      <a:r>
                        <a:rPr b="1" lang="es-419" sz="1800"/>
                        <a:t>X</a:t>
                      </a:r>
                      <a:endParaRPr b="1" sz="18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s-419" sz="1800"/>
                        <a:t>Y</a:t>
                      </a:r>
                      <a:endParaRPr b="1" sz="18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57175">
                <a:tc>
                  <a:txBody>
                    <a:bodyPr/>
                    <a:lstStyle/>
                    <a:p>
                      <a:pPr indent="0" lvl="0" marL="0" rtl="0" algn="ctr">
                        <a:spcBef>
                          <a:spcPts val="0"/>
                        </a:spcBef>
                        <a:spcAft>
                          <a:spcPts val="0"/>
                        </a:spcAft>
                        <a:buNone/>
                      </a:pPr>
                      <a:r>
                        <a:rPr lang="es-419" sz="1800"/>
                        <a:t>1.3</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419" sz="1800"/>
                        <a:t>4.3</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7175">
                <a:tc>
                  <a:txBody>
                    <a:bodyPr/>
                    <a:lstStyle/>
                    <a:p>
                      <a:pPr indent="0" lvl="0" marL="0" rtl="0" algn="ctr">
                        <a:spcBef>
                          <a:spcPts val="0"/>
                        </a:spcBef>
                        <a:spcAft>
                          <a:spcPts val="0"/>
                        </a:spcAft>
                        <a:buNone/>
                      </a:pPr>
                      <a:r>
                        <a:rPr lang="es-419" sz="1800"/>
                        <a:t>2.4</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419" sz="1800"/>
                        <a:t>8.9</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0100">
                <a:tc>
                  <a:txBody>
                    <a:bodyPr/>
                    <a:lstStyle/>
                    <a:p>
                      <a:pPr indent="0" lvl="0" marL="0" rtl="0" algn="ctr">
                        <a:spcBef>
                          <a:spcPts val="0"/>
                        </a:spcBef>
                        <a:spcAft>
                          <a:spcPts val="0"/>
                        </a:spcAft>
                        <a:buNone/>
                      </a:pPr>
                      <a:r>
                        <a:rPr lang="es-419" sz="1800"/>
                        <a:t>1.5</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419" sz="1800"/>
                        <a:t>10.1</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7175">
                <a:tc>
                  <a:txBody>
                    <a:bodyPr/>
                    <a:lstStyle/>
                    <a:p>
                      <a:pPr indent="0" lvl="0" marL="0" rtl="0" algn="ctr">
                        <a:spcBef>
                          <a:spcPts val="0"/>
                        </a:spcBef>
                        <a:spcAft>
                          <a:spcPts val="0"/>
                        </a:spcAft>
                        <a:buNone/>
                      </a:pPr>
                      <a:r>
                        <a:rPr lang="es-419" sz="1800"/>
                        <a:t>1.2</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419" sz="1800"/>
                        <a:t>3.9</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7175">
                <a:tc>
                  <a:txBody>
                    <a:bodyPr/>
                    <a:lstStyle/>
                    <a:p>
                      <a:pPr indent="0" lvl="0" marL="0" rtl="0" algn="ctr">
                        <a:spcBef>
                          <a:spcPts val="0"/>
                        </a:spcBef>
                        <a:spcAft>
                          <a:spcPts val="0"/>
                        </a:spcAft>
                        <a:buNone/>
                      </a:pPr>
                      <a:r>
                        <a:rPr lang="es-419" sz="1800"/>
                        <a:t>5.1</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419" sz="1800"/>
                        <a:t>5.3</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769" name="Google Shape;769;p68"/>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solidFill>
                  <a:srgbClr val="000000"/>
                </a:solidFill>
              </a:rPr>
              <a:t>La correlación de Pearson mide la relación lineal entre dos variables.</a:t>
            </a:r>
            <a:endParaRPr>
              <a:solidFill>
                <a:srgbClr val="000000"/>
              </a:solidFill>
            </a:endParaRPr>
          </a:p>
        </p:txBody>
      </p:sp>
      <p:pic>
        <p:nvPicPr>
          <p:cNvPr id="770" name="Google Shape;770;p68"/>
          <p:cNvPicPr preferRelativeResize="0"/>
          <p:nvPr/>
        </p:nvPicPr>
        <p:blipFill>
          <a:blip r:embed="rId3">
            <a:alphaModFix/>
          </a:blip>
          <a:stretch>
            <a:fillRect/>
          </a:stretch>
        </p:blipFill>
        <p:spPr>
          <a:xfrm>
            <a:off x="3738475" y="2847075"/>
            <a:ext cx="4352925" cy="1000125"/>
          </a:xfrm>
          <a:prstGeom prst="rect">
            <a:avLst/>
          </a:prstGeom>
          <a:noFill/>
          <a:ln>
            <a:noFill/>
          </a:ln>
        </p:spPr>
      </p:pic>
      <p:pic>
        <p:nvPicPr>
          <p:cNvPr id="771" name="Google Shape;771;p68"/>
          <p:cNvPicPr preferRelativeResize="0"/>
          <p:nvPr/>
        </p:nvPicPr>
        <p:blipFill>
          <a:blip r:embed="rId4">
            <a:alphaModFix/>
          </a:blip>
          <a:stretch>
            <a:fillRect/>
          </a:stretch>
        </p:blipFill>
        <p:spPr>
          <a:xfrm>
            <a:off x="6571800" y="1779775"/>
            <a:ext cx="1326544" cy="572700"/>
          </a:xfrm>
          <a:prstGeom prst="rect">
            <a:avLst/>
          </a:prstGeom>
          <a:noFill/>
          <a:ln>
            <a:noFill/>
          </a:ln>
        </p:spPr>
      </p:pic>
      <p:cxnSp>
        <p:nvCxnSpPr>
          <p:cNvPr id="772" name="Google Shape;772;p68"/>
          <p:cNvCxnSpPr/>
          <p:nvPr/>
        </p:nvCxnSpPr>
        <p:spPr>
          <a:xfrm flipH="1" rot="10800000">
            <a:off x="6587372" y="2352475"/>
            <a:ext cx="342900" cy="398400"/>
          </a:xfrm>
          <a:prstGeom prst="straightConnector1">
            <a:avLst/>
          </a:prstGeom>
          <a:noFill/>
          <a:ln cap="flat" cmpd="sng" w="19050">
            <a:solidFill>
              <a:schemeClr val="dk2"/>
            </a:solidFill>
            <a:prstDash val="solid"/>
            <a:round/>
            <a:headEnd len="med" w="med" type="none"/>
            <a:tailEnd len="med" w="med" type="triangle"/>
          </a:ln>
        </p:spPr>
      </p:cxnSp>
      <p:pic>
        <p:nvPicPr>
          <p:cNvPr id="773" name="Google Shape;773;p68"/>
          <p:cNvPicPr preferRelativeResize="0"/>
          <p:nvPr/>
        </p:nvPicPr>
        <p:blipFill>
          <a:blip r:embed="rId5">
            <a:alphaModFix/>
          </a:blip>
          <a:stretch>
            <a:fillRect/>
          </a:stretch>
        </p:blipFill>
        <p:spPr>
          <a:xfrm>
            <a:off x="3906500" y="4265600"/>
            <a:ext cx="2736125" cy="632400"/>
          </a:xfrm>
          <a:prstGeom prst="rect">
            <a:avLst/>
          </a:prstGeom>
          <a:noFill/>
          <a:ln>
            <a:noFill/>
          </a:ln>
        </p:spPr>
      </p:pic>
      <p:cxnSp>
        <p:nvCxnSpPr>
          <p:cNvPr id="774" name="Google Shape;774;p68"/>
          <p:cNvCxnSpPr/>
          <p:nvPr/>
        </p:nvCxnSpPr>
        <p:spPr>
          <a:xfrm flipH="1">
            <a:off x="5944800" y="3760700"/>
            <a:ext cx="361800" cy="4266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Coeficiente de Pearson.</a:t>
            </a:r>
            <a:endParaRPr/>
          </a:p>
        </p:txBody>
      </p:sp>
      <p:pic>
        <p:nvPicPr>
          <p:cNvPr id="780" name="Google Shape;780;p69"/>
          <p:cNvPicPr preferRelativeResize="0"/>
          <p:nvPr/>
        </p:nvPicPr>
        <p:blipFill>
          <a:blip r:embed="rId3">
            <a:alphaModFix/>
          </a:blip>
          <a:stretch>
            <a:fillRect/>
          </a:stretch>
        </p:blipFill>
        <p:spPr>
          <a:xfrm>
            <a:off x="3522725" y="2529325"/>
            <a:ext cx="4686300" cy="1000125"/>
          </a:xfrm>
          <a:prstGeom prst="rect">
            <a:avLst/>
          </a:prstGeom>
          <a:noFill/>
          <a:ln>
            <a:noFill/>
          </a:ln>
        </p:spPr>
      </p:pic>
      <p:graphicFrame>
        <p:nvGraphicFramePr>
          <p:cNvPr id="781" name="Google Shape;781;p69"/>
          <p:cNvGraphicFramePr/>
          <p:nvPr/>
        </p:nvGraphicFramePr>
        <p:xfrm>
          <a:off x="612750" y="1985710"/>
          <a:ext cx="3000000" cy="3000000"/>
        </p:xfrm>
        <a:graphic>
          <a:graphicData uri="http://schemas.openxmlformats.org/drawingml/2006/table">
            <a:tbl>
              <a:tblPr>
                <a:noFill/>
                <a:tableStyleId>{76A57480-8AF7-4C4D-818E-41ACFC22A836}</a:tableStyleId>
              </a:tblPr>
              <a:tblGrid>
                <a:gridCol w="769425"/>
                <a:gridCol w="769425"/>
              </a:tblGrid>
              <a:tr h="457175">
                <a:tc>
                  <a:txBody>
                    <a:bodyPr/>
                    <a:lstStyle/>
                    <a:p>
                      <a:pPr indent="0" lvl="0" marL="0" rtl="0" algn="ctr">
                        <a:spcBef>
                          <a:spcPts val="0"/>
                        </a:spcBef>
                        <a:spcAft>
                          <a:spcPts val="0"/>
                        </a:spcAft>
                        <a:buNone/>
                      </a:pPr>
                      <a:r>
                        <a:rPr b="1" lang="es-419" sz="1800"/>
                        <a:t>X</a:t>
                      </a:r>
                      <a:endParaRPr b="1" sz="18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s-419" sz="1800"/>
                        <a:t>Y</a:t>
                      </a:r>
                      <a:endParaRPr b="1" sz="18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57175">
                <a:tc>
                  <a:txBody>
                    <a:bodyPr/>
                    <a:lstStyle/>
                    <a:p>
                      <a:pPr indent="0" lvl="0" marL="0" rtl="0" algn="ctr">
                        <a:spcBef>
                          <a:spcPts val="0"/>
                        </a:spcBef>
                        <a:spcAft>
                          <a:spcPts val="0"/>
                        </a:spcAft>
                        <a:buNone/>
                      </a:pPr>
                      <a:r>
                        <a:rPr lang="es-419" sz="1800"/>
                        <a:t>1.3</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419" sz="1800"/>
                        <a:t>4.3</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7175">
                <a:tc>
                  <a:txBody>
                    <a:bodyPr/>
                    <a:lstStyle/>
                    <a:p>
                      <a:pPr indent="0" lvl="0" marL="0" rtl="0" algn="ctr">
                        <a:spcBef>
                          <a:spcPts val="0"/>
                        </a:spcBef>
                        <a:spcAft>
                          <a:spcPts val="0"/>
                        </a:spcAft>
                        <a:buNone/>
                      </a:pPr>
                      <a:r>
                        <a:rPr lang="es-419" sz="1800"/>
                        <a:t>2.4</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419" sz="1800"/>
                        <a:t>8.9</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0100">
                <a:tc>
                  <a:txBody>
                    <a:bodyPr/>
                    <a:lstStyle/>
                    <a:p>
                      <a:pPr indent="0" lvl="0" marL="0" rtl="0" algn="ctr">
                        <a:spcBef>
                          <a:spcPts val="0"/>
                        </a:spcBef>
                        <a:spcAft>
                          <a:spcPts val="0"/>
                        </a:spcAft>
                        <a:buNone/>
                      </a:pPr>
                      <a:r>
                        <a:rPr lang="es-419" sz="1800"/>
                        <a:t>1.5</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419" sz="1800"/>
                        <a:t>10.1</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7175">
                <a:tc>
                  <a:txBody>
                    <a:bodyPr/>
                    <a:lstStyle/>
                    <a:p>
                      <a:pPr indent="0" lvl="0" marL="0" rtl="0" algn="ctr">
                        <a:spcBef>
                          <a:spcPts val="0"/>
                        </a:spcBef>
                        <a:spcAft>
                          <a:spcPts val="0"/>
                        </a:spcAft>
                        <a:buNone/>
                      </a:pPr>
                      <a:r>
                        <a:rPr lang="es-419" sz="1800"/>
                        <a:t>1.2</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419" sz="1800"/>
                        <a:t>3.9</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7175">
                <a:tc>
                  <a:txBody>
                    <a:bodyPr/>
                    <a:lstStyle/>
                    <a:p>
                      <a:pPr indent="0" lvl="0" marL="0" rtl="0" algn="ctr">
                        <a:spcBef>
                          <a:spcPts val="0"/>
                        </a:spcBef>
                        <a:spcAft>
                          <a:spcPts val="0"/>
                        </a:spcAft>
                        <a:buNone/>
                      </a:pPr>
                      <a:r>
                        <a:rPr lang="es-419" sz="1800"/>
                        <a:t>5.1</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419" sz="1800"/>
                        <a:t>5.3</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782" name="Google Shape;782;p69"/>
          <p:cNvSpPr txBox="1"/>
          <p:nvPr/>
        </p:nvSpPr>
        <p:spPr>
          <a:xfrm>
            <a:off x="4287675" y="3969725"/>
            <a:ext cx="3676500" cy="831300"/>
          </a:xfrm>
          <a:prstGeom prst="rect">
            <a:avLst/>
          </a:prstGeom>
          <a:noFill/>
          <a:ln cap="flat" cmpd="sng" w="19050">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a:t>La correlación de Pearson es el promedio de la multiplicación entre las variables estandarizadas.</a:t>
            </a:r>
            <a:endParaRPr/>
          </a:p>
        </p:txBody>
      </p:sp>
      <p:sp>
        <p:nvSpPr>
          <p:cNvPr id="783" name="Google Shape;783;p69"/>
          <p:cNvSpPr/>
          <p:nvPr/>
        </p:nvSpPr>
        <p:spPr>
          <a:xfrm>
            <a:off x="6739675" y="2274525"/>
            <a:ext cx="1951500" cy="15768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9"/>
          <p:cNvSpPr/>
          <p:nvPr/>
        </p:nvSpPr>
        <p:spPr>
          <a:xfrm>
            <a:off x="4910875" y="2274525"/>
            <a:ext cx="1951500" cy="15768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9"/>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solidFill>
                  <a:srgbClr val="000000"/>
                </a:solidFill>
              </a:rPr>
              <a:t>La correlación de Pearson mide la relación lineal entre dos variables.</a:t>
            </a:r>
            <a:endParaRPr>
              <a:solidFill>
                <a:srgbClr val="0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Coeficiente de Spearman.</a:t>
            </a:r>
            <a:endParaRPr/>
          </a:p>
        </p:txBody>
      </p:sp>
      <p:graphicFrame>
        <p:nvGraphicFramePr>
          <p:cNvPr id="791" name="Google Shape;791;p70"/>
          <p:cNvGraphicFramePr/>
          <p:nvPr/>
        </p:nvGraphicFramePr>
        <p:xfrm>
          <a:off x="612750" y="2138110"/>
          <a:ext cx="3000000" cy="3000000"/>
        </p:xfrm>
        <a:graphic>
          <a:graphicData uri="http://schemas.openxmlformats.org/drawingml/2006/table">
            <a:tbl>
              <a:tblPr>
                <a:noFill/>
                <a:tableStyleId>{76A57480-8AF7-4C4D-818E-41ACFC22A836}</a:tableStyleId>
              </a:tblPr>
              <a:tblGrid>
                <a:gridCol w="769425"/>
                <a:gridCol w="769425"/>
                <a:gridCol w="769425"/>
                <a:gridCol w="769425"/>
              </a:tblGrid>
              <a:tr h="457175">
                <a:tc>
                  <a:txBody>
                    <a:bodyPr/>
                    <a:lstStyle/>
                    <a:p>
                      <a:pPr indent="0" lvl="0" marL="0" rtl="0" algn="ctr">
                        <a:spcBef>
                          <a:spcPts val="0"/>
                        </a:spcBef>
                        <a:spcAft>
                          <a:spcPts val="0"/>
                        </a:spcAft>
                        <a:buNone/>
                      </a:pPr>
                      <a:r>
                        <a:rPr b="1" lang="es-419" sz="1800"/>
                        <a:t>X</a:t>
                      </a:r>
                      <a:endParaRPr b="1" sz="18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s-419" sz="1800"/>
                        <a:t>R</a:t>
                      </a:r>
                      <a:r>
                        <a:rPr b="1" baseline="-25000" lang="es-419" sz="1800"/>
                        <a:t>X</a:t>
                      </a:r>
                      <a:endParaRPr b="1" baseline="-25000" sz="18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s-419" sz="1800"/>
                        <a:t>Y</a:t>
                      </a:r>
                      <a:endParaRPr b="1" sz="18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s-419" sz="1800"/>
                        <a:t>R</a:t>
                      </a:r>
                      <a:r>
                        <a:rPr b="1" baseline="-25000" lang="es-419" sz="1800"/>
                        <a:t>Y</a:t>
                      </a:r>
                      <a:endParaRPr b="1" baseline="-25000" sz="18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57175">
                <a:tc>
                  <a:txBody>
                    <a:bodyPr/>
                    <a:lstStyle/>
                    <a:p>
                      <a:pPr indent="0" lvl="0" marL="0" rtl="0" algn="ctr">
                        <a:spcBef>
                          <a:spcPts val="0"/>
                        </a:spcBef>
                        <a:spcAft>
                          <a:spcPts val="0"/>
                        </a:spcAft>
                        <a:buNone/>
                      </a:pPr>
                      <a:r>
                        <a:rPr lang="es-419" sz="1800"/>
                        <a:t>1.3</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s-419" sz="1800">
                          <a:solidFill>
                            <a:srgbClr val="FF0000"/>
                          </a:solidFill>
                        </a:rPr>
                        <a:t>2</a:t>
                      </a:r>
                      <a:endParaRPr b="1" sz="1800">
                        <a:solidFill>
                          <a:srgbClr val="FF00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419" sz="1800"/>
                        <a:t>4.3</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s-419" sz="1800">
                          <a:solidFill>
                            <a:srgbClr val="0000FF"/>
                          </a:solidFill>
                        </a:rPr>
                        <a:t>2</a:t>
                      </a:r>
                      <a:endParaRPr b="1" sz="1800">
                        <a:solidFill>
                          <a:srgbClr val="0000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7175">
                <a:tc>
                  <a:txBody>
                    <a:bodyPr/>
                    <a:lstStyle/>
                    <a:p>
                      <a:pPr indent="0" lvl="0" marL="0" rtl="0" algn="ctr">
                        <a:spcBef>
                          <a:spcPts val="0"/>
                        </a:spcBef>
                        <a:spcAft>
                          <a:spcPts val="0"/>
                        </a:spcAft>
                        <a:buNone/>
                      </a:pPr>
                      <a:r>
                        <a:rPr lang="es-419" sz="1800"/>
                        <a:t>2.4</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s-419" sz="1800">
                          <a:solidFill>
                            <a:srgbClr val="FF0000"/>
                          </a:solidFill>
                        </a:rPr>
                        <a:t>4</a:t>
                      </a:r>
                      <a:endParaRPr b="1" sz="1800">
                        <a:solidFill>
                          <a:srgbClr val="FF00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419" sz="1800"/>
                        <a:t>8.9</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s-419" sz="1800">
                          <a:solidFill>
                            <a:srgbClr val="0000FF"/>
                          </a:solidFill>
                        </a:rPr>
                        <a:t>4</a:t>
                      </a:r>
                      <a:endParaRPr b="1" sz="1800">
                        <a:solidFill>
                          <a:srgbClr val="0000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0100">
                <a:tc>
                  <a:txBody>
                    <a:bodyPr/>
                    <a:lstStyle/>
                    <a:p>
                      <a:pPr indent="0" lvl="0" marL="0" rtl="0" algn="ctr">
                        <a:spcBef>
                          <a:spcPts val="0"/>
                        </a:spcBef>
                        <a:spcAft>
                          <a:spcPts val="0"/>
                        </a:spcAft>
                        <a:buNone/>
                      </a:pPr>
                      <a:r>
                        <a:rPr lang="es-419" sz="1800"/>
                        <a:t>1.5</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s-419" sz="1800">
                          <a:solidFill>
                            <a:srgbClr val="FF0000"/>
                          </a:solidFill>
                        </a:rPr>
                        <a:t>3</a:t>
                      </a:r>
                      <a:endParaRPr b="1" sz="1800">
                        <a:solidFill>
                          <a:srgbClr val="FF00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419" sz="1800"/>
                        <a:t>10.1</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s-419" sz="1800">
                          <a:solidFill>
                            <a:srgbClr val="0000FF"/>
                          </a:solidFill>
                        </a:rPr>
                        <a:t>5</a:t>
                      </a:r>
                      <a:endParaRPr b="1" sz="1800">
                        <a:solidFill>
                          <a:srgbClr val="0000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7175">
                <a:tc>
                  <a:txBody>
                    <a:bodyPr/>
                    <a:lstStyle/>
                    <a:p>
                      <a:pPr indent="0" lvl="0" marL="0" rtl="0" algn="ctr">
                        <a:spcBef>
                          <a:spcPts val="0"/>
                        </a:spcBef>
                        <a:spcAft>
                          <a:spcPts val="0"/>
                        </a:spcAft>
                        <a:buNone/>
                      </a:pPr>
                      <a:r>
                        <a:rPr lang="es-419" sz="1800"/>
                        <a:t>1.2</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s-419" sz="1800">
                          <a:solidFill>
                            <a:srgbClr val="FF0000"/>
                          </a:solidFill>
                        </a:rPr>
                        <a:t>1</a:t>
                      </a:r>
                      <a:endParaRPr b="1" sz="1800">
                        <a:solidFill>
                          <a:srgbClr val="FF00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419" sz="1800"/>
                        <a:t>3.9</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s-419" sz="1800">
                          <a:solidFill>
                            <a:srgbClr val="0000FF"/>
                          </a:solidFill>
                        </a:rPr>
                        <a:t>1</a:t>
                      </a:r>
                      <a:endParaRPr b="1" sz="1800">
                        <a:solidFill>
                          <a:srgbClr val="0000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7175">
                <a:tc>
                  <a:txBody>
                    <a:bodyPr/>
                    <a:lstStyle/>
                    <a:p>
                      <a:pPr indent="0" lvl="0" marL="0" rtl="0" algn="ctr">
                        <a:spcBef>
                          <a:spcPts val="0"/>
                        </a:spcBef>
                        <a:spcAft>
                          <a:spcPts val="0"/>
                        </a:spcAft>
                        <a:buNone/>
                      </a:pPr>
                      <a:r>
                        <a:rPr lang="es-419" sz="1800"/>
                        <a:t>5.1</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s-419" sz="1800">
                          <a:solidFill>
                            <a:srgbClr val="FF0000"/>
                          </a:solidFill>
                        </a:rPr>
                        <a:t>5</a:t>
                      </a:r>
                      <a:endParaRPr b="1" sz="1800">
                        <a:solidFill>
                          <a:srgbClr val="FF00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419" sz="1800"/>
                        <a:t>5.3</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s-419" sz="1800">
                          <a:solidFill>
                            <a:srgbClr val="0000FF"/>
                          </a:solidFill>
                        </a:rPr>
                        <a:t>3</a:t>
                      </a:r>
                      <a:endParaRPr b="1" sz="1800">
                        <a:solidFill>
                          <a:srgbClr val="0000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792" name="Google Shape;792;p70"/>
          <p:cNvSpPr txBox="1"/>
          <p:nvPr>
            <p:ph idx="1" type="body"/>
          </p:nvPr>
        </p:nvSpPr>
        <p:spPr>
          <a:xfrm>
            <a:off x="311700" y="1076275"/>
            <a:ext cx="8520600" cy="85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solidFill>
                  <a:srgbClr val="000000"/>
                </a:solidFill>
              </a:rPr>
              <a:t>En vez de calcular la correlación entre los datos, lo hace entre sus rankings (ordenando los datos de menor a mayor, por ejemplo).</a:t>
            </a:r>
            <a:endParaRPr>
              <a:solidFill>
                <a:srgbClr val="000000"/>
              </a:solidFill>
            </a:endParaRPr>
          </a:p>
        </p:txBody>
      </p:sp>
      <p:cxnSp>
        <p:nvCxnSpPr>
          <p:cNvPr id="793" name="Google Shape;793;p70"/>
          <p:cNvCxnSpPr/>
          <p:nvPr/>
        </p:nvCxnSpPr>
        <p:spPr>
          <a:xfrm>
            <a:off x="3851175" y="4200100"/>
            <a:ext cx="323100" cy="193800"/>
          </a:xfrm>
          <a:prstGeom prst="straightConnector1">
            <a:avLst/>
          </a:prstGeom>
          <a:noFill/>
          <a:ln cap="flat" cmpd="sng" w="19050">
            <a:solidFill>
              <a:srgbClr val="0000FF"/>
            </a:solidFill>
            <a:prstDash val="solid"/>
            <a:round/>
            <a:headEnd len="med" w="med" type="none"/>
            <a:tailEnd len="med" w="med" type="triangle"/>
          </a:ln>
        </p:spPr>
      </p:cxnSp>
      <p:sp>
        <p:nvSpPr>
          <p:cNvPr id="794" name="Google Shape;794;p70"/>
          <p:cNvSpPr txBox="1"/>
          <p:nvPr/>
        </p:nvSpPr>
        <p:spPr>
          <a:xfrm>
            <a:off x="3919350" y="4426900"/>
            <a:ext cx="130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Mínimo de y</a:t>
            </a:r>
            <a:endParaRPr/>
          </a:p>
        </p:txBody>
      </p:sp>
      <p:cxnSp>
        <p:nvCxnSpPr>
          <p:cNvPr id="795" name="Google Shape;795;p70"/>
          <p:cNvCxnSpPr/>
          <p:nvPr/>
        </p:nvCxnSpPr>
        <p:spPr>
          <a:xfrm flipH="1" rot="10800000">
            <a:off x="3812400" y="3424600"/>
            <a:ext cx="245400" cy="284400"/>
          </a:xfrm>
          <a:prstGeom prst="straightConnector1">
            <a:avLst/>
          </a:prstGeom>
          <a:noFill/>
          <a:ln cap="flat" cmpd="sng" w="19050">
            <a:solidFill>
              <a:srgbClr val="0000FF"/>
            </a:solidFill>
            <a:prstDash val="solid"/>
            <a:round/>
            <a:headEnd len="med" w="med" type="none"/>
            <a:tailEnd len="med" w="med" type="triangle"/>
          </a:ln>
        </p:spPr>
      </p:cxnSp>
      <p:sp>
        <p:nvSpPr>
          <p:cNvPr id="796" name="Google Shape;796;p70"/>
          <p:cNvSpPr txBox="1"/>
          <p:nvPr/>
        </p:nvSpPr>
        <p:spPr>
          <a:xfrm>
            <a:off x="4057800" y="3170650"/>
            <a:ext cx="130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Máximo de y </a:t>
            </a:r>
            <a:endParaRPr/>
          </a:p>
        </p:txBody>
      </p:sp>
      <p:pic>
        <p:nvPicPr>
          <p:cNvPr id="797" name="Google Shape;797;p70"/>
          <p:cNvPicPr preferRelativeResize="0"/>
          <p:nvPr/>
        </p:nvPicPr>
        <p:blipFill>
          <a:blip r:embed="rId3">
            <a:alphaModFix/>
          </a:blip>
          <a:stretch>
            <a:fillRect/>
          </a:stretch>
        </p:blipFill>
        <p:spPr>
          <a:xfrm>
            <a:off x="5224650" y="3632812"/>
            <a:ext cx="3674673" cy="702700"/>
          </a:xfrm>
          <a:prstGeom prst="rect">
            <a:avLst/>
          </a:prstGeom>
          <a:noFill/>
          <a:ln>
            <a:noFill/>
          </a:ln>
        </p:spPr>
      </p:pic>
      <p:sp>
        <p:nvSpPr>
          <p:cNvPr id="798" name="Google Shape;798;p70"/>
          <p:cNvSpPr txBox="1"/>
          <p:nvPr>
            <p:ph idx="1" type="body"/>
          </p:nvPr>
        </p:nvSpPr>
        <p:spPr>
          <a:xfrm>
            <a:off x="5072400" y="2047263"/>
            <a:ext cx="3748800" cy="855900"/>
          </a:xfrm>
          <a:prstGeom prst="rect">
            <a:avLst/>
          </a:prstGeom>
          <a:ln cap="flat" cmpd="sng" w="19050">
            <a:solidFill>
              <a:srgbClr val="0000FF"/>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1200"/>
              </a:spcAft>
              <a:buNone/>
            </a:pPr>
            <a:r>
              <a:rPr lang="es-419">
                <a:solidFill>
                  <a:srgbClr val="000000"/>
                </a:solidFill>
              </a:rPr>
              <a:t>Capta relaciones monótonas entre las variables.</a:t>
            </a:r>
            <a:endParaRPr>
              <a:solidFill>
                <a:srgbClr val="00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Comparación de coeficientes de correlación</a:t>
            </a:r>
            <a:endParaRPr/>
          </a:p>
        </p:txBody>
      </p:sp>
      <p:pic>
        <p:nvPicPr>
          <p:cNvPr id="804" name="Google Shape;804;p71"/>
          <p:cNvPicPr preferRelativeResize="0"/>
          <p:nvPr/>
        </p:nvPicPr>
        <p:blipFill>
          <a:blip r:embed="rId3">
            <a:alphaModFix/>
          </a:blip>
          <a:stretch>
            <a:fillRect/>
          </a:stretch>
        </p:blipFill>
        <p:spPr>
          <a:xfrm>
            <a:off x="152400" y="2136375"/>
            <a:ext cx="8839200" cy="2143695"/>
          </a:xfrm>
          <a:prstGeom prst="rect">
            <a:avLst/>
          </a:prstGeom>
          <a:noFill/>
          <a:ln>
            <a:noFill/>
          </a:ln>
        </p:spPr>
      </p:pic>
      <p:sp>
        <p:nvSpPr>
          <p:cNvPr id="805" name="Google Shape;805;p71"/>
          <p:cNvSpPr txBox="1"/>
          <p:nvPr>
            <p:ph idx="1" type="body"/>
          </p:nvPr>
        </p:nvSpPr>
        <p:spPr>
          <a:xfrm>
            <a:off x="311700" y="1076275"/>
            <a:ext cx="8520600" cy="113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solidFill>
                  <a:srgbClr val="000000"/>
                </a:solidFill>
              </a:rPr>
              <a:t>Mientras Pearson capta bien la relación lineal entre dos variables, Spearman es más general y encuentra correlaciones entre variables </a:t>
            </a:r>
            <a:r>
              <a:rPr lang="es-419">
                <a:solidFill>
                  <a:srgbClr val="000000"/>
                </a:solidFill>
              </a:rPr>
              <a:t>monótonamente</a:t>
            </a:r>
            <a:r>
              <a:rPr lang="es-419">
                <a:solidFill>
                  <a:srgbClr val="000000"/>
                </a:solidFill>
              </a:rPr>
              <a:t> relacionadas.</a:t>
            </a:r>
            <a:endParaRPr>
              <a:solidFill>
                <a:srgbClr val="000000"/>
              </a:solidFill>
            </a:endParaRPr>
          </a:p>
        </p:txBody>
      </p:sp>
      <p:cxnSp>
        <p:nvCxnSpPr>
          <p:cNvPr id="806" name="Google Shape;806;p71"/>
          <p:cNvCxnSpPr/>
          <p:nvPr/>
        </p:nvCxnSpPr>
        <p:spPr>
          <a:xfrm flipH="1">
            <a:off x="5710925" y="3401525"/>
            <a:ext cx="568500" cy="956400"/>
          </a:xfrm>
          <a:prstGeom prst="straightConnector1">
            <a:avLst/>
          </a:prstGeom>
          <a:noFill/>
          <a:ln cap="flat" cmpd="sng" w="19050">
            <a:solidFill>
              <a:srgbClr val="000000"/>
            </a:solidFill>
            <a:prstDash val="solid"/>
            <a:round/>
            <a:headEnd len="med" w="med" type="none"/>
            <a:tailEnd len="med" w="med" type="triangle"/>
          </a:ln>
        </p:spPr>
      </p:cxnSp>
      <p:sp>
        <p:nvSpPr>
          <p:cNvPr id="807" name="Google Shape;807;p71"/>
          <p:cNvSpPr txBox="1"/>
          <p:nvPr/>
        </p:nvSpPr>
        <p:spPr>
          <a:xfrm>
            <a:off x="4174250" y="4510325"/>
            <a:ext cx="4600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Relación no-lineal pero monótona (cuando una crece o decrece, la otra también o crece o decrece)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Conceptos de probabilidad</a:t>
            </a:r>
            <a:endParaRPr/>
          </a:p>
        </p:txBody>
      </p:sp>
      <p:sp>
        <p:nvSpPr>
          <p:cNvPr id="96" name="Google Shape;96;p18"/>
          <p:cNvSpPr txBox="1"/>
          <p:nvPr>
            <p:ph idx="1" type="body"/>
          </p:nvPr>
        </p:nvSpPr>
        <p:spPr>
          <a:xfrm>
            <a:off x="311700" y="1228675"/>
            <a:ext cx="4082100" cy="1473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s-419">
                <a:solidFill>
                  <a:srgbClr val="000000"/>
                </a:solidFill>
              </a:rPr>
              <a:t>El lenguaje de la teoría de probabilidad es prácticamente el mismo que el de teoría de conjuntos.</a:t>
            </a:r>
            <a:endParaRPr>
              <a:solidFill>
                <a:srgbClr val="000000"/>
              </a:solidFill>
            </a:endParaRPr>
          </a:p>
        </p:txBody>
      </p:sp>
      <p:pic>
        <p:nvPicPr>
          <p:cNvPr id="97" name="Google Shape;97;p18"/>
          <p:cNvPicPr preferRelativeResize="0"/>
          <p:nvPr/>
        </p:nvPicPr>
        <p:blipFill>
          <a:blip r:embed="rId3">
            <a:alphaModFix/>
          </a:blip>
          <a:stretch>
            <a:fillRect/>
          </a:stretch>
        </p:blipFill>
        <p:spPr>
          <a:xfrm>
            <a:off x="5076601" y="298575"/>
            <a:ext cx="3755700" cy="4546350"/>
          </a:xfrm>
          <a:prstGeom prst="rect">
            <a:avLst/>
          </a:prstGeom>
          <a:noFill/>
          <a:ln>
            <a:noFill/>
          </a:ln>
        </p:spPr>
      </p:pic>
      <p:sp>
        <p:nvSpPr>
          <p:cNvPr id="98" name="Google Shape;98;p18"/>
          <p:cNvSpPr txBox="1"/>
          <p:nvPr/>
        </p:nvSpPr>
        <p:spPr>
          <a:xfrm>
            <a:off x="1990200" y="4352325"/>
            <a:ext cx="30000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419" sz="1000"/>
              <a:t>https://medium.com/@sukhrobgolibboev/understanding-set-theory-de2532f746ac</a:t>
            </a:r>
            <a:endParaRPr sz="1000"/>
          </a:p>
        </p:txBody>
      </p:sp>
      <p:pic>
        <p:nvPicPr>
          <p:cNvPr id="99" name="Google Shape;99;p18"/>
          <p:cNvPicPr preferRelativeResize="0"/>
          <p:nvPr/>
        </p:nvPicPr>
        <p:blipFill>
          <a:blip r:embed="rId4">
            <a:alphaModFix/>
          </a:blip>
          <a:stretch>
            <a:fillRect/>
          </a:stretch>
        </p:blipFill>
        <p:spPr>
          <a:xfrm>
            <a:off x="1994638" y="2877752"/>
            <a:ext cx="924475" cy="816198"/>
          </a:xfrm>
          <a:prstGeom prst="rect">
            <a:avLst/>
          </a:prstGeom>
          <a:noFill/>
          <a:ln>
            <a:noFill/>
          </a:ln>
        </p:spPr>
      </p:pic>
      <p:sp>
        <p:nvSpPr>
          <p:cNvPr id="100" name="Google Shape;100;p18"/>
          <p:cNvSpPr txBox="1"/>
          <p:nvPr/>
        </p:nvSpPr>
        <p:spPr>
          <a:xfrm>
            <a:off x="1483213" y="3693950"/>
            <a:ext cx="1947300" cy="3387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1200"/>
              </a:spcAft>
              <a:buNone/>
            </a:pPr>
            <a:r>
              <a:rPr b="1" lang="es-419" sz="1000">
                <a:solidFill>
                  <a:schemeClr val="dk1"/>
                </a:solidFill>
              </a:rPr>
              <a:t>Alerta! un poco de teoría</a:t>
            </a:r>
            <a:endParaRPr b="1" sz="6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72"/>
          <p:cNvSpPr txBox="1"/>
          <p:nvPr>
            <p:ph idx="1" type="body"/>
          </p:nvPr>
        </p:nvSpPr>
        <p:spPr>
          <a:xfrm>
            <a:off x="311700" y="1076275"/>
            <a:ext cx="8520600" cy="85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solidFill>
                  <a:srgbClr val="000000"/>
                </a:solidFill>
              </a:rPr>
              <a:t>Si la relación es no monótona tanto Pearson como Spearman no son buenas medidas de qué tan ligadas están las variables.</a:t>
            </a:r>
            <a:endParaRPr>
              <a:solidFill>
                <a:srgbClr val="000000"/>
              </a:solidFill>
            </a:endParaRPr>
          </a:p>
        </p:txBody>
      </p:sp>
      <p:sp>
        <p:nvSpPr>
          <p:cNvPr id="813" name="Google Shape;813;p72"/>
          <p:cNvSpPr txBox="1"/>
          <p:nvPr>
            <p:ph idx="1" type="body"/>
          </p:nvPr>
        </p:nvSpPr>
        <p:spPr>
          <a:xfrm>
            <a:off x="4976825" y="2048325"/>
            <a:ext cx="3938700" cy="944400"/>
          </a:xfrm>
          <a:prstGeom prst="rect">
            <a:avLst/>
          </a:prstGeom>
          <a:ln cap="flat" cmpd="sng" w="1905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200"/>
              </a:spcAft>
              <a:buNone/>
            </a:pPr>
            <a:r>
              <a:rPr b="1" lang="es-419" sz="1400">
                <a:solidFill>
                  <a:srgbClr val="000000"/>
                </a:solidFill>
              </a:rPr>
              <a:t>Recordar</a:t>
            </a:r>
            <a:r>
              <a:rPr lang="es-419" sz="1400">
                <a:solidFill>
                  <a:srgbClr val="000000"/>
                </a:solidFill>
              </a:rPr>
              <a:t>: una correlación baja no necesariamente implica que las variables no están relacionadas. </a:t>
            </a:r>
            <a:endParaRPr sz="1400">
              <a:solidFill>
                <a:srgbClr val="000000"/>
              </a:solidFill>
            </a:endParaRPr>
          </a:p>
        </p:txBody>
      </p:sp>
      <p:sp>
        <p:nvSpPr>
          <p:cNvPr id="814" name="Google Shape;814;p72"/>
          <p:cNvSpPr txBox="1"/>
          <p:nvPr/>
        </p:nvSpPr>
        <p:spPr>
          <a:xfrm>
            <a:off x="4914900" y="3794700"/>
            <a:ext cx="4020600" cy="11436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Clr>
                <a:schemeClr val="dk1"/>
              </a:buClr>
              <a:buSzPts val="1100"/>
              <a:buFont typeface="Arial"/>
              <a:buNone/>
            </a:pPr>
            <a:r>
              <a:rPr b="1" lang="es-419"/>
              <a:t>OJO!</a:t>
            </a:r>
            <a:r>
              <a:rPr lang="es-419"/>
              <a:t> Dos variables correlacionadas no necesariamente implica una relación causal, podemos encontrar correlaciones espurias! </a:t>
            </a:r>
            <a:r>
              <a:rPr lang="es-419" u="sng">
                <a:solidFill>
                  <a:schemeClr val="hlink"/>
                </a:solidFill>
                <a:hlinkClick r:id="rId3"/>
              </a:rPr>
              <a:t>https://www.tylervigen.com/spurious-correlations</a:t>
            </a:r>
            <a:endParaRPr u="sng"/>
          </a:p>
        </p:txBody>
      </p:sp>
      <p:pic>
        <p:nvPicPr>
          <p:cNvPr id="815" name="Google Shape;815;p72"/>
          <p:cNvPicPr preferRelativeResize="0"/>
          <p:nvPr/>
        </p:nvPicPr>
        <p:blipFill rotWithShape="1">
          <a:blip r:embed="rId4">
            <a:alphaModFix/>
          </a:blip>
          <a:srcRect b="0" l="49604" r="0" t="0"/>
          <a:stretch/>
        </p:blipFill>
        <p:spPr>
          <a:xfrm>
            <a:off x="607377" y="2048325"/>
            <a:ext cx="3794279" cy="2853175"/>
          </a:xfrm>
          <a:prstGeom prst="rect">
            <a:avLst/>
          </a:prstGeom>
          <a:noFill/>
          <a:ln>
            <a:noFill/>
          </a:ln>
        </p:spPr>
      </p:pic>
      <p:cxnSp>
        <p:nvCxnSpPr>
          <p:cNvPr id="816" name="Google Shape;816;p72"/>
          <p:cNvCxnSpPr/>
          <p:nvPr/>
        </p:nvCxnSpPr>
        <p:spPr>
          <a:xfrm flipH="1" rot="10800000">
            <a:off x="4474950" y="2571750"/>
            <a:ext cx="346500" cy="581100"/>
          </a:xfrm>
          <a:prstGeom prst="straightConnector1">
            <a:avLst/>
          </a:prstGeom>
          <a:noFill/>
          <a:ln cap="flat" cmpd="sng" w="28575">
            <a:solidFill>
              <a:srgbClr val="0000FF"/>
            </a:solidFill>
            <a:prstDash val="solid"/>
            <a:round/>
            <a:headEnd len="med" w="med" type="none"/>
            <a:tailEnd len="med" w="med" type="triangle"/>
          </a:ln>
        </p:spPr>
      </p:cxnSp>
      <p:sp>
        <p:nvSpPr>
          <p:cNvPr id="817" name="Google Shape;817;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Comparación de coeficientes de correlación</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Referencias</a:t>
            </a:r>
            <a:endParaRPr/>
          </a:p>
        </p:txBody>
      </p:sp>
      <p:sp>
        <p:nvSpPr>
          <p:cNvPr id="823" name="Google Shape;823;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s-419">
                <a:solidFill>
                  <a:srgbClr val="222222"/>
                </a:solidFill>
                <a:highlight>
                  <a:srgbClr val="FFFFFF"/>
                </a:highlight>
              </a:rPr>
              <a:t>Gráficos interactivos sobre estadística y probabilidad para afianzar conceptos básicos </a:t>
            </a:r>
            <a:r>
              <a:rPr lang="es-419" u="sng">
                <a:solidFill>
                  <a:schemeClr val="hlink"/>
                </a:solidFill>
                <a:highlight>
                  <a:srgbClr val="FFFFFF"/>
                </a:highlight>
                <a:hlinkClick r:id="rId3"/>
              </a:rPr>
              <a:t>https://seeing-theory.brown.edu/</a:t>
            </a:r>
            <a:endParaRPr>
              <a:solidFill>
                <a:srgbClr val="222222"/>
              </a:solidFill>
              <a:highlight>
                <a:srgbClr val="FFFFFF"/>
              </a:highlight>
            </a:endParaRPr>
          </a:p>
          <a:p>
            <a:pPr indent="-342900" lvl="0" marL="457200" rtl="0" algn="l">
              <a:lnSpc>
                <a:spcPct val="150000"/>
              </a:lnSpc>
              <a:spcBef>
                <a:spcPts val="0"/>
              </a:spcBef>
              <a:spcAft>
                <a:spcPts val="0"/>
              </a:spcAft>
              <a:buClr>
                <a:srgbClr val="222222"/>
              </a:buClr>
              <a:buSzPts val="1800"/>
              <a:buChar char="●"/>
            </a:pPr>
            <a:r>
              <a:rPr lang="es-419">
                <a:solidFill>
                  <a:srgbClr val="222222"/>
                </a:solidFill>
                <a:highlight>
                  <a:srgbClr val="FFFFFF"/>
                </a:highlight>
              </a:rPr>
              <a:t>Estadística, machine learning y buenos temas? Sí, StatQuest! </a:t>
            </a:r>
            <a:r>
              <a:rPr lang="es-419" u="sng">
                <a:solidFill>
                  <a:schemeClr val="hlink"/>
                </a:solidFill>
                <a:highlight>
                  <a:srgbClr val="FFFFFF"/>
                </a:highlight>
                <a:hlinkClick r:id="rId4"/>
              </a:rPr>
              <a:t>https://www.youtube.com/c/joshstarmer/playlists</a:t>
            </a:r>
            <a:endParaRPr>
              <a:solidFill>
                <a:srgbClr val="222222"/>
              </a:solidFill>
              <a:highlight>
                <a:srgbClr val="FFFFFF"/>
              </a:highlight>
            </a:endParaRPr>
          </a:p>
          <a:p>
            <a:pPr indent="-342900" lvl="0" marL="457200" rtl="0" algn="l">
              <a:lnSpc>
                <a:spcPct val="150000"/>
              </a:lnSpc>
              <a:spcBef>
                <a:spcPts val="0"/>
              </a:spcBef>
              <a:spcAft>
                <a:spcPts val="0"/>
              </a:spcAft>
              <a:buClr>
                <a:srgbClr val="222222"/>
              </a:buClr>
              <a:buSzPts val="1800"/>
              <a:buChar char="●"/>
            </a:pPr>
            <a:r>
              <a:rPr lang="es-419">
                <a:solidFill>
                  <a:srgbClr val="222222"/>
                </a:solidFill>
                <a:highlight>
                  <a:srgbClr val="FFFFFF"/>
                </a:highlight>
              </a:rPr>
              <a:t>Wasserman, L. (2013). </a:t>
            </a:r>
            <a:r>
              <a:rPr i="1" lang="es-419">
                <a:solidFill>
                  <a:srgbClr val="222222"/>
                </a:solidFill>
                <a:highlight>
                  <a:srgbClr val="FFFFFF"/>
                </a:highlight>
              </a:rPr>
              <a:t>All of statistics: a concise course in statistical inference</a:t>
            </a:r>
            <a:r>
              <a:rPr lang="es-419">
                <a:solidFill>
                  <a:srgbClr val="222222"/>
                </a:solidFill>
                <a:highlight>
                  <a:srgbClr val="FFFFFF"/>
                </a:highlight>
              </a:rPr>
              <a:t>. Springer Science &amp; Business Media. Mucho más técnico que lo que exige la materia, pero muy conciso y preciso. </a:t>
            </a:r>
            <a:endParaRPr>
              <a:solidFill>
                <a:srgbClr val="222222"/>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Conceptos de probabilidad</a:t>
            </a:r>
            <a:endParaRPr/>
          </a:p>
        </p:txBody>
      </p:sp>
      <p:sp>
        <p:nvSpPr>
          <p:cNvPr id="106" name="Google Shape;10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u="sng">
                <a:solidFill>
                  <a:srgbClr val="000000"/>
                </a:solidFill>
              </a:rPr>
              <a:t>Espacio muestral</a:t>
            </a:r>
            <a:r>
              <a:rPr lang="es-419">
                <a:solidFill>
                  <a:srgbClr val="000000"/>
                </a:solidFill>
              </a:rPr>
              <a:t>: conjunto con todos los posibles resultados de un experimento. Los subconjuntos de este espacio se denominan eventos.</a:t>
            </a:r>
            <a:endParaRPr>
              <a:solidFill>
                <a:srgbClr val="000000"/>
              </a:solidFill>
            </a:endParaRPr>
          </a:p>
          <a:p>
            <a:pPr indent="0" lvl="0" marL="0" rtl="0" algn="l">
              <a:spcBef>
                <a:spcPts val="1200"/>
              </a:spcBef>
              <a:spcAft>
                <a:spcPts val="0"/>
              </a:spcAft>
              <a:buNone/>
            </a:pPr>
            <a:r>
              <a:rPr lang="es-419">
                <a:solidFill>
                  <a:srgbClr val="000000"/>
                </a:solidFill>
              </a:rPr>
              <a:t>Sea 𝛺 el espacio muestral y </a:t>
            </a:r>
            <a:r>
              <a:rPr i="1" lang="es-419">
                <a:solidFill>
                  <a:srgbClr val="000000"/>
                </a:solidFill>
              </a:rPr>
              <a:t>A</a:t>
            </a:r>
            <a:r>
              <a:rPr lang="es-419">
                <a:solidFill>
                  <a:srgbClr val="000000"/>
                </a:solidFill>
              </a:rPr>
              <a:t> un evento, se define a la </a:t>
            </a:r>
            <a:r>
              <a:rPr lang="es-419" u="sng">
                <a:solidFill>
                  <a:srgbClr val="000000"/>
                </a:solidFill>
              </a:rPr>
              <a:t>probabilidad</a:t>
            </a:r>
            <a:r>
              <a:rPr lang="es-419">
                <a:solidFill>
                  <a:srgbClr val="000000"/>
                </a:solidFill>
              </a:rPr>
              <a:t> como una función </a:t>
            </a:r>
            <a:r>
              <a:rPr i="1" lang="es-419">
                <a:solidFill>
                  <a:srgbClr val="000000"/>
                </a:solidFill>
              </a:rPr>
              <a:t>P</a:t>
            </a:r>
            <a:r>
              <a:rPr lang="es-419">
                <a:solidFill>
                  <a:srgbClr val="000000"/>
                </a:solidFill>
              </a:rPr>
              <a:t> que cumple los siguientes axiomas:</a:t>
            </a:r>
            <a:endParaRPr>
              <a:solidFill>
                <a:srgbClr val="000000"/>
              </a:solidFill>
            </a:endParaRPr>
          </a:p>
          <a:p>
            <a:pPr indent="-342900" lvl="0" marL="457200" rtl="0" algn="l">
              <a:spcBef>
                <a:spcPts val="1200"/>
              </a:spcBef>
              <a:spcAft>
                <a:spcPts val="0"/>
              </a:spcAft>
              <a:buClr>
                <a:srgbClr val="000000"/>
              </a:buClr>
              <a:buSzPts val="1800"/>
              <a:buChar char="●"/>
            </a:pPr>
            <a:r>
              <a:rPr lang="es-419">
                <a:solidFill>
                  <a:srgbClr val="000000"/>
                </a:solidFill>
              </a:rPr>
              <a:t>P(A) ≥ 0 para todo A.</a:t>
            </a:r>
            <a:endParaRPr>
              <a:solidFill>
                <a:srgbClr val="000000"/>
              </a:solidFill>
            </a:endParaRPr>
          </a:p>
          <a:p>
            <a:pPr indent="-342900" lvl="0" marL="457200" rtl="0" algn="l">
              <a:spcBef>
                <a:spcPts val="0"/>
              </a:spcBef>
              <a:spcAft>
                <a:spcPts val="0"/>
              </a:spcAft>
              <a:buClr>
                <a:srgbClr val="000000"/>
              </a:buClr>
              <a:buSzPts val="1800"/>
              <a:buChar char="●"/>
            </a:pPr>
            <a:r>
              <a:rPr lang="es-419">
                <a:solidFill>
                  <a:srgbClr val="000000"/>
                </a:solidFill>
              </a:rPr>
              <a:t>P(</a:t>
            </a:r>
            <a:r>
              <a:rPr lang="es-419">
                <a:solidFill>
                  <a:srgbClr val="000000"/>
                </a:solidFill>
              </a:rPr>
              <a:t>𝛺) = 1.</a:t>
            </a:r>
            <a:endParaRPr>
              <a:solidFill>
                <a:srgbClr val="000000"/>
              </a:solidFill>
            </a:endParaRPr>
          </a:p>
          <a:p>
            <a:pPr indent="-342900" lvl="0" marL="457200" rtl="0" algn="l">
              <a:spcBef>
                <a:spcPts val="0"/>
              </a:spcBef>
              <a:spcAft>
                <a:spcPts val="0"/>
              </a:spcAft>
              <a:buClr>
                <a:srgbClr val="000000"/>
              </a:buClr>
              <a:buSzPts val="1800"/>
              <a:buChar char="●"/>
            </a:pPr>
            <a:r>
              <a:rPr lang="es-419">
                <a:solidFill>
                  <a:srgbClr val="000000"/>
                </a:solidFill>
              </a:rPr>
              <a:t>Para eventos disjuntos, A</a:t>
            </a:r>
            <a:r>
              <a:rPr baseline="-25000" lang="es-419">
                <a:solidFill>
                  <a:srgbClr val="000000"/>
                </a:solidFill>
              </a:rPr>
              <a:t>1</a:t>
            </a:r>
            <a:r>
              <a:rPr lang="es-419">
                <a:solidFill>
                  <a:srgbClr val="000000"/>
                </a:solidFill>
              </a:rPr>
              <a:t>, A</a:t>
            </a:r>
            <a:r>
              <a:rPr baseline="-25000" lang="es-419">
                <a:solidFill>
                  <a:srgbClr val="000000"/>
                </a:solidFill>
              </a:rPr>
              <a:t>2</a:t>
            </a:r>
            <a:r>
              <a:rPr lang="es-419">
                <a:solidFill>
                  <a:srgbClr val="000000"/>
                </a:solidFill>
              </a:rPr>
              <a:t>, etc, entonces:</a:t>
            </a:r>
            <a:endParaRPr>
              <a:solidFill>
                <a:srgbClr val="000000"/>
              </a:solidFill>
            </a:endParaRPr>
          </a:p>
        </p:txBody>
      </p:sp>
      <p:pic>
        <p:nvPicPr>
          <p:cNvPr id="107" name="Google Shape;107;p19"/>
          <p:cNvPicPr preferRelativeResize="0"/>
          <p:nvPr/>
        </p:nvPicPr>
        <p:blipFill>
          <a:blip r:embed="rId3">
            <a:alphaModFix/>
          </a:blip>
          <a:stretch>
            <a:fillRect/>
          </a:stretch>
        </p:blipFill>
        <p:spPr>
          <a:xfrm>
            <a:off x="3068951" y="4070825"/>
            <a:ext cx="3006100" cy="753575"/>
          </a:xfrm>
          <a:prstGeom prst="rect">
            <a:avLst/>
          </a:prstGeom>
          <a:noFill/>
          <a:ln>
            <a:noFill/>
          </a:ln>
        </p:spPr>
      </p:pic>
      <p:pic>
        <p:nvPicPr>
          <p:cNvPr id="108" name="Google Shape;108;p19"/>
          <p:cNvPicPr preferRelativeResize="0"/>
          <p:nvPr/>
        </p:nvPicPr>
        <p:blipFill>
          <a:blip r:embed="rId4">
            <a:alphaModFix/>
          </a:blip>
          <a:stretch>
            <a:fillRect/>
          </a:stretch>
        </p:blipFill>
        <p:spPr>
          <a:xfrm>
            <a:off x="8419122" y="61528"/>
            <a:ext cx="648690" cy="572700"/>
          </a:xfrm>
          <a:prstGeom prst="rect">
            <a:avLst/>
          </a:prstGeom>
          <a:noFill/>
          <a:ln>
            <a:noFill/>
          </a:ln>
        </p:spPr>
      </p:pic>
      <p:cxnSp>
        <p:nvCxnSpPr>
          <p:cNvPr id="109" name="Google Shape;109;p19"/>
          <p:cNvCxnSpPr/>
          <p:nvPr/>
        </p:nvCxnSpPr>
        <p:spPr>
          <a:xfrm flipH="1">
            <a:off x="5919050" y="3101600"/>
            <a:ext cx="749400" cy="426600"/>
          </a:xfrm>
          <a:prstGeom prst="straightConnector1">
            <a:avLst/>
          </a:prstGeom>
          <a:noFill/>
          <a:ln cap="flat" cmpd="sng" w="19050">
            <a:solidFill>
              <a:schemeClr val="dk2"/>
            </a:solidFill>
            <a:prstDash val="solid"/>
            <a:round/>
            <a:headEnd len="med" w="med" type="none"/>
            <a:tailEnd len="med" w="med" type="triangle"/>
          </a:ln>
        </p:spPr>
      </p:cxnSp>
      <p:sp>
        <p:nvSpPr>
          <p:cNvPr id="110" name="Google Shape;110;p19"/>
          <p:cNvSpPr txBox="1"/>
          <p:nvPr/>
        </p:nvSpPr>
        <p:spPr>
          <a:xfrm>
            <a:off x="6738825" y="2683850"/>
            <a:ext cx="1886700" cy="1477500"/>
          </a:xfrm>
          <a:prstGeom prst="rect">
            <a:avLst/>
          </a:prstGeom>
          <a:noFill/>
          <a:ln cap="flat" cmpd="sng" w="19050">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419"/>
              <a:t>Eventos mutuamente excluyentes: si sucede uno no puede suceder el otro </a:t>
            </a:r>
            <a:r>
              <a:rPr lang="es-419"/>
              <a:t>simultáneamente</a:t>
            </a:r>
            <a:r>
              <a:rPr lang="es-419"/>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solidFill>
                  <a:srgbClr val="000000"/>
                </a:solidFill>
              </a:rPr>
              <a:t>Si dos eventos A y B no son mutuamente excluyentes, entonces:</a:t>
            </a:r>
            <a:endParaRPr>
              <a:solidFill>
                <a:srgbClr val="000000"/>
              </a:solidFill>
            </a:endParaRPr>
          </a:p>
        </p:txBody>
      </p:sp>
      <p:sp>
        <p:nvSpPr>
          <p:cNvPr id="116" name="Google Shape;11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Conceptos de probabilidad</a:t>
            </a:r>
            <a:endParaRPr/>
          </a:p>
        </p:txBody>
      </p:sp>
      <p:grpSp>
        <p:nvGrpSpPr>
          <p:cNvPr id="117" name="Google Shape;117;p20"/>
          <p:cNvGrpSpPr/>
          <p:nvPr/>
        </p:nvGrpSpPr>
        <p:grpSpPr>
          <a:xfrm>
            <a:off x="1475525" y="2029300"/>
            <a:ext cx="6192950" cy="647700"/>
            <a:chOff x="2317175" y="1868000"/>
            <a:chExt cx="6192950" cy="647700"/>
          </a:xfrm>
        </p:grpSpPr>
        <p:pic>
          <p:nvPicPr>
            <p:cNvPr id="118" name="Google Shape;118;p20"/>
            <p:cNvPicPr preferRelativeResize="0"/>
            <p:nvPr/>
          </p:nvPicPr>
          <p:blipFill>
            <a:blip r:embed="rId3">
              <a:alphaModFix/>
            </a:blip>
            <a:stretch>
              <a:fillRect/>
            </a:stretch>
          </p:blipFill>
          <p:spPr>
            <a:xfrm>
              <a:off x="4442950" y="1868000"/>
              <a:ext cx="4067175" cy="647700"/>
            </a:xfrm>
            <a:prstGeom prst="rect">
              <a:avLst/>
            </a:prstGeom>
            <a:noFill/>
            <a:ln>
              <a:noFill/>
            </a:ln>
          </p:spPr>
        </p:pic>
        <p:pic>
          <p:nvPicPr>
            <p:cNvPr id="119" name="Google Shape;119;p20"/>
            <p:cNvPicPr preferRelativeResize="0"/>
            <p:nvPr/>
          </p:nvPicPr>
          <p:blipFill>
            <a:blip r:embed="rId4">
              <a:alphaModFix/>
            </a:blip>
            <a:stretch>
              <a:fillRect/>
            </a:stretch>
          </p:blipFill>
          <p:spPr>
            <a:xfrm>
              <a:off x="2317175" y="1868000"/>
              <a:ext cx="2000250" cy="647700"/>
            </a:xfrm>
            <a:prstGeom prst="rect">
              <a:avLst/>
            </a:prstGeom>
            <a:noFill/>
            <a:ln>
              <a:noFill/>
            </a:ln>
          </p:spPr>
        </p:pic>
      </p:grpSp>
      <p:cxnSp>
        <p:nvCxnSpPr>
          <p:cNvPr id="120" name="Google Shape;120;p20"/>
          <p:cNvCxnSpPr/>
          <p:nvPr/>
        </p:nvCxnSpPr>
        <p:spPr>
          <a:xfrm flipH="1">
            <a:off x="2106650" y="2677000"/>
            <a:ext cx="369000" cy="812400"/>
          </a:xfrm>
          <a:prstGeom prst="straightConnector1">
            <a:avLst/>
          </a:prstGeom>
          <a:noFill/>
          <a:ln cap="flat" cmpd="sng" w="19050">
            <a:solidFill>
              <a:schemeClr val="dk2"/>
            </a:solidFill>
            <a:prstDash val="solid"/>
            <a:round/>
            <a:headEnd len="med" w="med" type="none"/>
            <a:tailEnd len="med" w="med" type="triangle"/>
          </a:ln>
        </p:spPr>
      </p:cxnSp>
      <p:cxnSp>
        <p:nvCxnSpPr>
          <p:cNvPr id="121" name="Google Shape;121;p20"/>
          <p:cNvCxnSpPr/>
          <p:nvPr/>
        </p:nvCxnSpPr>
        <p:spPr>
          <a:xfrm>
            <a:off x="6965700" y="2713900"/>
            <a:ext cx="245700" cy="672000"/>
          </a:xfrm>
          <a:prstGeom prst="straightConnector1">
            <a:avLst/>
          </a:prstGeom>
          <a:noFill/>
          <a:ln cap="flat" cmpd="sng" w="19050">
            <a:solidFill>
              <a:schemeClr val="dk2"/>
            </a:solidFill>
            <a:prstDash val="solid"/>
            <a:round/>
            <a:headEnd len="med" w="med" type="none"/>
            <a:tailEnd len="med" w="med" type="triangle"/>
          </a:ln>
        </p:spPr>
      </p:cxnSp>
      <p:sp>
        <p:nvSpPr>
          <p:cNvPr id="122" name="Google Shape;122;p20"/>
          <p:cNvSpPr txBox="1"/>
          <p:nvPr/>
        </p:nvSpPr>
        <p:spPr>
          <a:xfrm>
            <a:off x="944275" y="3592725"/>
            <a:ext cx="20289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600"/>
              <a:t>Proba de que ocurra el evento A </a:t>
            </a:r>
            <a:r>
              <a:rPr b="1" lang="es-419" sz="1600"/>
              <a:t>o</a:t>
            </a:r>
            <a:r>
              <a:rPr lang="es-419" sz="1600"/>
              <a:t> el evento B</a:t>
            </a:r>
            <a:endParaRPr sz="1600"/>
          </a:p>
        </p:txBody>
      </p:sp>
      <p:sp>
        <p:nvSpPr>
          <p:cNvPr id="123" name="Google Shape;123;p20"/>
          <p:cNvSpPr txBox="1"/>
          <p:nvPr/>
        </p:nvSpPr>
        <p:spPr>
          <a:xfrm>
            <a:off x="6101350" y="3431400"/>
            <a:ext cx="2311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600"/>
              <a:t>Proba de que ocurra el evento A </a:t>
            </a:r>
            <a:r>
              <a:rPr b="1" lang="es-419" sz="1600"/>
              <a:t>y</a:t>
            </a:r>
            <a:r>
              <a:rPr lang="es-419" sz="1600"/>
              <a:t> el evento B</a:t>
            </a:r>
            <a:endParaRPr sz="1600"/>
          </a:p>
        </p:txBody>
      </p:sp>
      <p:pic>
        <p:nvPicPr>
          <p:cNvPr id="124" name="Google Shape;124;p20"/>
          <p:cNvPicPr preferRelativeResize="0"/>
          <p:nvPr/>
        </p:nvPicPr>
        <p:blipFill>
          <a:blip r:embed="rId5">
            <a:alphaModFix/>
          </a:blip>
          <a:stretch>
            <a:fillRect/>
          </a:stretch>
        </p:blipFill>
        <p:spPr>
          <a:xfrm>
            <a:off x="5716013" y="4236400"/>
            <a:ext cx="3082474" cy="572700"/>
          </a:xfrm>
          <a:prstGeom prst="rect">
            <a:avLst/>
          </a:prstGeom>
          <a:noFill/>
          <a:ln>
            <a:noFill/>
          </a:ln>
        </p:spPr>
      </p:pic>
      <p:pic>
        <p:nvPicPr>
          <p:cNvPr id="125" name="Google Shape;125;p20"/>
          <p:cNvPicPr preferRelativeResize="0"/>
          <p:nvPr/>
        </p:nvPicPr>
        <p:blipFill>
          <a:blip r:embed="rId6">
            <a:alphaModFix/>
          </a:blip>
          <a:stretch>
            <a:fillRect/>
          </a:stretch>
        </p:blipFill>
        <p:spPr>
          <a:xfrm>
            <a:off x="8419122" y="61528"/>
            <a:ext cx="648690"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idx="1" type="body"/>
          </p:nvPr>
        </p:nvSpPr>
        <p:spPr>
          <a:xfrm>
            <a:off x="311700" y="2647950"/>
            <a:ext cx="8520600" cy="88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solidFill>
                  <a:srgbClr val="000000"/>
                </a:solidFill>
              </a:rPr>
              <a:t>Si los eventos son independientes, es decir, si la probabilidad de que ocurra A no depende de si ocurrió o no B, entonces:</a:t>
            </a:r>
            <a:endParaRPr>
              <a:solidFill>
                <a:srgbClr val="000000"/>
              </a:solidFill>
            </a:endParaRPr>
          </a:p>
        </p:txBody>
      </p:sp>
      <p:sp>
        <p:nvSpPr>
          <p:cNvPr id="131" name="Google Shape;131;p21"/>
          <p:cNvSpPr txBox="1"/>
          <p:nvPr>
            <p:ph idx="1" type="body"/>
          </p:nvPr>
        </p:nvSpPr>
        <p:spPr>
          <a:xfrm>
            <a:off x="311700" y="1152475"/>
            <a:ext cx="8520600" cy="131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solidFill>
                  <a:srgbClr val="000000"/>
                </a:solidFill>
              </a:rPr>
              <a:t>Probabilidad condicional:</a:t>
            </a:r>
            <a:endParaRPr>
              <a:solidFill>
                <a:srgbClr val="000000"/>
              </a:solidFill>
            </a:endParaRPr>
          </a:p>
        </p:txBody>
      </p:sp>
      <p:sp>
        <p:nvSpPr>
          <p:cNvPr id="132" name="Google Shape;13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Conceptos de probabilidad</a:t>
            </a:r>
            <a:endParaRPr/>
          </a:p>
        </p:txBody>
      </p:sp>
      <p:pic>
        <p:nvPicPr>
          <p:cNvPr id="133" name="Google Shape;133;p21"/>
          <p:cNvPicPr preferRelativeResize="0"/>
          <p:nvPr/>
        </p:nvPicPr>
        <p:blipFill>
          <a:blip r:embed="rId3">
            <a:alphaModFix/>
          </a:blip>
          <a:stretch>
            <a:fillRect/>
          </a:stretch>
        </p:blipFill>
        <p:spPr>
          <a:xfrm>
            <a:off x="2462200" y="1824513"/>
            <a:ext cx="4219575" cy="647700"/>
          </a:xfrm>
          <a:prstGeom prst="rect">
            <a:avLst/>
          </a:prstGeom>
          <a:noFill/>
          <a:ln>
            <a:noFill/>
          </a:ln>
        </p:spPr>
      </p:pic>
      <p:pic>
        <p:nvPicPr>
          <p:cNvPr id="134" name="Google Shape;134;p21"/>
          <p:cNvPicPr preferRelativeResize="0"/>
          <p:nvPr/>
        </p:nvPicPr>
        <p:blipFill>
          <a:blip r:embed="rId4">
            <a:alphaModFix/>
          </a:blip>
          <a:stretch>
            <a:fillRect/>
          </a:stretch>
        </p:blipFill>
        <p:spPr>
          <a:xfrm>
            <a:off x="698613" y="3725175"/>
            <a:ext cx="2771775" cy="647700"/>
          </a:xfrm>
          <a:prstGeom prst="rect">
            <a:avLst/>
          </a:prstGeom>
          <a:noFill/>
          <a:ln>
            <a:noFill/>
          </a:ln>
        </p:spPr>
      </p:pic>
      <p:pic>
        <p:nvPicPr>
          <p:cNvPr id="135" name="Google Shape;135;p21"/>
          <p:cNvPicPr preferRelativeResize="0"/>
          <p:nvPr/>
        </p:nvPicPr>
        <p:blipFill>
          <a:blip r:embed="rId5">
            <a:alphaModFix/>
          </a:blip>
          <a:stretch>
            <a:fillRect/>
          </a:stretch>
        </p:blipFill>
        <p:spPr>
          <a:xfrm>
            <a:off x="5257950" y="3725175"/>
            <a:ext cx="3448050" cy="647700"/>
          </a:xfrm>
          <a:prstGeom prst="rect">
            <a:avLst/>
          </a:prstGeom>
          <a:noFill/>
          <a:ln>
            <a:noFill/>
          </a:ln>
        </p:spPr>
      </p:pic>
      <p:sp>
        <p:nvSpPr>
          <p:cNvPr id="136" name="Google Shape;136;p21"/>
          <p:cNvSpPr/>
          <p:nvPr/>
        </p:nvSpPr>
        <p:spPr>
          <a:xfrm>
            <a:off x="3700575" y="3838875"/>
            <a:ext cx="1098600" cy="572700"/>
          </a:xfrm>
          <a:prstGeom prst="rightArrow">
            <a:avLst>
              <a:gd fmla="val 50000" name="adj1"/>
              <a:gd fmla="val 50000" name="adj2"/>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txBox="1"/>
          <p:nvPr/>
        </p:nvSpPr>
        <p:spPr>
          <a:xfrm>
            <a:off x="5014275" y="4394550"/>
            <a:ext cx="3928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1600"/>
              <a:t>Condición de eventos independientes</a:t>
            </a:r>
            <a:endParaRPr b="1" sz="1600"/>
          </a:p>
        </p:txBody>
      </p:sp>
      <p:sp>
        <p:nvSpPr>
          <p:cNvPr id="138" name="Google Shape;138;p21"/>
          <p:cNvSpPr/>
          <p:nvPr/>
        </p:nvSpPr>
        <p:spPr>
          <a:xfrm>
            <a:off x="5014275" y="3528150"/>
            <a:ext cx="3928800" cy="1395600"/>
          </a:xfrm>
          <a:prstGeom prst="roundRect">
            <a:avLst>
              <a:gd fmla="val 16667" name="adj"/>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txBox="1"/>
          <p:nvPr/>
        </p:nvSpPr>
        <p:spPr>
          <a:xfrm>
            <a:off x="5657775" y="269675"/>
            <a:ext cx="22746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600"/>
              <a:t>Probabilidad (condicional) de que ocurra A dado que sabemos que ocurrió B</a:t>
            </a:r>
            <a:endParaRPr sz="1600"/>
          </a:p>
        </p:txBody>
      </p:sp>
      <p:cxnSp>
        <p:nvCxnSpPr>
          <p:cNvPr id="140" name="Google Shape;140;p21"/>
          <p:cNvCxnSpPr>
            <a:endCxn id="139" idx="1"/>
          </p:cNvCxnSpPr>
          <p:nvPr/>
        </p:nvCxnSpPr>
        <p:spPr>
          <a:xfrm flipH="1" rot="10800000">
            <a:off x="5285775" y="854525"/>
            <a:ext cx="372000" cy="1052100"/>
          </a:xfrm>
          <a:prstGeom prst="straightConnector1">
            <a:avLst/>
          </a:prstGeom>
          <a:noFill/>
          <a:ln cap="flat" cmpd="sng" w="19050">
            <a:solidFill>
              <a:schemeClr val="dk2"/>
            </a:solidFill>
            <a:prstDash val="solid"/>
            <a:round/>
            <a:headEnd len="med" w="med" type="none"/>
            <a:tailEnd len="med" w="med" type="triangle"/>
          </a:ln>
        </p:spPr>
      </p:cxnSp>
      <p:pic>
        <p:nvPicPr>
          <p:cNvPr id="141" name="Google Shape;141;p21"/>
          <p:cNvPicPr preferRelativeResize="0"/>
          <p:nvPr/>
        </p:nvPicPr>
        <p:blipFill>
          <a:blip r:embed="rId6">
            <a:alphaModFix/>
          </a:blip>
          <a:stretch>
            <a:fillRect/>
          </a:stretch>
        </p:blipFill>
        <p:spPr>
          <a:xfrm>
            <a:off x="8419122" y="61528"/>
            <a:ext cx="648690"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