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Ubuntu"/>
      <p:regular r:id="rId39"/>
      <p:bold r:id="rId40"/>
      <p:italic r:id="rId41"/>
      <p:boldItalic r:id="rId42"/>
    </p:embeddedFon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7FA65C-F79D-4B9F-AE04-8B796E562EC2}">
  <a:tblStyle styleId="{4B7FA65C-F79D-4B9F-AE04-8B796E562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.fntdata"/><Relationship Id="rId20" Type="http://schemas.openxmlformats.org/officeDocument/2006/relationships/slide" Target="slides/slide14.xml"/><Relationship Id="rId42" Type="http://schemas.openxmlformats.org/officeDocument/2006/relationships/font" Target="fonts/Ubuntu-boldItalic.fntdata"/><Relationship Id="rId41" Type="http://schemas.openxmlformats.org/officeDocument/2006/relationships/font" Target="fonts/Ubuntu-italic.fntdata"/><Relationship Id="rId22" Type="http://schemas.openxmlformats.org/officeDocument/2006/relationships/slide" Target="slides/slide16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5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Ubuntu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e4a441e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e4a441e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e90298df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e90298df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Diapo para jugar en clase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90298d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e90298d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90298d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90298d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e90298df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e90298df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90298df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90298df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4a441e3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e4a441e3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90298df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90298d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90298df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e90298df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e90298d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e90298d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90298d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90298d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e90298d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e90298d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90298df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90298df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e90298df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e90298d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e90298df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e90298df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e90298df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e90298df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e90298df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e90298df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e90298df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e90298df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e90298df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e90298df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e4a441e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e4a441e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ef3194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ef3194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90298df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90298df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ef31942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ef31942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ef31942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ef31942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e4a441e3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e4a441e3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90298d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90298d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4a441e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4a441e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4a441e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4a441e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así no más para nosotrxs, algo estático, bien armado, labels grandes, Algo autoexplicativo, interactivo...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90298d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90298d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e90298d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e90298d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90298df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90298d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lorbrewer2.org/" TargetMode="External"/><Relationship Id="rId4" Type="http://schemas.openxmlformats.org/officeDocument/2006/relationships/hyperlink" Target="http://www.gisandbeers.com/mapas-de-diseno-para-daltonico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orbrewer2.org/" TargetMode="External"/><Relationship Id="rId4" Type="http://schemas.openxmlformats.org/officeDocument/2006/relationships/hyperlink" Target="http://www.gisandbeers.com/mapas-de-diseno-para-daltonico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lauswilke.com/dataviz/" TargetMode="External"/><Relationship Id="rId4" Type="http://schemas.openxmlformats.org/officeDocument/2006/relationships/hyperlink" Target="https://www.python-graph-gallery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4201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N°5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Visualización, algunas pautas y ejemplos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4743300"/>
            <a:ext cx="3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Laboratorio de Datos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929536" y="4743300"/>
            <a:ext cx="3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9 de Abril 2021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Dependiendo del problema que estemos estudiando, vamos a tener datos de distinto tipo, y resulta importante poder identificarlos para saber cómo trabajar con los mismos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1291082"/>
            <a:ext cx="13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Tipo de Dato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7919100" y="1291082"/>
            <a:ext cx="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4" name="Google Shape;134;p23"/>
          <p:cNvGrpSpPr/>
          <p:nvPr/>
        </p:nvGrpSpPr>
        <p:grpSpPr>
          <a:xfrm>
            <a:off x="311700" y="2079363"/>
            <a:ext cx="1495800" cy="2434200"/>
            <a:chOff x="311700" y="2193375"/>
            <a:chExt cx="1495800" cy="2434200"/>
          </a:xfrm>
        </p:grpSpPr>
        <p:sp>
          <p:nvSpPr>
            <p:cNvPr id="135" name="Google Shape;135;p23"/>
            <p:cNvSpPr txBox="1"/>
            <p:nvPr/>
          </p:nvSpPr>
          <p:spPr>
            <a:xfrm>
              <a:off x="311700" y="2193375"/>
              <a:ext cx="142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Numérico continuo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23"/>
            <p:cNvSpPr txBox="1"/>
            <p:nvPr/>
          </p:nvSpPr>
          <p:spPr>
            <a:xfrm>
              <a:off x="311700" y="2612475"/>
              <a:ext cx="142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Numérico discreto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311700" y="3031575"/>
              <a:ext cx="142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Categórico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23"/>
            <p:cNvSpPr txBox="1"/>
            <p:nvPr/>
          </p:nvSpPr>
          <p:spPr>
            <a:xfrm>
              <a:off x="311700" y="3450675"/>
              <a:ext cx="149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Categórico ordenable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311700" y="3869775"/>
              <a:ext cx="149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Fechas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23"/>
            <p:cNvSpPr txBox="1"/>
            <p:nvPr/>
          </p:nvSpPr>
          <p:spPr>
            <a:xfrm>
              <a:off x="311700" y="4288875"/>
              <a:ext cx="149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Texto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6402700" y="1755363"/>
            <a:ext cx="2373900" cy="3082186"/>
            <a:chOff x="6402700" y="1755363"/>
            <a:chExt cx="2373900" cy="3082186"/>
          </a:xfrm>
        </p:grpSpPr>
        <p:sp>
          <p:nvSpPr>
            <p:cNvPr id="142" name="Google Shape;142;p23"/>
            <p:cNvSpPr txBox="1"/>
            <p:nvPr/>
          </p:nvSpPr>
          <p:spPr>
            <a:xfrm>
              <a:off x="6402700" y="285292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Tiempos de adquisición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6402700" y="257860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antidades de algún bien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6402700" y="230428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Nombres de vacunas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6402700" y="449884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angos etarios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6402700" y="422452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Distancias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6402700" y="395020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Bueno, regular, malo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6402700" y="367588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extos de noticias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6402700" y="340156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echas de ingresos de vacunas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6402700" y="312724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ombre de medios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402700" y="2029968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</a:t>
              </a: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recuencia de uso de palabras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6402700" y="1755363"/>
              <a:ext cx="23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Cantidad de contagios</a:t>
              </a:r>
              <a:endPara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general, nos enfrentaremos a estos tipos de datos:</a:t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952500" y="193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{4B7FA65C-F79D-4B9F-AE04-8B796E562EC2}</a:tableStyleId>
              </a:tblPr>
              <a:tblGrid>
                <a:gridCol w="1667375"/>
                <a:gridCol w="3441700"/>
                <a:gridCol w="2129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 de Dato</a:t>
                      </a:r>
                      <a:endParaRPr b="1"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Ejemplo</a:t>
                      </a:r>
                      <a:endParaRPr b="1"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Posibles Visualizaciones</a:t>
                      </a:r>
                      <a:endParaRPr b="1"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continuo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Distancias, cantidades de algún bien, etc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Scatter, línea, 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discreto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Cantidad de contagios, frecuencia de uso de palabras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Barras, scatter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 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Vacunas, nombre de medios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Torta, barras agrupadas (?)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 ordenable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Bueno, regular, malo / rangos etarios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“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Fechas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Tiempos de adquisición (continuo), fechas de ingreso de vacunas (discreto)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Texto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Observaciones, textos de noticias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Nubes de palabras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Pero, en realidad, va a ser más complejo: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952475" y="18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{4B7FA65C-F79D-4B9F-AE04-8B796E562EC2}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 de Dato</a:t>
                      </a:r>
                      <a:endParaRPr b="1"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continuo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discreto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 ordenable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Fechas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Texto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continuo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scatter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barras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lineal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</a:t>
                      </a: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ube de palabras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Numérico discreto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 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Categórico ordenable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Fechas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Texto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66325"/>
            <a:ext cx="8520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Pero, en realidad, va a ser más y más complejo:</a:t>
            </a:r>
            <a:endParaRPr/>
          </a:p>
        </p:txBody>
      </p:sp>
      <p:cxnSp>
        <p:nvCxnSpPr>
          <p:cNvPr id="173" name="Google Shape;173;p26"/>
          <p:cNvCxnSpPr/>
          <p:nvPr/>
        </p:nvCxnSpPr>
        <p:spPr>
          <a:xfrm flipH="1" rot="10800000">
            <a:off x="2036750" y="3318600"/>
            <a:ext cx="17589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rot="10800000">
            <a:off x="3795675" y="3325875"/>
            <a:ext cx="24570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 rot="10800000">
            <a:off x="3788646" y="1794621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6"/>
          <p:cNvSpPr txBox="1"/>
          <p:nvPr/>
        </p:nvSpPr>
        <p:spPr>
          <a:xfrm>
            <a:off x="2424150" y="294355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424150" y="256850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417029" y="219345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414878" y="181840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 rot="1231111">
            <a:off x="3394918" y="3566188"/>
            <a:ext cx="1286411" cy="3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 rot="1230641">
            <a:off x="3079284" y="3772596"/>
            <a:ext cx="1286025" cy="323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 rot="1241810">
            <a:off x="2692752" y="3974608"/>
            <a:ext cx="1285993" cy="323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 rot="1240027">
            <a:off x="2306708" y="4184904"/>
            <a:ext cx="1286062" cy="323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 rot="-673092">
            <a:off x="4020432" y="3063703"/>
            <a:ext cx="1286072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 rot="-672305">
            <a:off x="4788600" y="3253113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672305">
            <a:off x="5492928" y="3472833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 rot="-672305">
            <a:off x="6112798" y="3679457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66325"/>
            <a:ext cx="8520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Pero, en realidad, va a ser más y más complejo:</a:t>
            </a:r>
            <a:endParaRPr/>
          </a:p>
        </p:txBody>
      </p:sp>
      <p:cxnSp>
        <p:nvCxnSpPr>
          <p:cNvPr id="194" name="Google Shape;194;p27"/>
          <p:cNvCxnSpPr/>
          <p:nvPr/>
        </p:nvCxnSpPr>
        <p:spPr>
          <a:xfrm flipH="1" rot="10800000">
            <a:off x="2036750" y="3318600"/>
            <a:ext cx="17589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/>
          <p:nvPr/>
        </p:nvCxnSpPr>
        <p:spPr>
          <a:xfrm rot="10800000">
            <a:off x="3795675" y="3325875"/>
            <a:ext cx="24570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/>
          <p:nvPr/>
        </p:nvCxnSpPr>
        <p:spPr>
          <a:xfrm rot="10800000">
            <a:off x="3788646" y="1794621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/>
        </p:nvSpPr>
        <p:spPr>
          <a:xfrm>
            <a:off x="6252675" y="2346750"/>
            <a:ext cx="2713200" cy="831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Ej: queremos ver correlación entre dos variables, según alguna categoría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424150" y="294355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424150" y="256850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417029" y="219345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414878" y="1818400"/>
            <a:ext cx="128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 rot="1231111">
            <a:off x="3394918" y="3566188"/>
            <a:ext cx="1286411" cy="323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 rot="1230641">
            <a:off x="3079284" y="3772596"/>
            <a:ext cx="1286025" cy="323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 rot="1241810">
            <a:off x="2692752" y="3974608"/>
            <a:ext cx="1285993" cy="323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 rot="1240027">
            <a:off x="2306708" y="4184904"/>
            <a:ext cx="1286062" cy="323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 rot="-673092">
            <a:off x="4020432" y="3063703"/>
            <a:ext cx="1286072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continuo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 rot="-672305">
            <a:off x="4788600" y="3253113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Numérico discreto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 rot="-672305">
            <a:off x="5492928" y="3472833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 rot="-672305">
            <a:off x="6112798" y="3679457"/>
            <a:ext cx="1286014" cy="323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Categórico ord.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7"/>
          <p:cNvSpPr/>
          <p:nvPr/>
        </p:nvSpPr>
        <p:spPr>
          <a:xfrm rot="-671678">
            <a:off x="4056280" y="3130251"/>
            <a:ext cx="1111039" cy="201804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 rot="1224374">
            <a:off x="3432130" y="3617247"/>
            <a:ext cx="1127988" cy="202107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rot="-3195">
            <a:off x="3012400" y="2253830"/>
            <a:ext cx="645600" cy="201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Coordenadas</a:t>
            </a:r>
            <a:endParaRPr/>
          </a:p>
        </p:txBody>
      </p:sp>
      <p:cxnSp>
        <p:nvCxnSpPr>
          <p:cNvPr id="218" name="Google Shape;218;p28"/>
          <p:cNvCxnSpPr>
            <a:endCxn id="219" idx="2"/>
          </p:cNvCxnSpPr>
          <p:nvPr/>
        </p:nvCxnSpPr>
        <p:spPr>
          <a:xfrm>
            <a:off x="1014913" y="3866457"/>
            <a:ext cx="71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8"/>
          <p:cNvSpPr/>
          <p:nvPr/>
        </p:nvSpPr>
        <p:spPr>
          <a:xfrm>
            <a:off x="869988" y="3794007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4530243" y="3794007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8129113" y="3794007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266325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Dependiendo del tipo de datos, podemos elegir un sistema de coordenadas adecuado para mostrar los mismos</a:t>
            </a:r>
            <a:endParaRPr/>
          </a:p>
        </p:txBody>
      </p:sp>
      <p:cxnSp>
        <p:nvCxnSpPr>
          <p:cNvPr id="223" name="Google Shape;223;p28"/>
          <p:cNvCxnSpPr>
            <a:endCxn id="224" idx="2"/>
          </p:cNvCxnSpPr>
          <p:nvPr/>
        </p:nvCxnSpPr>
        <p:spPr>
          <a:xfrm>
            <a:off x="1014913" y="2692125"/>
            <a:ext cx="71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8"/>
          <p:cNvSpPr/>
          <p:nvPr/>
        </p:nvSpPr>
        <p:spPr>
          <a:xfrm>
            <a:off x="869988" y="2619675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1602043" y="2619675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8129113" y="2619675"/>
            <a:ext cx="144900" cy="1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732300" y="2190075"/>
            <a:ext cx="4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1464350" y="2190075"/>
            <a:ext cx="4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7952875" y="2190075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713013" y="3349752"/>
            <a:ext cx="4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392538" y="3349752"/>
            <a:ext cx="4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7933588" y="3349752"/>
            <a:ext cx="49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Coordenadas - Lineal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sistema que más frecuentemente usamos, los ejes son ortogonales entre sí. Al poner una grilla sobre los ejes, las marcas son equiespaciadas.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tener en cuenta: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Podemos manejar los tamaños relativos entre ejes, cuando son magnitudes distintas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 distancia entre dos puntos en cualquier lugar del plano implica la misma distancia en los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Invarianza frente a transformaciones lineales de escala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Coordenadas - No lineal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veces, veremos que la linealidad no traduce satisfactoriamente. Datos ampliamente distribuidos a lo largo de varios órdenes de magnitud suelen agolparse en los ejes cartesianos.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Coordenadas - No lineal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Muchas veces, veremos que la linealidad no traduce satisfactoriamente. Datos ampliamente distribuidos a lo largo de varios órdenes de magnitud suelen agolparse en los ejes cartesianos.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¿Qué hacemos? Transformar los datos (o los ejes) no linealmente: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escalas logarítmicas (ojo con el cero)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scalas raíz cuadrada (ojo, poco intuitiva)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 hora de explorar los datos con los que nos enfrentamos o cuando queremos comunicar nuestros análisis a determinada audiencia, la </a:t>
            </a:r>
            <a:r>
              <a:rPr b="1" lang="en"/>
              <a:t>visualización</a:t>
            </a:r>
            <a:r>
              <a:rPr lang="en"/>
              <a:t> aparece como una de las herramientas fundamentales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Coordenadas - Radial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fuera de ejes ortogonales, aparecen los ejes radiales.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Puede servirnos para: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Visualizar distribuciones: si tenemos pocas categorías, como alternativa a stacked bars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Visualizar datos intrínsecamente radiales: polarización en función de un ángulo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colores nos ayudan en dos cuestiones claves: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Separar categorías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Trazar una equivalencia visual entre valores numéricos y un mapa de colores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Categorías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311700" y="1266325"/>
            <a:ext cx="674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colores discretos. Deberíamos respetar que: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 colores no sean parecidos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Ningún color sobresalga sobre el resto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 no haya una secuencia entre los mismos que implícitamente induzcan un ordenamiento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835887" y="1761186"/>
            <a:ext cx="4504475" cy="1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Valores Continuos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Usamos una escala secuencial cuando querramos dar cuenta de valores no necesariamente centrados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96" y="2496312"/>
            <a:ext cx="5481799" cy="2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Valores Continuos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Usamos una escala divergente cuando querramos dar cuenta de valores centrados en un determinado punto (por ejemplo, graficamos z-scores)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00" y="2519432"/>
            <a:ext cx="5430229" cy="2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Todxs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Ojo, no todxs podemos ver todos los colores por igual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175" y="1895796"/>
            <a:ext cx="4793651" cy="3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Todxs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Ojo, no todxs podemos ver todos los colores por igual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 importante conocer nuestra audiencia para poder tener en cuenta esta (y muchas otras consideraciones)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Existen repositorios que generan las escalas de colores aptas para todo público: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https://colorbrewer2.org/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http://www.gisandbeers.com/mapas-de-diseno-para-daltonicos/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para Todxs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Ojo, no todxs podemos ver todos los colores por igual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Es importante conocer nuestra audiencia para poder tener en cuenta esta (y muchas otras consideraciones)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Existen repositorios que generan las escalas de colores aptas para todo público: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 u="sng">
                <a:solidFill>
                  <a:srgbClr val="D9D9D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https://colorbrewer2.org/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 u="sng">
                <a:solidFill>
                  <a:srgbClr val="D9D9D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http://www.gisandbeers.com/mapas-de-diseno-para-daltonicos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AH! Usar también las paletas de colores, por ejemplo, la de esta presentación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- Cantidades y Categorías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266325"/>
            <a:ext cx="346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una cantidad, cuyo valor depende de distintas categorías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general, alguna de los datos categóricos es ordenable (ej. fechas)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86" y="1733350"/>
            <a:ext cx="5095326" cy="25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- Distribuciones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311700" y="1266325"/>
            <a:ext cx="344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Tenemos distribuciones de ciertos campos, y podemos llegar a tenerlos diferenciados según categorías</a:t>
            </a:r>
            <a:endParaRPr/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37" y="1651225"/>
            <a:ext cx="5132546" cy="253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 hora de explorar los datos con los que nos enfrentamos o cuando queremos comunicar nuestros análisis a determinada audiencia, la </a:t>
            </a:r>
            <a:r>
              <a:rPr b="1" lang="en"/>
              <a:t>visualización</a:t>
            </a:r>
            <a:r>
              <a:rPr lang="en"/>
              <a:t> aparece como una de las herramientas fundamentales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325" y="2373050"/>
            <a:ext cx="2487375" cy="24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00" y="2414844"/>
            <a:ext cx="3095591" cy="11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175" y="3565925"/>
            <a:ext cx="2957258" cy="1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- Proporciones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311700" y="1266325"/>
            <a:ext cx="350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 al caso de cantidades/categorías, pero en los valores no dependen de la categoría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95" y="2273788"/>
            <a:ext cx="5045869" cy="128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- X vs Y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311700" y="1266325"/>
            <a:ext cx="345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datos númericos y queremos graficar cómo se relacionan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 los pares (x,y) pueden diferenciarse por categorías, podemos marcarlo con colores o formas.</a:t>
            </a:r>
            <a:endParaRPr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207" y="2283063"/>
            <a:ext cx="5175885" cy="126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Ejemplos en Práctica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Ahora sí, vayamos al colab...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6402225" y="4454700"/>
            <a:ext cx="271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 más de estos ejemplos: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-"/>
            </a:pP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https://clauswilke.com/dataviz/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-"/>
            </a:pP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https://www.python-graph-gallery.com/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 la hora de explorar los datos con los que nos enfrentamos o cuando queremos comunicar nuestros análisis a determinada audiencia, la </a:t>
            </a:r>
            <a:r>
              <a:rPr b="1" lang="en">
                <a:solidFill>
                  <a:srgbClr val="D9D9D9"/>
                </a:solidFill>
              </a:rPr>
              <a:t>visualización</a:t>
            </a:r>
            <a:r>
              <a:rPr lang="en">
                <a:solidFill>
                  <a:srgbClr val="D9D9D9"/>
                </a:solidFill>
              </a:rPr>
              <a:t> aparece como una de las herramientas fundamentales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Entonces, es necesario entender el </a:t>
            </a:r>
            <a:r>
              <a:rPr b="1" lang="en"/>
              <a:t>contexto</a:t>
            </a:r>
            <a:r>
              <a:rPr lang="en"/>
              <a:t> para el cual necesitamos la visualización, si la misma va ir acompañada de información extra. Además, decidir la correcta herramienta de visualización y la </a:t>
            </a:r>
            <a:r>
              <a:rPr b="1" lang="en"/>
              <a:t>estética</a:t>
            </a:r>
            <a:r>
              <a:rPr lang="en"/>
              <a:t> necesaria para resaltar lo que queremos indicar.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Temario</a:t>
            </a:r>
            <a:endParaRPr sz="3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Generalidades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Tipos de Datos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Sistemas de Coordenadas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Colores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Algunos Ejemplos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Algunos Ejemplos en Práctica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visualizar puede llegar a sernos algo intuitivo, está bueno tener en cuenta, por lo menos, las siguientes cuestiones: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Contexto: exploratorio, académico, divulgativo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visualizar puede llegar a sernos algo intuitivo, está bueno tener en cuenta, por lo menos, las siguientes cuestiones: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Contexto: exploratorio, académico, divulgativo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Tipo de datos: cuantitativos, categóricos, discretos,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visualizar puede llegar a sernos algo intuitivo, está bueno tener en cuenta, por lo menos, las siguientes cuestiones: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Contexto: exploratorio, académico, divulgativo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Tipo de datos: cuantitativos, categóricos, discretos,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Tipo de gráfico: scatter, barras, torta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visualizar puede llegar a sernos algo intuitivo, está bueno tener en cuenta, por lo menos, las siguientes cuestiones: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Contexto: exploratorio, académico, divulgativo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Tipo de datos: cuantitativos, categóricos, discretos,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Tipo de gráfico: scatter, barras, torta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Aspectos estéticos: colores, formas, ejes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