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F6A458-CC60-4E7B-91FF-549221BEB138}">
  <a:tblStyle styleId="{A7F6A458-CC60-4E7B-91FF-549221BEB1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2cc0f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2cc0f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22cc0fed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22cc0fed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2cc0fed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2cc0fed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22cc0fed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22cc0fed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22cc0fed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22cc0fed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2cc0fed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2cc0fed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2cc0fed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22cc0fed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22cc0fed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22cc0fed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22cc0fed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22cc0fe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2cc0fed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22cc0fed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2cc0fed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2cc0fed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2cc0fed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2cc0fed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cc0fed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cc0fed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22cc0fed7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22cc0fed7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22cc0fe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22cc0fe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2cc0fe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2cc0fe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22cc0f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22cc0f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22cc0fe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22cc0fe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22cc0fe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22cc0fe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22cc0fed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22cc0fed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22cc0fe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22cc0fe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2cc0fed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2cc0fed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22cc0fed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22cc0fed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22cc0fed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22cc0fed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2cc0fed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2cc0fed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2cc0fed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2cc0fed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2cc0fed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2cc0fed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2cc0fed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2cc0fed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2cc0fed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2cc0fed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2cc0fed7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22cc0fed7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hyperlink" Target="http://scott.fortmann-roe.com/docs/BiasVariance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cott.fortmann-roe.com/docs/BiasVarianc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lineal, polinómica y sobreajuste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16/04/2021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Laboratorio de datos 1°C 2021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juguete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0100"/>
            <a:ext cx="4173100" cy="28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300" y="2035375"/>
            <a:ext cx="2225175" cy="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311700" y="1111800"/>
            <a:ext cx="830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La mayor cantidad de los ajustes que vamos a ver en las diapos siguientes se corresponden con este set de datos generados sintéticamente:</a:t>
            </a:r>
            <a:endParaRPr sz="1800"/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4114800" y="2259400"/>
            <a:ext cx="1053600" cy="55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 txBox="1"/>
          <p:nvPr/>
        </p:nvSpPr>
        <p:spPr>
          <a:xfrm>
            <a:off x="6140675" y="2396588"/>
            <a:ext cx="13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 = 2 y b = 1</a:t>
            </a:r>
            <a:endParaRPr b="1"/>
          </a:p>
        </p:txBody>
      </p:sp>
      <p:cxnSp>
        <p:nvCxnSpPr>
          <p:cNvPr id="167" name="Google Shape;167;p22"/>
          <p:cNvCxnSpPr>
            <a:stCxn id="162" idx="3"/>
          </p:cNvCxnSpPr>
          <p:nvPr/>
        </p:nvCxnSpPr>
        <p:spPr>
          <a:xfrm>
            <a:off x="4484800" y="3478013"/>
            <a:ext cx="1266000" cy="442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425" y="3699250"/>
            <a:ext cx="86496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9702" y="3298825"/>
            <a:ext cx="1285875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2"/>
          <p:cNvCxnSpPr>
            <a:stCxn id="171" idx="6"/>
            <a:endCxn id="169" idx="1"/>
          </p:cNvCxnSpPr>
          <p:nvPr/>
        </p:nvCxnSpPr>
        <p:spPr>
          <a:xfrm flipH="1" rot="10800000">
            <a:off x="6794500" y="3446350"/>
            <a:ext cx="5352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5872200" y="4175675"/>
            <a:ext cx="25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datos son la relación de arriba más un ruido normal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6299200" y="3594100"/>
            <a:ext cx="495300" cy="50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juguete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311700" y="11118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Inspeccionando un poco los datos, proponemos un polinomio de grado 3 (viendo por ejemplo que los datos presentan un mínimo y máximo, o un único punto de inflexión).</a:t>
            </a:r>
            <a:endParaRPr sz="16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6350"/>
            <a:ext cx="4087674" cy="29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4829975" y="1896350"/>
            <a:ext cx="34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Modelo propuesto</a:t>
            </a:r>
            <a:endParaRPr u="sng"/>
          </a:p>
        </p:txBody>
      </p:sp>
      <p:graphicFrame>
        <p:nvGraphicFramePr>
          <p:cNvPr id="181" name="Google Shape;181;p23"/>
          <p:cNvGraphicFramePr/>
          <p:nvPr/>
        </p:nvGraphicFramePr>
        <p:xfrm>
          <a:off x="7281050" y="30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{A7F6A458-CC60-4E7B-91FF-549221BEB138}</a:tableStyleId>
              </a:tblPr>
              <a:tblGrid>
                <a:gridCol w="662000"/>
                <a:gridCol w="662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Coefs.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d=3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1.17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5.16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-0.23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-5.74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2" name="Google Shape;182;p23"/>
          <p:cNvCxnSpPr/>
          <p:nvPr/>
        </p:nvCxnSpPr>
        <p:spPr>
          <a:xfrm>
            <a:off x="6337300" y="2921000"/>
            <a:ext cx="690000" cy="103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 txBox="1"/>
          <p:nvPr/>
        </p:nvSpPr>
        <p:spPr>
          <a:xfrm>
            <a:off x="5625950" y="3804950"/>
            <a:ext cx="14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Coeficientes estimados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25" y="2352613"/>
            <a:ext cx="3780605" cy="5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6350"/>
            <a:ext cx="4087674" cy="29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juguete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311700" y="11118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Inspeccionando un poco los datos, proponemos un polinomio de grado 3 (viendo por ejemplo que los datos presentan un mínimo y máximo, o un único punto de inflexión).</a:t>
            </a:r>
            <a:endParaRPr sz="1600"/>
          </a:p>
        </p:txBody>
      </p:sp>
      <p:sp>
        <p:nvSpPr>
          <p:cNvPr id="192" name="Google Shape;192;p24"/>
          <p:cNvSpPr/>
          <p:nvPr/>
        </p:nvSpPr>
        <p:spPr>
          <a:xfrm>
            <a:off x="2962150" y="2515975"/>
            <a:ext cx="173400" cy="16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>
            <a:stCxn id="192" idx="6"/>
          </p:cNvCxnSpPr>
          <p:nvPr/>
        </p:nvCxnSpPr>
        <p:spPr>
          <a:xfrm>
            <a:off x="3135550" y="2596525"/>
            <a:ext cx="2342700" cy="66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 txBox="1"/>
          <p:nvPr/>
        </p:nvSpPr>
        <p:spPr>
          <a:xfrm>
            <a:off x="5591525" y="2981900"/>
            <a:ext cx="2788500" cy="104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los coeficientes estimados, podemos hacer predicciones para nuevos valores de x.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ejemplo: x = 0.30 y ~ 2.54.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Pero, ¿cómo elegimos el grado del polinomio?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11700" y="1111800"/>
            <a:ext cx="83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¿Qué pasa si probamos con polinomio de grado </a:t>
            </a:r>
            <a:r>
              <a:rPr i="1" lang="es-419" sz="1800"/>
              <a:t>m &lt; N</a:t>
            </a:r>
            <a:r>
              <a:rPr lang="es-419" sz="1800"/>
              <a:t> cualquiera?</a:t>
            </a:r>
            <a:endParaRPr sz="180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0100"/>
            <a:ext cx="8839199" cy="2134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6894725" y="4134225"/>
            <a:ext cx="14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overfitting</a:t>
            </a:r>
            <a:endParaRPr b="1" sz="1800"/>
          </a:p>
        </p:txBody>
      </p:sp>
      <p:sp>
        <p:nvSpPr>
          <p:cNvPr id="203" name="Google Shape;203;p25"/>
          <p:cNvSpPr txBox="1"/>
          <p:nvPr/>
        </p:nvSpPr>
        <p:spPr>
          <a:xfrm>
            <a:off x="998850" y="4134225"/>
            <a:ext cx="14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underfitting</a:t>
            </a:r>
            <a:endParaRPr b="1" sz="1800"/>
          </a:p>
        </p:txBody>
      </p:sp>
      <p:cxnSp>
        <p:nvCxnSpPr>
          <p:cNvPr id="204" name="Google Shape;204;p25"/>
          <p:cNvCxnSpPr>
            <a:endCxn id="202" idx="1"/>
          </p:cNvCxnSpPr>
          <p:nvPr/>
        </p:nvCxnSpPr>
        <p:spPr>
          <a:xfrm flipH="1" rot="10800000">
            <a:off x="2726525" y="4365075"/>
            <a:ext cx="41682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3686975" y="4484775"/>
            <a:ext cx="25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modelo más complejo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Sub-ajuste (underfitting)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67371" t="0"/>
          <a:stretch/>
        </p:blipFill>
        <p:spPr>
          <a:xfrm>
            <a:off x="387875" y="1502500"/>
            <a:ext cx="4036774" cy="29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/>
          <p:nvPr/>
        </p:nvSpPr>
        <p:spPr>
          <a:xfrm>
            <a:off x="2605950" y="1363325"/>
            <a:ext cx="936900" cy="533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6"/>
          <p:cNvCxnSpPr>
            <a:stCxn id="212" idx="6"/>
          </p:cNvCxnSpPr>
          <p:nvPr/>
        </p:nvCxnSpPr>
        <p:spPr>
          <a:xfrm flipH="1" rot="10800000">
            <a:off x="3542850" y="1363475"/>
            <a:ext cx="1970700" cy="2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5750800" y="966725"/>
            <a:ext cx="2948700" cy="190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ajuste es bastante malo (tenemos muy pocos grados de libertad).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Los datos presentan una variabilidad, más allá del ruido intrínseco, que </a:t>
            </a:r>
            <a:r>
              <a:rPr b="1" lang="es-419" sz="1600">
                <a:solidFill>
                  <a:schemeClr val="dk1"/>
                </a:solidFill>
              </a:rPr>
              <a:t>un modelo simple no puede captar.</a:t>
            </a:r>
            <a:endParaRPr b="1" sz="16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775" y="3683000"/>
            <a:ext cx="4156926" cy="11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Sobreajuste</a:t>
            </a:r>
            <a:r>
              <a:rPr lang="es-419"/>
              <a:t> (overfitting)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66560" r="0" t="0"/>
          <a:stretch/>
        </p:blipFill>
        <p:spPr>
          <a:xfrm>
            <a:off x="311700" y="1524450"/>
            <a:ext cx="4171226" cy="30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2682150" y="1363325"/>
            <a:ext cx="936900" cy="533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7"/>
          <p:cNvCxnSpPr>
            <a:stCxn id="222" idx="6"/>
          </p:cNvCxnSpPr>
          <p:nvPr/>
        </p:nvCxnSpPr>
        <p:spPr>
          <a:xfrm flipH="1" rot="10800000">
            <a:off x="3619050" y="1363475"/>
            <a:ext cx="1970700" cy="2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 txBox="1"/>
          <p:nvPr/>
        </p:nvSpPr>
        <p:spPr>
          <a:xfrm>
            <a:off x="5674600" y="783275"/>
            <a:ext cx="2936100" cy="16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</a:t>
            </a:r>
            <a:r>
              <a:rPr b="1" lang="es-419" sz="1600"/>
              <a:t>ajuste es perfecto</a:t>
            </a:r>
            <a:r>
              <a:rPr lang="es-419" sz="1600"/>
              <a:t> (tengo tantos grados de libertad como datos en mi sistema).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</a:rPr>
              <a:t>L</a:t>
            </a:r>
            <a:r>
              <a:rPr lang="es-419" sz="1600">
                <a:solidFill>
                  <a:schemeClr val="dk1"/>
                </a:solidFill>
              </a:rPr>
              <a:t>a curva pasa por todos los puntos (describe exactamente la variabilidad de los datos).</a:t>
            </a:r>
            <a:endParaRPr sz="1600"/>
          </a:p>
        </p:txBody>
      </p:sp>
      <p:sp>
        <p:nvSpPr>
          <p:cNvPr id="225" name="Google Shape;225;p27"/>
          <p:cNvSpPr txBox="1"/>
          <p:nvPr/>
        </p:nvSpPr>
        <p:spPr>
          <a:xfrm>
            <a:off x="5000900" y="3918475"/>
            <a:ext cx="25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219" y="3290550"/>
            <a:ext cx="3598080" cy="16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el problema de sub-ajustar o sobre-ajustar? 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325"/>
            <a:ext cx="8839200" cy="281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311700" y="1111800"/>
            <a:ext cx="8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Hacer una mala predicción...</a:t>
            </a:r>
            <a:endParaRPr sz="1600"/>
          </a:p>
        </p:txBody>
      </p:sp>
      <p:sp>
        <p:nvSpPr>
          <p:cNvPr id="234" name="Google Shape;234;p28"/>
          <p:cNvSpPr txBox="1"/>
          <p:nvPr/>
        </p:nvSpPr>
        <p:spPr>
          <a:xfrm>
            <a:off x="1200900" y="4482025"/>
            <a:ext cx="6742200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nuestro modelo sub-ajusta, </a:t>
            </a:r>
            <a:r>
              <a:rPr b="1" lang="es-419"/>
              <a:t>no logra captar la variabilidad de los datos</a:t>
            </a:r>
            <a:r>
              <a:rPr lang="es-419"/>
              <a:t> y por lo tanto comete sistemáticamente el mismo error.</a:t>
            </a:r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2230925" y="3185250"/>
            <a:ext cx="3222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8"/>
          <p:cNvCxnSpPr/>
          <p:nvPr/>
        </p:nvCxnSpPr>
        <p:spPr>
          <a:xfrm flipH="1">
            <a:off x="3433150" y="3061300"/>
            <a:ext cx="5577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8"/>
          <p:cNvSpPr txBox="1"/>
          <p:nvPr/>
        </p:nvSpPr>
        <p:spPr>
          <a:xfrm>
            <a:off x="2123050" y="3544650"/>
            <a:ext cx="20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Datos de entrenamiento</a:t>
            </a:r>
            <a:endParaRPr sz="1200"/>
          </a:p>
        </p:txBody>
      </p:sp>
      <p:cxnSp>
        <p:nvCxnSpPr>
          <p:cNvPr id="238" name="Google Shape;238;p28"/>
          <p:cNvCxnSpPr>
            <a:endCxn id="239" idx="1"/>
          </p:cNvCxnSpPr>
          <p:nvPr/>
        </p:nvCxnSpPr>
        <p:spPr>
          <a:xfrm flipH="1" rot="10800000">
            <a:off x="4151850" y="1387600"/>
            <a:ext cx="629700" cy="843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4781550" y="1110550"/>
            <a:ext cx="80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Misma curva</a:t>
            </a:r>
            <a:endParaRPr sz="1200"/>
          </a:p>
        </p:txBody>
      </p:sp>
      <p:cxnSp>
        <p:nvCxnSpPr>
          <p:cNvPr id="240" name="Google Shape;240;p28"/>
          <p:cNvCxnSpPr/>
          <p:nvPr/>
        </p:nvCxnSpPr>
        <p:spPr>
          <a:xfrm rot="10800000">
            <a:off x="5314950" y="1692325"/>
            <a:ext cx="400500" cy="922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591700" y="3732875"/>
            <a:ext cx="10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Grado 1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el problema de sub-ajustar o sobre-ajustar? 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311700" y="1111800"/>
            <a:ext cx="8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Hacer una mala predicción...</a:t>
            </a:r>
            <a:endParaRPr sz="16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300"/>
            <a:ext cx="8839199" cy="2878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9"/>
          <p:cNvCxnSpPr/>
          <p:nvPr/>
        </p:nvCxnSpPr>
        <p:spPr>
          <a:xfrm>
            <a:off x="2230925" y="3185250"/>
            <a:ext cx="3222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/>
          <p:nvPr/>
        </p:nvCxnSpPr>
        <p:spPr>
          <a:xfrm flipH="1">
            <a:off x="3433150" y="3061300"/>
            <a:ext cx="5577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9"/>
          <p:cNvSpPr txBox="1"/>
          <p:nvPr/>
        </p:nvSpPr>
        <p:spPr>
          <a:xfrm>
            <a:off x="2123050" y="3544650"/>
            <a:ext cx="20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Datos de entrenamiento</a:t>
            </a:r>
            <a:endParaRPr sz="1200"/>
          </a:p>
        </p:txBody>
      </p:sp>
      <p:cxnSp>
        <p:nvCxnSpPr>
          <p:cNvPr id="252" name="Google Shape;252;p29"/>
          <p:cNvCxnSpPr>
            <a:endCxn id="253" idx="1"/>
          </p:cNvCxnSpPr>
          <p:nvPr/>
        </p:nvCxnSpPr>
        <p:spPr>
          <a:xfrm flipH="1" rot="10800000">
            <a:off x="4151850" y="1387600"/>
            <a:ext cx="629700" cy="843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 txBox="1"/>
          <p:nvPr/>
        </p:nvSpPr>
        <p:spPr>
          <a:xfrm>
            <a:off x="4781550" y="1110550"/>
            <a:ext cx="80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Misma curva</a:t>
            </a:r>
            <a:endParaRPr sz="1200"/>
          </a:p>
        </p:txBody>
      </p:sp>
      <p:cxnSp>
        <p:nvCxnSpPr>
          <p:cNvPr id="254" name="Google Shape;254;p29"/>
          <p:cNvCxnSpPr/>
          <p:nvPr/>
        </p:nvCxnSpPr>
        <p:spPr>
          <a:xfrm rot="10800000">
            <a:off x="5314950" y="1692325"/>
            <a:ext cx="400500" cy="922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 txBox="1"/>
          <p:nvPr/>
        </p:nvSpPr>
        <p:spPr>
          <a:xfrm>
            <a:off x="1200900" y="4482025"/>
            <a:ext cx="6742200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nuestro modelo sobre-ajusta, </a:t>
            </a:r>
            <a:r>
              <a:rPr b="1" lang="es-419"/>
              <a:t>la estimación perfecta en los datos de entrenamiento se pierde</a:t>
            </a:r>
            <a:r>
              <a:rPr lang="es-419"/>
              <a:t> cuando intentamos predecir nuevos datos.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6930075" y="1487275"/>
            <a:ext cx="879900" cy="50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591700" y="3809075"/>
            <a:ext cx="10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Grado 8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/>
        </p:nvSpPr>
        <p:spPr>
          <a:xfrm>
            <a:off x="311700" y="1111800"/>
            <a:ext cx="8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 el modelo es el MODELO, se siente en la piel...</a:t>
            </a:r>
            <a:endParaRPr sz="1600"/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8675"/>
            <a:ext cx="8839199" cy="291833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el problema de sub-ajustar o sobre-ajustar? 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1200900" y="4634425"/>
            <a:ext cx="6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Un buen modelo </a:t>
            </a:r>
            <a:r>
              <a:rPr b="1" lang="es-419" u="sng"/>
              <a:t>describe bien</a:t>
            </a:r>
            <a:r>
              <a:rPr lang="es-419" u="sng"/>
              <a:t> datos distintos a los que fue entrenado.</a:t>
            </a:r>
            <a:endParaRPr u="sng"/>
          </a:p>
        </p:txBody>
      </p:sp>
      <p:sp>
        <p:nvSpPr>
          <p:cNvPr id="266" name="Google Shape;266;p30"/>
          <p:cNvSpPr txBox="1"/>
          <p:nvPr/>
        </p:nvSpPr>
        <p:spPr>
          <a:xfrm>
            <a:off x="591700" y="3885275"/>
            <a:ext cx="10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Grado 3</a:t>
            </a:r>
            <a:endParaRPr b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88" y="1749525"/>
            <a:ext cx="8058026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311700" y="11118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¿Qué pasa si cambian los datos sobre los ajustamos nuestro modelo? (Datos siempre provenientes de la misma población)</a:t>
            </a:r>
            <a:endParaRPr sz="1600"/>
          </a:p>
        </p:txBody>
      </p:sp>
      <p:grpSp>
        <p:nvGrpSpPr>
          <p:cNvPr id="273" name="Google Shape;273;p31"/>
          <p:cNvGrpSpPr/>
          <p:nvPr/>
        </p:nvGrpSpPr>
        <p:grpSpPr>
          <a:xfrm>
            <a:off x="4767000" y="3491425"/>
            <a:ext cx="4065300" cy="1433700"/>
            <a:chOff x="4767000" y="3491425"/>
            <a:chExt cx="4065300" cy="1433700"/>
          </a:xfrm>
        </p:grpSpPr>
        <p:cxnSp>
          <p:nvCxnSpPr>
            <p:cNvPr id="274" name="Google Shape;274;p31"/>
            <p:cNvCxnSpPr/>
            <p:nvPr/>
          </p:nvCxnSpPr>
          <p:spPr>
            <a:xfrm flipH="1">
              <a:off x="6880400" y="3491425"/>
              <a:ext cx="186000" cy="818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31"/>
            <p:cNvSpPr txBox="1"/>
            <p:nvPr/>
          </p:nvSpPr>
          <p:spPr>
            <a:xfrm>
              <a:off x="4767000" y="4309525"/>
              <a:ext cx="40653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Si el modelo sobre-ajusta es altamente sensible ante cambios en los datos de ajuste.</a:t>
              </a:r>
              <a:endParaRPr/>
            </a:p>
          </p:txBody>
        </p:sp>
      </p:grpSp>
      <p:grpSp>
        <p:nvGrpSpPr>
          <p:cNvPr id="276" name="Google Shape;276;p31"/>
          <p:cNvGrpSpPr/>
          <p:nvPr/>
        </p:nvGrpSpPr>
        <p:grpSpPr>
          <a:xfrm>
            <a:off x="522625" y="3544675"/>
            <a:ext cx="3465300" cy="1512650"/>
            <a:chOff x="522625" y="3544675"/>
            <a:chExt cx="3465300" cy="1512650"/>
          </a:xfrm>
        </p:grpSpPr>
        <p:sp>
          <p:nvSpPr>
            <p:cNvPr id="277" name="Google Shape;277;p31"/>
            <p:cNvSpPr txBox="1"/>
            <p:nvPr/>
          </p:nvSpPr>
          <p:spPr>
            <a:xfrm>
              <a:off x="522625" y="4226025"/>
              <a:ext cx="3465300" cy="831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Un modelo que sub-ajusta es robusto ante diferentes datasets, pero es un mal predictor y comete errores sistemáticos.</a:t>
              </a:r>
              <a:endParaRPr/>
            </a:p>
          </p:txBody>
        </p:sp>
        <p:cxnSp>
          <p:nvCxnSpPr>
            <p:cNvPr id="278" name="Google Shape;278;p31"/>
            <p:cNvCxnSpPr/>
            <p:nvPr/>
          </p:nvCxnSpPr>
          <p:spPr>
            <a:xfrm>
              <a:off x="2119375" y="3544675"/>
              <a:ext cx="123900" cy="607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9" name="Google Shape;279;p31"/>
          <p:cNvSpPr txBox="1"/>
          <p:nvPr/>
        </p:nvSpPr>
        <p:spPr>
          <a:xfrm>
            <a:off x="7560325" y="3293125"/>
            <a:ext cx="7065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 = 9</a:t>
            </a:r>
            <a:endParaRPr/>
          </a:p>
        </p:txBody>
      </p:sp>
      <p:sp>
        <p:nvSpPr>
          <p:cNvPr id="280" name="Google Shape;2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el problema de sub-ajustar o sobre-ajustar?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111800"/>
            <a:ext cx="83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escenario más sencillo con el que nos podemos encontrar es el de una variable dependiente y una única variable independiente, que siguen una relación aproximadamente lineal, salvo ruido (típicamente, normalmente distribuido):</a:t>
            </a:r>
            <a:endParaRPr sz="16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regresión lineal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9406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 general, vamos a desconocer la relación de arriba, pero </a:t>
            </a:r>
            <a:r>
              <a:rPr b="1" lang="es-419" sz="1600"/>
              <a:t>con un conjunto de datos y mediante cuadrados mínimos</a:t>
            </a:r>
            <a:r>
              <a:rPr lang="es-419" sz="1600"/>
              <a:t> podemos estimar los coeficientes:</a:t>
            </a:r>
            <a:endParaRPr sz="1600"/>
          </a:p>
        </p:txBody>
      </p:sp>
      <p:cxnSp>
        <p:nvCxnSpPr>
          <p:cNvPr id="63" name="Google Shape;63;p14"/>
          <p:cNvCxnSpPr/>
          <p:nvPr/>
        </p:nvCxnSpPr>
        <p:spPr>
          <a:xfrm>
            <a:off x="4571995" y="4184975"/>
            <a:ext cx="323700" cy="2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5083350" y="4413575"/>
            <a:ext cx="3123300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lo que tenga sombrero, son </a:t>
            </a:r>
            <a:r>
              <a:rPr b="1" lang="es-419"/>
              <a:t>cantidades estimadas</a:t>
            </a:r>
            <a:endParaRPr b="1"/>
          </a:p>
        </p:txBody>
      </p:sp>
      <p:cxnSp>
        <p:nvCxnSpPr>
          <p:cNvPr id="65" name="Google Shape;65;p14"/>
          <p:cNvCxnSpPr/>
          <p:nvPr/>
        </p:nvCxnSpPr>
        <p:spPr>
          <a:xfrm flipH="1">
            <a:off x="3333875" y="4176775"/>
            <a:ext cx="223200" cy="27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739950" y="4565975"/>
            <a:ext cx="3123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Valor que predecimos de y dado x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25" y="2259300"/>
            <a:ext cx="2114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946" y="3672738"/>
            <a:ext cx="200810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801825"/>
            <a:ext cx="6286499" cy="38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Sesgo y varianza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3822700" y="4699000"/>
            <a:ext cx="524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Diapositiva tomada de la materia Aprendizaje Automático 2C 2016 del DC.</a:t>
            </a:r>
            <a:endParaRPr b="1" sz="1100"/>
          </a:p>
        </p:txBody>
      </p:sp>
      <p:cxnSp>
        <p:nvCxnSpPr>
          <p:cNvPr id="288" name="Google Shape;288;p32"/>
          <p:cNvCxnSpPr/>
          <p:nvPr/>
        </p:nvCxnSpPr>
        <p:spPr>
          <a:xfrm flipH="1">
            <a:off x="1473300" y="2755900"/>
            <a:ext cx="2412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2"/>
          <p:cNvSpPr txBox="1"/>
          <p:nvPr/>
        </p:nvSpPr>
        <p:spPr>
          <a:xfrm>
            <a:off x="330200" y="3352800"/>
            <a:ext cx="1917600" cy="104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 es teórico, valor esperado al promediar sobre diferentes datasets.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7048500" y="1422400"/>
            <a:ext cx="15876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Cuentas solamente a modo informativo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Sesgo y varianza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431800" y="1181100"/>
            <a:ext cx="84006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482600" y="1689100"/>
            <a:ext cx="8204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Sesgo</a:t>
            </a:r>
            <a:r>
              <a:rPr lang="es-419" sz="1800"/>
              <a:t>: es el error sistemático de nuestras predicciones. Si ajustamos nuestro modelo en diferentes datasets, ¿en cuánto difiere el valor medio de mis predicciones respecto del valor real?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Varianza</a:t>
            </a:r>
            <a:r>
              <a:rPr lang="es-419" sz="1800"/>
              <a:t>: si nos paramos en un punto y hacemos diferentes predicciones según diferentes datasets, ¿cuánto fluctúa mi predicción?</a:t>
            </a:r>
            <a:endParaRPr sz="1800"/>
          </a:p>
        </p:txBody>
      </p:sp>
      <p:sp>
        <p:nvSpPr>
          <p:cNvPr id="298" name="Google Shape;298;p33"/>
          <p:cNvSpPr txBox="1"/>
          <p:nvPr/>
        </p:nvSpPr>
        <p:spPr>
          <a:xfrm>
            <a:off x="311700" y="1111800"/>
            <a:ext cx="8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/>
              <a:t>Interpretación:</a:t>
            </a:r>
            <a:endParaRPr sz="16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Sesgo y varianza</a:t>
            </a:r>
            <a:endParaRPr/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25" y="890725"/>
            <a:ext cx="4191544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4"/>
          <p:cNvCxnSpPr/>
          <p:nvPr/>
        </p:nvCxnSpPr>
        <p:spPr>
          <a:xfrm flipH="1">
            <a:off x="2235100" y="3810000"/>
            <a:ext cx="1778100" cy="95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4"/>
          <p:cNvSpPr txBox="1"/>
          <p:nvPr/>
        </p:nvSpPr>
        <p:spPr>
          <a:xfrm>
            <a:off x="292100" y="4254500"/>
            <a:ext cx="1752600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Valor real que queremos estimar</a:t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4648200" y="4724400"/>
            <a:ext cx="4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http://scott.fortmann-roe.com/docs/BiasVariance.html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7079700" y="660400"/>
            <a:ext cx="1752600" cy="6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Predicciones de nuestro modelo</a:t>
            </a:r>
            <a:endParaRPr/>
          </a:p>
        </p:txBody>
      </p:sp>
      <p:cxnSp>
        <p:nvCxnSpPr>
          <p:cNvPr id="309" name="Google Shape;309;p34"/>
          <p:cNvCxnSpPr>
            <a:endCxn id="308" idx="1"/>
          </p:cNvCxnSpPr>
          <p:nvPr/>
        </p:nvCxnSpPr>
        <p:spPr>
          <a:xfrm flipH="1" rot="10800000">
            <a:off x="5981700" y="968200"/>
            <a:ext cx="1098000" cy="759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Sesgo y varianza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914525"/>
            <a:ext cx="4953000" cy="299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5"/>
          <p:cNvCxnSpPr/>
          <p:nvPr/>
        </p:nvCxnSpPr>
        <p:spPr>
          <a:xfrm>
            <a:off x="4629075" y="4715700"/>
            <a:ext cx="1289100" cy="1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5"/>
          <p:cNvSpPr txBox="1"/>
          <p:nvPr/>
        </p:nvSpPr>
        <p:spPr>
          <a:xfrm>
            <a:off x="6097975" y="4447650"/>
            <a:ext cx="26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términos de polinomios, </a:t>
            </a:r>
            <a:r>
              <a:rPr lang="es-419"/>
              <a:t>léase</a:t>
            </a:r>
            <a:r>
              <a:rPr lang="es-419"/>
              <a:t> grado del mismo.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311700" y="11118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Lo importante es que el error que comete nuestro modelo viene de dos fuentes, sesgo y varianza, que compiten entre </a:t>
            </a:r>
            <a:r>
              <a:rPr lang="es-419" sz="1600"/>
              <a:t>sí</a:t>
            </a:r>
            <a:r>
              <a:rPr lang="es-419" sz="1600"/>
              <a:t> al variar la complejidad del modelo.</a:t>
            </a:r>
            <a:endParaRPr sz="1600"/>
          </a:p>
        </p:txBody>
      </p:sp>
      <p:cxnSp>
        <p:nvCxnSpPr>
          <p:cNvPr id="319" name="Google Shape;319;p35"/>
          <p:cNvCxnSpPr/>
          <p:nvPr/>
        </p:nvCxnSpPr>
        <p:spPr>
          <a:xfrm flipH="1" rot="10800000">
            <a:off x="4914900" y="2336900"/>
            <a:ext cx="1244700" cy="35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5"/>
          <p:cNvSpPr txBox="1"/>
          <p:nvPr/>
        </p:nvSpPr>
        <p:spPr>
          <a:xfrm>
            <a:off x="6527800" y="2076800"/>
            <a:ext cx="18414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Trade-off sesgo-varianza</a:t>
            </a:r>
            <a:r>
              <a:rPr lang="es-419" sz="1600"/>
              <a:t>: balance óptimo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311700" y="111180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¿Qué pasa si dejamos fijo el grado y conseguimos más y más datos sobre los que ajustar?</a:t>
            </a:r>
            <a:endParaRPr sz="1600"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9413"/>
            <a:ext cx="8839199" cy="212080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420000" y="4257100"/>
            <a:ext cx="8304000" cy="6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sobreajuste es un efecto de que la </a:t>
            </a:r>
            <a:r>
              <a:rPr b="1" lang="es-419" sz="1600"/>
              <a:t>cantidad de parámetros libres sea comparable con la cantidad de datos</a:t>
            </a:r>
            <a:r>
              <a:rPr lang="es-419" sz="1600"/>
              <a:t> con los que ajustamos.</a:t>
            </a:r>
            <a:endParaRPr sz="1600"/>
          </a:p>
        </p:txBody>
      </p:sp>
      <p:sp>
        <p:nvSpPr>
          <p:cNvPr id="328" name="Google Shape;328;p36"/>
          <p:cNvSpPr txBox="1"/>
          <p:nvPr/>
        </p:nvSpPr>
        <p:spPr>
          <a:xfrm>
            <a:off x="6790800" y="3815463"/>
            <a:ext cx="21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Polinomio de grado 8</a:t>
            </a:r>
            <a:endParaRPr b="1"/>
          </a:p>
        </p:txBody>
      </p:sp>
      <p:sp>
        <p:nvSpPr>
          <p:cNvPr id="329" name="Google Shape;3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Otras c</a:t>
            </a:r>
            <a:r>
              <a:rPr lang="es-419"/>
              <a:t>aracterísticas del sobreajuste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Otras características del sobreajuste</a:t>
            </a:r>
            <a:endParaRPr/>
          </a:p>
        </p:txBody>
      </p:sp>
      <p:graphicFrame>
        <p:nvGraphicFramePr>
          <p:cNvPr id="335" name="Google Shape;335;p37"/>
          <p:cNvGraphicFramePr/>
          <p:nvPr/>
        </p:nvGraphicFramePr>
        <p:xfrm>
          <a:off x="569650" y="14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{A7F6A458-CC60-4E7B-91FF-549221BEB138}</a:tableStyleId>
              </a:tblPr>
              <a:tblGrid>
                <a:gridCol w="662000"/>
                <a:gridCol w="662000"/>
                <a:gridCol w="662000"/>
                <a:gridCol w="662000"/>
                <a:gridCol w="662000"/>
              </a:tblGrid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Coefs.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d=1</a:t>
                      </a:r>
                      <a:endParaRPr b="1"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d=3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d=5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d=8</a:t>
                      </a:r>
                      <a:endParaRPr b="1"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1.07</a:t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1.17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0.76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1.24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0.92</a:t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5.16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5.70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4.23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-0.23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3.28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-16.90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-5.74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-7.97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5.80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-3.41</a:t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0000"/>
                          </a:solidFill>
                        </a:rPr>
                        <a:t>121.64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1.74</a:t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-28.54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0000"/>
                          </a:solidFill>
                        </a:rPr>
                        <a:t>-233.17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17.99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0000"/>
                          </a:solidFill>
                        </a:rPr>
                        <a:t>127.80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48130" r="0" t="0"/>
          <a:stretch/>
        </p:blipFill>
        <p:spPr>
          <a:xfrm>
            <a:off x="6422175" y="2472099"/>
            <a:ext cx="2474176" cy="23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7"/>
          <p:cNvPicPr preferRelativeResize="0"/>
          <p:nvPr/>
        </p:nvPicPr>
        <p:blipFill rotWithShape="1">
          <a:blip r:embed="rId4">
            <a:alphaModFix/>
          </a:blip>
          <a:srcRect b="0" l="48222" r="1712" t="0"/>
          <a:stretch/>
        </p:blipFill>
        <p:spPr>
          <a:xfrm>
            <a:off x="5975075" y="79775"/>
            <a:ext cx="2313275" cy="221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7"/>
          <p:cNvCxnSpPr/>
          <p:nvPr/>
        </p:nvCxnSpPr>
        <p:spPr>
          <a:xfrm>
            <a:off x="4114800" y="2924975"/>
            <a:ext cx="1958100" cy="545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7"/>
          <p:cNvCxnSpPr/>
          <p:nvPr/>
        </p:nvCxnSpPr>
        <p:spPr>
          <a:xfrm flipH="1" rot="10800000">
            <a:off x="2555650" y="1155800"/>
            <a:ext cx="3172200" cy="171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7"/>
          <p:cNvSpPr txBox="1"/>
          <p:nvPr/>
        </p:nvSpPr>
        <p:spPr>
          <a:xfrm>
            <a:off x="4419600" y="3803275"/>
            <a:ext cx="1834200" cy="104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sobreajustar los coeficientes suelen tomar valores muy altos.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Regularización</a:t>
            </a: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311700" y="11118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 idea de regularizar el polinomio es prevenir que los coeficientes no adopten valores absolutos muy altos, asociados a cambios bruscos en la curva ajustada.</a:t>
            </a:r>
            <a:endParaRPr sz="1600"/>
          </a:p>
        </p:txBody>
      </p:sp>
      <p:grpSp>
        <p:nvGrpSpPr>
          <p:cNvPr id="347" name="Google Shape;347;p38"/>
          <p:cNvGrpSpPr/>
          <p:nvPr/>
        </p:nvGrpSpPr>
        <p:grpSpPr>
          <a:xfrm>
            <a:off x="1076913" y="1965225"/>
            <a:ext cx="6990175" cy="2944775"/>
            <a:chOff x="1171450" y="1965225"/>
            <a:chExt cx="6990175" cy="2944775"/>
          </a:xfrm>
        </p:grpSpPr>
        <p:pic>
          <p:nvPicPr>
            <p:cNvPr id="348" name="Google Shape;34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8713" y="2061575"/>
              <a:ext cx="4742575" cy="1070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9" name="Google Shape;349;p38"/>
            <p:cNvCxnSpPr/>
            <p:nvPr/>
          </p:nvCxnSpPr>
          <p:spPr>
            <a:xfrm flipH="1">
              <a:off x="2359350" y="2896525"/>
              <a:ext cx="818100" cy="75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0" name="Google Shape;350;p38"/>
            <p:cNvSpPr txBox="1"/>
            <p:nvPr/>
          </p:nvSpPr>
          <p:spPr>
            <a:xfrm>
              <a:off x="1171450" y="3654375"/>
              <a:ext cx="1413000" cy="831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Suma de los errores al cuadrado</a:t>
              </a:r>
              <a:endParaRPr/>
            </a:p>
          </p:txBody>
        </p:sp>
        <p:cxnSp>
          <p:nvCxnSpPr>
            <p:cNvPr id="351" name="Google Shape;351;p38"/>
            <p:cNvCxnSpPr/>
            <p:nvPr/>
          </p:nvCxnSpPr>
          <p:spPr>
            <a:xfrm>
              <a:off x="5348225" y="3233000"/>
              <a:ext cx="371700" cy="70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2" name="Google Shape;352;p38"/>
            <p:cNvSpPr txBox="1"/>
            <p:nvPr/>
          </p:nvSpPr>
          <p:spPr>
            <a:xfrm>
              <a:off x="5484575" y="4040500"/>
              <a:ext cx="2181300" cy="831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Término de penalización: se suele excluir al parámetro beta0. </a:t>
              </a:r>
              <a:endParaRPr/>
            </a:p>
          </p:txBody>
        </p:sp>
        <p:cxnSp>
          <p:nvCxnSpPr>
            <p:cNvPr id="353" name="Google Shape;353;p38"/>
            <p:cNvCxnSpPr/>
            <p:nvPr/>
          </p:nvCxnSpPr>
          <p:spPr>
            <a:xfrm flipH="1">
              <a:off x="4408000" y="2815275"/>
              <a:ext cx="214500" cy="93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4" name="Google Shape;354;p38"/>
            <p:cNvSpPr txBox="1"/>
            <p:nvPr/>
          </p:nvSpPr>
          <p:spPr>
            <a:xfrm>
              <a:off x="3339064" y="3863300"/>
              <a:ext cx="1620900" cy="1046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Parámetro a tunear. Otro ejemplo de hiper-parámetro</a:t>
              </a:r>
              <a:endParaRPr/>
            </a:p>
          </p:txBody>
        </p:sp>
        <p:cxnSp>
          <p:nvCxnSpPr>
            <p:cNvPr id="355" name="Google Shape;355;p38"/>
            <p:cNvCxnSpPr/>
            <p:nvPr/>
          </p:nvCxnSpPr>
          <p:spPr>
            <a:xfrm flipH="1" rot="10800000">
              <a:off x="6054675" y="2154825"/>
              <a:ext cx="384300" cy="21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6" name="Google Shape;356;p38"/>
            <p:cNvSpPr txBox="1"/>
            <p:nvPr/>
          </p:nvSpPr>
          <p:spPr>
            <a:xfrm>
              <a:off x="6540725" y="1965225"/>
              <a:ext cx="162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u="sng"/>
                <a:t>Próxima diapo...</a:t>
              </a:r>
              <a:endParaRPr u="sng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Regularización</a:t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311700" y="1111800"/>
            <a:ext cx="8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 idea de regularizar el polinomio es prevenir que los coeficientes no adopten valores absolutos muy altos, asociados a cambios bruscos en la curva ajustada.</a:t>
            </a:r>
            <a:endParaRPr sz="1600"/>
          </a:p>
        </p:txBody>
      </p:sp>
      <p:sp>
        <p:nvSpPr>
          <p:cNvPr id="363" name="Google Shape;363;p39"/>
          <p:cNvSpPr txBox="1"/>
          <p:nvPr/>
        </p:nvSpPr>
        <p:spPr>
          <a:xfrm>
            <a:off x="458575" y="2082200"/>
            <a:ext cx="82173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-419" sz="1700"/>
              <a:t>q = 2 (</a:t>
            </a:r>
            <a:r>
              <a:rPr b="1" i="1" lang="es-419" sz="1700"/>
              <a:t>ridge regression</a:t>
            </a:r>
            <a:r>
              <a:rPr b="1" lang="es-419" sz="1700"/>
              <a:t>):</a:t>
            </a:r>
            <a:r>
              <a:rPr lang="es-419" sz="1700"/>
              <a:t> deja a la función a minimizar cuadrática, con lo cual el proceso de minimización es muy parecido al de cuadrados mínimos.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-419" sz="1700"/>
              <a:t>q = 1 (</a:t>
            </a:r>
            <a:r>
              <a:rPr b="1" i="1" lang="es-419" sz="1700"/>
              <a:t>lasso regression</a:t>
            </a:r>
            <a:r>
              <a:rPr b="1" lang="es-419" sz="1700"/>
              <a:t>):</a:t>
            </a:r>
            <a:r>
              <a:rPr lang="es-419" sz="1700"/>
              <a:t> para valores de alfa altos, fuerza a que muchos coeficientes se vayan a 0, lo cual hace que el modelo se vuelva “esparso” (</a:t>
            </a:r>
            <a:r>
              <a:rPr i="1" lang="es-419" sz="1700"/>
              <a:t>sparse</a:t>
            </a:r>
            <a:r>
              <a:rPr lang="es-419" sz="1700"/>
              <a:t> en inglés, con muchos ceros). Ayuda a interpretar mejor modelo ya que </a:t>
            </a:r>
            <a:r>
              <a:rPr b="1" lang="es-419" sz="1700"/>
              <a:t>actúa como un selector de las variables importantes</a:t>
            </a:r>
            <a:r>
              <a:rPr lang="es-419" sz="1700"/>
              <a:t> (se queda con los términos dominantes y descarta los otros).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Regularización</a:t>
            </a:r>
            <a:endParaRPr/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1" cy="268415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0"/>
          <p:cNvSpPr txBox="1"/>
          <p:nvPr/>
        </p:nvSpPr>
        <p:spPr>
          <a:xfrm>
            <a:off x="311700" y="4083600"/>
            <a:ext cx="8304000" cy="923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Aumentar el término de penalización lleva a que el modelo sea más simple</a:t>
            </a:r>
            <a:r>
              <a:rPr lang="es-419" sz="1600"/>
              <a:t> y previene el sobreajuste. Pero un valor muy alto, lleva a un polinomio de grado 0, que sabemos puede empezar a sub-ajustar.</a:t>
            </a:r>
            <a:endParaRPr sz="1600"/>
          </a:p>
        </p:txBody>
      </p:sp>
      <p:cxnSp>
        <p:nvCxnSpPr>
          <p:cNvPr id="371" name="Google Shape;371;p40"/>
          <p:cNvCxnSpPr/>
          <p:nvPr/>
        </p:nvCxnSpPr>
        <p:spPr>
          <a:xfrm>
            <a:off x="3916500" y="803775"/>
            <a:ext cx="193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40"/>
          <p:cNvSpPr txBox="1"/>
          <p:nvPr/>
        </p:nvSpPr>
        <p:spPr>
          <a:xfrm>
            <a:off x="4116600" y="415575"/>
            <a:ext cx="136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+ </a:t>
            </a:r>
            <a:r>
              <a:rPr lang="es-419" sz="1800"/>
              <a:t>alfa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4450"/>
            <a:ext cx="5709951" cy="3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 txBox="1"/>
          <p:nvPr/>
        </p:nvSpPr>
        <p:spPr>
          <a:xfrm>
            <a:off x="233325" y="4046575"/>
            <a:ext cx="57777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esto podemos ponerle un montón de parámetros en el modelo (un grado alto en el polinomio) y el término de regularización va a ponderar solo los soportados por los datos (+ sesgo y - varianza).</a:t>
            </a:r>
            <a:endParaRPr/>
          </a:p>
        </p:txBody>
      </p:sp>
      <p:grpSp>
        <p:nvGrpSpPr>
          <p:cNvPr id="379" name="Google Shape;379;p41"/>
          <p:cNvGrpSpPr/>
          <p:nvPr/>
        </p:nvGrpSpPr>
        <p:grpSpPr>
          <a:xfrm>
            <a:off x="6420075" y="1636000"/>
            <a:ext cx="2342400" cy="3241800"/>
            <a:chOff x="6420075" y="1636000"/>
            <a:chExt cx="2342400" cy="3241800"/>
          </a:xfrm>
        </p:grpSpPr>
        <p:sp>
          <p:nvSpPr>
            <p:cNvPr id="380" name="Google Shape;380;p41"/>
            <p:cNvSpPr txBox="1"/>
            <p:nvPr/>
          </p:nvSpPr>
          <p:spPr>
            <a:xfrm>
              <a:off x="6505950" y="1717025"/>
              <a:ext cx="21399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/>
                <a:t>Pasamos de la elección de un grado adecuado a la elección de un valor adecuado de alfa… y qué es un valor adecuado de alfa?</a:t>
              </a:r>
              <a:endParaRPr sz="1600"/>
            </a:p>
          </p:txBody>
        </p:sp>
        <p:pic>
          <p:nvPicPr>
            <p:cNvPr id="381" name="Google Shape;38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375" y="3625625"/>
              <a:ext cx="977050" cy="9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41"/>
            <p:cNvSpPr/>
            <p:nvPr/>
          </p:nvSpPr>
          <p:spPr>
            <a:xfrm>
              <a:off x="6420075" y="1636000"/>
              <a:ext cx="2342400" cy="3241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" name="Google Shape;383;p41"/>
          <p:cNvCxnSpPr/>
          <p:nvPr/>
        </p:nvCxnSpPr>
        <p:spPr>
          <a:xfrm>
            <a:off x="2863000" y="617875"/>
            <a:ext cx="670500" cy="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1"/>
          <p:cNvSpPr txBox="1"/>
          <p:nvPr/>
        </p:nvSpPr>
        <p:spPr>
          <a:xfrm>
            <a:off x="2703975" y="166025"/>
            <a:ext cx="9771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Datos nuevos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11700" y="1111800"/>
            <a:ext cx="830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Si tenemos múltiples variables independientes, estamos en un caso de </a:t>
            </a:r>
            <a:r>
              <a:rPr b="1" lang="es-419" sz="1800"/>
              <a:t>regresión lineal múltiple</a:t>
            </a:r>
            <a:r>
              <a:rPr lang="es-419" sz="1800"/>
              <a:t>:</a:t>
            </a:r>
            <a:endParaRPr sz="180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regresión lineal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372100" y="2927725"/>
            <a:ext cx="32436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</a:t>
            </a:r>
            <a:r>
              <a:rPr lang="es-419"/>
              <a:t>: precio de un auto en términos de consumo de combustible, año de fabricación, etc.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95800" y="4206500"/>
            <a:ext cx="7735800" cy="6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Sin embargo, </a:t>
            </a:r>
            <a:r>
              <a:rPr b="1" lang="es-419" sz="1600"/>
              <a:t>este modelo nos impone una relación lineal</a:t>
            </a:r>
            <a:r>
              <a:rPr lang="es-419" sz="1600"/>
              <a:t> entre la variable dependiente y sus regresores.</a:t>
            </a:r>
            <a:endParaRPr sz="1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38" y="2020975"/>
            <a:ext cx="663811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¿Cómo estimamos los hiper-parámetros, atacando el problema de sesgo-varianza?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11700" y="155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La elección del grado del polinomio y el parámetros se deben hacer con cuidado, buscando modelos que tengan bajo sesgo y baja varianza.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Técnicas que vamos a ver en la materia: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-419" sz="2000">
                <a:solidFill>
                  <a:schemeClr val="dk1"/>
                </a:solidFill>
              </a:rPr>
              <a:t>Separación en datos de testeo y entrenamiento.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-419" sz="2000">
                <a:solidFill>
                  <a:schemeClr val="dk1"/>
                </a:solidFill>
              </a:rPr>
              <a:t>Validación cruzada.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155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E"/>
                </a:highlight>
              </a:rPr>
              <a:t>Capítulo 3 y secciones 6.2 y 7.1 del libro “An Introduction to Statistical Learning”. James, Witten, Hastie &amp; Tibshirani.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E"/>
                </a:highlight>
              </a:rPr>
              <a:t>Sección 1.1 de “Pattern Recognition and Machine Learning”. Bishop.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 u="sng">
                <a:solidFill>
                  <a:schemeClr val="hlink"/>
                </a:solidFill>
                <a:highlight>
                  <a:srgbClr val="FFFFFE"/>
                </a:highlight>
                <a:hlinkClick r:id="rId3"/>
              </a:rPr>
              <a:t>http://scott.fortmann-roe.com/docs/BiasVariance.html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11700" y="1111800"/>
            <a:ext cx="83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¿Cómo sabemos que necesitamos relaciones no-lineales? </a:t>
            </a:r>
            <a:endParaRPr sz="18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regresión lineal</a:t>
            </a:r>
            <a:endParaRPr/>
          </a:p>
        </p:txBody>
      </p:sp>
      <p:cxnSp>
        <p:nvCxnSpPr>
          <p:cNvPr id="84" name="Google Shape;84;p16"/>
          <p:cNvCxnSpPr>
            <a:stCxn id="85" idx="3"/>
          </p:cNvCxnSpPr>
          <p:nvPr/>
        </p:nvCxnSpPr>
        <p:spPr>
          <a:xfrm flipH="1" rot="10800000">
            <a:off x="3579050" y="2666988"/>
            <a:ext cx="1628100" cy="6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3566350" y="4369950"/>
            <a:ext cx="347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Gráfico de los residuos (y - y_estimada) en función de los valores estimados.</a:t>
            </a:r>
            <a:endParaRPr b="1" sz="1200"/>
          </a:p>
        </p:txBody>
      </p:sp>
      <p:sp>
        <p:nvSpPr>
          <p:cNvPr id="87" name="Google Shape;87;p16"/>
          <p:cNvSpPr txBox="1"/>
          <p:nvPr/>
        </p:nvSpPr>
        <p:spPr>
          <a:xfrm>
            <a:off x="5591050" y="1923900"/>
            <a:ext cx="2523000" cy="147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el gráfico de los residuos </a:t>
            </a:r>
            <a:r>
              <a:rPr b="1" lang="es-419"/>
              <a:t>no deberíamos ver ningún patrón.</a:t>
            </a:r>
            <a:r>
              <a:rPr lang="es-419"/>
              <a:t> Si lo hubiera significa que el ruido depende de alguna de las variables independientes.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71500"/>
            <a:ext cx="3274249" cy="316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5" y="1332175"/>
            <a:ext cx="8113455" cy="107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406975" y="3605775"/>
            <a:ext cx="8113455" cy="1078200"/>
            <a:chOff x="406975" y="3605775"/>
            <a:chExt cx="8113455" cy="1078200"/>
          </a:xfrm>
        </p:grpSpPr>
        <p:pic>
          <p:nvPicPr>
            <p:cNvPr id="95" name="Google Shape;9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975" y="3605775"/>
              <a:ext cx="8113455" cy="107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07125" y="3783371"/>
              <a:ext cx="644400" cy="67200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7" name="Google Shape;9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8100" y="3746625"/>
              <a:ext cx="668825" cy="745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94775" y="3709225"/>
              <a:ext cx="874975" cy="820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4139600" y="2410375"/>
            <a:ext cx="4476250" cy="992400"/>
            <a:chOff x="4139600" y="2410375"/>
            <a:chExt cx="4476250" cy="992400"/>
          </a:xfrm>
        </p:grpSpPr>
        <p:sp>
          <p:nvSpPr>
            <p:cNvPr id="100" name="Google Shape;100;p17"/>
            <p:cNvSpPr/>
            <p:nvPr/>
          </p:nvSpPr>
          <p:spPr>
            <a:xfrm>
              <a:off x="4139600" y="2410375"/>
              <a:ext cx="644400" cy="992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4998450" y="2440025"/>
              <a:ext cx="3617400" cy="831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En ningún momento dijimos </a:t>
              </a:r>
              <a:r>
                <a:rPr b="1" lang="es-419"/>
                <a:t>quiénes</a:t>
              </a:r>
              <a:r>
                <a:rPr b="1" lang="es-419"/>
                <a:t> son las x’s</a:t>
              </a:r>
              <a:r>
                <a:rPr lang="es-419"/>
                <a:t>, en principio pueden ser cualquier cosa hasta… hasta cantantes de los 80’s.</a:t>
              </a:r>
              <a:endParaRPr/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311700" y="1035600"/>
            <a:ext cx="83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¿Cómo podemos meter no linealidad en nuestro modelo?</a:t>
            </a:r>
            <a:endParaRPr sz="1800"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regresión lineal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311700" y="1111800"/>
            <a:ext cx="8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Independientemente quiénes son las x’s, el modelo es lineal respecto de los parámetros:</a:t>
            </a:r>
            <a:endParaRPr sz="1600"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regresión lineal</a:t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6975" y="1548375"/>
            <a:ext cx="8113455" cy="1078200"/>
            <a:chOff x="406975" y="3605775"/>
            <a:chExt cx="8113455" cy="1078200"/>
          </a:xfrm>
        </p:grpSpPr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975" y="3605775"/>
              <a:ext cx="8113455" cy="107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07125" y="3783371"/>
              <a:ext cx="644400" cy="67200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13" name="Google Shape;11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8100" y="3746625"/>
              <a:ext cx="668825" cy="745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14" name="Google Shape;114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94775" y="3709225"/>
              <a:ext cx="874975" cy="820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575" y="3746500"/>
            <a:ext cx="7826450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8"/>
          <p:cNvGrpSpPr/>
          <p:nvPr/>
        </p:nvGrpSpPr>
        <p:grpSpPr>
          <a:xfrm>
            <a:off x="4141500" y="2668625"/>
            <a:ext cx="4474350" cy="1099350"/>
            <a:chOff x="4141500" y="2668625"/>
            <a:chExt cx="4474350" cy="1099350"/>
          </a:xfrm>
        </p:grpSpPr>
        <p:sp>
          <p:nvSpPr>
            <p:cNvPr id="117" name="Google Shape;117;p18"/>
            <p:cNvSpPr/>
            <p:nvPr/>
          </p:nvSpPr>
          <p:spPr>
            <a:xfrm>
              <a:off x="4141500" y="2689775"/>
              <a:ext cx="644400" cy="1078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998450" y="2668625"/>
              <a:ext cx="3617400" cy="1046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/>
                <a:t>Siempre que se cumplan las hipótesis del modelo lineal</a:t>
              </a:r>
              <a:r>
                <a:rPr lang="es-419"/>
                <a:t> (como por ejemplo, no colinealidad entre los regresores), podemos incluir diferentes características.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390375" y="3486425"/>
            <a:ext cx="4524600" cy="135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00" y="1865112"/>
            <a:ext cx="7142202" cy="105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de polinomios 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7835900" y="2590800"/>
            <a:ext cx="216000" cy="11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 txBox="1"/>
          <p:nvPr/>
        </p:nvSpPr>
        <p:spPr>
          <a:xfrm>
            <a:off x="6312225" y="3906375"/>
            <a:ext cx="2540700" cy="923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Grado del polinomio</a:t>
            </a:r>
            <a:r>
              <a:rPr lang="es-419" sz="1600"/>
              <a:t>: </a:t>
            </a:r>
            <a:r>
              <a:rPr lang="es-419" sz="1600"/>
              <a:t>hiper-parámetro</a:t>
            </a:r>
            <a:r>
              <a:rPr lang="es-419" sz="1600"/>
              <a:t> del modelo.</a:t>
            </a:r>
            <a:endParaRPr sz="16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941" y="4069050"/>
            <a:ext cx="2796172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11975" y="3443500"/>
            <a:ext cx="479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Los parámetros se encuentran minimizando la suma del cuadrado de los residuos al igual que antes:</a:t>
            </a:r>
            <a:endParaRPr sz="1600"/>
          </a:p>
        </p:txBody>
      </p:sp>
      <p:sp>
        <p:nvSpPr>
          <p:cNvPr id="130" name="Google Shape;130;p19"/>
          <p:cNvSpPr txBox="1"/>
          <p:nvPr/>
        </p:nvSpPr>
        <p:spPr>
          <a:xfrm>
            <a:off x="311700" y="1111800"/>
            <a:ext cx="830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La regresión polinómica sigue siendo lineal, ya que es </a:t>
            </a:r>
            <a:r>
              <a:rPr b="1" lang="es-419" sz="1800"/>
              <a:t>lineal respecto a los parámetros del modelo</a:t>
            </a:r>
            <a:r>
              <a:rPr lang="es-419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de polinomios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363025" y="3880975"/>
            <a:ext cx="2540700" cy="400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Términos de interacción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11700" y="1111800"/>
            <a:ext cx="830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Este esquema funciona si nuestra variable dependiera de más de una variable independiente e incluso si uno de los coeficientes dependiera de una de dichas variables:</a:t>
            </a:r>
            <a:endParaRPr sz="18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8" y="3846300"/>
            <a:ext cx="5425719" cy="86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>
            <a:endCxn id="136" idx="1"/>
          </p:cNvCxnSpPr>
          <p:nvPr/>
        </p:nvCxnSpPr>
        <p:spPr>
          <a:xfrm flipH="1" rot="10800000">
            <a:off x="6011125" y="4081075"/>
            <a:ext cx="351900" cy="200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338" y="1997432"/>
            <a:ext cx="5486725" cy="92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5219700" y="3898900"/>
            <a:ext cx="693600" cy="807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606800" y="1955800"/>
            <a:ext cx="2031900" cy="99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0"/>
          <p:cNvCxnSpPr>
            <a:stCxn id="142" idx="3"/>
          </p:cNvCxnSpPr>
          <p:nvPr/>
        </p:nvCxnSpPr>
        <p:spPr>
          <a:xfrm flipH="1">
            <a:off x="3175065" y="2801330"/>
            <a:ext cx="729300" cy="39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558800" y="3162300"/>
            <a:ext cx="2540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Coeficiente dependiente de z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368800" y="3213100"/>
            <a:ext cx="457200" cy="67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de funciones base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678125"/>
            <a:ext cx="73342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11700" y="1111800"/>
            <a:ext cx="8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Este esquema es aún más general:</a:t>
            </a:r>
            <a:endParaRPr sz="1600"/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3765150" y="1054125"/>
            <a:ext cx="1175100" cy="70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5105400" y="757725"/>
            <a:ext cx="3581400" cy="6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funciones pueden ser exponenciales, senos, cosenos, etc. (sin parámetros).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200" y="2766651"/>
            <a:ext cx="2489200" cy="22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241800" y="3869225"/>
            <a:ext cx="35814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 muy utilizado</a:t>
            </a:r>
            <a:r>
              <a:rPr lang="es-419"/>
              <a:t>: splines cúbicas.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libro Introduction to Statistical Learning.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