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Ubuntu-bold.fntdata"/><Relationship Id="rId14" Type="http://schemas.openxmlformats.org/officeDocument/2006/relationships/slide" Target="slides/slide9.xml"/><Relationship Id="rId36" Type="http://schemas.openxmlformats.org/officeDocument/2006/relationships/font" Target="fonts/Ubuntu-regular.fntdata"/><Relationship Id="rId17" Type="http://schemas.openxmlformats.org/officeDocument/2006/relationships/slide" Target="slides/slide12.xml"/><Relationship Id="rId39" Type="http://schemas.openxmlformats.org/officeDocument/2006/relationships/font" Target="fonts/Ubuntu-boldItalic.fntdata"/><Relationship Id="rId16" Type="http://schemas.openxmlformats.org/officeDocument/2006/relationships/slide" Target="slides/slide11.xml"/><Relationship Id="rId38" Type="http://schemas.openxmlformats.org/officeDocument/2006/relationships/font" Target="fonts/Ubuntu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0032c4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0032c4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Dibujamos la línea en vivo, y discutimos los problemas en conjunto. Predecimos valores más altos y negativos, que al pensarlos como probabilidades, pierden todo sentido. Un punto neuvo puede generar totalmente otra recta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0032c44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0032c44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0032c44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0032c44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e0032c44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e0032c44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Acá hablamos un poco de la sigmoidea y nos convencemos de que es una función que cumple con los requisitos del caso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e0032c4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e0032c4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e0032c4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e0032c4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e0032c44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e0032c44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e0032c44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e0032c44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e0032c44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e0032c44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e0032c44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e0032c44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0032c4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0032c4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e0032c446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e0032c446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e0032c4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e0032c4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e0032c44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e0032c44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0032c44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e0032c44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e0032c4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e0032c4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e0032c44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e0032c44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e0032c44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e0032c44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e0032c44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e0032c44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e0032c44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e0032c44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e0032c44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e0032c44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0032c44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0032c4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e0032c44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e0032c44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0032c4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0032c4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0032c4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0032c4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0032c4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0032c4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0032c4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e0032c4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0032c44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0032c44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0032c4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0032c4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N	°8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 y Clasificación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4743300"/>
            <a:ext cx="3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Laboratorio de Datos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929536" y="4743300"/>
            <a:ext cx="3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 de Abril 2021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si tratamos de ajustar con una lineal?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>
            <a:off x="3937388" y="2088743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 rot="10800000">
            <a:off x="3762363" y="4156868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 txBox="1"/>
          <p:nvPr/>
        </p:nvSpPr>
        <p:spPr>
          <a:xfrm>
            <a:off x="4335488" y="42608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ingresos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3797102" y="26306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3797102" y="39125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3950913" y="262924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3950913" y="3912571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8" name="Google Shape;188;p22"/>
          <p:cNvSpPr txBox="1"/>
          <p:nvPr/>
        </p:nvSpPr>
        <p:spPr>
          <a:xfrm>
            <a:off x="3001713" y="24305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001713" y="37124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4022138" y="380352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30577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58941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86425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510923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500746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29802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588583" y="25227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86464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140703" y="25227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-7188464">
            <a:off x="3126448" y="2123525"/>
            <a:ext cx="339173" cy="211765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-3182944">
            <a:off x="3126426" y="4206036"/>
            <a:ext cx="339360" cy="211680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2739013" y="1743343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Paga 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2579488" y="4397543"/>
            <a:ext cx="105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Sólo el mínimo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575" y="1364725"/>
            <a:ext cx="3289743" cy="44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si tratamos de ajustar con una lineal?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3"/>
          <p:cNvCxnSpPr/>
          <p:nvPr/>
        </p:nvCxnSpPr>
        <p:spPr>
          <a:xfrm>
            <a:off x="3937388" y="2088743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3762363" y="4156868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3"/>
          <p:cNvSpPr txBox="1"/>
          <p:nvPr/>
        </p:nvSpPr>
        <p:spPr>
          <a:xfrm>
            <a:off x="4335488" y="42608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ingresos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>
            <a:off x="3797102" y="26306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>
            <a:off x="3797102" y="39125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950913" y="262924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3950913" y="3912571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 txBox="1"/>
          <p:nvPr/>
        </p:nvSpPr>
        <p:spPr>
          <a:xfrm>
            <a:off x="3001713" y="24305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032513" y="37124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022138" y="380352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430577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58941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86425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5109238" y="38098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00746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529802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588583" y="25227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864643" y="25239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6140703" y="25227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 rot="-7188464">
            <a:off x="3126448" y="2123525"/>
            <a:ext cx="339173" cy="211765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 rot="-3182944">
            <a:off x="3126426" y="4206036"/>
            <a:ext cx="339360" cy="211680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2739013" y="1743343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Paga 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2579488" y="4397543"/>
            <a:ext cx="105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Sólo el mínimo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575" y="1364725"/>
            <a:ext cx="3289743" cy="44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1336650" y="369575"/>
            <a:ext cx="6470700" cy="4522200"/>
          </a:xfrm>
          <a:prstGeom prst="noSmoking">
            <a:avLst>
              <a:gd fmla="val 11239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Pensemos a f como una probabilidad y usemos una función con imagen acotada entre cero y uno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4"/>
          <p:cNvCxnSpPr/>
          <p:nvPr/>
        </p:nvCxnSpPr>
        <p:spPr>
          <a:xfrm>
            <a:off x="3937388" y="2393543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3762363" y="4461668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4335488" y="45656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3797102" y="29354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3797102" y="42173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3950913" y="293404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3950913" y="4217371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9" name="Google Shape;249;p24"/>
          <p:cNvSpPr txBox="1"/>
          <p:nvPr/>
        </p:nvSpPr>
        <p:spPr>
          <a:xfrm>
            <a:off x="3001713" y="27353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001713" y="40172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022138" y="410832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4305778" y="41146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589418" y="41146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4864258" y="41146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5109238" y="41146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5007463" y="28287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5298023" y="28287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5588583" y="28275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5864643" y="28287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6140703" y="28275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3316700"/>
            <a:ext cx="3213376" cy="47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399" y="1583225"/>
            <a:ext cx="3456425" cy="8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6273188" y="11403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unción sigmoidea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/>
        </p:nvSpPr>
        <p:spPr>
          <a:xfrm>
            <a:off x="2790588" y="3403768"/>
            <a:ext cx="105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0.5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9" name="Google Shape;26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cxnSp>
        <p:nvCxnSpPr>
          <p:cNvPr id="270" name="Google Shape;270;p25"/>
          <p:cNvCxnSpPr/>
          <p:nvPr/>
        </p:nvCxnSpPr>
        <p:spPr>
          <a:xfrm>
            <a:off x="3726263" y="2397893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5"/>
          <p:cNvSpPr txBox="1"/>
          <p:nvPr/>
        </p:nvSpPr>
        <p:spPr>
          <a:xfrm>
            <a:off x="2790588" y="402161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 rot="10800000">
            <a:off x="3551238" y="4223175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5"/>
          <p:cNvSpPr txBox="1"/>
          <p:nvPr/>
        </p:nvSpPr>
        <p:spPr>
          <a:xfrm>
            <a:off x="4124363" y="4555775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74" name="Google Shape;274;p25"/>
          <p:cNvCxnSpPr/>
          <p:nvPr/>
        </p:nvCxnSpPr>
        <p:spPr>
          <a:xfrm>
            <a:off x="3585977" y="293982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5"/>
          <p:cNvCxnSpPr/>
          <p:nvPr/>
        </p:nvCxnSpPr>
        <p:spPr>
          <a:xfrm>
            <a:off x="3585977" y="422172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5"/>
          <p:cNvCxnSpPr/>
          <p:nvPr/>
        </p:nvCxnSpPr>
        <p:spPr>
          <a:xfrm>
            <a:off x="3739788" y="293839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5"/>
          <p:cNvCxnSpPr/>
          <p:nvPr/>
        </p:nvCxnSpPr>
        <p:spPr>
          <a:xfrm>
            <a:off x="3739788" y="4221721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8" name="Google Shape;278;p25"/>
          <p:cNvSpPr txBox="1"/>
          <p:nvPr/>
        </p:nvSpPr>
        <p:spPr>
          <a:xfrm>
            <a:off x="2790588" y="273971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4" y="1152425"/>
            <a:ext cx="3456425" cy="8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4077738" y="1427305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función sigmoidea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1" name="Google Shape;281;p25"/>
          <p:cNvCxnSpPr/>
          <p:nvPr/>
        </p:nvCxnSpPr>
        <p:spPr>
          <a:xfrm>
            <a:off x="3624850" y="3573650"/>
            <a:ext cx="10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5"/>
          <p:cNvCxnSpPr/>
          <p:nvPr/>
        </p:nvCxnSpPr>
        <p:spPr>
          <a:xfrm rot="5400000">
            <a:off x="5041475" y="4276375"/>
            <a:ext cx="10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5"/>
          <p:cNvSpPr txBox="1"/>
          <p:nvPr/>
        </p:nvSpPr>
        <p:spPr>
          <a:xfrm>
            <a:off x="4564163" y="4235961"/>
            <a:ext cx="105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0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3739788" y="356719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5"/>
          <p:cNvCxnSpPr/>
          <p:nvPr/>
        </p:nvCxnSpPr>
        <p:spPr>
          <a:xfrm>
            <a:off x="5093225" y="2513950"/>
            <a:ext cx="0" cy="17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 flipH="1" rot="10800000">
            <a:off x="3525150" y="2976775"/>
            <a:ext cx="2869800" cy="1224900"/>
          </a:xfrm>
          <a:prstGeom prst="curvedConnector3">
            <a:avLst>
              <a:gd fmla="val 545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2588938" y="2220950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y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311700" y="1266325"/>
            <a:ext cx="304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Entonces, el modelo nos permite encontrar la probabilidad de que, dadas ciertas características y parámetros, el registro corresponda a la categoría </a:t>
            </a:r>
            <a:r>
              <a:rPr b="1" lang="en"/>
              <a:t>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Situamos una probabilidad quiebre en </a:t>
            </a:r>
            <a:r>
              <a:rPr b="1" lang="en"/>
              <a:t>0.5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6"/>
          <p:cNvCxnSpPr/>
          <p:nvPr/>
        </p:nvCxnSpPr>
        <p:spPr>
          <a:xfrm>
            <a:off x="3937388" y="2545943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/>
          <p:nvPr/>
        </p:nvCxnSpPr>
        <p:spPr>
          <a:xfrm rot="10800000">
            <a:off x="3762363" y="4614068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6"/>
          <p:cNvSpPr txBox="1"/>
          <p:nvPr/>
        </p:nvSpPr>
        <p:spPr>
          <a:xfrm>
            <a:off x="4335488" y="47180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x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7" name="Google Shape;297;p26"/>
          <p:cNvCxnSpPr/>
          <p:nvPr/>
        </p:nvCxnSpPr>
        <p:spPr>
          <a:xfrm>
            <a:off x="3797102" y="30878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6"/>
          <p:cNvCxnSpPr/>
          <p:nvPr/>
        </p:nvCxnSpPr>
        <p:spPr>
          <a:xfrm>
            <a:off x="3797102" y="4369771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6"/>
          <p:cNvCxnSpPr/>
          <p:nvPr/>
        </p:nvCxnSpPr>
        <p:spPr>
          <a:xfrm>
            <a:off x="3950913" y="308644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6"/>
          <p:cNvCxnSpPr/>
          <p:nvPr/>
        </p:nvCxnSpPr>
        <p:spPr>
          <a:xfrm>
            <a:off x="3950913" y="4369771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6"/>
          <p:cNvSpPr txBox="1"/>
          <p:nvPr/>
        </p:nvSpPr>
        <p:spPr>
          <a:xfrm>
            <a:off x="3001713" y="28877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3001713" y="4169668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4022138" y="426072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4305778" y="42670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589418" y="42670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864258" y="42670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5109238" y="42670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5007463" y="29811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5298023" y="29811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588583" y="29799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5864643" y="298110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6140703" y="2979968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399" y="1583225"/>
            <a:ext cx="3456425" cy="8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6"/>
          <p:cNvSpPr txBox="1"/>
          <p:nvPr/>
        </p:nvSpPr>
        <p:spPr>
          <a:xfrm>
            <a:off x="6273188" y="1140368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función sigmoidea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5" name="Google Shape;315;p26"/>
          <p:cNvCxnSpPr>
            <a:endCxn id="312" idx="2"/>
          </p:cNvCxnSpPr>
          <p:nvPr/>
        </p:nvCxnSpPr>
        <p:spPr>
          <a:xfrm flipH="1" rot="10800000">
            <a:off x="4022403" y="3085868"/>
            <a:ext cx="2118300" cy="1284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6"/>
          <p:cNvSpPr txBox="1"/>
          <p:nvPr/>
        </p:nvSpPr>
        <p:spPr>
          <a:xfrm>
            <a:off x="3011366" y="3551818"/>
            <a:ext cx="105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0.5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7" name="Google Shape;317;p26"/>
          <p:cNvCxnSpPr/>
          <p:nvPr/>
        </p:nvCxnSpPr>
        <p:spPr>
          <a:xfrm>
            <a:off x="3816600" y="3719600"/>
            <a:ext cx="10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6"/>
          <p:cNvCxnSpPr/>
          <p:nvPr/>
        </p:nvCxnSpPr>
        <p:spPr>
          <a:xfrm>
            <a:off x="3968388" y="3719596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6"/>
          <p:cNvCxnSpPr/>
          <p:nvPr/>
        </p:nvCxnSpPr>
        <p:spPr>
          <a:xfrm>
            <a:off x="5085398" y="2951875"/>
            <a:ext cx="0" cy="15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frontera de decisión</a:t>
            </a:r>
            <a:endParaRPr/>
          </a:p>
        </p:txBody>
      </p:sp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311700" y="1266325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Trabajemos entonces con la probabilidad de corte en </a:t>
            </a:r>
            <a:r>
              <a:rPr b="1" lang="en"/>
              <a:t>0.5</a:t>
            </a:r>
            <a:r>
              <a:rPr baseline="30000" lang="en"/>
              <a:t>[1]</a:t>
            </a:r>
            <a:r>
              <a:rPr lang="en"/>
              <a:t> 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-78325" y="4838500"/>
            <a:ext cx="527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[1] Si tomáramos otro valor, tendríamos una modificación en 𝛽</a:t>
            </a:r>
            <a:r>
              <a:rPr baseline="-25000" lang="en" sz="80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sz="700">
                <a:latin typeface="Ubuntu"/>
                <a:ea typeface="Ubuntu"/>
                <a:cs typeface="Ubuntu"/>
                <a:sym typeface="Ubuntu"/>
              </a:rPr>
              <a:t>. Al margen, esto es un hiperparámetro del modelo</a:t>
            </a:r>
            <a:endParaRPr sz="7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5" y="1901425"/>
            <a:ext cx="4360545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50" y="3892593"/>
            <a:ext cx="4347210" cy="47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724" y="391388"/>
            <a:ext cx="3456425" cy="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frontera </a:t>
            </a:r>
            <a:r>
              <a:rPr lang="en"/>
              <a:t>de decisión</a:t>
            </a:r>
            <a:endParaRPr/>
          </a:p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311700" y="1266325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Trabajemos entonces con la probabilidad de corte en </a:t>
            </a:r>
            <a:r>
              <a:rPr b="1" lang="en"/>
              <a:t>0.5</a:t>
            </a:r>
            <a:r>
              <a:rPr baseline="30000" lang="en"/>
              <a:t>[1]</a:t>
            </a:r>
            <a:r>
              <a:rPr lang="en"/>
              <a:t> </a:t>
            </a:r>
            <a:endParaRPr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724" y="391388"/>
            <a:ext cx="3456425" cy="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95" y="2900350"/>
            <a:ext cx="2286952" cy="49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125" y="2748070"/>
            <a:ext cx="4846183" cy="79796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-78325" y="4838500"/>
            <a:ext cx="527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[1] Si tomáramos otro valor, tendríamos una modificación en 𝛽</a:t>
            </a:r>
            <a:r>
              <a:rPr baseline="-25000" lang="en" sz="80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sz="700">
                <a:latin typeface="Ubuntu"/>
                <a:ea typeface="Ubuntu"/>
                <a:cs typeface="Ubuntu"/>
                <a:sym typeface="Ubuntu"/>
              </a:rPr>
              <a:t>. Al margen, esto es un hiperparámetro del modelo</a:t>
            </a:r>
            <a:endParaRPr sz="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frontera </a:t>
            </a:r>
            <a:r>
              <a:rPr lang="en"/>
              <a:t>de decisión - Más de una característica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311700" y="1266325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Trabajemos entonces con la probabilidad de corte en </a:t>
            </a:r>
            <a:r>
              <a:rPr b="1" lang="en"/>
              <a:t>0.5</a:t>
            </a:r>
            <a:r>
              <a:rPr baseline="30000" lang="en"/>
              <a:t>[1]</a:t>
            </a:r>
            <a:r>
              <a:rPr lang="en"/>
              <a:t> </a:t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5" y="1901425"/>
            <a:ext cx="5740717" cy="91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75" y="3366072"/>
            <a:ext cx="7071359" cy="65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875" y="4018285"/>
            <a:ext cx="449144" cy="515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9"/>
          <p:cNvCxnSpPr/>
          <p:nvPr/>
        </p:nvCxnSpPr>
        <p:spPr>
          <a:xfrm>
            <a:off x="5709625" y="3976725"/>
            <a:ext cx="165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9"/>
          <p:cNvSpPr txBox="1"/>
          <p:nvPr/>
        </p:nvSpPr>
        <p:spPr>
          <a:xfrm>
            <a:off x="-78325" y="4838500"/>
            <a:ext cx="527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[1] Si tomáramos otro valor, tendríamos una modificación en 𝛽</a:t>
            </a:r>
            <a:r>
              <a:rPr baseline="-25000" lang="en" sz="80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sz="700">
                <a:latin typeface="Ubuntu"/>
                <a:ea typeface="Ubuntu"/>
                <a:cs typeface="Ubuntu"/>
                <a:sym typeface="Ubuntu"/>
              </a:rPr>
              <a:t>. Al margen, esto es un hiperparámetro del modelo</a:t>
            </a:r>
            <a:endParaRPr sz="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frontera </a:t>
            </a:r>
            <a:r>
              <a:rPr lang="en"/>
              <a:t>de decisión - Más de una característica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311700" y="1266325"/>
            <a:ext cx="8520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Trabajemos entonces con la probabilidad de corte en </a:t>
            </a:r>
            <a:r>
              <a:rPr b="1" lang="en"/>
              <a:t>0.5</a:t>
            </a:r>
            <a:r>
              <a:rPr baseline="30000" lang="en"/>
              <a:t>[1]</a:t>
            </a:r>
            <a:r>
              <a:rPr lang="en"/>
              <a:t> </a:t>
            </a:r>
            <a:endParaRPr/>
          </a:p>
        </p:txBody>
      </p:sp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5" y="1842072"/>
            <a:ext cx="7071359" cy="652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30"/>
          <p:cNvCxnSpPr/>
          <p:nvPr/>
        </p:nvCxnSpPr>
        <p:spPr>
          <a:xfrm>
            <a:off x="3389825" y="2563725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0"/>
          <p:cNvCxnSpPr/>
          <p:nvPr/>
        </p:nvCxnSpPr>
        <p:spPr>
          <a:xfrm rot="10800000">
            <a:off x="3214800" y="4631850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0"/>
          <p:cNvSpPr txBox="1"/>
          <p:nvPr/>
        </p:nvSpPr>
        <p:spPr>
          <a:xfrm>
            <a:off x="5754175" y="4664575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3019625" y="24312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3582100" y="369602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3963100" y="400082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3734500" y="430562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4267900" y="430562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4119700" y="32216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4756350" y="31817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4756350" y="362192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5271950" y="400082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0"/>
          <p:cNvCxnSpPr/>
          <p:nvPr/>
        </p:nvCxnSpPr>
        <p:spPr>
          <a:xfrm>
            <a:off x="3261650" y="2912700"/>
            <a:ext cx="2414100" cy="2043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0"/>
          <p:cNvSpPr txBox="1"/>
          <p:nvPr/>
        </p:nvSpPr>
        <p:spPr>
          <a:xfrm>
            <a:off x="-78325" y="4838500"/>
            <a:ext cx="527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Ubuntu"/>
                <a:ea typeface="Ubuntu"/>
                <a:cs typeface="Ubuntu"/>
                <a:sym typeface="Ubuntu"/>
              </a:rPr>
              <a:t>[1] Si tomáramos otro valor, tendríamos una modificación en 𝛽</a:t>
            </a:r>
            <a:r>
              <a:rPr baseline="-25000" lang="en" sz="800"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 sz="700">
                <a:latin typeface="Ubuntu"/>
                <a:ea typeface="Ubuntu"/>
                <a:cs typeface="Ubuntu"/>
                <a:sym typeface="Ubuntu"/>
              </a:rPr>
              <a:t>. Al margen, esto es un hiperparámetro del modelo</a:t>
            </a:r>
            <a:endParaRPr sz="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¿Esto termina acá?</a:t>
            </a:r>
            <a:endParaRPr/>
          </a:p>
        </p:txBody>
      </p:sp>
      <p:sp>
        <p:nvSpPr>
          <p:cNvPr id="377" name="Google Shape;377;p3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No, al igual que con la regresión lineal, podemos proponer polinomios de la pinta: </a:t>
            </a:r>
            <a:endParaRPr/>
          </a:p>
        </p:txBody>
      </p:sp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25" y="2842875"/>
            <a:ext cx="4546359" cy="40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3" y="3744488"/>
            <a:ext cx="4596384" cy="8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31"/>
          <p:cNvCxnSpPr/>
          <p:nvPr/>
        </p:nvCxnSpPr>
        <p:spPr>
          <a:xfrm>
            <a:off x="6138725" y="2556625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1"/>
          <p:cNvCxnSpPr/>
          <p:nvPr/>
        </p:nvCxnSpPr>
        <p:spPr>
          <a:xfrm rot="10800000">
            <a:off x="5963700" y="4624750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1"/>
          <p:cNvSpPr txBox="1"/>
          <p:nvPr/>
        </p:nvSpPr>
        <p:spPr>
          <a:xfrm>
            <a:off x="8503075" y="4657475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5768525" y="24241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7627775" y="351545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7149225" y="318187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7216825" y="364380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7679025" y="318187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6375800" y="30238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7001025" y="257175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7760200" y="257175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8208825" y="324812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8024425" y="381072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7553675" y="39960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6827275" y="394607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6471225" y="348493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ora: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Ingresos, antecedentes previos de clientes vs van a caer en mora o 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búsqueda de coeficientes - Máxima verosimilitud</a:t>
            </a:r>
            <a:endParaRPr/>
          </a:p>
        </p:txBody>
      </p:sp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diferencia de lo que teníamos en el caso lineal, acá no tenemos cuadrados mínimos.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búsqueda de coeficientes - Máxima verosimilitud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 diferencia de lo que teníamos en el caso lineal, acá no tenemos cuadrados mínimos.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Utilizamos entonces conceptos de </a:t>
            </a:r>
            <a:r>
              <a:rPr b="1" lang="en"/>
              <a:t>probabilidad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búsqueda de coeficientes - Máxima verosimilitud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 diferencia de lo que teníamos en el caso lineal, acá no tenemos cuadrados mínimos.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Utilizamos entonces conceptos de </a:t>
            </a:r>
            <a:r>
              <a:rPr b="1" lang="en">
                <a:solidFill>
                  <a:srgbClr val="D9D9D9"/>
                </a:solidFill>
              </a:rPr>
              <a:t>probabilidad</a:t>
            </a:r>
            <a:r>
              <a:rPr lang="en">
                <a:solidFill>
                  <a:srgbClr val="D9D9D9"/>
                </a:solidFill>
              </a:rPr>
              <a:t>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Buscamos minimizar el producto de probabilidades de que a cada punto se le asigne la categoría correcta</a:t>
            </a:r>
            <a:endParaRPr/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363" y="3345897"/>
            <a:ext cx="6477274" cy="10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si tenemos más de dos posibles categorías?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</a:t>
            </a:r>
            <a:endParaRPr/>
          </a:p>
        </p:txBody>
      </p:sp>
      <p:sp>
        <p:nvSpPr>
          <p:cNvPr id="430" name="Google Shape;430;p3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si tenemos más de dos posibles categorías?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r>
              <a:rPr lang="en"/>
              <a:t>ora: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paga el total, paga una parte, paga el mínimo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decisiones médicas de urgencia: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uede esperar, terapia intermedia, terapia intensiva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clima: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llueve, nublado, no llueve</a:t>
            </a:r>
            <a:endParaRPr/>
          </a:p>
        </p:txBody>
      </p:sp>
      <p:cxnSp>
        <p:nvCxnSpPr>
          <p:cNvPr id="431" name="Google Shape;431;p37"/>
          <p:cNvCxnSpPr/>
          <p:nvPr/>
        </p:nvCxnSpPr>
        <p:spPr>
          <a:xfrm>
            <a:off x="5832500" y="1801038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7"/>
          <p:cNvCxnSpPr/>
          <p:nvPr/>
        </p:nvCxnSpPr>
        <p:spPr>
          <a:xfrm rot="10800000">
            <a:off x="5657475" y="3869163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7"/>
          <p:cNvSpPr txBox="1"/>
          <p:nvPr/>
        </p:nvSpPr>
        <p:spPr>
          <a:xfrm>
            <a:off x="8196850" y="3901888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5462300" y="1668563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6024775" y="29333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6405775" y="32381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6177175" y="35429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6710575" y="35429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6562375" y="180103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7405550" y="1849313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6823875" y="230423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7358550" y="236518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7413475" y="31334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7931950" y="34681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7967550" y="29399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8249500" y="32447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8514400" y="1746500"/>
            <a:ext cx="289200" cy="2892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8566310" y="2140245"/>
            <a:ext cx="185400" cy="1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8566295" y="2430174"/>
            <a:ext cx="185400" cy="176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8732385" y="17586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8732382" y="2100475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8732396" y="23857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 - Uno contra todos</a:t>
            </a:r>
            <a:endParaRPr/>
          </a:p>
        </p:txBody>
      </p:sp>
      <p:sp>
        <p:nvSpPr>
          <p:cNvPr id="458" name="Google Shape;45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pensar en una comparación binaria para cada categoría: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A o no.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138" y="1803538"/>
            <a:ext cx="1262063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38"/>
          <p:cNvCxnSpPr/>
          <p:nvPr/>
        </p:nvCxnSpPr>
        <p:spPr>
          <a:xfrm>
            <a:off x="5832500" y="1801038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8"/>
          <p:cNvCxnSpPr/>
          <p:nvPr/>
        </p:nvCxnSpPr>
        <p:spPr>
          <a:xfrm rot="10800000">
            <a:off x="5657475" y="3869163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8"/>
          <p:cNvSpPr txBox="1"/>
          <p:nvPr/>
        </p:nvSpPr>
        <p:spPr>
          <a:xfrm>
            <a:off x="8196850" y="3901888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5462300" y="1668563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6024775" y="29333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6405775" y="32381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6177175" y="35429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6710575" y="35429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6562375" y="180103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7405550" y="1849313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6823875" y="230423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7358550" y="2365188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7413475" y="31334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7931950" y="34681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7967550" y="29399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8249500" y="32447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8514400" y="1746500"/>
            <a:ext cx="289200" cy="2892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8566310" y="2140245"/>
            <a:ext cx="185400" cy="185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8566295" y="2430174"/>
            <a:ext cx="185400" cy="1761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8732385" y="17586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8732373" y="2100475"/>
            <a:ext cx="461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~A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8732401" y="2385750"/>
            <a:ext cx="41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~A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2" name="Google Shape;482;p38"/>
          <p:cNvCxnSpPr/>
          <p:nvPr/>
        </p:nvCxnSpPr>
        <p:spPr>
          <a:xfrm>
            <a:off x="5718550" y="2763150"/>
            <a:ext cx="33186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 - Uno contra todos</a:t>
            </a:r>
            <a:endParaRPr/>
          </a:p>
        </p:txBody>
      </p:sp>
      <p:sp>
        <p:nvSpPr>
          <p:cNvPr id="488" name="Google Shape;48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pensar en una comparación binaria para cada categoría: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en">
                <a:solidFill>
                  <a:srgbClr val="CCCCCC"/>
                </a:solidFill>
              </a:rPr>
              <a:t>Que pertenezca a A o no.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B o no.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3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673138" y="1803538"/>
            <a:ext cx="12620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850" y="2744563"/>
            <a:ext cx="1290638" cy="36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39"/>
          <p:cNvCxnSpPr/>
          <p:nvPr/>
        </p:nvCxnSpPr>
        <p:spPr>
          <a:xfrm>
            <a:off x="5832500" y="1801038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9"/>
          <p:cNvCxnSpPr/>
          <p:nvPr/>
        </p:nvCxnSpPr>
        <p:spPr>
          <a:xfrm rot="10800000">
            <a:off x="5657475" y="3869163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9"/>
          <p:cNvSpPr txBox="1"/>
          <p:nvPr/>
        </p:nvSpPr>
        <p:spPr>
          <a:xfrm>
            <a:off x="8196850" y="3901888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5462300" y="1668563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6024775" y="29333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6405775" y="32381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6177175" y="35429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6710575" y="3542938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6562375" y="180103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7405550" y="1849313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6823875" y="230423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7358550" y="236518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7413475" y="31334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7931950" y="34681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7967550" y="29399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8249500" y="32447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8514400" y="1746500"/>
            <a:ext cx="289200" cy="2892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566310" y="2140245"/>
            <a:ext cx="185400" cy="1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8566295" y="2430174"/>
            <a:ext cx="185400" cy="1761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 txBox="1"/>
          <p:nvPr/>
        </p:nvSpPr>
        <p:spPr>
          <a:xfrm>
            <a:off x="8732374" y="1758650"/>
            <a:ext cx="41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~B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39"/>
          <p:cNvSpPr txBox="1"/>
          <p:nvPr/>
        </p:nvSpPr>
        <p:spPr>
          <a:xfrm>
            <a:off x="8732382" y="2100475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39"/>
          <p:cNvSpPr txBox="1"/>
          <p:nvPr/>
        </p:nvSpPr>
        <p:spPr>
          <a:xfrm>
            <a:off x="8732400" y="2385750"/>
            <a:ext cx="41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~B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3" name="Google Shape;513;p39"/>
          <p:cNvCxnSpPr>
            <a:stCxn id="494" idx="0"/>
          </p:cNvCxnSpPr>
          <p:nvPr/>
        </p:nvCxnSpPr>
        <p:spPr>
          <a:xfrm>
            <a:off x="5647400" y="1668563"/>
            <a:ext cx="2471100" cy="25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 - Uno contra todos</a:t>
            </a:r>
            <a:endParaRPr/>
          </a:p>
        </p:txBody>
      </p:sp>
      <p:sp>
        <p:nvSpPr>
          <p:cNvPr id="519" name="Google Shape;519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pensar en una comparación binaria para cada categoría: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en">
                <a:solidFill>
                  <a:srgbClr val="CCCCCC"/>
                </a:solidFill>
              </a:rPr>
              <a:t>Que pertenezca a A o no.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800"/>
              <a:buChar char="-"/>
            </a:pPr>
            <a:r>
              <a:rPr lang="en">
                <a:solidFill>
                  <a:srgbClr val="CCCCCC"/>
                </a:solidFill>
              </a:rPr>
              <a:t>Que pertenezca a B o no.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C o no.</a:t>
            </a:r>
            <a:endParaRPr/>
          </a:p>
        </p:txBody>
      </p:sp>
      <p:pic>
        <p:nvPicPr>
          <p:cNvPr id="520" name="Google Shape;520;p40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3673138" y="1803538"/>
            <a:ext cx="12620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0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658850" y="2744563"/>
            <a:ext cx="129063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769" y="3657025"/>
            <a:ext cx="12668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0"/>
          <p:cNvCxnSpPr/>
          <p:nvPr/>
        </p:nvCxnSpPr>
        <p:spPr>
          <a:xfrm>
            <a:off x="5832500" y="1801038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0"/>
          <p:cNvCxnSpPr/>
          <p:nvPr/>
        </p:nvCxnSpPr>
        <p:spPr>
          <a:xfrm rot="10800000">
            <a:off x="5657475" y="3869163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0"/>
          <p:cNvSpPr txBox="1"/>
          <p:nvPr/>
        </p:nvSpPr>
        <p:spPr>
          <a:xfrm>
            <a:off x="8196850" y="3901888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p40"/>
          <p:cNvSpPr txBox="1"/>
          <p:nvPr/>
        </p:nvSpPr>
        <p:spPr>
          <a:xfrm>
            <a:off x="5462300" y="1668563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24775" y="29333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6405775" y="32381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6177175" y="35429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6710575" y="3542938"/>
            <a:ext cx="264900" cy="264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6562375" y="180103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7405550" y="1849313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>
            <a:off x="6823875" y="230423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>
            <a:off x="7358550" y="2365188"/>
            <a:ext cx="413100" cy="4131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413475" y="31334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7931950" y="34681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67550" y="29399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49500" y="3244750"/>
            <a:ext cx="264900" cy="251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8514400" y="1746500"/>
            <a:ext cx="289200" cy="289200"/>
          </a:xfrm>
          <a:prstGeom prst="mathMultiply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8566310" y="2140245"/>
            <a:ext cx="185400" cy="185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8566295" y="2430174"/>
            <a:ext cx="185400" cy="176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8732374" y="1758650"/>
            <a:ext cx="41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~C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8732375" y="2100475"/>
            <a:ext cx="4131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~C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8732396" y="23857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5" name="Google Shape;545;p40"/>
          <p:cNvCxnSpPr/>
          <p:nvPr/>
        </p:nvCxnSpPr>
        <p:spPr>
          <a:xfrm flipH="1">
            <a:off x="6735825" y="1851600"/>
            <a:ext cx="1489500" cy="24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clasificación múltiple - Uno contra todos</a:t>
            </a:r>
            <a:endParaRPr/>
          </a:p>
        </p:txBody>
      </p:sp>
      <p:sp>
        <p:nvSpPr>
          <p:cNvPr id="551" name="Google Shape;55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 pensar en una comparación binaria para cada categoría: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A o no.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B o no.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pertenezca a C o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Nos quedamos con la categoría según cuál sea el </a:t>
            </a:r>
            <a:endParaRPr/>
          </a:p>
        </p:txBody>
      </p:sp>
      <p:pic>
        <p:nvPicPr>
          <p:cNvPr id="552" name="Google Shape;5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138" y="1803538"/>
            <a:ext cx="12620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850" y="2744563"/>
            <a:ext cx="129063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769" y="3657025"/>
            <a:ext cx="12668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250" y="3973000"/>
            <a:ext cx="3147060" cy="76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3925" y="1803550"/>
            <a:ext cx="2937510" cy="216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mora: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Ingresos, antecedentes previos de clientes vs van a caer en mora o no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decisiones médicas de urgencia: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llega paciente a una guarda, luego de pocos estudios se lo lleva a intensivos o 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poquito de colab</a:t>
            </a:r>
            <a:endParaRPr/>
          </a:p>
        </p:txBody>
      </p:sp>
      <p:sp>
        <p:nvSpPr>
          <p:cNvPr id="562" name="Google Shape;56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mora: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Ingresos, antecedentes previos de clientes vs van a caer en mora o no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decisiones médicas de urgencia: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llega paciente a una guarda, luego de pocos estudios se lo lleva a intensivos o no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 clima: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dadas las temperaturas y la humedad, lloverá o no lloverá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>
            <a:off x="4330575" y="1388700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4155550" y="3456825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6694925" y="3489550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960375" y="1256225"/>
            <a:ext cx="370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522850" y="252100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03850" y="282580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675250" y="313060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208650" y="3130600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60450" y="204657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697100" y="200667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697100" y="24469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212700" y="2825800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277425" y="1781675"/>
            <a:ext cx="2649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203325" y="2246125"/>
            <a:ext cx="413100" cy="413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747475" y="1781675"/>
            <a:ext cx="1329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Alguna categoría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747475" y="2320225"/>
            <a:ext cx="1329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Alguna otra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370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entonces: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 características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/>
              <a:t> una etiqueta categórica (binaria en ppio)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frontera de decisión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búsqueda de coeficientes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regresión múltiple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 poquito de colab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Supongamos el problema de clasificación que sigue:</a:t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5854575" y="1617300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79550" y="3685425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6252675" y="3789425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ingresos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5714290" y="2159229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5714290" y="3441129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5868100" y="2157804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5868100" y="3441129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/>
        </p:nvSpPr>
        <p:spPr>
          <a:xfrm>
            <a:off x="4656200" y="1957700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Paga 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656200" y="3133325"/>
            <a:ext cx="105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Sólo el mínimo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939325" y="333208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22296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50660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78144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02642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92465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1521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505770" y="205132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8183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8057890" y="205132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hipótesis de representación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Supongamos el problema de clasificación que sigue: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Llevemos las categorías a la representación binaria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5854575" y="1617300"/>
            <a:ext cx="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 rot="10800000">
            <a:off x="5679550" y="3685425"/>
            <a:ext cx="27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6252675" y="3789425"/>
            <a:ext cx="193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ingresos</a:t>
            </a:r>
            <a:endParaRPr b="1" baseline="-250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4" name="Google Shape;154;p21"/>
          <p:cNvCxnSpPr/>
          <p:nvPr/>
        </p:nvCxnSpPr>
        <p:spPr>
          <a:xfrm>
            <a:off x="5714290" y="2159229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5714290" y="3441129"/>
            <a:ext cx="1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5868100" y="2157804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5868100" y="3441129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4918900" y="1959125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918900" y="3241025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0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939325" y="333208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22296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50660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78144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26425" y="33383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92465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21521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505770" y="205132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781830" y="205246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8057890" y="2051325"/>
            <a:ext cx="211800" cy="21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00" y="3021975"/>
            <a:ext cx="3469375" cy="9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 rot="-7188464">
            <a:off x="5043635" y="1652082"/>
            <a:ext cx="339173" cy="211765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-3182944">
            <a:off x="5043613" y="3734593"/>
            <a:ext cx="339360" cy="211680"/>
          </a:xfrm>
          <a:prstGeom prst="mathEqual">
            <a:avLst>
              <a:gd fmla="val 12617" name="adj1"/>
              <a:gd fmla="val 412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4656200" y="1271900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Paga todo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496675" y="3926100"/>
            <a:ext cx="105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Sólo el mínimo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