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375" r:id="rId3"/>
    <p:sldId id="341" r:id="rId4"/>
    <p:sldId id="343" r:id="rId5"/>
    <p:sldId id="344" r:id="rId6"/>
    <p:sldId id="346" r:id="rId7"/>
    <p:sldId id="348" r:id="rId8"/>
    <p:sldId id="349" r:id="rId9"/>
    <p:sldId id="359" r:id="rId10"/>
    <p:sldId id="358" r:id="rId11"/>
    <p:sldId id="360" r:id="rId12"/>
    <p:sldId id="361" r:id="rId13"/>
    <p:sldId id="363" r:id="rId14"/>
    <p:sldId id="365" r:id="rId15"/>
    <p:sldId id="366" r:id="rId16"/>
    <p:sldId id="367" r:id="rId17"/>
    <p:sldId id="368" r:id="rId18"/>
    <p:sldId id="369" r:id="rId19"/>
    <p:sldId id="370" r:id="rId20"/>
    <p:sldId id="371" r:id="rId21"/>
    <p:sldId id="372" r:id="rId22"/>
    <p:sldId id="373" r:id="rId23"/>
    <p:sldId id="374" r:id="rId24"/>
    <p:sldId id="354" r:id="rId25"/>
    <p:sldId id="355" r:id="rId26"/>
    <p:sldId id="357"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993" autoAdjust="0"/>
  </p:normalViewPr>
  <p:slideViewPr>
    <p:cSldViewPr>
      <p:cViewPr varScale="1">
        <p:scale>
          <a:sx n="67" d="100"/>
          <a:sy n="67" d="100"/>
        </p:scale>
        <p:origin x="1476"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DBB39C-80FD-48F3-A897-12DC2177286D}" type="datetimeFigureOut">
              <a:rPr lang="en-US" smtClean="0"/>
              <a:t>4/22/2021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DE21B3-6AF7-4B2B-911A-948CD11543AB}" type="slidenum">
              <a:rPr lang="en-US" smtClean="0"/>
              <a:t>‹#›</a:t>
            </a:fld>
            <a:endParaRPr lang="en-US"/>
          </a:p>
        </p:txBody>
      </p:sp>
    </p:spTree>
    <p:extLst>
      <p:ext uri="{BB962C8B-B14F-4D97-AF65-F5344CB8AC3E}">
        <p14:creationId xmlns:p14="http://schemas.microsoft.com/office/powerpoint/2010/main" val="3338905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DE21B3-6AF7-4B2B-911A-948CD11543AB}" type="slidenum">
              <a:rPr lang="en-US" smtClean="0"/>
              <a:t>11</a:t>
            </a:fld>
            <a:endParaRPr lang="en-US"/>
          </a:p>
        </p:txBody>
      </p:sp>
    </p:spTree>
    <p:extLst>
      <p:ext uri="{BB962C8B-B14F-4D97-AF65-F5344CB8AC3E}">
        <p14:creationId xmlns:p14="http://schemas.microsoft.com/office/powerpoint/2010/main" val="3081894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42834FC-4B6B-4403-88B0-11079102E08A}" type="datetimeFigureOut">
              <a:rPr lang="en-US" smtClean="0"/>
              <a:t>4/22/2021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A85FBF-3F79-4A03-8ED4-CF76A4DF0830}" type="slidenum">
              <a:rPr lang="en-US" smtClean="0"/>
              <a:t>‹#›</a:t>
            </a:fld>
            <a:endParaRPr lang="en-US"/>
          </a:p>
        </p:txBody>
      </p:sp>
    </p:spTree>
    <p:extLst>
      <p:ext uri="{BB962C8B-B14F-4D97-AF65-F5344CB8AC3E}">
        <p14:creationId xmlns:p14="http://schemas.microsoft.com/office/powerpoint/2010/main" val="3547580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2834FC-4B6B-4403-88B0-11079102E08A}" type="datetimeFigureOut">
              <a:rPr lang="en-US" smtClean="0"/>
              <a:t>4/22/2021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A85FBF-3F79-4A03-8ED4-CF76A4DF0830}" type="slidenum">
              <a:rPr lang="en-US" smtClean="0"/>
              <a:t>‹#›</a:t>
            </a:fld>
            <a:endParaRPr lang="en-US"/>
          </a:p>
        </p:txBody>
      </p:sp>
    </p:spTree>
    <p:extLst>
      <p:ext uri="{BB962C8B-B14F-4D97-AF65-F5344CB8AC3E}">
        <p14:creationId xmlns:p14="http://schemas.microsoft.com/office/powerpoint/2010/main" val="2486806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2834FC-4B6B-4403-88B0-11079102E08A}" type="datetimeFigureOut">
              <a:rPr lang="en-US" smtClean="0"/>
              <a:t>4/22/2021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A85FBF-3F79-4A03-8ED4-CF76A4DF0830}" type="slidenum">
              <a:rPr lang="en-US" smtClean="0"/>
              <a:t>‹#›</a:t>
            </a:fld>
            <a:endParaRPr lang="en-US"/>
          </a:p>
        </p:txBody>
      </p:sp>
    </p:spTree>
    <p:extLst>
      <p:ext uri="{BB962C8B-B14F-4D97-AF65-F5344CB8AC3E}">
        <p14:creationId xmlns:p14="http://schemas.microsoft.com/office/powerpoint/2010/main" val="3920387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2834FC-4B6B-4403-88B0-11079102E08A}" type="datetimeFigureOut">
              <a:rPr lang="en-US" smtClean="0"/>
              <a:t>4/22/2021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A85FBF-3F79-4A03-8ED4-CF76A4DF0830}" type="slidenum">
              <a:rPr lang="en-US" smtClean="0"/>
              <a:t>‹#›</a:t>
            </a:fld>
            <a:endParaRPr lang="en-US"/>
          </a:p>
        </p:txBody>
      </p:sp>
    </p:spTree>
    <p:extLst>
      <p:ext uri="{BB962C8B-B14F-4D97-AF65-F5344CB8AC3E}">
        <p14:creationId xmlns:p14="http://schemas.microsoft.com/office/powerpoint/2010/main" val="378270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2834FC-4B6B-4403-88B0-11079102E08A}" type="datetimeFigureOut">
              <a:rPr lang="en-US" smtClean="0"/>
              <a:t>4/22/2021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A85FBF-3F79-4A03-8ED4-CF76A4DF0830}" type="slidenum">
              <a:rPr lang="en-US" smtClean="0"/>
              <a:t>‹#›</a:t>
            </a:fld>
            <a:endParaRPr lang="en-US"/>
          </a:p>
        </p:txBody>
      </p:sp>
    </p:spTree>
    <p:extLst>
      <p:ext uri="{BB962C8B-B14F-4D97-AF65-F5344CB8AC3E}">
        <p14:creationId xmlns:p14="http://schemas.microsoft.com/office/powerpoint/2010/main" val="2347657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42834FC-4B6B-4403-88B0-11079102E08A}" type="datetimeFigureOut">
              <a:rPr lang="en-US" smtClean="0"/>
              <a:t>4/22/2021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A85FBF-3F79-4A03-8ED4-CF76A4DF0830}" type="slidenum">
              <a:rPr lang="en-US" smtClean="0"/>
              <a:t>‹#›</a:t>
            </a:fld>
            <a:endParaRPr lang="en-US"/>
          </a:p>
        </p:txBody>
      </p:sp>
    </p:spTree>
    <p:extLst>
      <p:ext uri="{BB962C8B-B14F-4D97-AF65-F5344CB8AC3E}">
        <p14:creationId xmlns:p14="http://schemas.microsoft.com/office/powerpoint/2010/main" val="246316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42834FC-4B6B-4403-88B0-11079102E08A}" type="datetimeFigureOut">
              <a:rPr lang="en-US" smtClean="0"/>
              <a:t>4/22/2021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A85FBF-3F79-4A03-8ED4-CF76A4DF0830}" type="slidenum">
              <a:rPr lang="en-US" smtClean="0"/>
              <a:t>‹#›</a:t>
            </a:fld>
            <a:endParaRPr lang="en-US"/>
          </a:p>
        </p:txBody>
      </p:sp>
    </p:spTree>
    <p:extLst>
      <p:ext uri="{BB962C8B-B14F-4D97-AF65-F5344CB8AC3E}">
        <p14:creationId xmlns:p14="http://schemas.microsoft.com/office/powerpoint/2010/main" val="3787705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42834FC-4B6B-4403-88B0-11079102E08A}" type="datetimeFigureOut">
              <a:rPr lang="en-US" smtClean="0"/>
              <a:t>4/22/2021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A85FBF-3F79-4A03-8ED4-CF76A4DF0830}" type="slidenum">
              <a:rPr lang="en-US" smtClean="0"/>
              <a:t>‹#›</a:t>
            </a:fld>
            <a:endParaRPr lang="en-US"/>
          </a:p>
        </p:txBody>
      </p:sp>
    </p:spTree>
    <p:extLst>
      <p:ext uri="{BB962C8B-B14F-4D97-AF65-F5344CB8AC3E}">
        <p14:creationId xmlns:p14="http://schemas.microsoft.com/office/powerpoint/2010/main" val="2216444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2834FC-4B6B-4403-88B0-11079102E08A}" type="datetimeFigureOut">
              <a:rPr lang="en-US" smtClean="0"/>
              <a:t>4/22/2021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A85FBF-3F79-4A03-8ED4-CF76A4DF0830}" type="slidenum">
              <a:rPr lang="en-US" smtClean="0"/>
              <a:t>‹#›</a:t>
            </a:fld>
            <a:endParaRPr lang="en-US"/>
          </a:p>
        </p:txBody>
      </p:sp>
    </p:spTree>
    <p:extLst>
      <p:ext uri="{BB962C8B-B14F-4D97-AF65-F5344CB8AC3E}">
        <p14:creationId xmlns:p14="http://schemas.microsoft.com/office/powerpoint/2010/main" val="2095139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2834FC-4B6B-4403-88B0-11079102E08A}" type="datetimeFigureOut">
              <a:rPr lang="en-US" smtClean="0"/>
              <a:t>4/22/2021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A85FBF-3F79-4A03-8ED4-CF76A4DF0830}" type="slidenum">
              <a:rPr lang="en-US" smtClean="0"/>
              <a:t>‹#›</a:t>
            </a:fld>
            <a:endParaRPr lang="en-US"/>
          </a:p>
        </p:txBody>
      </p:sp>
    </p:spTree>
    <p:extLst>
      <p:ext uri="{BB962C8B-B14F-4D97-AF65-F5344CB8AC3E}">
        <p14:creationId xmlns:p14="http://schemas.microsoft.com/office/powerpoint/2010/main" val="3643663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2834FC-4B6B-4403-88B0-11079102E08A}" type="datetimeFigureOut">
              <a:rPr lang="en-US" smtClean="0"/>
              <a:t>4/22/2021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A85FBF-3F79-4A03-8ED4-CF76A4DF0830}" type="slidenum">
              <a:rPr lang="en-US" smtClean="0"/>
              <a:t>‹#›</a:t>
            </a:fld>
            <a:endParaRPr lang="en-US"/>
          </a:p>
        </p:txBody>
      </p:sp>
    </p:spTree>
    <p:extLst>
      <p:ext uri="{BB962C8B-B14F-4D97-AF65-F5344CB8AC3E}">
        <p14:creationId xmlns:p14="http://schemas.microsoft.com/office/powerpoint/2010/main" val="1793162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2834FC-4B6B-4403-88B0-11079102E08A}" type="datetimeFigureOut">
              <a:rPr lang="en-US" smtClean="0"/>
              <a:t>4/22/2021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A85FBF-3F79-4A03-8ED4-CF76A4DF0830}" type="slidenum">
              <a:rPr lang="en-US" smtClean="0"/>
              <a:t>‹#›</a:t>
            </a:fld>
            <a:endParaRPr lang="en-US"/>
          </a:p>
        </p:txBody>
      </p:sp>
    </p:spTree>
    <p:extLst>
      <p:ext uri="{BB962C8B-B14F-4D97-AF65-F5344CB8AC3E}">
        <p14:creationId xmlns:p14="http://schemas.microsoft.com/office/powerpoint/2010/main" val="16150217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cocucolab.org/" TargetMode="External"/><Relationship Id="rId2" Type="http://schemas.openxmlformats.org/officeDocument/2006/relationships/hyperlink" Target="mailto:tagliazucchi.enzo@googlemail.com" TargetMode="Externa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gif"/><Relationship Id="rId1" Type="http://schemas.openxmlformats.org/officeDocument/2006/relationships/slideLayout" Target="../slideLayouts/slideLayout2.xml"/><Relationship Id="rId6" Type="http://schemas.openxmlformats.org/officeDocument/2006/relationships/image" Target="../media/image3.gif"/><Relationship Id="rId5" Type="http://schemas.openxmlformats.org/officeDocument/2006/relationships/image" Target="../media/image8.gif"/><Relationship Id="rId4" Type="http://schemas.openxmlformats.org/officeDocument/2006/relationships/image" Target="../media/image7.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4267200"/>
            <a:ext cx="6096000" cy="2523768"/>
          </a:xfrm>
          <a:prstGeom prst="rect">
            <a:avLst/>
          </a:prstGeom>
          <a:noFill/>
        </p:spPr>
        <p:txBody>
          <a:bodyPr wrap="square" rtlCol="0">
            <a:spAutoFit/>
          </a:bodyPr>
          <a:lstStyle/>
          <a:p>
            <a:endParaRPr lang="es-AR" sz="2000" dirty="0">
              <a:latin typeface="Bahnschrift SemiBold" pitchFamily="34" charset="0"/>
            </a:endParaRPr>
          </a:p>
          <a:p>
            <a:endParaRPr lang="es-AR" sz="2400" dirty="0">
              <a:latin typeface="Bahnschrift SemiBold" pitchFamily="34" charset="0"/>
            </a:endParaRPr>
          </a:p>
          <a:p>
            <a:r>
              <a:rPr lang="es-AR" sz="2400" dirty="0">
                <a:latin typeface="Bahnschrift SemiBold" pitchFamily="34" charset="0"/>
              </a:rPr>
              <a:t>Prof. Enzo </a:t>
            </a:r>
            <a:r>
              <a:rPr lang="es-AR" sz="2400" dirty="0" err="1">
                <a:latin typeface="Bahnschrift SemiBold" pitchFamily="34" charset="0"/>
              </a:rPr>
              <a:t>Tagliazucchi</a:t>
            </a:r>
            <a:endParaRPr lang="es-AR" sz="2400" dirty="0">
              <a:latin typeface="Bahnschrift SemiBold" pitchFamily="34" charset="0"/>
            </a:endParaRPr>
          </a:p>
          <a:p>
            <a:endParaRPr lang="es-AR" sz="2400" dirty="0">
              <a:latin typeface="Bahnschrift SemiBold" pitchFamily="34" charset="0"/>
            </a:endParaRPr>
          </a:p>
          <a:p>
            <a:r>
              <a:rPr lang="es-AR" sz="2400" dirty="0" err="1">
                <a:latin typeface="Bahnschrift SemiBold" pitchFamily="34" charset="0"/>
                <a:hlinkClick r:id="rId2"/>
              </a:rPr>
              <a:t>tagliazucchi.enzo</a:t>
            </a:r>
            <a:r>
              <a:rPr lang="en-US" sz="2400" dirty="0">
                <a:latin typeface="Bahnschrift SemiBold" pitchFamily="34" charset="0"/>
                <a:hlinkClick r:id="rId2"/>
              </a:rPr>
              <a:t>@googlemail.com</a:t>
            </a:r>
            <a:endParaRPr lang="en-US" sz="2400" dirty="0">
              <a:latin typeface="Bahnschrift SemiBold" pitchFamily="34" charset="0"/>
            </a:endParaRPr>
          </a:p>
          <a:p>
            <a:r>
              <a:rPr lang="en-US" sz="2400" dirty="0">
                <a:latin typeface="Bahnschrift SemiBold" pitchFamily="34" charset="0"/>
                <a:hlinkClick r:id="rId3"/>
              </a:rPr>
              <a:t>www.cocucolab.org</a:t>
            </a:r>
            <a:r>
              <a:rPr lang="en-US" sz="2400" dirty="0">
                <a:latin typeface="Bahnschrift SemiBold" pitchFamily="34" charset="0"/>
              </a:rPr>
              <a:t> </a:t>
            </a:r>
          </a:p>
          <a:p>
            <a:endParaRPr lang="en-US" dirty="0"/>
          </a:p>
        </p:txBody>
      </p:sp>
      <p:sp>
        <p:nvSpPr>
          <p:cNvPr id="5" name="TextBox 4"/>
          <p:cNvSpPr txBox="1"/>
          <p:nvPr/>
        </p:nvSpPr>
        <p:spPr>
          <a:xfrm>
            <a:off x="304800" y="257651"/>
            <a:ext cx="8763000" cy="3754874"/>
          </a:xfrm>
          <a:prstGeom prst="rect">
            <a:avLst/>
          </a:prstGeom>
          <a:noFill/>
        </p:spPr>
        <p:txBody>
          <a:bodyPr wrap="square" rtlCol="0">
            <a:spAutoFit/>
          </a:bodyPr>
          <a:lstStyle/>
          <a:p>
            <a:endParaRPr lang="es-AR" sz="2000" dirty="0">
              <a:latin typeface="Bahnschrift SemiBold" pitchFamily="34" charset="0"/>
            </a:endParaRPr>
          </a:p>
          <a:p>
            <a:r>
              <a:rPr lang="es-AR" sz="4400" dirty="0">
                <a:latin typeface="Bahnschrift SemiBold" pitchFamily="34" charset="0"/>
              </a:rPr>
              <a:t>Laboratorio de datos, clase 9</a:t>
            </a:r>
          </a:p>
          <a:p>
            <a:endParaRPr lang="es-AR" sz="4400" dirty="0">
              <a:latin typeface="Bahnschrift SemiBold" pitchFamily="34" charset="0"/>
            </a:endParaRPr>
          </a:p>
          <a:p>
            <a:endParaRPr lang="es-AR" sz="3200" dirty="0">
              <a:latin typeface="Bahnschrift SemiBold" pitchFamily="34" charset="0"/>
            </a:endParaRPr>
          </a:p>
          <a:p>
            <a:r>
              <a:rPr lang="es-AR" sz="3200" dirty="0" err="1">
                <a:latin typeface="Bahnschrift SemiBold" pitchFamily="34" charset="0"/>
              </a:rPr>
              <a:t>Bienvenid@s</a:t>
            </a:r>
            <a:r>
              <a:rPr lang="es-AR" sz="3200" dirty="0">
                <a:latin typeface="Bahnschrift SemiBold" pitchFamily="34" charset="0"/>
              </a:rPr>
              <a:t> al</a:t>
            </a:r>
          </a:p>
          <a:p>
            <a:r>
              <a:rPr lang="es-AR" sz="3200" dirty="0">
                <a:latin typeface="Bahnschrift SemiBold" pitchFamily="34" charset="0"/>
              </a:rPr>
              <a:t>machine </a:t>
            </a:r>
            <a:r>
              <a:rPr lang="es-AR" sz="3200" dirty="0" err="1">
                <a:latin typeface="Bahnschrift SemiBold" pitchFamily="34" charset="0"/>
              </a:rPr>
              <a:t>learning</a:t>
            </a:r>
            <a:endParaRPr lang="es-AR" sz="3200" dirty="0">
              <a:latin typeface="Bahnschrift SemiBold" pitchFamily="34" charset="0"/>
            </a:endParaRPr>
          </a:p>
          <a:p>
            <a:endParaRPr lang="es-AR" sz="1600" dirty="0">
              <a:latin typeface="Bahnschrift SemiBold" pitchFamily="34" charset="0"/>
            </a:endParaRPr>
          </a:p>
          <a:p>
            <a:endParaRPr lang="en-US" dirty="0"/>
          </a:p>
        </p:txBody>
      </p:sp>
      <p:pic>
        <p:nvPicPr>
          <p:cNvPr id="18434" name="Picture 2" descr="Cyberdyne Building | Terminator Wiki | Fandom">
            <a:extLst>
              <a:ext uri="{FF2B5EF4-FFF2-40B4-BE49-F238E27FC236}">
                <a16:creationId xmlns:a16="http://schemas.microsoft.com/office/drawing/2014/main" id="{644924E7-37F2-44B3-9779-B262F8B207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90988" y="1970951"/>
            <a:ext cx="4824412" cy="2601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29788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7BD1127-6061-46D3-89B2-808F98A144B4}"/>
              </a:ext>
            </a:extLst>
          </p:cNvPr>
          <p:cNvSpPr/>
          <p:nvPr/>
        </p:nvSpPr>
        <p:spPr>
          <a:xfrm>
            <a:off x="304800" y="304800"/>
            <a:ext cx="8382000" cy="2677656"/>
          </a:xfrm>
          <a:prstGeom prst="rect">
            <a:avLst/>
          </a:prstGeom>
        </p:spPr>
        <p:txBody>
          <a:bodyPr wrap="square">
            <a:spAutoFit/>
          </a:bodyPr>
          <a:lstStyle/>
          <a:p>
            <a:r>
              <a:rPr lang="es-AR" sz="2800" dirty="0"/>
              <a:t>Problema: detectar una enfermedad genética muy rara (1 en un millón)</a:t>
            </a:r>
          </a:p>
          <a:p>
            <a:endParaRPr lang="es-AR" sz="2800" dirty="0"/>
          </a:p>
          <a:p>
            <a:r>
              <a:rPr lang="es-AR" sz="2800" dirty="0"/>
              <a:t>Test de entrenamiento: 999.999 negativos, 1 positivo</a:t>
            </a:r>
          </a:p>
          <a:p>
            <a:endParaRPr lang="es-AR" sz="2800" dirty="0"/>
          </a:p>
          <a:p>
            <a:endParaRPr lang="es-AR" sz="2800" dirty="0"/>
          </a:p>
        </p:txBody>
      </p:sp>
      <p:pic>
        <p:nvPicPr>
          <p:cNvPr id="2050" name="Picture 2" descr="Víktor on Twitter: &quot;He posat al gugle: meme guys sofa.… &quot;">
            <a:extLst>
              <a:ext uri="{FF2B5EF4-FFF2-40B4-BE49-F238E27FC236}">
                <a16:creationId xmlns:a16="http://schemas.microsoft.com/office/drawing/2014/main" id="{E65D3272-B9C2-4BB0-898B-D66D5C2FDD7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1121"/>
          <a:stretch/>
        </p:blipFill>
        <p:spPr bwMode="auto">
          <a:xfrm>
            <a:off x="609600" y="2563356"/>
            <a:ext cx="2583696" cy="189434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Víktor on Twitter: &quot;He posat al gugle: meme guys sofa.… &quot;">
            <a:extLst>
              <a:ext uri="{FF2B5EF4-FFF2-40B4-BE49-F238E27FC236}">
                <a16:creationId xmlns:a16="http://schemas.microsoft.com/office/drawing/2014/main" id="{1A8CF78E-C911-424E-992D-3561B747387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0845"/>
          <a:stretch/>
        </p:blipFill>
        <p:spPr bwMode="auto">
          <a:xfrm>
            <a:off x="609600" y="4648200"/>
            <a:ext cx="2583696" cy="19050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BDF7FE88-B1A8-405F-A8CD-CD58D15DA641}"/>
              </a:ext>
            </a:extLst>
          </p:cNvPr>
          <p:cNvSpPr/>
          <p:nvPr/>
        </p:nvSpPr>
        <p:spPr>
          <a:xfrm>
            <a:off x="3498096" y="3220342"/>
            <a:ext cx="4198104" cy="954107"/>
          </a:xfrm>
          <a:prstGeom prst="rect">
            <a:avLst/>
          </a:prstGeom>
        </p:spPr>
        <p:txBody>
          <a:bodyPr wrap="square">
            <a:spAutoFit/>
          </a:bodyPr>
          <a:lstStyle/>
          <a:p>
            <a:r>
              <a:rPr lang="es-AR" sz="2800" dirty="0" err="1"/>
              <a:t>Acc</a:t>
            </a:r>
            <a:r>
              <a:rPr lang="es-AR" sz="2800" dirty="0"/>
              <a:t> = 0.999999 </a:t>
            </a:r>
          </a:p>
          <a:p>
            <a:endParaRPr lang="es-AR" sz="2800" dirty="0"/>
          </a:p>
        </p:txBody>
      </p:sp>
      <p:sp>
        <p:nvSpPr>
          <p:cNvPr id="8" name="Rectangle 7">
            <a:extLst>
              <a:ext uri="{FF2B5EF4-FFF2-40B4-BE49-F238E27FC236}">
                <a16:creationId xmlns:a16="http://schemas.microsoft.com/office/drawing/2014/main" id="{219B22D8-9CAA-4C74-90FB-9CE73DA8AD84}"/>
              </a:ext>
            </a:extLst>
          </p:cNvPr>
          <p:cNvSpPr/>
          <p:nvPr/>
        </p:nvSpPr>
        <p:spPr>
          <a:xfrm>
            <a:off x="3498096" y="5123646"/>
            <a:ext cx="4198104" cy="1384995"/>
          </a:xfrm>
          <a:prstGeom prst="rect">
            <a:avLst/>
          </a:prstGeom>
        </p:spPr>
        <p:txBody>
          <a:bodyPr wrap="square">
            <a:spAutoFit/>
          </a:bodyPr>
          <a:lstStyle/>
          <a:p>
            <a:r>
              <a:rPr lang="es-AR" sz="2800" dirty="0"/>
              <a:t>El modelo predice que nadie tiene la enfermedad</a:t>
            </a:r>
          </a:p>
          <a:p>
            <a:endParaRPr lang="es-AR" sz="2800" dirty="0"/>
          </a:p>
        </p:txBody>
      </p:sp>
    </p:spTree>
    <p:extLst>
      <p:ext uri="{BB962C8B-B14F-4D97-AF65-F5344CB8AC3E}">
        <p14:creationId xmlns:p14="http://schemas.microsoft.com/office/powerpoint/2010/main" val="457391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B5D6ACB-31F7-46E2-B1B6-2A5D3AA214E1}"/>
              </a:ext>
            </a:extLst>
          </p:cNvPr>
          <p:cNvPicPr>
            <a:picLocks noChangeAspect="1"/>
          </p:cNvPicPr>
          <p:nvPr/>
        </p:nvPicPr>
        <p:blipFill>
          <a:blip r:embed="rId3"/>
          <a:stretch>
            <a:fillRect/>
          </a:stretch>
        </p:blipFill>
        <p:spPr>
          <a:xfrm>
            <a:off x="1295400" y="14287"/>
            <a:ext cx="5334000" cy="3316049"/>
          </a:xfrm>
          <a:prstGeom prst="rect">
            <a:avLst/>
          </a:prstGeom>
        </p:spPr>
      </p:pic>
      <p:sp>
        <p:nvSpPr>
          <p:cNvPr id="8" name="Rectangle 7">
            <a:extLst>
              <a:ext uri="{FF2B5EF4-FFF2-40B4-BE49-F238E27FC236}">
                <a16:creationId xmlns:a16="http://schemas.microsoft.com/office/drawing/2014/main" id="{C1D51452-CDD4-495E-AE0E-2BAEA6645E90}"/>
              </a:ext>
            </a:extLst>
          </p:cNvPr>
          <p:cNvSpPr/>
          <p:nvPr/>
        </p:nvSpPr>
        <p:spPr>
          <a:xfrm>
            <a:off x="6248400" y="3652897"/>
            <a:ext cx="2695575" cy="1754326"/>
          </a:xfrm>
          <a:prstGeom prst="rect">
            <a:avLst/>
          </a:prstGeom>
        </p:spPr>
        <p:txBody>
          <a:bodyPr wrap="square">
            <a:spAutoFit/>
          </a:bodyPr>
          <a:lstStyle/>
          <a:p>
            <a:r>
              <a:rPr lang="es-AR" sz="2000" dirty="0"/>
              <a:t>El modelo de la diapo anterior tiene </a:t>
            </a:r>
            <a:r>
              <a:rPr lang="es-AR" sz="2000" dirty="0" err="1"/>
              <a:t>sensitividad</a:t>
            </a:r>
            <a:r>
              <a:rPr lang="es-AR" sz="2000" dirty="0"/>
              <a:t> muy baja y especificidad muy alta</a:t>
            </a:r>
          </a:p>
          <a:p>
            <a:endParaRPr lang="es-AR" sz="2800" dirty="0"/>
          </a:p>
        </p:txBody>
      </p:sp>
      <p:pic>
        <p:nvPicPr>
          <p:cNvPr id="3074" name="Picture 2" descr="metrics.png">
            <a:extLst>
              <a:ext uri="{FF2B5EF4-FFF2-40B4-BE49-F238E27FC236}">
                <a16:creationId xmlns:a16="http://schemas.microsoft.com/office/drawing/2014/main" id="{FC9338BE-B441-4B8B-BA10-4337F90A4D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3345121"/>
            <a:ext cx="5566460" cy="236987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download (3).png">
            <a:extLst>
              <a:ext uri="{FF2B5EF4-FFF2-40B4-BE49-F238E27FC236}">
                <a16:creationId xmlns:a16="http://schemas.microsoft.com/office/drawing/2014/main" id="{CF250870-56B9-4D6F-88BD-A82B3781612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5943600"/>
            <a:ext cx="4589566" cy="794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5291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A56BF23-B3D6-4401-862E-BAC24D55AA78}"/>
              </a:ext>
            </a:extLst>
          </p:cNvPr>
          <p:cNvSpPr/>
          <p:nvPr/>
        </p:nvSpPr>
        <p:spPr>
          <a:xfrm>
            <a:off x="381000" y="228600"/>
            <a:ext cx="8382000" cy="1938992"/>
          </a:xfrm>
          <a:prstGeom prst="rect">
            <a:avLst/>
          </a:prstGeom>
        </p:spPr>
        <p:txBody>
          <a:bodyPr wrap="square">
            <a:spAutoFit/>
          </a:bodyPr>
          <a:lstStyle/>
          <a:p>
            <a:r>
              <a:rPr lang="es-AR" sz="3200" dirty="0"/>
              <a:t>¿Qué paso si entreno una regresión logística con datos desbalanceados?</a:t>
            </a:r>
          </a:p>
          <a:p>
            <a:endParaRPr lang="es-AR" sz="2800" dirty="0"/>
          </a:p>
          <a:p>
            <a:endParaRPr lang="es-AR" sz="2800" dirty="0"/>
          </a:p>
        </p:txBody>
      </p:sp>
      <p:pic>
        <p:nvPicPr>
          <p:cNvPr id="4098" name="Picture 2">
            <a:extLst>
              <a:ext uri="{FF2B5EF4-FFF2-40B4-BE49-F238E27FC236}">
                <a16:creationId xmlns:a16="http://schemas.microsoft.com/office/drawing/2014/main" id="{DDE3E9E9-2381-410F-A610-0755F9B7FD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389080"/>
            <a:ext cx="6248400" cy="446892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B10CA760-CEFF-4A20-95FF-73CB6D35FCE7}"/>
              </a:ext>
            </a:extLst>
          </p:cNvPr>
          <p:cNvSpPr/>
          <p:nvPr/>
        </p:nvSpPr>
        <p:spPr>
          <a:xfrm>
            <a:off x="4995862" y="1450361"/>
            <a:ext cx="3995738" cy="1877437"/>
          </a:xfrm>
          <a:prstGeom prst="rect">
            <a:avLst/>
          </a:prstGeom>
        </p:spPr>
        <p:txBody>
          <a:bodyPr wrap="square">
            <a:spAutoFit/>
          </a:bodyPr>
          <a:lstStyle/>
          <a:p>
            <a:r>
              <a:rPr lang="es-AR" sz="2000" dirty="0"/>
              <a:t>Conviene asegurarse que los días sin lluvia estén bien clasificados, porque son más: </a:t>
            </a:r>
            <a:r>
              <a:rPr lang="es-AR" sz="2000" b="1" dirty="0"/>
              <a:t>baja </a:t>
            </a:r>
            <a:r>
              <a:rPr lang="es-AR" sz="2000" b="1" dirty="0" err="1"/>
              <a:t>sensitividad</a:t>
            </a:r>
            <a:r>
              <a:rPr lang="es-AR" sz="2000" b="1" dirty="0"/>
              <a:t> </a:t>
            </a:r>
          </a:p>
          <a:p>
            <a:endParaRPr lang="es-AR" sz="2800" dirty="0"/>
          </a:p>
          <a:p>
            <a:endParaRPr lang="es-AR" sz="2800" dirty="0"/>
          </a:p>
        </p:txBody>
      </p:sp>
    </p:spTree>
    <p:extLst>
      <p:ext uri="{BB962C8B-B14F-4D97-AF65-F5344CB8AC3E}">
        <p14:creationId xmlns:p14="http://schemas.microsoft.com/office/powerpoint/2010/main" val="130093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A56BF23-B3D6-4401-862E-BAC24D55AA78}"/>
              </a:ext>
            </a:extLst>
          </p:cNvPr>
          <p:cNvSpPr/>
          <p:nvPr/>
        </p:nvSpPr>
        <p:spPr>
          <a:xfrm>
            <a:off x="381000" y="228600"/>
            <a:ext cx="8382000" cy="1938992"/>
          </a:xfrm>
          <a:prstGeom prst="rect">
            <a:avLst/>
          </a:prstGeom>
        </p:spPr>
        <p:txBody>
          <a:bodyPr wrap="square">
            <a:spAutoFit/>
          </a:bodyPr>
          <a:lstStyle/>
          <a:p>
            <a:r>
              <a:rPr lang="es-AR" sz="3200" dirty="0"/>
              <a:t>¿Qué pasa si </a:t>
            </a:r>
            <a:r>
              <a:rPr lang="es-AR" sz="3200" dirty="0" err="1"/>
              <a:t>downsampleo</a:t>
            </a:r>
            <a:r>
              <a:rPr lang="es-AR" sz="3200" dirty="0"/>
              <a:t> los datos para tener la misma cantidad en cada clase?</a:t>
            </a:r>
          </a:p>
          <a:p>
            <a:endParaRPr lang="es-AR" sz="2800" dirty="0"/>
          </a:p>
          <a:p>
            <a:endParaRPr lang="es-AR" sz="2800" dirty="0"/>
          </a:p>
        </p:txBody>
      </p:sp>
      <p:pic>
        <p:nvPicPr>
          <p:cNvPr id="5122" name="Picture 2">
            <a:extLst>
              <a:ext uri="{FF2B5EF4-FFF2-40B4-BE49-F238E27FC236}">
                <a16:creationId xmlns:a16="http://schemas.microsoft.com/office/drawing/2014/main" id="{4D629303-DDAF-4559-B786-150E1E5524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438400"/>
            <a:ext cx="6091962" cy="43570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06855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A56BF23-B3D6-4401-862E-BAC24D55AA78}"/>
              </a:ext>
            </a:extLst>
          </p:cNvPr>
          <p:cNvSpPr/>
          <p:nvPr/>
        </p:nvSpPr>
        <p:spPr>
          <a:xfrm>
            <a:off x="381000" y="228600"/>
            <a:ext cx="8382000" cy="1938992"/>
          </a:xfrm>
          <a:prstGeom prst="rect">
            <a:avLst/>
          </a:prstGeom>
        </p:spPr>
        <p:txBody>
          <a:bodyPr wrap="square">
            <a:spAutoFit/>
          </a:bodyPr>
          <a:lstStyle/>
          <a:p>
            <a:r>
              <a:rPr lang="es-AR" sz="3200" dirty="0"/>
              <a:t>¿Qué pasa si le doy menos peso a los errores de la clase más representada?</a:t>
            </a:r>
          </a:p>
          <a:p>
            <a:endParaRPr lang="es-AR" sz="2800" dirty="0"/>
          </a:p>
          <a:p>
            <a:endParaRPr lang="es-AR" sz="2800" dirty="0"/>
          </a:p>
        </p:txBody>
      </p:sp>
      <p:pic>
        <p:nvPicPr>
          <p:cNvPr id="6146" name="Picture 2">
            <a:extLst>
              <a:ext uri="{FF2B5EF4-FFF2-40B4-BE49-F238E27FC236}">
                <a16:creationId xmlns:a16="http://schemas.microsoft.com/office/drawing/2014/main" id="{BF04C4FF-443B-4955-B1D6-4D68D4C29B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362200"/>
            <a:ext cx="6198504" cy="44332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40709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A56BF23-B3D6-4401-862E-BAC24D55AA78}"/>
              </a:ext>
            </a:extLst>
          </p:cNvPr>
          <p:cNvSpPr/>
          <p:nvPr/>
        </p:nvSpPr>
        <p:spPr>
          <a:xfrm>
            <a:off x="381000" y="228600"/>
            <a:ext cx="8382000" cy="1938992"/>
          </a:xfrm>
          <a:prstGeom prst="rect">
            <a:avLst/>
          </a:prstGeom>
        </p:spPr>
        <p:txBody>
          <a:bodyPr wrap="square">
            <a:spAutoFit/>
          </a:bodyPr>
          <a:lstStyle/>
          <a:p>
            <a:r>
              <a:rPr lang="es-AR" sz="3200" dirty="0"/>
              <a:t>¿Qué pasa si le doy menos mucho peso a clasificar mal los días de lluvia?</a:t>
            </a:r>
          </a:p>
          <a:p>
            <a:endParaRPr lang="es-AR" sz="2800" dirty="0"/>
          </a:p>
          <a:p>
            <a:endParaRPr lang="es-AR" sz="2800" dirty="0"/>
          </a:p>
        </p:txBody>
      </p:sp>
      <p:pic>
        <p:nvPicPr>
          <p:cNvPr id="7170" name="Picture 2">
            <a:extLst>
              <a:ext uri="{FF2B5EF4-FFF2-40B4-BE49-F238E27FC236}">
                <a16:creationId xmlns:a16="http://schemas.microsoft.com/office/drawing/2014/main" id="{F76736E6-D7D3-4842-BCD0-7A14EBE6C2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344" y="2167592"/>
            <a:ext cx="6238456" cy="4461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34825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A56BF23-B3D6-4401-862E-BAC24D55AA78}"/>
              </a:ext>
            </a:extLst>
          </p:cNvPr>
          <p:cNvSpPr/>
          <p:nvPr/>
        </p:nvSpPr>
        <p:spPr>
          <a:xfrm>
            <a:off x="381000" y="228600"/>
            <a:ext cx="8382000" cy="1938992"/>
          </a:xfrm>
          <a:prstGeom prst="rect">
            <a:avLst/>
          </a:prstGeom>
        </p:spPr>
        <p:txBody>
          <a:bodyPr wrap="square">
            <a:spAutoFit/>
          </a:bodyPr>
          <a:lstStyle/>
          <a:p>
            <a:r>
              <a:rPr lang="es-AR" sz="3200" dirty="0"/>
              <a:t>¿Qué pasa si le doy menos mucho peso a clasificar mal los días de NO lluvia?</a:t>
            </a:r>
          </a:p>
          <a:p>
            <a:endParaRPr lang="es-AR" sz="2800" dirty="0"/>
          </a:p>
          <a:p>
            <a:endParaRPr lang="es-AR" sz="2800" dirty="0"/>
          </a:p>
        </p:txBody>
      </p:sp>
      <p:pic>
        <p:nvPicPr>
          <p:cNvPr id="8194" name="Picture 2">
            <a:extLst>
              <a:ext uri="{FF2B5EF4-FFF2-40B4-BE49-F238E27FC236}">
                <a16:creationId xmlns:a16="http://schemas.microsoft.com/office/drawing/2014/main" id="{976F7233-146B-4669-A156-D5919503B0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9" y="2272014"/>
            <a:ext cx="6324601" cy="45234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37282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030EAE6-ADC0-4EEC-B69F-BD672F171C48}"/>
              </a:ext>
            </a:extLst>
          </p:cNvPr>
          <p:cNvSpPr/>
          <p:nvPr/>
        </p:nvSpPr>
        <p:spPr>
          <a:xfrm>
            <a:off x="776287" y="381000"/>
            <a:ext cx="8382000" cy="584775"/>
          </a:xfrm>
          <a:prstGeom prst="rect">
            <a:avLst/>
          </a:prstGeom>
        </p:spPr>
        <p:txBody>
          <a:bodyPr wrap="square">
            <a:spAutoFit/>
          </a:bodyPr>
          <a:lstStyle/>
          <a:p>
            <a:r>
              <a:rPr lang="es-AR" sz="3200" b="1" dirty="0"/>
              <a:t>¿Cómo preparo los </a:t>
            </a:r>
            <a:r>
              <a:rPr lang="es-AR" sz="3200" b="1" i="1" dirty="0" err="1"/>
              <a:t>features</a:t>
            </a:r>
            <a:r>
              <a:rPr lang="es-AR" sz="3200" b="1" dirty="0"/>
              <a:t> para el modelo?</a:t>
            </a:r>
          </a:p>
        </p:txBody>
      </p:sp>
      <p:sp>
        <p:nvSpPr>
          <p:cNvPr id="5" name="Title 1">
            <a:extLst>
              <a:ext uri="{FF2B5EF4-FFF2-40B4-BE49-F238E27FC236}">
                <a16:creationId xmlns:a16="http://schemas.microsoft.com/office/drawing/2014/main" id="{604F7699-C351-4E2A-AE15-088AE0C51EF4}"/>
              </a:ext>
            </a:extLst>
          </p:cNvPr>
          <p:cNvSpPr txBox="1">
            <a:spLocks/>
          </p:cNvSpPr>
          <p:nvPr/>
        </p:nvSpPr>
        <p:spPr>
          <a:xfrm>
            <a:off x="914400" y="2133600"/>
            <a:ext cx="7315200" cy="38348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AR" sz="2400" dirty="0"/>
              <a:t>Entreno mi modelo y me da performance baja. No puedo ir a recolectar más datos. ¿Qué hago?</a:t>
            </a:r>
            <a:endParaRPr lang="es-AR" sz="1800" dirty="0"/>
          </a:p>
          <a:p>
            <a:pPr algn="l"/>
            <a:endParaRPr lang="es-AR" sz="1800" dirty="0"/>
          </a:p>
          <a:p>
            <a:pPr algn="l"/>
            <a:r>
              <a:rPr lang="es-AR" sz="2400" dirty="0"/>
              <a:t>Respuesta: </a:t>
            </a:r>
            <a:r>
              <a:rPr lang="es-AR" sz="2400" b="1" dirty="0"/>
              <a:t>Sumar </a:t>
            </a:r>
            <a:r>
              <a:rPr lang="es-AR" sz="2400" b="1" dirty="0" err="1"/>
              <a:t>features</a:t>
            </a:r>
            <a:r>
              <a:rPr lang="es-AR" sz="2400" dirty="0"/>
              <a:t>. Vamos sumando </a:t>
            </a:r>
            <a:r>
              <a:rPr lang="es-AR" sz="2400" dirty="0" err="1"/>
              <a:t>features</a:t>
            </a:r>
            <a:r>
              <a:rPr lang="es-AR" sz="2400" dirty="0"/>
              <a:t> nuevos basados en </a:t>
            </a:r>
            <a:r>
              <a:rPr lang="es-AR" sz="2400" dirty="0" err="1"/>
              <a:t>features</a:t>
            </a:r>
            <a:r>
              <a:rPr lang="es-AR" sz="2400" dirty="0"/>
              <a:t> anteriores, por ejemplo, cuadrado, cubo, </a:t>
            </a:r>
            <a:r>
              <a:rPr lang="es-AR" sz="2400" dirty="0" err="1"/>
              <a:t>etc,de</a:t>
            </a:r>
            <a:r>
              <a:rPr lang="es-AR" sz="2400" dirty="0"/>
              <a:t> esos </a:t>
            </a:r>
            <a:r>
              <a:rPr lang="es-AR" sz="2400" dirty="0" err="1"/>
              <a:t>features</a:t>
            </a:r>
            <a:r>
              <a:rPr lang="es-AR" sz="2400" dirty="0"/>
              <a:t> o productos entre pares de ellos</a:t>
            </a:r>
            <a:endParaRPr lang="es-AR" sz="3600" dirty="0"/>
          </a:p>
          <a:p>
            <a:pPr algn="l"/>
            <a:endParaRPr lang="es-AR" sz="2800" dirty="0"/>
          </a:p>
          <a:p>
            <a:pPr algn="l"/>
            <a:endParaRPr lang="es-AR" sz="2800" dirty="0"/>
          </a:p>
          <a:p>
            <a:pPr algn="l"/>
            <a:endParaRPr lang="es-AR" sz="2800" dirty="0"/>
          </a:p>
        </p:txBody>
      </p:sp>
    </p:spTree>
    <p:extLst>
      <p:ext uri="{BB962C8B-B14F-4D97-AF65-F5344CB8AC3E}">
        <p14:creationId xmlns:p14="http://schemas.microsoft.com/office/powerpoint/2010/main" val="822808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Daniel Foley">
            <a:extLst>
              <a:ext uri="{FF2B5EF4-FFF2-40B4-BE49-F238E27FC236}">
                <a16:creationId xmlns:a16="http://schemas.microsoft.com/office/drawing/2014/main" id="{9765E25C-6573-4F2E-94A3-E65F198CFC7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5385"/>
          <a:stretch/>
        </p:blipFill>
        <p:spPr bwMode="auto">
          <a:xfrm>
            <a:off x="320452" y="304800"/>
            <a:ext cx="8503096" cy="33528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6D4FAE73-CCA4-4D11-BA85-4DCD5F5C285C}"/>
              </a:ext>
            </a:extLst>
          </p:cNvPr>
          <p:cNvSpPr txBox="1">
            <a:spLocks/>
          </p:cNvSpPr>
          <p:nvPr/>
        </p:nvSpPr>
        <p:spPr>
          <a:xfrm>
            <a:off x="320452" y="4343400"/>
            <a:ext cx="2956148" cy="2667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AR" sz="2000" b="1" dirty="0"/>
              <a:t>Baja performance</a:t>
            </a:r>
          </a:p>
          <a:p>
            <a:pPr algn="l"/>
            <a:r>
              <a:rPr lang="es-AR" sz="2000" b="1" dirty="0"/>
              <a:t>en set de entrenamiento</a:t>
            </a:r>
          </a:p>
          <a:p>
            <a:pPr algn="l"/>
            <a:endParaRPr lang="es-AR" sz="3600" b="1" dirty="0"/>
          </a:p>
          <a:p>
            <a:pPr algn="l"/>
            <a:endParaRPr lang="es-AR" sz="2800" dirty="0"/>
          </a:p>
          <a:p>
            <a:pPr algn="l"/>
            <a:endParaRPr lang="es-AR" sz="2800" dirty="0"/>
          </a:p>
          <a:p>
            <a:pPr algn="l"/>
            <a:endParaRPr lang="es-AR" sz="2800" dirty="0"/>
          </a:p>
        </p:txBody>
      </p:sp>
      <p:sp>
        <p:nvSpPr>
          <p:cNvPr id="6" name="Title 1">
            <a:extLst>
              <a:ext uri="{FF2B5EF4-FFF2-40B4-BE49-F238E27FC236}">
                <a16:creationId xmlns:a16="http://schemas.microsoft.com/office/drawing/2014/main" id="{31D40064-2263-4D37-BD9A-743A44CA0028}"/>
              </a:ext>
            </a:extLst>
          </p:cNvPr>
          <p:cNvSpPr txBox="1">
            <a:spLocks/>
          </p:cNvSpPr>
          <p:nvPr/>
        </p:nvSpPr>
        <p:spPr>
          <a:xfrm>
            <a:off x="3200400" y="4800600"/>
            <a:ext cx="2956148" cy="2667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AR" sz="2000" b="1" dirty="0"/>
              <a:t>Performance media</a:t>
            </a:r>
          </a:p>
          <a:p>
            <a:pPr algn="l"/>
            <a:r>
              <a:rPr lang="es-AR" sz="2000" b="1" dirty="0"/>
              <a:t>en set de entrenamiento</a:t>
            </a:r>
          </a:p>
          <a:p>
            <a:pPr algn="l"/>
            <a:endParaRPr lang="es-AR" sz="2000" b="1" dirty="0"/>
          </a:p>
          <a:p>
            <a:pPr algn="l"/>
            <a:r>
              <a:rPr lang="es-AR" sz="2000" b="1" dirty="0"/>
              <a:t>Buena generalización a</a:t>
            </a:r>
          </a:p>
          <a:p>
            <a:pPr algn="l"/>
            <a:r>
              <a:rPr lang="es-AR" sz="2000" b="1" dirty="0"/>
              <a:t>otros datos</a:t>
            </a:r>
          </a:p>
          <a:p>
            <a:pPr algn="l"/>
            <a:endParaRPr lang="es-AR" sz="3600" b="1" dirty="0"/>
          </a:p>
          <a:p>
            <a:pPr algn="l"/>
            <a:endParaRPr lang="es-AR" sz="2800" dirty="0"/>
          </a:p>
          <a:p>
            <a:pPr algn="l"/>
            <a:endParaRPr lang="es-AR" sz="2800" dirty="0"/>
          </a:p>
          <a:p>
            <a:pPr algn="l"/>
            <a:endParaRPr lang="es-AR" sz="2800" dirty="0"/>
          </a:p>
        </p:txBody>
      </p:sp>
      <p:sp>
        <p:nvSpPr>
          <p:cNvPr id="7" name="Title 1">
            <a:extLst>
              <a:ext uri="{FF2B5EF4-FFF2-40B4-BE49-F238E27FC236}">
                <a16:creationId xmlns:a16="http://schemas.microsoft.com/office/drawing/2014/main" id="{E5AFA4EF-D1B7-4001-80E8-2658CEA69CF0}"/>
              </a:ext>
            </a:extLst>
          </p:cNvPr>
          <p:cNvSpPr txBox="1">
            <a:spLocks/>
          </p:cNvSpPr>
          <p:nvPr/>
        </p:nvSpPr>
        <p:spPr>
          <a:xfrm>
            <a:off x="6187852" y="4762500"/>
            <a:ext cx="2956148" cy="2667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AR" sz="2000" b="1" dirty="0"/>
              <a:t>Performance muy alta</a:t>
            </a:r>
          </a:p>
          <a:p>
            <a:pPr algn="l"/>
            <a:r>
              <a:rPr lang="es-AR" sz="2000" b="1" dirty="0"/>
              <a:t>en set de entrenamiento</a:t>
            </a:r>
          </a:p>
          <a:p>
            <a:pPr algn="l"/>
            <a:endParaRPr lang="es-AR" sz="2000" b="1" dirty="0"/>
          </a:p>
          <a:p>
            <a:pPr algn="l"/>
            <a:r>
              <a:rPr lang="es-AR" sz="2000" b="1" dirty="0"/>
              <a:t>Mala generalización a</a:t>
            </a:r>
          </a:p>
          <a:p>
            <a:pPr algn="l"/>
            <a:r>
              <a:rPr lang="es-AR" sz="2000" b="1" dirty="0"/>
              <a:t>otros datos</a:t>
            </a:r>
          </a:p>
          <a:p>
            <a:pPr algn="l"/>
            <a:endParaRPr lang="es-AR" sz="3600" b="1" dirty="0"/>
          </a:p>
          <a:p>
            <a:pPr algn="l"/>
            <a:endParaRPr lang="es-AR" sz="2800" dirty="0"/>
          </a:p>
          <a:p>
            <a:pPr algn="l"/>
            <a:endParaRPr lang="es-AR" sz="2800" dirty="0"/>
          </a:p>
          <a:p>
            <a:pPr algn="l"/>
            <a:endParaRPr lang="es-AR" sz="2800" dirty="0"/>
          </a:p>
        </p:txBody>
      </p:sp>
      <p:sp>
        <p:nvSpPr>
          <p:cNvPr id="4" name="Arrow: Down 3">
            <a:extLst>
              <a:ext uri="{FF2B5EF4-FFF2-40B4-BE49-F238E27FC236}">
                <a16:creationId xmlns:a16="http://schemas.microsoft.com/office/drawing/2014/main" id="{BD4C92D6-5C48-4399-92E1-3EE5A3B45554}"/>
              </a:ext>
            </a:extLst>
          </p:cNvPr>
          <p:cNvSpPr/>
          <p:nvPr/>
        </p:nvSpPr>
        <p:spPr>
          <a:xfrm>
            <a:off x="1336563" y="3695700"/>
            <a:ext cx="457200" cy="53340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id="{D26198B6-E820-485D-99EC-109027E69B99}"/>
              </a:ext>
            </a:extLst>
          </p:cNvPr>
          <p:cNvSpPr/>
          <p:nvPr/>
        </p:nvSpPr>
        <p:spPr>
          <a:xfrm>
            <a:off x="4343400" y="3695700"/>
            <a:ext cx="457200" cy="53340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Arrow: Down 9">
            <a:extLst>
              <a:ext uri="{FF2B5EF4-FFF2-40B4-BE49-F238E27FC236}">
                <a16:creationId xmlns:a16="http://schemas.microsoft.com/office/drawing/2014/main" id="{E43B2C2B-B4A0-4DB1-AC80-20D27B701CCB}"/>
              </a:ext>
            </a:extLst>
          </p:cNvPr>
          <p:cNvSpPr/>
          <p:nvPr/>
        </p:nvSpPr>
        <p:spPr>
          <a:xfrm>
            <a:off x="7112111" y="3657600"/>
            <a:ext cx="457200" cy="53340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72898435-DC2F-4084-8044-6A91E1683722}"/>
              </a:ext>
            </a:extLst>
          </p:cNvPr>
          <p:cNvSpPr txBox="1">
            <a:spLocks/>
          </p:cNvSpPr>
          <p:nvPr/>
        </p:nvSpPr>
        <p:spPr>
          <a:xfrm>
            <a:off x="609600" y="5029200"/>
            <a:ext cx="2956148" cy="2667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AR" sz="2000" b="1" dirty="0">
                <a:solidFill>
                  <a:srgbClr val="FF0000"/>
                </a:solidFill>
              </a:rPr>
              <a:t>“</a:t>
            </a:r>
            <a:r>
              <a:rPr lang="es-AR" sz="2000" b="1" dirty="0" err="1">
                <a:solidFill>
                  <a:srgbClr val="FF0000"/>
                </a:solidFill>
              </a:rPr>
              <a:t>underfitting</a:t>
            </a:r>
            <a:r>
              <a:rPr lang="es-AR" sz="2000" b="1" dirty="0">
                <a:solidFill>
                  <a:srgbClr val="FF0000"/>
                </a:solidFill>
              </a:rPr>
              <a:t>”</a:t>
            </a:r>
          </a:p>
          <a:p>
            <a:pPr algn="l"/>
            <a:endParaRPr lang="es-AR" sz="3600" b="1" dirty="0"/>
          </a:p>
          <a:p>
            <a:pPr algn="l"/>
            <a:endParaRPr lang="es-AR" sz="2800" dirty="0"/>
          </a:p>
          <a:p>
            <a:pPr algn="l"/>
            <a:endParaRPr lang="es-AR" sz="2800" dirty="0"/>
          </a:p>
          <a:p>
            <a:pPr algn="l"/>
            <a:endParaRPr lang="es-AR" sz="2800" dirty="0"/>
          </a:p>
        </p:txBody>
      </p:sp>
      <p:sp>
        <p:nvSpPr>
          <p:cNvPr id="12" name="Title 1">
            <a:extLst>
              <a:ext uri="{FF2B5EF4-FFF2-40B4-BE49-F238E27FC236}">
                <a16:creationId xmlns:a16="http://schemas.microsoft.com/office/drawing/2014/main" id="{8F8DFD9E-068D-477E-BF31-4C03BB09A564}"/>
              </a:ext>
            </a:extLst>
          </p:cNvPr>
          <p:cNvSpPr txBox="1">
            <a:spLocks/>
          </p:cNvSpPr>
          <p:nvPr/>
        </p:nvSpPr>
        <p:spPr>
          <a:xfrm>
            <a:off x="6629400" y="5867400"/>
            <a:ext cx="2956148" cy="2667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AR" sz="2000" b="1" dirty="0">
                <a:solidFill>
                  <a:srgbClr val="FF0000"/>
                </a:solidFill>
              </a:rPr>
              <a:t>“</a:t>
            </a:r>
            <a:r>
              <a:rPr lang="es-AR" sz="2000" b="1" dirty="0" err="1">
                <a:solidFill>
                  <a:srgbClr val="FF0000"/>
                </a:solidFill>
              </a:rPr>
              <a:t>overfitting</a:t>
            </a:r>
            <a:r>
              <a:rPr lang="es-AR" sz="2000" b="1" dirty="0">
                <a:solidFill>
                  <a:srgbClr val="FF0000"/>
                </a:solidFill>
              </a:rPr>
              <a:t>”</a:t>
            </a:r>
          </a:p>
          <a:p>
            <a:pPr algn="l"/>
            <a:endParaRPr lang="es-AR" sz="3600" b="1" dirty="0"/>
          </a:p>
          <a:p>
            <a:pPr algn="l"/>
            <a:endParaRPr lang="es-AR" sz="2800" dirty="0"/>
          </a:p>
          <a:p>
            <a:pPr algn="l"/>
            <a:endParaRPr lang="es-AR" sz="2800" dirty="0"/>
          </a:p>
          <a:p>
            <a:pPr algn="l"/>
            <a:endParaRPr lang="es-AR" sz="2800" dirty="0"/>
          </a:p>
        </p:txBody>
      </p:sp>
    </p:spTree>
    <p:extLst>
      <p:ext uri="{BB962C8B-B14F-4D97-AF65-F5344CB8AC3E}">
        <p14:creationId xmlns:p14="http://schemas.microsoft.com/office/powerpoint/2010/main" val="3617045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4" grpId="0" animBg="1"/>
      <p:bldP spid="9" grpId="0" animBg="1"/>
      <p:bldP spid="10" grpId="0" animBg="1"/>
      <p:bldP spid="11" grpId="0"/>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EE7AC6F-B815-4F28-9293-B4E5A13FC28A}"/>
              </a:ext>
            </a:extLst>
          </p:cNvPr>
          <p:cNvSpPr/>
          <p:nvPr/>
        </p:nvSpPr>
        <p:spPr>
          <a:xfrm>
            <a:off x="533400" y="304800"/>
            <a:ext cx="8382000" cy="584775"/>
          </a:xfrm>
          <a:prstGeom prst="rect">
            <a:avLst/>
          </a:prstGeom>
        </p:spPr>
        <p:txBody>
          <a:bodyPr wrap="square">
            <a:spAutoFit/>
          </a:bodyPr>
          <a:lstStyle/>
          <a:p>
            <a:r>
              <a:rPr lang="es-AR" sz="3200" b="1" dirty="0"/>
              <a:t>Solución: </a:t>
            </a:r>
            <a:r>
              <a:rPr lang="es-AR" sz="3200" b="1" i="1" dirty="0" err="1"/>
              <a:t>train</a:t>
            </a:r>
            <a:r>
              <a:rPr lang="es-AR" sz="3200" b="1" i="1" dirty="0"/>
              <a:t>-test </a:t>
            </a:r>
            <a:r>
              <a:rPr lang="es-AR" sz="3200" b="1" i="1" dirty="0" err="1"/>
              <a:t>split</a:t>
            </a:r>
            <a:r>
              <a:rPr lang="es-AR" sz="3200" b="1" i="1" dirty="0"/>
              <a:t> </a:t>
            </a:r>
            <a:r>
              <a:rPr lang="es-AR" sz="3200" dirty="0"/>
              <a:t>(aleatorio)</a:t>
            </a:r>
            <a:endParaRPr lang="es-AR" sz="3200" b="1" i="1" dirty="0"/>
          </a:p>
        </p:txBody>
      </p:sp>
      <p:sp>
        <p:nvSpPr>
          <p:cNvPr id="6" name="Rectangle 5">
            <a:extLst>
              <a:ext uri="{FF2B5EF4-FFF2-40B4-BE49-F238E27FC236}">
                <a16:creationId xmlns:a16="http://schemas.microsoft.com/office/drawing/2014/main" id="{0E733FE4-F1B3-4487-9837-769F256959C2}"/>
              </a:ext>
            </a:extLst>
          </p:cNvPr>
          <p:cNvSpPr/>
          <p:nvPr/>
        </p:nvSpPr>
        <p:spPr>
          <a:xfrm>
            <a:off x="533400" y="1524000"/>
            <a:ext cx="2971800" cy="426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983F1DD-7886-4215-9BD4-76CA27858B9A}"/>
              </a:ext>
            </a:extLst>
          </p:cNvPr>
          <p:cNvSpPr/>
          <p:nvPr/>
        </p:nvSpPr>
        <p:spPr>
          <a:xfrm>
            <a:off x="4000502" y="1524000"/>
            <a:ext cx="342898" cy="4267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7CC887A-63E7-440E-932A-A09EAD045F02}"/>
              </a:ext>
            </a:extLst>
          </p:cNvPr>
          <p:cNvSpPr/>
          <p:nvPr/>
        </p:nvSpPr>
        <p:spPr>
          <a:xfrm>
            <a:off x="1828800" y="1828800"/>
            <a:ext cx="8382000" cy="584775"/>
          </a:xfrm>
          <a:prstGeom prst="rect">
            <a:avLst/>
          </a:prstGeom>
        </p:spPr>
        <p:txBody>
          <a:bodyPr wrap="square">
            <a:spAutoFit/>
          </a:bodyPr>
          <a:lstStyle/>
          <a:p>
            <a:r>
              <a:rPr lang="es-AR" sz="3200" b="1" dirty="0"/>
              <a:t>X</a:t>
            </a:r>
            <a:endParaRPr lang="es-AR" sz="3200" b="1" i="1" dirty="0"/>
          </a:p>
        </p:txBody>
      </p:sp>
      <p:sp>
        <p:nvSpPr>
          <p:cNvPr id="9" name="Rectangle 8">
            <a:extLst>
              <a:ext uri="{FF2B5EF4-FFF2-40B4-BE49-F238E27FC236}">
                <a16:creationId xmlns:a16="http://schemas.microsoft.com/office/drawing/2014/main" id="{1C77B317-4CA5-4ED5-ACA8-C81A63FC903D}"/>
              </a:ext>
            </a:extLst>
          </p:cNvPr>
          <p:cNvSpPr/>
          <p:nvPr/>
        </p:nvSpPr>
        <p:spPr>
          <a:xfrm>
            <a:off x="4000502" y="1757362"/>
            <a:ext cx="8382000" cy="584775"/>
          </a:xfrm>
          <a:prstGeom prst="rect">
            <a:avLst/>
          </a:prstGeom>
        </p:spPr>
        <p:txBody>
          <a:bodyPr wrap="square">
            <a:spAutoFit/>
          </a:bodyPr>
          <a:lstStyle/>
          <a:p>
            <a:r>
              <a:rPr lang="es-AR" sz="3200" b="1" dirty="0"/>
              <a:t>y</a:t>
            </a:r>
            <a:endParaRPr lang="es-AR" sz="3200" b="1" i="1" dirty="0"/>
          </a:p>
        </p:txBody>
      </p:sp>
      <p:cxnSp>
        <p:nvCxnSpPr>
          <p:cNvPr id="11" name="Straight Connector 10">
            <a:extLst>
              <a:ext uri="{FF2B5EF4-FFF2-40B4-BE49-F238E27FC236}">
                <a16:creationId xmlns:a16="http://schemas.microsoft.com/office/drawing/2014/main" id="{92BABE42-D239-4B21-BD19-0DBAB58C762C}"/>
              </a:ext>
            </a:extLst>
          </p:cNvPr>
          <p:cNvCxnSpPr/>
          <p:nvPr/>
        </p:nvCxnSpPr>
        <p:spPr>
          <a:xfrm>
            <a:off x="533400" y="4419600"/>
            <a:ext cx="2971800" cy="0"/>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a:extLst>
              <a:ext uri="{FF2B5EF4-FFF2-40B4-BE49-F238E27FC236}">
                <a16:creationId xmlns:a16="http://schemas.microsoft.com/office/drawing/2014/main" id="{ACBC1F10-3C7D-4073-961C-ACCEE35D6FEB}"/>
              </a:ext>
            </a:extLst>
          </p:cNvPr>
          <p:cNvCxnSpPr>
            <a:cxnSpLocks/>
          </p:cNvCxnSpPr>
          <p:nvPr/>
        </p:nvCxnSpPr>
        <p:spPr>
          <a:xfrm>
            <a:off x="4000502" y="4419600"/>
            <a:ext cx="342898" cy="0"/>
          </a:xfrm>
          <a:prstGeom prst="line">
            <a:avLst/>
          </a:prstGeom>
        </p:spPr>
        <p:style>
          <a:lnRef idx="3">
            <a:schemeClr val="dk1"/>
          </a:lnRef>
          <a:fillRef idx="0">
            <a:schemeClr val="dk1"/>
          </a:fillRef>
          <a:effectRef idx="2">
            <a:schemeClr val="dk1"/>
          </a:effectRef>
          <a:fontRef idx="minor">
            <a:schemeClr val="tx1"/>
          </a:fontRef>
        </p:style>
      </p:cxnSp>
      <p:sp>
        <p:nvSpPr>
          <p:cNvPr id="14" name="Right Brace 13">
            <a:extLst>
              <a:ext uri="{FF2B5EF4-FFF2-40B4-BE49-F238E27FC236}">
                <a16:creationId xmlns:a16="http://schemas.microsoft.com/office/drawing/2014/main" id="{7E902B34-78DA-489B-B9CF-FFD93AF7DB68}"/>
              </a:ext>
            </a:extLst>
          </p:cNvPr>
          <p:cNvSpPr/>
          <p:nvPr/>
        </p:nvSpPr>
        <p:spPr>
          <a:xfrm>
            <a:off x="4724400" y="1524000"/>
            <a:ext cx="342898" cy="2895597"/>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15" name="Right Brace 14">
            <a:extLst>
              <a:ext uri="{FF2B5EF4-FFF2-40B4-BE49-F238E27FC236}">
                <a16:creationId xmlns:a16="http://schemas.microsoft.com/office/drawing/2014/main" id="{0F1D6137-C390-42C6-AE58-02DAC124404A}"/>
              </a:ext>
            </a:extLst>
          </p:cNvPr>
          <p:cNvSpPr/>
          <p:nvPr/>
        </p:nvSpPr>
        <p:spPr>
          <a:xfrm>
            <a:off x="4757737" y="4468238"/>
            <a:ext cx="309561" cy="1322962"/>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16" name="Title 1">
            <a:extLst>
              <a:ext uri="{FF2B5EF4-FFF2-40B4-BE49-F238E27FC236}">
                <a16:creationId xmlns:a16="http://schemas.microsoft.com/office/drawing/2014/main" id="{768E4B5D-FA97-4DE7-B7FB-55CA68D27ECB}"/>
              </a:ext>
            </a:extLst>
          </p:cNvPr>
          <p:cNvSpPr txBox="1">
            <a:spLocks/>
          </p:cNvSpPr>
          <p:nvPr/>
        </p:nvSpPr>
        <p:spPr>
          <a:xfrm>
            <a:off x="5197252" y="2514600"/>
            <a:ext cx="2956148" cy="2667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AR" sz="2000" b="1" dirty="0"/>
              <a:t>70% para entrenamiento </a:t>
            </a:r>
          </a:p>
          <a:p>
            <a:pPr algn="l"/>
            <a:endParaRPr lang="es-AR" sz="3600" b="1" dirty="0"/>
          </a:p>
          <a:p>
            <a:pPr algn="l"/>
            <a:endParaRPr lang="es-AR" sz="2800" dirty="0"/>
          </a:p>
          <a:p>
            <a:pPr algn="l"/>
            <a:endParaRPr lang="es-AR" sz="2800" dirty="0"/>
          </a:p>
          <a:p>
            <a:pPr algn="l"/>
            <a:endParaRPr lang="es-AR" sz="2800" dirty="0"/>
          </a:p>
        </p:txBody>
      </p:sp>
      <p:sp>
        <p:nvSpPr>
          <p:cNvPr id="17" name="Title 1">
            <a:extLst>
              <a:ext uri="{FF2B5EF4-FFF2-40B4-BE49-F238E27FC236}">
                <a16:creationId xmlns:a16="http://schemas.microsoft.com/office/drawing/2014/main" id="{6FDD9BB0-CCC8-4B48-B1F1-DCC85D5CA382}"/>
              </a:ext>
            </a:extLst>
          </p:cNvPr>
          <p:cNvSpPr txBox="1">
            <a:spLocks/>
          </p:cNvSpPr>
          <p:nvPr/>
        </p:nvSpPr>
        <p:spPr>
          <a:xfrm>
            <a:off x="5235354" y="4648200"/>
            <a:ext cx="2956148" cy="2667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AR" sz="2000" b="1" dirty="0"/>
              <a:t>30% para evaluación </a:t>
            </a:r>
          </a:p>
          <a:p>
            <a:pPr algn="l"/>
            <a:endParaRPr lang="es-AR" sz="3600" b="1" dirty="0"/>
          </a:p>
          <a:p>
            <a:pPr algn="l"/>
            <a:endParaRPr lang="es-AR" sz="2800" dirty="0"/>
          </a:p>
          <a:p>
            <a:pPr algn="l"/>
            <a:endParaRPr lang="es-AR" sz="2800" dirty="0"/>
          </a:p>
          <a:p>
            <a:pPr algn="l"/>
            <a:endParaRPr lang="es-AR" sz="2800" dirty="0"/>
          </a:p>
        </p:txBody>
      </p:sp>
    </p:spTree>
    <p:extLst>
      <p:ext uri="{BB962C8B-B14F-4D97-AF65-F5344CB8AC3E}">
        <p14:creationId xmlns:p14="http://schemas.microsoft.com/office/powerpoint/2010/main" val="3525227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p:bldP spid="14" grpId="0" animBg="1"/>
      <p:bldP spid="15" grpId="0" animBg="1"/>
      <p:bldP spid="16" grpId="0"/>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AF1E82F-BBF9-4F73-ACDA-0DB7062D0564}"/>
              </a:ext>
            </a:extLst>
          </p:cNvPr>
          <p:cNvSpPr>
            <a:spLocks noGrp="1"/>
          </p:cNvSpPr>
          <p:nvPr>
            <p:ph type="title"/>
          </p:nvPr>
        </p:nvSpPr>
        <p:spPr>
          <a:xfrm>
            <a:off x="457200" y="274638"/>
            <a:ext cx="8229600" cy="1143000"/>
          </a:xfrm>
        </p:spPr>
        <p:txBody>
          <a:bodyPr/>
          <a:lstStyle/>
          <a:p>
            <a:r>
              <a:rPr lang="es-AR" dirty="0"/>
              <a:t>Programa de hoy</a:t>
            </a:r>
            <a:endParaRPr lang="en-US" dirty="0"/>
          </a:p>
        </p:txBody>
      </p:sp>
      <p:sp>
        <p:nvSpPr>
          <p:cNvPr id="5" name="Title 1">
            <a:extLst>
              <a:ext uri="{FF2B5EF4-FFF2-40B4-BE49-F238E27FC236}">
                <a16:creationId xmlns:a16="http://schemas.microsoft.com/office/drawing/2014/main" id="{65228B7E-5587-4580-9952-A06E50923DFC}"/>
              </a:ext>
            </a:extLst>
          </p:cNvPr>
          <p:cNvSpPr txBox="1">
            <a:spLocks/>
          </p:cNvSpPr>
          <p:nvPr/>
        </p:nvSpPr>
        <p:spPr>
          <a:xfrm>
            <a:off x="304800" y="1981200"/>
            <a:ext cx="8229600" cy="3733800"/>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AR" dirty="0"/>
              <a:t>17:00 a 17:45  diapositivas</a:t>
            </a:r>
          </a:p>
          <a:p>
            <a:pPr algn="l"/>
            <a:r>
              <a:rPr lang="es-AR" dirty="0"/>
              <a:t>17:45 a 18:30  primer notebook (desbalance)</a:t>
            </a:r>
          </a:p>
          <a:p>
            <a:pPr algn="l"/>
            <a:r>
              <a:rPr lang="es-AR" dirty="0"/>
              <a:t>18:30 a 18:45  intervalo</a:t>
            </a:r>
          </a:p>
          <a:p>
            <a:pPr algn="l"/>
            <a:r>
              <a:rPr lang="es-AR" dirty="0"/>
              <a:t>18:45 a 19:00  segundo notebook (normalización)</a:t>
            </a:r>
          </a:p>
          <a:p>
            <a:pPr algn="l"/>
            <a:r>
              <a:rPr lang="es-AR" dirty="0"/>
              <a:t>19:00 a 19:15  puesta en común</a:t>
            </a:r>
          </a:p>
          <a:p>
            <a:pPr algn="l"/>
            <a:r>
              <a:rPr lang="es-AR" dirty="0"/>
              <a:t>19:15 a 19:45  tercer notebook (</a:t>
            </a:r>
            <a:r>
              <a:rPr lang="es-AR" dirty="0" err="1"/>
              <a:t>hiperparámetros</a:t>
            </a:r>
            <a:r>
              <a:rPr lang="es-AR" dirty="0"/>
              <a:t>)</a:t>
            </a:r>
          </a:p>
          <a:p>
            <a:pPr algn="l"/>
            <a:r>
              <a:rPr lang="es-AR" dirty="0"/>
              <a:t>19:45 a 20:00  puesta en común</a:t>
            </a:r>
            <a:endParaRPr lang="en-US" dirty="0"/>
          </a:p>
        </p:txBody>
      </p:sp>
    </p:spTree>
    <p:extLst>
      <p:ext uri="{BB962C8B-B14F-4D97-AF65-F5344CB8AC3E}">
        <p14:creationId xmlns:p14="http://schemas.microsoft.com/office/powerpoint/2010/main" val="1132251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66D475B-E8C3-479C-9D28-27F67BED4E31}"/>
              </a:ext>
            </a:extLst>
          </p:cNvPr>
          <p:cNvSpPr/>
          <p:nvPr/>
        </p:nvSpPr>
        <p:spPr>
          <a:xfrm>
            <a:off x="304800" y="381000"/>
            <a:ext cx="5491632" cy="584775"/>
          </a:xfrm>
          <a:prstGeom prst="rect">
            <a:avLst/>
          </a:prstGeom>
        </p:spPr>
        <p:txBody>
          <a:bodyPr wrap="none">
            <a:spAutoFit/>
          </a:bodyPr>
          <a:lstStyle/>
          <a:p>
            <a:r>
              <a:rPr lang="es-AR" sz="3200" b="1" dirty="0"/>
              <a:t>Alternativa: usar regularización</a:t>
            </a:r>
            <a:endParaRPr lang="en-US" sz="3200" b="1" dirty="0"/>
          </a:p>
        </p:txBody>
      </p:sp>
      <p:pic>
        <p:nvPicPr>
          <p:cNvPr id="5" name="Picture 2" descr="https://latex.codecogs.com/gif.latex?%5CLARGE%20%28%5Cwidetilde%7B%5Cbeta%20%7D_1%2C...%2C%5Cwidetilde%7B%5Cbeta%20%7D_m%29%20%3D%20%5Ctextup%7Bargmin%7D%20%5Cleft%20%28%20L%28%5Cbeta%20_1%2C...%2C%5Cbeta%20_m%20%5Cright%29%20&amp;plus;%20C%5Csum_%7Bj%3D1%7D%5E%7Bm%7D%5Cbeta%20_%7Bj%7D%5E%7B2%7D%20%29">
            <a:extLst>
              <a:ext uri="{FF2B5EF4-FFF2-40B4-BE49-F238E27FC236}">
                <a16:creationId xmlns:a16="http://schemas.microsoft.com/office/drawing/2014/main" id="{28A7C3C0-4F42-462E-82BC-2CFE9D4872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447800"/>
            <a:ext cx="5629275" cy="8667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s://latex.codecogs.com/gif.latex?%5CLARGE%20%28%5Cwidetilde%7B%5Cbeta%20%7D_1%2C...%2C%5Cwidetilde%7B%5Cbeta%20%7D_m%29%20%3D%20%5Ctextup%7Bargmin%7D%20%5Cleft%20%28%20L%28%5Cbeta%20_1%2C...%2C%5Cbeta%20_m%20%5Cright%29%20&amp;plus;%20C%5Csum_%7Bj%3D1%7D%5E%7Bm%7D%5Cleft%20%7C%20%5Cbeta%20_%7Bj%7D%20%5Cright%20%7C%29">
            <a:extLst>
              <a:ext uri="{FF2B5EF4-FFF2-40B4-BE49-F238E27FC236}">
                <a16:creationId xmlns:a16="http://schemas.microsoft.com/office/drawing/2014/main" id="{6A216752-5887-4FCD-8849-E1EBFFB71A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657" y="2668587"/>
            <a:ext cx="5772150" cy="866775"/>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63708061-0A77-4176-B010-00D544C3DE3E}"/>
              </a:ext>
            </a:extLst>
          </p:cNvPr>
          <p:cNvSpPr txBox="1">
            <a:spLocks/>
          </p:cNvSpPr>
          <p:nvPr/>
        </p:nvSpPr>
        <p:spPr>
          <a:xfrm>
            <a:off x="559707" y="4572000"/>
            <a:ext cx="8603344" cy="2667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AR" sz="2400" dirty="0"/>
              <a:t>Pero... ¿cómo elijo C?</a:t>
            </a:r>
          </a:p>
          <a:p>
            <a:pPr algn="l"/>
            <a:endParaRPr lang="es-AR" sz="2400" dirty="0"/>
          </a:p>
          <a:p>
            <a:pPr algn="l"/>
            <a:r>
              <a:rPr lang="es-AR" sz="2400" dirty="0"/>
              <a:t>...y ya que estamos... ¿cómo elijo cuantas </a:t>
            </a:r>
            <a:r>
              <a:rPr lang="es-AR" sz="2400" i="1" dirty="0" err="1"/>
              <a:t>features</a:t>
            </a:r>
            <a:r>
              <a:rPr lang="es-AR" sz="2400" dirty="0"/>
              <a:t> agregar? por ejemplo, si agrego potencias de </a:t>
            </a:r>
            <a:r>
              <a:rPr lang="es-AR" sz="2400" dirty="0" err="1"/>
              <a:t>features</a:t>
            </a:r>
            <a:r>
              <a:rPr lang="es-AR" sz="2400" dirty="0"/>
              <a:t> que ya tenía, ¿cuál es la máxima potencia que quiero incluir? (n)</a:t>
            </a:r>
          </a:p>
          <a:p>
            <a:pPr algn="l"/>
            <a:endParaRPr lang="es-AR" sz="3600" b="1" dirty="0"/>
          </a:p>
          <a:p>
            <a:pPr algn="l"/>
            <a:endParaRPr lang="es-AR" sz="2800" dirty="0"/>
          </a:p>
          <a:p>
            <a:pPr algn="l"/>
            <a:endParaRPr lang="es-AR" sz="2800" dirty="0"/>
          </a:p>
          <a:p>
            <a:pPr algn="l"/>
            <a:endParaRPr lang="es-AR" sz="2800" dirty="0"/>
          </a:p>
        </p:txBody>
      </p:sp>
    </p:spTree>
    <p:extLst>
      <p:ext uri="{BB962C8B-B14F-4D97-AF65-F5344CB8AC3E}">
        <p14:creationId xmlns:p14="http://schemas.microsoft.com/office/powerpoint/2010/main" val="2422680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F9037B-3E94-47B2-A2FF-3D16F15C050A}"/>
              </a:ext>
            </a:extLst>
          </p:cNvPr>
          <p:cNvSpPr/>
          <p:nvPr/>
        </p:nvSpPr>
        <p:spPr>
          <a:xfrm>
            <a:off x="290101" y="330487"/>
            <a:ext cx="6887398" cy="584775"/>
          </a:xfrm>
          <a:prstGeom prst="rect">
            <a:avLst/>
          </a:prstGeom>
        </p:spPr>
        <p:txBody>
          <a:bodyPr wrap="none">
            <a:spAutoFit/>
          </a:bodyPr>
          <a:lstStyle/>
          <a:p>
            <a:r>
              <a:rPr lang="es-AR" sz="3200" b="1" dirty="0"/>
              <a:t>Optimización de </a:t>
            </a:r>
            <a:r>
              <a:rPr lang="es-AR" sz="3200" b="1" dirty="0" err="1"/>
              <a:t>hiperparámetros</a:t>
            </a:r>
            <a:r>
              <a:rPr lang="es-AR" sz="3200" b="1" dirty="0"/>
              <a:t> (C, n)</a:t>
            </a:r>
            <a:endParaRPr lang="en-US" sz="3200" b="1" dirty="0"/>
          </a:p>
        </p:txBody>
      </p:sp>
      <p:sp>
        <p:nvSpPr>
          <p:cNvPr id="5" name="Rectangle 4">
            <a:extLst>
              <a:ext uri="{FF2B5EF4-FFF2-40B4-BE49-F238E27FC236}">
                <a16:creationId xmlns:a16="http://schemas.microsoft.com/office/drawing/2014/main" id="{6C83383F-185B-4984-96AE-DD8E08CA43B6}"/>
              </a:ext>
            </a:extLst>
          </p:cNvPr>
          <p:cNvSpPr/>
          <p:nvPr/>
        </p:nvSpPr>
        <p:spPr>
          <a:xfrm>
            <a:off x="533400" y="3720525"/>
            <a:ext cx="4952998" cy="25146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7F1EDC3E-139D-45E2-ADDE-A6E0C8723122}"/>
              </a:ext>
            </a:extLst>
          </p:cNvPr>
          <p:cNvCxnSpPr/>
          <p:nvPr/>
        </p:nvCxnSpPr>
        <p:spPr>
          <a:xfrm>
            <a:off x="1143000" y="3720525"/>
            <a:ext cx="0" cy="251460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09DA6F4-437D-4B48-983D-E14B72B89C5D}"/>
              </a:ext>
            </a:extLst>
          </p:cNvPr>
          <p:cNvCxnSpPr/>
          <p:nvPr/>
        </p:nvCxnSpPr>
        <p:spPr>
          <a:xfrm>
            <a:off x="1752600" y="3720525"/>
            <a:ext cx="0" cy="251460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AFC2FD71-27E8-4C75-9925-2F236F516D8B}"/>
              </a:ext>
            </a:extLst>
          </p:cNvPr>
          <p:cNvCxnSpPr/>
          <p:nvPr/>
        </p:nvCxnSpPr>
        <p:spPr>
          <a:xfrm>
            <a:off x="2362200" y="3720525"/>
            <a:ext cx="0" cy="251460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9A04EDDD-00ED-4DD2-94F1-F5F2384D6A9C}"/>
              </a:ext>
            </a:extLst>
          </p:cNvPr>
          <p:cNvCxnSpPr/>
          <p:nvPr/>
        </p:nvCxnSpPr>
        <p:spPr>
          <a:xfrm>
            <a:off x="2971800" y="3720525"/>
            <a:ext cx="0" cy="251460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2028874A-EE8F-4156-985B-813856AAA6EE}"/>
              </a:ext>
            </a:extLst>
          </p:cNvPr>
          <p:cNvCxnSpPr/>
          <p:nvPr/>
        </p:nvCxnSpPr>
        <p:spPr>
          <a:xfrm>
            <a:off x="3581400" y="3715762"/>
            <a:ext cx="0" cy="251460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9312D3E7-952B-484B-AB2B-4294C3F6F725}"/>
              </a:ext>
            </a:extLst>
          </p:cNvPr>
          <p:cNvCxnSpPr/>
          <p:nvPr/>
        </p:nvCxnSpPr>
        <p:spPr>
          <a:xfrm>
            <a:off x="4191000" y="3715762"/>
            <a:ext cx="0" cy="251460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433A7430-76E1-409A-9B29-1CFD7B776A67}"/>
              </a:ext>
            </a:extLst>
          </p:cNvPr>
          <p:cNvCxnSpPr/>
          <p:nvPr/>
        </p:nvCxnSpPr>
        <p:spPr>
          <a:xfrm>
            <a:off x="4800600" y="3715762"/>
            <a:ext cx="0" cy="2514600"/>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94688F3-EA73-4F1F-B34B-4763810275EF}"/>
              </a:ext>
            </a:extLst>
          </p:cNvPr>
          <p:cNvCxnSpPr>
            <a:cxnSpLocks/>
          </p:cNvCxnSpPr>
          <p:nvPr/>
        </p:nvCxnSpPr>
        <p:spPr>
          <a:xfrm flipH="1">
            <a:off x="533401" y="4330125"/>
            <a:ext cx="4952997" cy="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D207BC53-BCD6-4A24-88C2-E7466D84AD94}"/>
              </a:ext>
            </a:extLst>
          </p:cNvPr>
          <p:cNvCxnSpPr>
            <a:cxnSpLocks/>
          </p:cNvCxnSpPr>
          <p:nvPr/>
        </p:nvCxnSpPr>
        <p:spPr>
          <a:xfrm flipH="1">
            <a:off x="533401" y="4939725"/>
            <a:ext cx="4952997" cy="0"/>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ADA5A123-DCFD-45A2-A17C-6961440106E0}"/>
              </a:ext>
            </a:extLst>
          </p:cNvPr>
          <p:cNvCxnSpPr>
            <a:cxnSpLocks/>
          </p:cNvCxnSpPr>
          <p:nvPr/>
        </p:nvCxnSpPr>
        <p:spPr>
          <a:xfrm flipH="1">
            <a:off x="533401" y="5549325"/>
            <a:ext cx="4952997" cy="0"/>
          </a:xfrm>
          <a:prstGeom prst="line">
            <a:avLst/>
          </a:prstGeom>
        </p:spPr>
        <p:style>
          <a:lnRef idx="1">
            <a:schemeClr val="dk1"/>
          </a:lnRef>
          <a:fillRef idx="0">
            <a:schemeClr val="dk1"/>
          </a:fillRef>
          <a:effectRef idx="0">
            <a:schemeClr val="dk1"/>
          </a:effectRef>
          <a:fontRef idx="minor">
            <a:schemeClr val="tx1"/>
          </a:fontRef>
        </p:style>
      </p:cxnSp>
      <p:sp>
        <p:nvSpPr>
          <p:cNvPr id="19" name="Rectangle 18">
            <a:extLst>
              <a:ext uri="{FF2B5EF4-FFF2-40B4-BE49-F238E27FC236}">
                <a16:creationId xmlns:a16="http://schemas.microsoft.com/office/drawing/2014/main" id="{E8451435-8FAE-4E13-82C5-7EA0519A0CB9}"/>
              </a:ext>
            </a:extLst>
          </p:cNvPr>
          <p:cNvSpPr/>
          <p:nvPr/>
        </p:nvSpPr>
        <p:spPr>
          <a:xfrm>
            <a:off x="2833266" y="2885287"/>
            <a:ext cx="458033" cy="584775"/>
          </a:xfrm>
          <a:prstGeom prst="rect">
            <a:avLst/>
          </a:prstGeom>
        </p:spPr>
        <p:txBody>
          <a:bodyPr wrap="square">
            <a:spAutoFit/>
          </a:bodyPr>
          <a:lstStyle/>
          <a:p>
            <a:r>
              <a:rPr lang="es-AR" sz="3200" b="1" dirty="0"/>
              <a:t>n</a:t>
            </a:r>
            <a:endParaRPr lang="en-US" sz="3200" dirty="0"/>
          </a:p>
        </p:txBody>
      </p:sp>
      <p:sp>
        <p:nvSpPr>
          <p:cNvPr id="20" name="Rectangle 19">
            <a:extLst>
              <a:ext uri="{FF2B5EF4-FFF2-40B4-BE49-F238E27FC236}">
                <a16:creationId xmlns:a16="http://schemas.microsoft.com/office/drawing/2014/main" id="{A552A0DD-8B0B-4C55-A23D-D095CC6A0384}"/>
              </a:ext>
            </a:extLst>
          </p:cNvPr>
          <p:cNvSpPr/>
          <p:nvPr/>
        </p:nvSpPr>
        <p:spPr>
          <a:xfrm>
            <a:off x="127757" y="4799737"/>
            <a:ext cx="458033" cy="584775"/>
          </a:xfrm>
          <a:prstGeom prst="rect">
            <a:avLst/>
          </a:prstGeom>
        </p:spPr>
        <p:txBody>
          <a:bodyPr wrap="square">
            <a:spAutoFit/>
          </a:bodyPr>
          <a:lstStyle/>
          <a:p>
            <a:r>
              <a:rPr lang="es-AR" sz="3200" b="1" dirty="0"/>
              <a:t>C</a:t>
            </a:r>
            <a:endParaRPr lang="en-US" sz="3200" dirty="0"/>
          </a:p>
        </p:txBody>
      </p:sp>
      <p:cxnSp>
        <p:nvCxnSpPr>
          <p:cNvPr id="22" name="Straight Arrow Connector 21">
            <a:extLst>
              <a:ext uri="{FF2B5EF4-FFF2-40B4-BE49-F238E27FC236}">
                <a16:creationId xmlns:a16="http://schemas.microsoft.com/office/drawing/2014/main" id="{EB88F36C-B8F9-41B4-93B1-B836951BCF28}"/>
              </a:ext>
            </a:extLst>
          </p:cNvPr>
          <p:cNvCxnSpPr/>
          <p:nvPr/>
        </p:nvCxnSpPr>
        <p:spPr>
          <a:xfrm flipV="1">
            <a:off x="3807505" y="3184744"/>
            <a:ext cx="914400" cy="145725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3" name="Title 1">
            <a:extLst>
              <a:ext uri="{FF2B5EF4-FFF2-40B4-BE49-F238E27FC236}">
                <a16:creationId xmlns:a16="http://schemas.microsoft.com/office/drawing/2014/main" id="{F4868AD7-2AFA-4E94-BEF8-1DC63ABA9F9C}"/>
              </a:ext>
            </a:extLst>
          </p:cNvPr>
          <p:cNvSpPr txBox="1">
            <a:spLocks/>
          </p:cNvSpPr>
          <p:nvPr/>
        </p:nvSpPr>
        <p:spPr>
          <a:xfrm>
            <a:off x="4800599" y="1851244"/>
            <a:ext cx="4393293" cy="2667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AR" sz="2000" dirty="0"/>
              <a:t>Para cada par (</a:t>
            </a:r>
            <a:r>
              <a:rPr lang="es-AR" sz="2000" dirty="0" err="1"/>
              <a:t>C,n</a:t>
            </a:r>
            <a:r>
              <a:rPr lang="es-AR" sz="2000" dirty="0"/>
              <a:t>) hago muchas iteraciones dividiendo </a:t>
            </a:r>
            <a:r>
              <a:rPr lang="es-AR" sz="2000" dirty="0" err="1"/>
              <a:t>train</a:t>
            </a:r>
            <a:r>
              <a:rPr lang="es-AR" sz="2000" dirty="0"/>
              <a:t>-test al azar, calculo una medida de  performance promedio para ambos conjuntos (</a:t>
            </a:r>
            <a:r>
              <a:rPr lang="es-AR" sz="2000" dirty="0" err="1"/>
              <a:t>train</a:t>
            </a:r>
            <a:r>
              <a:rPr lang="es-AR" sz="2000" dirty="0"/>
              <a:t>, test) y los voy poniendo en la grilla.</a:t>
            </a:r>
          </a:p>
          <a:p>
            <a:pPr algn="l"/>
            <a:endParaRPr lang="es-AR" sz="3600" b="1" dirty="0"/>
          </a:p>
          <a:p>
            <a:pPr algn="l"/>
            <a:endParaRPr lang="es-AR" sz="2800" dirty="0"/>
          </a:p>
          <a:p>
            <a:pPr algn="l"/>
            <a:endParaRPr lang="es-AR" sz="2800" dirty="0"/>
          </a:p>
          <a:p>
            <a:pPr algn="l"/>
            <a:endParaRPr lang="es-AR" sz="2800" dirty="0"/>
          </a:p>
        </p:txBody>
      </p:sp>
    </p:spTree>
    <p:extLst>
      <p:ext uri="{BB962C8B-B14F-4D97-AF65-F5344CB8AC3E}">
        <p14:creationId xmlns:p14="http://schemas.microsoft.com/office/powerpoint/2010/main" val="2860217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9" grpId="0"/>
      <p:bldP spid="20" grpId="0"/>
      <p:bldP spid="2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8310DC5-2391-475F-A3E1-15D7EA48A4BA}"/>
              </a:ext>
            </a:extLst>
          </p:cNvPr>
          <p:cNvSpPr/>
          <p:nvPr/>
        </p:nvSpPr>
        <p:spPr>
          <a:xfrm>
            <a:off x="290101" y="330487"/>
            <a:ext cx="4875245" cy="584775"/>
          </a:xfrm>
          <a:prstGeom prst="rect">
            <a:avLst/>
          </a:prstGeom>
        </p:spPr>
        <p:txBody>
          <a:bodyPr wrap="none">
            <a:spAutoFit/>
          </a:bodyPr>
          <a:lstStyle/>
          <a:p>
            <a:r>
              <a:rPr lang="es-AR" sz="3200" b="1" dirty="0"/>
              <a:t>Caso de predicción de lluvia</a:t>
            </a:r>
            <a:endParaRPr lang="en-US" sz="3200" b="1" dirty="0"/>
          </a:p>
        </p:txBody>
      </p:sp>
      <p:pic>
        <p:nvPicPr>
          <p:cNvPr id="10242" name="Picture 2">
            <a:extLst>
              <a:ext uri="{FF2B5EF4-FFF2-40B4-BE49-F238E27FC236}">
                <a16:creationId xmlns:a16="http://schemas.microsoft.com/office/drawing/2014/main" id="{B087A087-C56F-42FA-ABB4-E634B22C19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201" y="1143000"/>
            <a:ext cx="2872199" cy="2464347"/>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4C5CB665-5B6A-43AF-A7D4-8AC689E5A1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201" y="4040608"/>
            <a:ext cx="2857912" cy="2486905"/>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3AA187CC-D3FB-41F6-AC1C-82DB0C4F4B49}"/>
              </a:ext>
            </a:extLst>
          </p:cNvPr>
          <p:cNvSpPr txBox="1">
            <a:spLocks/>
          </p:cNvSpPr>
          <p:nvPr/>
        </p:nvSpPr>
        <p:spPr>
          <a:xfrm>
            <a:off x="3657600" y="1676400"/>
            <a:ext cx="4393293" cy="2667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AR" sz="2000" dirty="0"/>
              <a:t>En conjunto de entrenamiento aumenta la performance a medida que agrego más </a:t>
            </a:r>
            <a:r>
              <a:rPr lang="es-AR" sz="2000" dirty="0" err="1"/>
              <a:t>features</a:t>
            </a:r>
            <a:r>
              <a:rPr lang="es-AR" sz="2000" dirty="0"/>
              <a:t> </a:t>
            </a:r>
          </a:p>
          <a:p>
            <a:pPr algn="l"/>
            <a:endParaRPr lang="es-AR" sz="3600" b="1" dirty="0"/>
          </a:p>
          <a:p>
            <a:pPr algn="l"/>
            <a:endParaRPr lang="es-AR" sz="2800" dirty="0"/>
          </a:p>
          <a:p>
            <a:pPr algn="l"/>
            <a:endParaRPr lang="es-AR" sz="2800" dirty="0"/>
          </a:p>
          <a:p>
            <a:pPr algn="l"/>
            <a:endParaRPr lang="es-AR" sz="2800" dirty="0"/>
          </a:p>
        </p:txBody>
      </p:sp>
      <p:sp>
        <p:nvSpPr>
          <p:cNvPr id="9" name="Title 1">
            <a:extLst>
              <a:ext uri="{FF2B5EF4-FFF2-40B4-BE49-F238E27FC236}">
                <a16:creationId xmlns:a16="http://schemas.microsoft.com/office/drawing/2014/main" id="{56B92CAF-B15A-4FD3-B397-70CAB05985AA}"/>
              </a:ext>
            </a:extLst>
          </p:cNvPr>
          <p:cNvSpPr txBox="1">
            <a:spLocks/>
          </p:cNvSpPr>
          <p:nvPr/>
        </p:nvSpPr>
        <p:spPr>
          <a:xfrm>
            <a:off x="3657599" y="4648200"/>
            <a:ext cx="4393293" cy="2667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AR" sz="2000" dirty="0"/>
              <a:t>En cambio, en el conjunto de evaluación necesito además un valor específico de la constante de regularización (para evitar </a:t>
            </a:r>
            <a:r>
              <a:rPr lang="es-AR" sz="2000" dirty="0" err="1"/>
              <a:t>overfitting</a:t>
            </a:r>
            <a:r>
              <a:rPr lang="es-AR" sz="2000" dirty="0"/>
              <a:t>)</a:t>
            </a:r>
          </a:p>
          <a:p>
            <a:pPr algn="l"/>
            <a:endParaRPr lang="es-AR" sz="3600" b="1" dirty="0"/>
          </a:p>
          <a:p>
            <a:pPr algn="l"/>
            <a:endParaRPr lang="es-AR" sz="2800" dirty="0"/>
          </a:p>
          <a:p>
            <a:pPr algn="l"/>
            <a:endParaRPr lang="es-AR" sz="2800" dirty="0"/>
          </a:p>
          <a:p>
            <a:pPr algn="l"/>
            <a:endParaRPr lang="es-AR" sz="2800" dirty="0"/>
          </a:p>
        </p:txBody>
      </p:sp>
    </p:spTree>
    <p:extLst>
      <p:ext uri="{BB962C8B-B14F-4D97-AF65-F5344CB8AC3E}">
        <p14:creationId xmlns:p14="http://schemas.microsoft.com/office/powerpoint/2010/main" val="2243614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24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29330E5-E349-4589-B6DC-2391EB69FEF3}"/>
              </a:ext>
            </a:extLst>
          </p:cNvPr>
          <p:cNvSpPr/>
          <p:nvPr/>
        </p:nvSpPr>
        <p:spPr>
          <a:xfrm>
            <a:off x="323849" y="76200"/>
            <a:ext cx="8050987" cy="584775"/>
          </a:xfrm>
          <a:prstGeom prst="rect">
            <a:avLst/>
          </a:prstGeom>
        </p:spPr>
        <p:txBody>
          <a:bodyPr wrap="none">
            <a:spAutoFit/>
          </a:bodyPr>
          <a:lstStyle/>
          <a:p>
            <a:r>
              <a:rPr lang="es-AR" sz="3200" b="1" dirty="0"/>
              <a:t>Dos observaciones muy muy muy importantes</a:t>
            </a:r>
            <a:endParaRPr lang="en-US" sz="3200" b="1" dirty="0"/>
          </a:p>
        </p:txBody>
      </p:sp>
      <p:sp>
        <p:nvSpPr>
          <p:cNvPr id="6" name="Title 1">
            <a:extLst>
              <a:ext uri="{FF2B5EF4-FFF2-40B4-BE49-F238E27FC236}">
                <a16:creationId xmlns:a16="http://schemas.microsoft.com/office/drawing/2014/main" id="{F4D65A6D-CCDB-4E76-8DB3-522309556291}"/>
              </a:ext>
            </a:extLst>
          </p:cNvPr>
          <p:cNvSpPr txBox="1">
            <a:spLocks/>
          </p:cNvSpPr>
          <p:nvPr/>
        </p:nvSpPr>
        <p:spPr>
          <a:xfrm>
            <a:off x="323849" y="1524000"/>
            <a:ext cx="8763000" cy="2819400"/>
          </a:xfrm>
          <a:prstGeom prst="rect">
            <a:avLst/>
          </a:prstGeom>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AR" sz="2000" dirty="0"/>
              <a:t>1. Cuando divido entre conjuntos de entrenamiento y evaluación, toda transformación que decida hacer tengo que hacerla por separado en cada uno. </a:t>
            </a:r>
          </a:p>
          <a:p>
            <a:pPr algn="l"/>
            <a:endParaRPr lang="es-AR" sz="2000" dirty="0"/>
          </a:p>
          <a:p>
            <a:pPr algn="l"/>
            <a:r>
              <a:rPr lang="es-AR" sz="2000" b="1" dirty="0"/>
              <a:t>De lo contrario, podría transferir información desde el set de entrenamiento al de evaluación sin querer y aumentar artificialmente la performance.</a:t>
            </a:r>
          </a:p>
          <a:p>
            <a:pPr algn="l"/>
            <a:endParaRPr lang="es-AR" sz="2000" dirty="0"/>
          </a:p>
          <a:p>
            <a:pPr algn="l"/>
            <a:r>
              <a:rPr lang="es-AR" sz="2000" dirty="0"/>
              <a:t>Por ejemplo, si computo z-scores sobre todos los </a:t>
            </a:r>
            <a:r>
              <a:rPr lang="es-AR" sz="2000" dirty="0" err="1"/>
              <a:t>features</a:t>
            </a:r>
            <a:r>
              <a:rPr lang="es-AR" sz="2000" dirty="0"/>
              <a:t>, al restar la media y dividir por el desvío estándar de todo, meto </a:t>
            </a:r>
            <a:r>
              <a:rPr lang="es-AR" sz="2000" dirty="0" err="1"/>
              <a:t>info</a:t>
            </a:r>
            <a:r>
              <a:rPr lang="es-AR" sz="2000" dirty="0"/>
              <a:t> de test en </a:t>
            </a:r>
            <a:r>
              <a:rPr lang="es-AR" sz="2000" dirty="0" err="1"/>
              <a:t>train</a:t>
            </a:r>
            <a:r>
              <a:rPr lang="es-AR" sz="2000" dirty="0"/>
              <a:t> set.</a:t>
            </a:r>
          </a:p>
          <a:p>
            <a:pPr marL="457200" indent="-457200" algn="l">
              <a:buAutoNum type="arabicPeriod"/>
            </a:pPr>
            <a:endParaRPr lang="es-AR" sz="2000" dirty="0"/>
          </a:p>
          <a:p>
            <a:pPr algn="l"/>
            <a:endParaRPr lang="es-AR" sz="2000" dirty="0"/>
          </a:p>
          <a:p>
            <a:pPr algn="l"/>
            <a:r>
              <a:rPr lang="es-AR" sz="2000" dirty="0"/>
              <a:t> </a:t>
            </a:r>
          </a:p>
          <a:p>
            <a:pPr algn="l"/>
            <a:endParaRPr lang="es-AR" sz="3600" b="1" dirty="0"/>
          </a:p>
          <a:p>
            <a:pPr algn="l"/>
            <a:endParaRPr lang="es-AR" sz="2800" dirty="0"/>
          </a:p>
          <a:p>
            <a:pPr algn="l"/>
            <a:endParaRPr lang="es-AR" sz="2800" dirty="0"/>
          </a:p>
          <a:p>
            <a:pPr algn="l"/>
            <a:endParaRPr lang="es-AR" sz="2800" dirty="0"/>
          </a:p>
        </p:txBody>
      </p:sp>
      <p:sp>
        <p:nvSpPr>
          <p:cNvPr id="7" name="Title 1">
            <a:extLst>
              <a:ext uri="{FF2B5EF4-FFF2-40B4-BE49-F238E27FC236}">
                <a16:creationId xmlns:a16="http://schemas.microsoft.com/office/drawing/2014/main" id="{BA55AB3D-489B-4E4A-ABB9-994D7FD70685}"/>
              </a:ext>
            </a:extLst>
          </p:cNvPr>
          <p:cNvSpPr txBox="1">
            <a:spLocks/>
          </p:cNvSpPr>
          <p:nvPr/>
        </p:nvSpPr>
        <p:spPr>
          <a:xfrm>
            <a:off x="323849" y="4089113"/>
            <a:ext cx="8763000" cy="48768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AR" sz="2000" dirty="0"/>
              <a:t>2. Cuando hago optimización de </a:t>
            </a:r>
            <a:r>
              <a:rPr lang="es-AR" sz="2000" dirty="0" err="1"/>
              <a:t>hiperparámetros</a:t>
            </a:r>
            <a:r>
              <a:rPr lang="es-AR" sz="2000" dirty="0"/>
              <a:t>, encuentro la performance máxima de la grilla.</a:t>
            </a:r>
          </a:p>
          <a:p>
            <a:pPr algn="l"/>
            <a:endParaRPr lang="es-AR" sz="2000" dirty="0"/>
          </a:p>
          <a:p>
            <a:pPr algn="l"/>
            <a:r>
              <a:rPr lang="es-AR" sz="2000" b="1" dirty="0"/>
              <a:t>Pero esta performance es demasiado optimista, precisamente porque ya surge de un proceso de optimización.</a:t>
            </a:r>
          </a:p>
          <a:p>
            <a:pPr algn="l"/>
            <a:endParaRPr lang="es-AR" sz="2000" dirty="0"/>
          </a:p>
          <a:p>
            <a:pPr algn="l"/>
            <a:r>
              <a:rPr lang="es-AR" sz="2000" dirty="0"/>
              <a:t>Para obtener un estimativo que no esté inflado, necesito seleccionar los </a:t>
            </a:r>
            <a:r>
              <a:rPr lang="es-AR" sz="2000" dirty="0" err="1"/>
              <a:t>hiperparámetros</a:t>
            </a:r>
            <a:r>
              <a:rPr lang="es-AR" sz="2000" dirty="0"/>
              <a:t> que me dan esa performance máxima, entrenar el modelo con ellos, y evaluar la performance en otro </a:t>
            </a:r>
            <a:r>
              <a:rPr lang="es-AR" sz="2000" dirty="0" err="1"/>
              <a:t>datset</a:t>
            </a:r>
            <a:r>
              <a:rPr lang="es-AR" sz="2000" dirty="0"/>
              <a:t> distinto que no haya sido utilizado para la optimización</a:t>
            </a:r>
          </a:p>
          <a:p>
            <a:pPr marL="457200" indent="-457200" algn="l">
              <a:buAutoNum type="arabicPeriod"/>
            </a:pPr>
            <a:endParaRPr lang="es-AR" sz="2000" dirty="0"/>
          </a:p>
          <a:p>
            <a:pPr algn="l"/>
            <a:endParaRPr lang="es-AR" sz="2000" dirty="0"/>
          </a:p>
          <a:p>
            <a:pPr algn="l"/>
            <a:r>
              <a:rPr lang="es-AR" sz="2000" dirty="0"/>
              <a:t> </a:t>
            </a:r>
          </a:p>
          <a:p>
            <a:pPr algn="l"/>
            <a:endParaRPr lang="es-AR" sz="3600" b="1" dirty="0"/>
          </a:p>
          <a:p>
            <a:pPr algn="l"/>
            <a:endParaRPr lang="es-AR" sz="2800" dirty="0"/>
          </a:p>
          <a:p>
            <a:pPr algn="l"/>
            <a:endParaRPr lang="es-AR" sz="2800" dirty="0"/>
          </a:p>
          <a:p>
            <a:pPr algn="l"/>
            <a:endParaRPr lang="es-AR" sz="2800" dirty="0"/>
          </a:p>
        </p:txBody>
      </p:sp>
      <p:cxnSp>
        <p:nvCxnSpPr>
          <p:cNvPr id="9" name="Straight Connector 8">
            <a:extLst>
              <a:ext uri="{FF2B5EF4-FFF2-40B4-BE49-F238E27FC236}">
                <a16:creationId xmlns:a16="http://schemas.microsoft.com/office/drawing/2014/main" id="{25E69832-18E4-4E2D-B780-41E0BE3283BA}"/>
              </a:ext>
            </a:extLst>
          </p:cNvPr>
          <p:cNvCxnSpPr/>
          <p:nvPr/>
        </p:nvCxnSpPr>
        <p:spPr>
          <a:xfrm>
            <a:off x="0" y="3276600"/>
            <a:ext cx="914400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15340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B3C1185-F7B6-452D-80EF-2F2E5B016B9B}"/>
              </a:ext>
            </a:extLst>
          </p:cNvPr>
          <p:cNvSpPr>
            <a:spLocks noGrp="1"/>
          </p:cNvSpPr>
          <p:nvPr>
            <p:ph type="title"/>
          </p:nvPr>
        </p:nvSpPr>
        <p:spPr>
          <a:xfrm>
            <a:off x="0" y="274638"/>
            <a:ext cx="8991600" cy="1143000"/>
          </a:xfrm>
        </p:spPr>
        <p:txBody>
          <a:bodyPr>
            <a:normAutofit/>
          </a:bodyPr>
          <a:lstStyle/>
          <a:p>
            <a:r>
              <a:rPr lang="es-AR" b="1" dirty="0"/>
              <a:t>Clase de hoy: tres notebooks</a:t>
            </a:r>
            <a:endParaRPr lang="en-US" b="1" i="1" dirty="0"/>
          </a:p>
        </p:txBody>
      </p:sp>
      <p:sp>
        <p:nvSpPr>
          <p:cNvPr id="6" name="Title 1">
            <a:extLst>
              <a:ext uri="{FF2B5EF4-FFF2-40B4-BE49-F238E27FC236}">
                <a16:creationId xmlns:a16="http://schemas.microsoft.com/office/drawing/2014/main" id="{5F6443AF-BF62-4CA7-B64F-1BB9DA5F2CDA}"/>
              </a:ext>
            </a:extLst>
          </p:cNvPr>
          <p:cNvSpPr txBox="1">
            <a:spLocks/>
          </p:cNvSpPr>
          <p:nvPr/>
        </p:nvSpPr>
        <p:spPr>
          <a:xfrm>
            <a:off x="304800" y="1143000"/>
            <a:ext cx="8839200" cy="63246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s-AR" sz="2800" dirty="0"/>
          </a:p>
          <a:p>
            <a:pPr algn="l"/>
            <a:endParaRPr lang="es-AR" sz="2800" dirty="0"/>
          </a:p>
          <a:p>
            <a:pPr algn="l"/>
            <a:endParaRPr lang="es-AR" sz="2800" dirty="0"/>
          </a:p>
        </p:txBody>
      </p:sp>
      <p:sp>
        <p:nvSpPr>
          <p:cNvPr id="7" name="Title 1">
            <a:extLst>
              <a:ext uri="{FF2B5EF4-FFF2-40B4-BE49-F238E27FC236}">
                <a16:creationId xmlns:a16="http://schemas.microsoft.com/office/drawing/2014/main" id="{4D06442E-BD54-4082-894E-1DD8DF7C45B7}"/>
              </a:ext>
            </a:extLst>
          </p:cNvPr>
          <p:cNvSpPr txBox="1">
            <a:spLocks/>
          </p:cNvSpPr>
          <p:nvPr/>
        </p:nvSpPr>
        <p:spPr>
          <a:xfrm>
            <a:off x="152400" y="1295400"/>
            <a:ext cx="9144000" cy="63246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AR" sz="3600" dirty="0"/>
              <a:t>Primero: el problema de clases desbalanceadas</a:t>
            </a:r>
          </a:p>
          <a:p>
            <a:pPr algn="l"/>
            <a:endParaRPr lang="es-AR" sz="3600" dirty="0"/>
          </a:p>
          <a:p>
            <a:pPr algn="l"/>
            <a:r>
              <a:rPr lang="es-AR" sz="3600" dirty="0"/>
              <a:t>Segundo: el problema de la normalización</a:t>
            </a:r>
          </a:p>
          <a:p>
            <a:pPr algn="l"/>
            <a:endParaRPr lang="es-AR" sz="3600" dirty="0"/>
          </a:p>
          <a:p>
            <a:pPr algn="l"/>
            <a:r>
              <a:rPr lang="es-AR" sz="3600" dirty="0"/>
              <a:t>Tercero: el problema de los </a:t>
            </a:r>
            <a:r>
              <a:rPr lang="es-AR" sz="3600" dirty="0" err="1"/>
              <a:t>hiperparámetros</a:t>
            </a:r>
            <a:r>
              <a:rPr lang="es-AR" sz="3600" dirty="0"/>
              <a:t> </a:t>
            </a:r>
            <a:endParaRPr lang="es-AR" sz="2800" dirty="0"/>
          </a:p>
          <a:p>
            <a:pPr algn="l"/>
            <a:endParaRPr lang="es-AR" sz="2800" dirty="0"/>
          </a:p>
          <a:p>
            <a:pPr algn="l"/>
            <a:endParaRPr lang="es-AR" sz="2800" dirty="0"/>
          </a:p>
        </p:txBody>
      </p:sp>
    </p:spTree>
    <p:extLst>
      <p:ext uri="{BB962C8B-B14F-4D97-AF65-F5344CB8AC3E}">
        <p14:creationId xmlns:p14="http://schemas.microsoft.com/office/powerpoint/2010/main" val="3290793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AC64220-BB10-4D7C-8EA2-71084942BAC2}"/>
              </a:ext>
            </a:extLst>
          </p:cNvPr>
          <p:cNvSpPr txBox="1">
            <a:spLocks/>
          </p:cNvSpPr>
          <p:nvPr/>
        </p:nvSpPr>
        <p:spPr>
          <a:xfrm>
            <a:off x="304800" y="3581400"/>
            <a:ext cx="8839200" cy="4191000"/>
          </a:xfrm>
          <a:prstGeom prst="rect">
            <a:avLst/>
          </a:prstGeom>
        </p:spPr>
        <p:txBody>
          <a:bodyPr vert="horz" lIns="91440" tIns="45720" rIns="91440" bIns="45720" rtlCol="0" anchor="ctr">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AR" sz="3600" dirty="0"/>
              <a:t>Tratar de obtener la mejor performance posible en un problema de clasificación</a:t>
            </a:r>
          </a:p>
          <a:p>
            <a:pPr algn="l"/>
            <a:endParaRPr lang="es-AR" sz="3600" dirty="0"/>
          </a:p>
          <a:p>
            <a:pPr algn="l"/>
            <a:r>
              <a:rPr lang="es-AR" sz="3600" dirty="0"/>
              <a:t>Aprender a estimar correctamente la performance de un modelo</a:t>
            </a:r>
          </a:p>
          <a:p>
            <a:pPr algn="l"/>
            <a:endParaRPr lang="es-AR" sz="3600" dirty="0"/>
          </a:p>
          <a:p>
            <a:pPr algn="l"/>
            <a:r>
              <a:rPr lang="es-AR" sz="3600" dirty="0"/>
              <a:t>Empezar a explorar otros modelos de clasificación más allá de la regresión logística</a:t>
            </a:r>
          </a:p>
          <a:p>
            <a:pPr algn="l"/>
            <a:endParaRPr lang="es-AR" sz="3600" dirty="0"/>
          </a:p>
          <a:p>
            <a:pPr algn="l"/>
            <a:endParaRPr lang="es-AR" sz="3600" dirty="0"/>
          </a:p>
          <a:p>
            <a:pPr marL="742950" indent="-742950" algn="l">
              <a:buAutoNum type="arabicPeriod"/>
            </a:pPr>
            <a:endParaRPr lang="es-AR" sz="3600" dirty="0"/>
          </a:p>
          <a:p>
            <a:pPr algn="l"/>
            <a:endParaRPr lang="es-AR" sz="2800" dirty="0"/>
          </a:p>
          <a:p>
            <a:pPr algn="l"/>
            <a:endParaRPr lang="es-AR" sz="2800" dirty="0"/>
          </a:p>
          <a:p>
            <a:pPr algn="l"/>
            <a:endParaRPr lang="es-AR" sz="2800" dirty="0"/>
          </a:p>
          <a:p>
            <a:pPr algn="l"/>
            <a:endParaRPr lang="es-AR" sz="2800" dirty="0"/>
          </a:p>
        </p:txBody>
      </p:sp>
      <p:sp>
        <p:nvSpPr>
          <p:cNvPr id="5" name="Title 1">
            <a:extLst>
              <a:ext uri="{FF2B5EF4-FFF2-40B4-BE49-F238E27FC236}">
                <a16:creationId xmlns:a16="http://schemas.microsoft.com/office/drawing/2014/main" id="{8FB2D0A4-EFBB-4C53-A1CF-003EA7DD71D7}"/>
              </a:ext>
            </a:extLst>
          </p:cNvPr>
          <p:cNvSpPr>
            <a:spLocks noGrp="1"/>
          </p:cNvSpPr>
          <p:nvPr>
            <p:ph type="title"/>
          </p:nvPr>
        </p:nvSpPr>
        <p:spPr>
          <a:xfrm>
            <a:off x="0" y="274638"/>
            <a:ext cx="8991600" cy="1143000"/>
          </a:xfrm>
        </p:spPr>
        <p:txBody>
          <a:bodyPr>
            <a:normAutofit/>
          </a:bodyPr>
          <a:lstStyle/>
          <a:p>
            <a:r>
              <a:rPr lang="es-AR" b="1" dirty="0"/>
              <a:t>Objetivo de próximas clases</a:t>
            </a:r>
            <a:endParaRPr lang="en-US" b="1" dirty="0"/>
          </a:p>
        </p:txBody>
      </p:sp>
    </p:spTree>
    <p:extLst>
      <p:ext uri="{BB962C8B-B14F-4D97-AF65-F5344CB8AC3E}">
        <p14:creationId xmlns:p14="http://schemas.microsoft.com/office/powerpoint/2010/main" val="1548893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AC64220-BB10-4D7C-8EA2-71084942BAC2}"/>
              </a:ext>
            </a:extLst>
          </p:cNvPr>
          <p:cNvSpPr txBox="1">
            <a:spLocks/>
          </p:cNvSpPr>
          <p:nvPr/>
        </p:nvSpPr>
        <p:spPr>
          <a:xfrm>
            <a:off x="304800" y="1057048"/>
            <a:ext cx="8839200" cy="595335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AR" sz="2800" dirty="0"/>
              <a:t>Un </a:t>
            </a:r>
            <a:r>
              <a:rPr lang="es-AR" sz="2800" dirty="0" err="1"/>
              <a:t>dataset</a:t>
            </a:r>
            <a:r>
              <a:rPr lang="es-AR" sz="2800" dirty="0"/>
              <a:t> de clasificación y el objetivo es usar todo lo que vimos en la materia para obtener la mejor performance posible</a:t>
            </a:r>
          </a:p>
          <a:p>
            <a:pPr algn="l"/>
            <a:endParaRPr lang="es-AR" sz="3600" dirty="0"/>
          </a:p>
          <a:p>
            <a:pPr algn="l"/>
            <a:endParaRPr lang="es-AR" sz="3600" dirty="0"/>
          </a:p>
          <a:p>
            <a:pPr algn="l"/>
            <a:endParaRPr lang="es-AR" sz="3600" dirty="0"/>
          </a:p>
          <a:p>
            <a:pPr algn="l"/>
            <a:endParaRPr lang="es-AR" sz="3600" dirty="0"/>
          </a:p>
          <a:p>
            <a:pPr algn="l"/>
            <a:endParaRPr lang="es-AR" sz="2800" dirty="0"/>
          </a:p>
          <a:p>
            <a:pPr algn="l"/>
            <a:endParaRPr lang="es-AR" sz="2800" dirty="0"/>
          </a:p>
          <a:p>
            <a:pPr algn="l"/>
            <a:endParaRPr lang="es-AR" sz="2800" dirty="0"/>
          </a:p>
          <a:p>
            <a:pPr algn="l"/>
            <a:endParaRPr lang="es-AR" sz="2800" dirty="0"/>
          </a:p>
        </p:txBody>
      </p:sp>
      <p:sp>
        <p:nvSpPr>
          <p:cNvPr id="5" name="Title 1">
            <a:extLst>
              <a:ext uri="{FF2B5EF4-FFF2-40B4-BE49-F238E27FC236}">
                <a16:creationId xmlns:a16="http://schemas.microsoft.com/office/drawing/2014/main" id="{8FB2D0A4-EFBB-4C53-A1CF-003EA7DD71D7}"/>
              </a:ext>
            </a:extLst>
          </p:cNvPr>
          <p:cNvSpPr>
            <a:spLocks noGrp="1"/>
          </p:cNvSpPr>
          <p:nvPr>
            <p:ph type="title"/>
          </p:nvPr>
        </p:nvSpPr>
        <p:spPr>
          <a:xfrm>
            <a:off x="0" y="274638"/>
            <a:ext cx="8991600" cy="1143000"/>
          </a:xfrm>
        </p:spPr>
        <p:txBody>
          <a:bodyPr>
            <a:normAutofit/>
          </a:bodyPr>
          <a:lstStyle/>
          <a:p>
            <a:r>
              <a:rPr lang="es-AR" b="1" dirty="0"/>
              <a:t>Próximo TP (adelanto)</a:t>
            </a:r>
            <a:endParaRPr lang="en-US" b="1" dirty="0"/>
          </a:p>
        </p:txBody>
      </p:sp>
      <p:pic>
        <p:nvPicPr>
          <p:cNvPr id="28678" name="Picture 6" descr="White Podium For Winners Awarding Ceremony With Black Numbers For 1st 2nd  And 3rd Places One Single Object Hand Painted Watercolour Illustration Cut  Out Clip Art Element For Design Decoration Stock Illustration -">
            <a:extLst>
              <a:ext uri="{FF2B5EF4-FFF2-40B4-BE49-F238E27FC236}">
                <a16:creationId xmlns:a16="http://schemas.microsoft.com/office/drawing/2014/main" id="{1BF4AC86-4E3E-48F5-B640-BA0415B129A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6845"/>
          <a:stretch/>
        </p:blipFill>
        <p:spPr bwMode="auto">
          <a:xfrm>
            <a:off x="1600200" y="4346935"/>
            <a:ext cx="5791200" cy="251106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3811635F-0716-4E38-B561-58FAE8CB3E99}"/>
              </a:ext>
            </a:extLst>
          </p:cNvPr>
          <p:cNvPicPr>
            <a:picLocks noChangeAspect="1"/>
          </p:cNvPicPr>
          <p:nvPr/>
        </p:nvPicPr>
        <p:blipFill>
          <a:blip r:embed="rId3"/>
          <a:stretch>
            <a:fillRect/>
          </a:stretch>
        </p:blipFill>
        <p:spPr>
          <a:xfrm>
            <a:off x="2123480" y="3467242"/>
            <a:ext cx="1283494" cy="1731905"/>
          </a:xfrm>
          <a:prstGeom prst="rect">
            <a:avLst/>
          </a:prstGeom>
        </p:spPr>
      </p:pic>
      <p:pic>
        <p:nvPicPr>
          <p:cNvPr id="16" name="Picture 15">
            <a:extLst>
              <a:ext uri="{FF2B5EF4-FFF2-40B4-BE49-F238E27FC236}">
                <a16:creationId xmlns:a16="http://schemas.microsoft.com/office/drawing/2014/main" id="{958F6F98-6210-424B-B074-039EFA2296E9}"/>
              </a:ext>
            </a:extLst>
          </p:cNvPr>
          <p:cNvPicPr>
            <a:picLocks noChangeAspect="1"/>
          </p:cNvPicPr>
          <p:nvPr/>
        </p:nvPicPr>
        <p:blipFill>
          <a:blip r:embed="rId3"/>
          <a:stretch>
            <a:fillRect/>
          </a:stretch>
        </p:blipFill>
        <p:spPr>
          <a:xfrm>
            <a:off x="5525804" y="3657600"/>
            <a:ext cx="1283494" cy="1731905"/>
          </a:xfrm>
          <a:prstGeom prst="rect">
            <a:avLst/>
          </a:prstGeom>
        </p:spPr>
      </p:pic>
      <p:pic>
        <p:nvPicPr>
          <p:cNvPr id="12" name="Picture 11">
            <a:extLst>
              <a:ext uri="{FF2B5EF4-FFF2-40B4-BE49-F238E27FC236}">
                <a16:creationId xmlns:a16="http://schemas.microsoft.com/office/drawing/2014/main" id="{F21AB69D-2F30-4E19-80A3-D59689A812C9}"/>
              </a:ext>
            </a:extLst>
          </p:cNvPr>
          <p:cNvPicPr>
            <a:picLocks noChangeAspect="1"/>
          </p:cNvPicPr>
          <p:nvPr/>
        </p:nvPicPr>
        <p:blipFill>
          <a:blip r:embed="rId4"/>
          <a:stretch>
            <a:fillRect/>
          </a:stretch>
        </p:blipFill>
        <p:spPr>
          <a:xfrm>
            <a:off x="3733800" y="2743200"/>
            <a:ext cx="1556459" cy="1922685"/>
          </a:xfrm>
          <a:prstGeom prst="rect">
            <a:avLst/>
          </a:prstGeom>
        </p:spPr>
      </p:pic>
    </p:spTree>
    <p:extLst>
      <p:ext uri="{BB962C8B-B14F-4D97-AF65-F5344CB8AC3E}">
        <p14:creationId xmlns:p14="http://schemas.microsoft.com/office/powerpoint/2010/main" val="615733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284E7-B424-46DA-9F53-6B1AF20A1531}"/>
              </a:ext>
            </a:extLst>
          </p:cNvPr>
          <p:cNvSpPr>
            <a:spLocks noGrp="1"/>
          </p:cNvSpPr>
          <p:nvPr>
            <p:ph type="title"/>
          </p:nvPr>
        </p:nvSpPr>
        <p:spPr/>
        <p:txBody>
          <a:bodyPr/>
          <a:lstStyle/>
          <a:p>
            <a:r>
              <a:rPr lang="es-AR" dirty="0"/>
              <a:t>¿Qué vimos hasta ahora?</a:t>
            </a:r>
            <a:endParaRPr lang="en-US" dirty="0"/>
          </a:p>
        </p:txBody>
      </p:sp>
      <p:sp>
        <p:nvSpPr>
          <p:cNvPr id="3" name="Content Placeholder 2">
            <a:extLst>
              <a:ext uri="{FF2B5EF4-FFF2-40B4-BE49-F238E27FC236}">
                <a16:creationId xmlns:a16="http://schemas.microsoft.com/office/drawing/2014/main" id="{04CB44E7-9655-4AC3-A9D8-04AE71549CA7}"/>
              </a:ext>
            </a:extLst>
          </p:cNvPr>
          <p:cNvSpPr>
            <a:spLocks noGrp="1"/>
          </p:cNvSpPr>
          <p:nvPr>
            <p:ph idx="1"/>
          </p:nvPr>
        </p:nvSpPr>
        <p:spPr/>
        <p:txBody>
          <a:bodyPr/>
          <a:lstStyle/>
          <a:p>
            <a:pPr marL="0" indent="0">
              <a:buNone/>
            </a:pPr>
            <a:r>
              <a:rPr lang="es-AR" dirty="0"/>
              <a:t>Problema de regresión o clasificación</a:t>
            </a:r>
          </a:p>
          <a:p>
            <a:pPr marL="0" indent="0">
              <a:buNone/>
            </a:pPr>
            <a:endParaRPr lang="es-AR" dirty="0"/>
          </a:p>
          <a:p>
            <a:pPr marL="0" indent="0">
              <a:buNone/>
            </a:pPr>
            <a:endParaRPr lang="es-AR" dirty="0"/>
          </a:p>
          <a:p>
            <a:pPr marL="0" indent="0">
              <a:buNone/>
            </a:pPr>
            <a:r>
              <a:rPr lang="es-AR" dirty="0"/>
              <a:t>n variables </a:t>
            </a:r>
            <a:r>
              <a:rPr lang="es-AR" dirty="0" err="1"/>
              <a:t>independienes</a:t>
            </a:r>
            <a:r>
              <a:rPr lang="es-AR" dirty="0"/>
              <a:t> (</a:t>
            </a:r>
            <a:r>
              <a:rPr lang="es-AR" i="1" dirty="0" err="1"/>
              <a:t>features</a:t>
            </a:r>
            <a:r>
              <a:rPr lang="es-AR" dirty="0"/>
              <a:t>)</a:t>
            </a:r>
          </a:p>
          <a:p>
            <a:pPr marL="0" indent="0">
              <a:buNone/>
            </a:pPr>
            <a:r>
              <a:rPr lang="es-AR" dirty="0"/>
              <a:t>k ejemplos (</a:t>
            </a:r>
            <a:r>
              <a:rPr lang="es-AR" i="1" dirty="0" err="1"/>
              <a:t>samples</a:t>
            </a:r>
            <a:r>
              <a:rPr lang="es-AR" dirty="0"/>
              <a:t>)</a:t>
            </a:r>
          </a:p>
          <a:p>
            <a:pPr marL="0" indent="0">
              <a:buNone/>
            </a:pPr>
            <a:r>
              <a:rPr lang="es-AR" dirty="0"/>
              <a:t>la variable dependiente (</a:t>
            </a:r>
            <a:r>
              <a:rPr lang="es-AR" i="1" dirty="0"/>
              <a:t>target</a:t>
            </a:r>
            <a:r>
              <a:rPr lang="es-AR" dirty="0"/>
              <a:t>) puede ser 0 o 1 (clasificación) o tomar valores reales (regresión)</a:t>
            </a:r>
          </a:p>
          <a:p>
            <a:pPr marL="0" indent="0">
              <a:buNone/>
            </a:pPr>
            <a:endParaRPr lang="en-US" dirty="0"/>
          </a:p>
        </p:txBody>
      </p:sp>
      <p:pic>
        <p:nvPicPr>
          <p:cNvPr id="23556" name="Picture 4" descr="https://latex.codecogs.com/gif.latex?%5Chuge%20%28x_%7B1i%7D%2C%20...%2C%20x_%7Bni%7D%2C%20y_i%29">
            <a:extLst>
              <a:ext uri="{FF2B5EF4-FFF2-40B4-BE49-F238E27FC236}">
                <a16:creationId xmlns:a16="http://schemas.microsoft.com/office/drawing/2014/main" id="{86F6972E-CC22-4E88-A881-66986BB506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514600"/>
            <a:ext cx="2457450" cy="409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5337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55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284E7-B424-46DA-9F53-6B1AF20A1531}"/>
              </a:ext>
            </a:extLst>
          </p:cNvPr>
          <p:cNvSpPr>
            <a:spLocks noGrp="1"/>
          </p:cNvSpPr>
          <p:nvPr>
            <p:ph type="title"/>
          </p:nvPr>
        </p:nvSpPr>
        <p:spPr/>
        <p:txBody>
          <a:bodyPr/>
          <a:lstStyle/>
          <a:p>
            <a:r>
              <a:rPr lang="es-AR" dirty="0"/>
              <a:t>¿Qué vimos hasta ahora?</a:t>
            </a:r>
            <a:endParaRPr lang="en-US" dirty="0"/>
          </a:p>
        </p:txBody>
      </p:sp>
      <p:sp>
        <p:nvSpPr>
          <p:cNvPr id="3" name="Content Placeholder 2">
            <a:extLst>
              <a:ext uri="{FF2B5EF4-FFF2-40B4-BE49-F238E27FC236}">
                <a16:creationId xmlns:a16="http://schemas.microsoft.com/office/drawing/2014/main" id="{04CB44E7-9655-4AC3-A9D8-04AE71549CA7}"/>
              </a:ext>
            </a:extLst>
          </p:cNvPr>
          <p:cNvSpPr>
            <a:spLocks noGrp="1"/>
          </p:cNvSpPr>
          <p:nvPr>
            <p:ph idx="1"/>
          </p:nvPr>
        </p:nvSpPr>
        <p:spPr>
          <a:xfrm>
            <a:off x="457200" y="1600200"/>
            <a:ext cx="8229600" cy="5257800"/>
          </a:xfrm>
        </p:spPr>
        <p:txBody>
          <a:bodyPr>
            <a:normAutofit/>
          </a:bodyPr>
          <a:lstStyle/>
          <a:p>
            <a:pPr marL="0" indent="0">
              <a:buNone/>
            </a:pPr>
            <a:r>
              <a:rPr lang="es-AR" dirty="0"/>
              <a:t>Nuestro </a:t>
            </a:r>
            <a:r>
              <a:rPr lang="es-AR" i="1" dirty="0"/>
              <a:t>modelo</a:t>
            </a:r>
            <a:r>
              <a:rPr lang="es-AR" dirty="0"/>
              <a:t> viene dado por una función</a:t>
            </a:r>
          </a:p>
          <a:p>
            <a:pPr marL="0" indent="0">
              <a:buNone/>
            </a:pPr>
            <a:endParaRPr lang="es-AR" i="1" dirty="0"/>
          </a:p>
          <a:p>
            <a:pPr marL="0" indent="0">
              <a:buNone/>
            </a:pPr>
            <a:endParaRPr lang="es-AR" dirty="0"/>
          </a:p>
          <a:p>
            <a:pPr marL="0" indent="0">
              <a:buNone/>
            </a:pPr>
            <a:r>
              <a:rPr lang="es-AR" dirty="0"/>
              <a:t>cuyo objetivo es aproximar a los </a:t>
            </a:r>
            <a:r>
              <a:rPr lang="es-AR" i="1" dirty="0"/>
              <a:t>targets</a:t>
            </a:r>
          </a:p>
          <a:p>
            <a:pPr marL="0" indent="0">
              <a:buNone/>
            </a:pPr>
            <a:endParaRPr lang="es-AR" i="1" dirty="0"/>
          </a:p>
          <a:p>
            <a:pPr marL="0" indent="0">
              <a:buNone/>
            </a:pPr>
            <a:r>
              <a:rPr lang="es-AR" dirty="0"/>
              <a:t>Para eso, primero obtengo los </a:t>
            </a:r>
            <a:r>
              <a:rPr lang="es-AR" i="1" dirty="0"/>
              <a:t>targets</a:t>
            </a:r>
            <a:r>
              <a:rPr lang="es-AR" dirty="0"/>
              <a:t> estimados</a:t>
            </a:r>
          </a:p>
          <a:p>
            <a:pPr marL="0" indent="0">
              <a:buNone/>
            </a:pPr>
            <a:endParaRPr lang="es-AR" dirty="0"/>
          </a:p>
          <a:p>
            <a:pPr marL="0" indent="0">
              <a:buNone/>
            </a:pPr>
            <a:endParaRPr lang="es-AR" dirty="0"/>
          </a:p>
          <a:p>
            <a:pPr marL="0" indent="0">
              <a:buNone/>
            </a:pPr>
            <a:endParaRPr lang="es-AR" dirty="0"/>
          </a:p>
          <a:p>
            <a:pPr marL="0" indent="0">
              <a:buNone/>
            </a:pPr>
            <a:endParaRPr lang="es-AR" dirty="0"/>
          </a:p>
          <a:p>
            <a:pPr marL="0" indent="0">
              <a:buNone/>
            </a:pPr>
            <a:endParaRPr lang="en-US" dirty="0"/>
          </a:p>
        </p:txBody>
      </p:sp>
      <p:pic>
        <p:nvPicPr>
          <p:cNvPr id="24578" name="Picture 2" descr="https://latex.codecogs.com/gif.latex?%5Chuge%20f%28x_1%2C...%2Cx_n%3B%5Cbeta%20_1%2C...%2C%5Cbeta%20_m%29">
            <a:extLst>
              <a:ext uri="{FF2B5EF4-FFF2-40B4-BE49-F238E27FC236}">
                <a16:creationId xmlns:a16="http://schemas.microsoft.com/office/drawing/2014/main" id="{EEE30099-9A6D-4130-8CE4-FA9F7AD1FE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590800"/>
            <a:ext cx="3333750" cy="361950"/>
          </a:xfrm>
          <a:prstGeom prst="rect">
            <a:avLst/>
          </a:prstGeom>
          <a:noFill/>
          <a:extLst>
            <a:ext uri="{909E8E84-426E-40DD-AFC4-6F175D3DCCD1}">
              <a14:hiddenFill xmlns:a14="http://schemas.microsoft.com/office/drawing/2010/main">
                <a:solidFill>
                  <a:srgbClr val="FFFFFF"/>
                </a:solidFill>
              </a14:hiddenFill>
            </a:ext>
          </a:extLst>
        </p:spPr>
      </p:pic>
      <p:pic>
        <p:nvPicPr>
          <p:cNvPr id="24580" name="Picture 4" descr="https://latex.codecogs.com/gif.latex?%5Chuge%20%5Cwidetilde%7By_i%7D%20%3D%20f%28x_%7B1i%7D%2C...%2Cx_%7Bni%7D%3B%5Cbeta%20_1%2C...%2C%5Cbeta%20_m%29">
            <a:extLst>
              <a:ext uri="{FF2B5EF4-FFF2-40B4-BE49-F238E27FC236}">
                <a16:creationId xmlns:a16="http://schemas.microsoft.com/office/drawing/2014/main" id="{59920A15-D57A-44E0-B155-B047DDE2EA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5410200"/>
            <a:ext cx="4276725" cy="361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6723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7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5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284E7-B424-46DA-9F53-6B1AF20A1531}"/>
              </a:ext>
            </a:extLst>
          </p:cNvPr>
          <p:cNvSpPr>
            <a:spLocks noGrp="1"/>
          </p:cNvSpPr>
          <p:nvPr>
            <p:ph type="title"/>
          </p:nvPr>
        </p:nvSpPr>
        <p:spPr/>
        <p:txBody>
          <a:bodyPr/>
          <a:lstStyle/>
          <a:p>
            <a:r>
              <a:rPr lang="es-AR" dirty="0"/>
              <a:t>¿Qué vimos hasta ahora?</a:t>
            </a:r>
            <a:endParaRPr lang="en-US" dirty="0"/>
          </a:p>
        </p:txBody>
      </p:sp>
      <p:sp>
        <p:nvSpPr>
          <p:cNvPr id="3" name="Content Placeholder 2">
            <a:extLst>
              <a:ext uri="{FF2B5EF4-FFF2-40B4-BE49-F238E27FC236}">
                <a16:creationId xmlns:a16="http://schemas.microsoft.com/office/drawing/2014/main" id="{04CB44E7-9655-4AC3-A9D8-04AE71549CA7}"/>
              </a:ext>
            </a:extLst>
          </p:cNvPr>
          <p:cNvSpPr>
            <a:spLocks noGrp="1"/>
          </p:cNvSpPr>
          <p:nvPr>
            <p:ph idx="1"/>
          </p:nvPr>
        </p:nvSpPr>
        <p:spPr>
          <a:xfrm>
            <a:off x="457200" y="1600200"/>
            <a:ext cx="8229600" cy="5257800"/>
          </a:xfrm>
        </p:spPr>
        <p:txBody>
          <a:bodyPr>
            <a:normAutofit/>
          </a:bodyPr>
          <a:lstStyle/>
          <a:p>
            <a:pPr marL="0" indent="0">
              <a:buNone/>
            </a:pPr>
            <a:r>
              <a:rPr lang="es-AR" dirty="0"/>
              <a:t>Luego, mediante alguna función de distancia calculo la diferencia entre </a:t>
            </a:r>
            <a:r>
              <a:rPr lang="es-AR" i="1" dirty="0"/>
              <a:t>targets</a:t>
            </a:r>
            <a:r>
              <a:rPr lang="es-AR" dirty="0"/>
              <a:t> y </a:t>
            </a:r>
            <a:r>
              <a:rPr lang="es-AR" i="1" dirty="0"/>
              <a:t>targets estimados </a:t>
            </a:r>
            <a:r>
              <a:rPr lang="es-AR" dirty="0"/>
              <a:t>(función de </a:t>
            </a:r>
            <a:r>
              <a:rPr lang="es-AR" i="1" dirty="0"/>
              <a:t>costo</a:t>
            </a:r>
            <a:r>
              <a:rPr lang="es-AR" dirty="0"/>
              <a:t> o </a:t>
            </a:r>
            <a:r>
              <a:rPr lang="es-AR" i="1" dirty="0"/>
              <a:t>pérdida</a:t>
            </a:r>
            <a:r>
              <a:rPr lang="es-AR" dirty="0"/>
              <a:t>)</a:t>
            </a:r>
            <a:endParaRPr lang="es-AR" i="1" dirty="0"/>
          </a:p>
          <a:p>
            <a:pPr marL="0" indent="0">
              <a:buNone/>
            </a:pPr>
            <a:endParaRPr lang="es-AR" i="1" dirty="0"/>
          </a:p>
          <a:p>
            <a:pPr marL="0" indent="0">
              <a:buNone/>
            </a:pPr>
            <a:endParaRPr lang="es-AR" i="1" dirty="0"/>
          </a:p>
          <a:p>
            <a:pPr marL="0" indent="0">
              <a:buNone/>
            </a:pPr>
            <a:r>
              <a:rPr lang="es-AR" dirty="0"/>
              <a:t>(si </a:t>
            </a:r>
            <a:r>
              <a:rPr lang="es-AR" i="1" dirty="0"/>
              <a:t>d</a:t>
            </a:r>
            <a:r>
              <a:rPr lang="es-AR" dirty="0"/>
              <a:t> es la distancia euclídea tengo cuadrados mínimos). Los </a:t>
            </a:r>
            <a:r>
              <a:rPr lang="es-AR" i="1" dirty="0"/>
              <a:t>targets estimados </a:t>
            </a:r>
            <a:r>
              <a:rPr lang="es-AR" dirty="0"/>
              <a:t>dependen de los parámetros. Busco los que minimicen la </a:t>
            </a:r>
            <a:r>
              <a:rPr lang="es-AR" i="1" dirty="0"/>
              <a:t>L</a:t>
            </a:r>
            <a:r>
              <a:rPr lang="es-AR" dirty="0"/>
              <a:t>:</a:t>
            </a:r>
            <a:endParaRPr lang="es-AR" i="1" dirty="0"/>
          </a:p>
          <a:p>
            <a:pPr marL="0" indent="0">
              <a:buNone/>
            </a:pPr>
            <a:endParaRPr lang="es-AR" dirty="0"/>
          </a:p>
          <a:p>
            <a:pPr marL="0" indent="0">
              <a:buNone/>
            </a:pPr>
            <a:endParaRPr lang="es-AR" i="1" dirty="0"/>
          </a:p>
          <a:p>
            <a:pPr marL="0" indent="0">
              <a:buNone/>
            </a:pPr>
            <a:endParaRPr lang="es-AR" dirty="0"/>
          </a:p>
          <a:p>
            <a:pPr marL="0" indent="0">
              <a:buNone/>
            </a:pPr>
            <a:endParaRPr lang="es-AR" dirty="0"/>
          </a:p>
          <a:p>
            <a:pPr marL="0" indent="0">
              <a:buNone/>
            </a:pPr>
            <a:endParaRPr lang="es-AR" dirty="0"/>
          </a:p>
          <a:p>
            <a:pPr marL="0" indent="0">
              <a:buNone/>
            </a:pPr>
            <a:endParaRPr lang="es-AR" dirty="0"/>
          </a:p>
          <a:p>
            <a:pPr marL="0" indent="0">
              <a:buNone/>
            </a:pPr>
            <a:endParaRPr lang="en-US" dirty="0"/>
          </a:p>
        </p:txBody>
      </p:sp>
      <p:pic>
        <p:nvPicPr>
          <p:cNvPr id="25604" name="Picture 4" descr="https://latex.codecogs.com/gif.latex?%5Chuge%20d%5Cleft%20%28%20%28y_1%2C...%2Cy_k%29%2C%28%5Cwidetilde%7By%7D_1%2C...%2C%5Cwidetilde%7By%7D_k%29%20%5Cright%20%29%20%3D%20L%28%5Cbeta%20_1%2C...%2C%5Cbeta%20_m%29">
            <a:extLst>
              <a:ext uri="{FF2B5EF4-FFF2-40B4-BE49-F238E27FC236}">
                <a16:creationId xmlns:a16="http://schemas.microsoft.com/office/drawing/2014/main" id="{12EED39F-C857-4558-8094-09B8D84C0A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581400"/>
            <a:ext cx="6048375" cy="3619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s://latex.codecogs.com/gif.latex?%5Chuge%20%28%5Cwidetilde%7B%5Cbeta%7D_1%2C%20...%2C%20%5Cwidetilde%7B%5Cbeta%7D_m%29%20%3D%20%5Ctextup%7Bargmin%7D%20%5Cleft%20%28%20L%28%5Cbeta_1%2C...%2C%5Cbeta_m%29%20%5Cright%20%29">
            <a:extLst>
              <a:ext uri="{FF2B5EF4-FFF2-40B4-BE49-F238E27FC236}">
                <a16:creationId xmlns:a16="http://schemas.microsoft.com/office/drawing/2014/main" id="{AC18D424-58DA-44BE-8D72-7CFB79FD03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6105525"/>
            <a:ext cx="5314950" cy="44767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8D7D19EF-CF0D-4487-A733-B2C360E51E80}"/>
              </a:ext>
            </a:extLst>
          </p:cNvPr>
          <p:cNvSpPr txBox="1">
            <a:spLocks/>
          </p:cNvSpPr>
          <p:nvPr/>
        </p:nvSpPr>
        <p:spPr>
          <a:xfrm>
            <a:off x="6096000" y="6049962"/>
            <a:ext cx="2895600" cy="126523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s-AR" sz="2800" dirty="0">
                <a:solidFill>
                  <a:srgbClr val="FF0000"/>
                </a:solidFill>
              </a:rPr>
              <a:t>Entrenamiento</a:t>
            </a:r>
            <a:endParaRPr lang="en-US" dirty="0">
              <a:solidFill>
                <a:srgbClr val="FF0000"/>
              </a:solidFill>
            </a:endParaRPr>
          </a:p>
        </p:txBody>
      </p:sp>
    </p:spTree>
    <p:extLst>
      <p:ext uri="{BB962C8B-B14F-4D97-AF65-F5344CB8AC3E}">
        <p14:creationId xmlns:p14="http://schemas.microsoft.com/office/powerpoint/2010/main" val="2232552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60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284E7-B424-46DA-9F53-6B1AF20A1531}"/>
              </a:ext>
            </a:extLst>
          </p:cNvPr>
          <p:cNvSpPr>
            <a:spLocks noGrp="1"/>
          </p:cNvSpPr>
          <p:nvPr>
            <p:ph type="title"/>
          </p:nvPr>
        </p:nvSpPr>
        <p:spPr/>
        <p:txBody>
          <a:bodyPr/>
          <a:lstStyle/>
          <a:p>
            <a:r>
              <a:rPr lang="es-AR" dirty="0"/>
              <a:t>¿Qué vimos hasta ahora?</a:t>
            </a:r>
            <a:endParaRPr lang="en-US" dirty="0"/>
          </a:p>
        </p:txBody>
      </p:sp>
      <p:sp>
        <p:nvSpPr>
          <p:cNvPr id="3" name="Content Placeholder 2">
            <a:extLst>
              <a:ext uri="{FF2B5EF4-FFF2-40B4-BE49-F238E27FC236}">
                <a16:creationId xmlns:a16="http://schemas.microsoft.com/office/drawing/2014/main" id="{04CB44E7-9655-4AC3-A9D8-04AE71549CA7}"/>
              </a:ext>
            </a:extLst>
          </p:cNvPr>
          <p:cNvSpPr>
            <a:spLocks noGrp="1"/>
          </p:cNvSpPr>
          <p:nvPr>
            <p:ph idx="1"/>
          </p:nvPr>
        </p:nvSpPr>
        <p:spPr>
          <a:xfrm>
            <a:off x="457200" y="1600200"/>
            <a:ext cx="8229600" cy="5257800"/>
          </a:xfrm>
        </p:spPr>
        <p:txBody>
          <a:bodyPr>
            <a:normAutofit/>
          </a:bodyPr>
          <a:lstStyle/>
          <a:p>
            <a:pPr marL="0" indent="0">
              <a:buNone/>
            </a:pPr>
            <a:r>
              <a:rPr lang="es-AR" dirty="0"/>
              <a:t>Si </a:t>
            </a:r>
            <a:r>
              <a:rPr lang="es-AR" i="1" dirty="0"/>
              <a:t>m</a:t>
            </a:r>
            <a:r>
              <a:rPr lang="es-AR" dirty="0"/>
              <a:t> (número de parámetros es grande), puedo hacer que la función de costo sea chica </a:t>
            </a:r>
            <a:r>
              <a:rPr lang="es-AR" dirty="0" err="1"/>
              <a:t>sobreajustando</a:t>
            </a:r>
            <a:r>
              <a:rPr lang="es-AR" dirty="0"/>
              <a:t> (</a:t>
            </a:r>
            <a:r>
              <a:rPr lang="es-AR" i="1" dirty="0" err="1"/>
              <a:t>overfitteando</a:t>
            </a:r>
            <a:r>
              <a:rPr lang="es-AR" dirty="0"/>
              <a:t>) los datos.</a:t>
            </a:r>
          </a:p>
          <a:p>
            <a:pPr marL="0" indent="0">
              <a:buNone/>
            </a:pPr>
            <a:r>
              <a:rPr lang="es-AR" dirty="0"/>
              <a:t>Vimos dos soluciones posibles: regularización </a:t>
            </a:r>
            <a:r>
              <a:rPr lang="es-AR" i="1" dirty="0" err="1"/>
              <a:t>ridge</a:t>
            </a:r>
            <a:r>
              <a:rPr lang="es-AR" dirty="0"/>
              <a:t> y regularización </a:t>
            </a:r>
            <a:r>
              <a:rPr lang="es-AR" i="1" dirty="0" err="1"/>
              <a:t>lasso</a:t>
            </a:r>
            <a:r>
              <a:rPr lang="es-AR" dirty="0"/>
              <a:t>.</a:t>
            </a:r>
          </a:p>
          <a:p>
            <a:pPr marL="0" indent="0">
              <a:buNone/>
            </a:pPr>
            <a:endParaRPr lang="es-AR" i="1" dirty="0"/>
          </a:p>
          <a:p>
            <a:pPr marL="0" indent="0">
              <a:buNone/>
            </a:pPr>
            <a:endParaRPr lang="es-AR" i="1" dirty="0"/>
          </a:p>
          <a:p>
            <a:pPr marL="0" indent="0">
              <a:buNone/>
            </a:pPr>
            <a:endParaRPr lang="es-AR" i="1" dirty="0"/>
          </a:p>
          <a:p>
            <a:pPr marL="0" indent="0">
              <a:buNone/>
            </a:pPr>
            <a:endParaRPr lang="es-AR" dirty="0"/>
          </a:p>
          <a:p>
            <a:pPr marL="0" indent="0">
              <a:buNone/>
            </a:pPr>
            <a:endParaRPr lang="es-AR" i="1" dirty="0"/>
          </a:p>
          <a:p>
            <a:pPr marL="0" indent="0">
              <a:buNone/>
            </a:pPr>
            <a:endParaRPr lang="es-AR" dirty="0"/>
          </a:p>
          <a:p>
            <a:pPr marL="0" indent="0">
              <a:buNone/>
            </a:pPr>
            <a:endParaRPr lang="es-AR" dirty="0"/>
          </a:p>
          <a:p>
            <a:pPr marL="0" indent="0">
              <a:buNone/>
            </a:pPr>
            <a:endParaRPr lang="es-AR" dirty="0"/>
          </a:p>
          <a:p>
            <a:pPr marL="0" indent="0">
              <a:buNone/>
            </a:pPr>
            <a:endParaRPr lang="es-AR" dirty="0"/>
          </a:p>
          <a:p>
            <a:pPr marL="0" indent="0">
              <a:buNone/>
            </a:pPr>
            <a:endParaRPr lang="en-US" dirty="0"/>
          </a:p>
        </p:txBody>
      </p:sp>
      <p:pic>
        <p:nvPicPr>
          <p:cNvPr id="27650" name="Picture 2" descr="https://latex.codecogs.com/gif.latex?%5CLARGE%20%28%5Cwidetilde%7B%5Cbeta%20%7D_1%2C...%2C%5Cwidetilde%7B%5Cbeta%20%7D_m%29%20%3D%20%5Ctextup%7Bargmin%7D%20%5Cleft%20%28%20L%28%5Cbeta%20_1%2C...%2C%5Cbeta%20_m%20%5Cright%29%20&amp;plus;%20C%5Csum_%7Bj%3D1%7D%5E%7Bm%7D%5Cbeta%20_%7Bj%7D%5E%7B2%7D%20%29">
            <a:extLst>
              <a:ext uri="{FF2B5EF4-FFF2-40B4-BE49-F238E27FC236}">
                <a16:creationId xmlns:a16="http://schemas.microsoft.com/office/drawing/2014/main" id="{0AEF0C53-CCE5-4AB0-8719-64180740EE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4572000"/>
            <a:ext cx="5629275" cy="866775"/>
          </a:xfrm>
          <a:prstGeom prst="rect">
            <a:avLst/>
          </a:prstGeom>
          <a:noFill/>
          <a:extLst>
            <a:ext uri="{909E8E84-426E-40DD-AFC4-6F175D3DCCD1}">
              <a14:hiddenFill xmlns:a14="http://schemas.microsoft.com/office/drawing/2010/main">
                <a:solidFill>
                  <a:srgbClr val="FFFFFF"/>
                </a:solidFill>
              </a14:hiddenFill>
            </a:ext>
          </a:extLst>
        </p:spPr>
      </p:pic>
      <p:pic>
        <p:nvPicPr>
          <p:cNvPr id="27652" name="Picture 4" descr="https://latex.codecogs.com/gif.latex?%5CLARGE%20%28%5Cwidetilde%7B%5Cbeta%20%7D_1%2C...%2C%5Cwidetilde%7B%5Cbeta%20%7D_m%29%20%3D%20%5Ctextup%7Bargmin%7D%20%5Cleft%20%28%20L%28%5Cbeta%20_1%2C...%2C%5Cbeta%20_m%20%5Cright%29%20&amp;plus;%20C%5Csum_%7Bj%3D1%7D%5E%7Bm%7D%5Cleft%20%7C%20%5Cbeta%20_%7Bj%7D%20%5Cright%20%7C%29">
            <a:extLst>
              <a:ext uri="{FF2B5EF4-FFF2-40B4-BE49-F238E27FC236}">
                <a16:creationId xmlns:a16="http://schemas.microsoft.com/office/drawing/2014/main" id="{38829AED-A14F-4A86-8AD0-D0E2F76DC2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857" y="5792787"/>
            <a:ext cx="5772150" cy="866775"/>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A5A4A181-3DF6-47D1-BD9E-8C52E65066D7}"/>
              </a:ext>
            </a:extLst>
          </p:cNvPr>
          <p:cNvCxnSpPr/>
          <p:nvPr/>
        </p:nvCxnSpPr>
        <p:spPr>
          <a:xfrm>
            <a:off x="5105400" y="5486400"/>
            <a:ext cx="1283607"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1" name="Straight Connector 10">
            <a:extLst>
              <a:ext uri="{FF2B5EF4-FFF2-40B4-BE49-F238E27FC236}">
                <a16:creationId xmlns:a16="http://schemas.microsoft.com/office/drawing/2014/main" id="{E2CCCBED-EB3E-4276-83A5-D398E80566E7}"/>
              </a:ext>
            </a:extLst>
          </p:cNvPr>
          <p:cNvCxnSpPr/>
          <p:nvPr/>
        </p:nvCxnSpPr>
        <p:spPr>
          <a:xfrm>
            <a:off x="5117193" y="6781800"/>
            <a:ext cx="1283607" cy="0"/>
          </a:xfrm>
          <a:prstGeom prst="line">
            <a:avLst/>
          </a:prstGeom>
        </p:spPr>
        <p:style>
          <a:lnRef idx="3">
            <a:schemeClr val="accent2"/>
          </a:lnRef>
          <a:fillRef idx="0">
            <a:schemeClr val="accent2"/>
          </a:fillRef>
          <a:effectRef idx="2">
            <a:schemeClr val="accent2"/>
          </a:effectRef>
          <a:fontRef idx="minor">
            <a:schemeClr val="tx1"/>
          </a:fontRef>
        </p:style>
      </p:cxnSp>
      <p:sp>
        <p:nvSpPr>
          <p:cNvPr id="7" name="TextBox 6">
            <a:extLst>
              <a:ext uri="{FF2B5EF4-FFF2-40B4-BE49-F238E27FC236}">
                <a16:creationId xmlns:a16="http://schemas.microsoft.com/office/drawing/2014/main" id="{1B33355D-A63D-4686-93D0-125488273C7C}"/>
              </a:ext>
            </a:extLst>
          </p:cNvPr>
          <p:cNvSpPr txBox="1"/>
          <p:nvPr/>
        </p:nvSpPr>
        <p:spPr>
          <a:xfrm>
            <a:off x="6553200" y="4748011"/>
            <a:ext cx="2895600" cy="523220"/>
          </a:xfrm>
          <a:prstGeom prst="rect">
            <a:avLst/>
          </a:prstGeom>
          <a:noFill/>
        </p:spPr>
        <p:txBody>
          <a:bodyPr wrap="square" rtlCol="0">
            <a:spAutoFit/>
          </a:bodyPr>
          <a:lstStyle/>
          <a:p>
            <a:r>
              <a:rPr lang="en-US" sz="2800" b="1" dirty="0">
                <a:solidFill>
                  <a:srgbClr val="FF0000"/>
                </a:solidFill>
              </a:rPr>
              <a:t>Ridge</a:t>
            </a:r>
            <a:endParaRPr lang="en-US" b="1" dirty="0">
              <a:solidFill>
                <a:srgbClr val="FF0000"/>
              </a:solidFill>
            </a:endParaRPr>
          </a:p>
        </p:txBody>
      </p:sp>
      <p:sp>
        <p:nvSpPr>
          <p:cNvPr id="14" name="TextBox 13">
            <a:extLst>
              <a:ext uri="{FF2B5EF4-FFF2-40B4-BE49-F238E27FC236}">
                <a16:creationId xmlns:a16="http://schemas.microsoft.com/office/drawing/2014/main" id="{FD53942A-1D4F-492A-BCCF-E7F2A802FCD8}"/>
              </a:ext>
            </a:extLst>
          </p:cNvPr>
          <p:cNvSpPr txBox="1"/>
          <p:nvPr/>
        </p:nvSpPr>
        <p:spPr>
          <a:xfrm>
            <a:off x="6574971" y="5964564"/>
            <a:ext cx="2895600" cy="523220"/>
          </a:xfrm>
          <a:prstGeom prst="rect">
            <a:avLst/>
          </a:prstGeom>
          <a:noFill/>
        </p:spPr>
        <p:txBody>
          <a:bodyPr wrap="square" rtlCol="0">
            <a:spAutoFit/>
          </a:bodyPr>
          <a:lstStyle/>
          <a:p>
            <a:r>
              <a:rPr lang="en-US" sz="2800" b="1" dirty="0">
                <a:solidFill>
                  <a:srgbClr val="FF0000"/>
                </a:solidFill>
              </a:rPr>
              <a:t>Lasso</a:t>
            </a:r>
            <a:endParaRPr lang="en-US" b="1" dirty="0">
              <a:solidFill>
                <a:srgbClr val="FF0000"/>
              </a:solidFill>
            </a:endParaRPr>
          </a:p>
        </p:txBody>
      </p:sp>
    </p:spTree>
    <p:extLst>
      <p:ext uri="{BB962C8B-B14F-4D97-AF65-F5344CB8AC3E}">
        <p14:creationId xmlns:p14="http://schemas.microsoft.com/office/powerpoint/2010/main" val="791275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65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65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284E7-B424-46DA-9F53-6B1AF20A1531}"/>
              </a:ext>
            </a:extLst>
          </p:cNvPr>
          <p:cNvSpPr>
            <a:spLocks noGrp="1"/>
          </p:cNvSpPr>
          <p:nvPr>
            <p:ph type="title"/>
          </p:nvPr>
        </p:nvSpPr>
        <p:spPr>
          <a:xfrm>
            <a:off x="0" y="274638"/>
            <a:ext cx="8991600" cy="1143000"/>
          </a:xfrm>
        </p:spPr>
        <p:txBody>
          <a:bodyPr>
            <a:normAutofit/>
          </a:bodyPr>
          <a:lstStyle/>
          <a:p>
            <a:r>
              <a:rPr lang="es-AR" dirty="0"/>
              <a:t>Y esto es el </a:t>
            </a:r>
            <a:r>
              <a:rPr lang="es-AR" i="1" dirty="0"/>
              <a:t>aprendizaje supervisado</a:t>
            </a:r>
            <a:endParaRPr lang="en-US" i="1" dirty="0"/>
          </a:p>
        </p:txBody>
      </p:sp>
      <p:pic>
        <p:nvPicPr>
          <p:cNvPr id="12" name="Picture 4" descr="https://latex.codecogs.com/gif.latex?%5Chuge%20%5Cwidetilde%7By_i%7D%20%3D%20f%28x_%7B1i%7D%2C...%2Cx_%7Bni%7D%3B%5Cbeta%20_1%2C...%2C%5Cbeta%20_m%29">
            <a:extLst>
              <a:ext uri="{FF2B5EF4-FFF2-40B4-BE49-F238E27FC236}">
                <a16:creationId xmlns:a16="http://schemas.microsoft.com/office/drawing/2014/main" id="{26844535-71EF-4B52-AECF-1AF1DEA630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590800"/>
            <a:ext cx="4276725" cy="36195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https://latex.codecogs.com/gif.latex?%5Chuge%20d%5Cleft%20%28%20%28y_1%2C...%2Cy_k%29%2C%28%5Cwidetilde%7By%7D_1%2C...%2C%5Cwidetilde%7By%7D_k%29%20%5Cright%20%29%20%3D%20L%28%5Cbeta%20_1%2C...%2C%5Cbeta%20_m%29">
            <a:extLst>
              <a:ext uri="{FF2B5EF4-FFF2-40B4-BE49-F238E27FC236}">
                <a16:creationId xmlns:a16="http://schemas.microsoft.com/office/drawing/2014/main" id="{BD1164A5-C016-45B4-BE9D-767DADA1D3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429000"/>
            <a:ext cx="6048375" cy="36195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s://latex.codecogs.com/gif.latex?%5CLARGE%20%28%5Cwidetilde%7B%5Cbeta%20%7D_1%2C...%2C%5Cwidetilde%7B%5Cbeta%20%7D_m%29%20%3D%20%5Ctextup%7Bargmin%7D%20%5Cleft%20%28%20L%28%5Cbeta%20_1%2C...%2C%5Cbeta%20_m%20%5Cright%29%20&amp;plus;%20C%5Csum_%7Bj%3D1%7D%5E%7Bm%7D%5Cbeta%20_%7Bj%7D%5E%7B2%7D%20%29">
            <a:extLst>
              <a:ext uri="{FF2B5EF4-FFF2-40B4-BE49-F238E27FC236}">
                <a16:creationId xmlns:a16="http://schemas.microsoft.com/office/drawing/2014/main" id="{AD434A45-888F-46F5-ADE3-4C2946CC85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7743" y="4343400"/>
            <a:ext cx="5629275" cy="86677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https://latex.codecogs.com/gif.latex?%5CLARGE%20%28%5Cwidetilde%7B%5Cbeta%20%7D_1%2C...%2C%5Cwidetilde%7B%5Cbeta%20%7D_m%29%20%3D%20%5Ctextup%7Bargmin%7D%20%5Cleft%20%28%20L%28%5Cbeta%20_1%2C...%2C%5Cbeta%20_m%20%5Cright%29%20&amp;plus;%20C%5Csum_%7Bj%3D1%7D%5E%7Bm%7D%5Cleft%20%7C%20%5Cbeta%20_%7Bj%7D%20%5Cright%20%7C%29">
            <a:extLst>
              <a:ext uri="{FF2B5EF4-FFF2-40B4-BE49-F238E27FC236}">
                <a16:creationId xmlns:a16="http://schemas.microsoft.com/office/drawing/2014/main" id="{EDD0CBE4-2F4F-4044-A4CD-8570CB002C6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5457825"/>
            <a:ext cx="5772150" cy="86677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https://latex.codecogs.com/gif.latex?%5Chuge%20f%28x_1%2C...%2Cx_n%3B%5Cbeta%20_1%2C...%2C%5Cbeta%20_m%29">
            <a:extLst>
              <a:ext uri="{FF2B5EF4-FFF2-40B4-BE49-F238E27FC236}">
                <a16:creationId xmlns:a16="http://schemas.microsoft.com/office/drawing/2014/main" id="{AB7E0331-27AB-4803-847D-65C6742EBB9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1828800"/>
            <a:ext cx="3333750" cy="361950"/>
          </a:xfrm>
          <a:prstGeom prst="rect">
            <a:avLst/>
          </a:prstGeom>
          <a:noFill/>
          <a:extLst>
            <a:ext uri="{909E8E84-426E-40DD-AFC4-6F175D3DCCD1}">
              <a14:hiddenFill xmlns:a14="http://schemas.microsoft.com/office/drawing/2010/main">
                <a:solidFill>
                  <a:srgbClr val="FFFFFF"/>
                </a:solidFill>
              </a14:hiddenFill>
            </a:ext>
          </a:extLst>
        </p:spPr>
      </p:pic>
      <p:sp>
        <p:nvSpPr>
          <p:cNvPr id="8" name="Arrow: Down 7">
            <a:extLst>
              <a:ext uri="{FF2B5EF4-FFF2-40B4-BE49-F238E27FC236}">
                <a16:creationId xmlns:a16="http://schemas.microsoft.com/office/drawing/2014/main" id="{1722166F-C7E3-403A-B9AF-68E7B82622BC}"/>
              </a:ext>
            </a:extLst>
          </p:cNvPr>
          <p:cNvSpPr/>
          <p:nvPr/>
        </p:nvSpPr>
        <p:spPr>
          <a:xfrm rot="2913113">
            <a:off x="873622" y="1415349"/>
            <a:ext cx="236794" cy="4046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Down 17">
            <a:extLst>
              <a:ext uri="{FF2B5EF4-FFF2-40B4-BE49-F238E27FC236}">
                <a16:creationId xmlns:a16="http://schemas.microsoft.com/office/drawing/2014/main" id="{716D0314-1D67-43E2-8121-C333EBDA60EF}"/>
              </a:ext>
            </a:extLst>
          </p:cNvPr>
          <p:cNvSpPr/>
          <p:nvPr/>
        </p:nvSpPr>
        <p:spPr>
          <a:xfrm rot="2913113">
            <a:off x="4997946" y="3022956"/>
            <a:ext cx="236794" cy="4046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Down 19">
            <a:extLst>
              <a:ext uri="{FF2B5EF4-FFF2-40B4-BE49-F238E27FC236}">
                <a16:creationId xmlns:a16="http://schemas.microsoft.com/office/drawing/2014/main" id="{95B577E7-C051-4081-A9DE-431044F99357}"/>
              </a:ext>
            </a:extLst>
          </p:cNvPr>
          <p:cNvSpPr/>
          <p:nvPr/>
        </p:nvSpPr>
        <p:spPr>
          <a:xfrm rot="2913113">
            <a:off x="5954983" y="4064885"/>
            <a:ext cx="236794" cy="4046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Down 20">
            <a:extLst>
              <a:ext uri="{FF2B5EF4-FFF2-40B4-BE49-F238E27FC236}">
                <a16:creationId xmlns:a16="http://schemas.microsoft.com/office/drawing/2014/main" id="{EFE3074B-9BC6-4011-9794-07998CCF8CB7}"/>
              </a:ext>
            </a:extLst>
          </p:cNvPr>
          <p:cNvSpPr/>
          <p:nvPr/>
        </p:nvSpPr>
        <p:spPr>
          <a:xfrm rot="2913113">
            <a:off x="5959183" y="5164343"/>
            <a:ext cx="236794" cy="4046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3AC70C0-0529-4E8F-A706-59F297D9BA4D}"/>
              </a:ext>
            </a:extLst>
          </p:cNvPr>
          <p:cNvSpPr txBox="1"/>
          <p:nvPr/>
        </p:nvSpPr>
        <p:spPr>
          <a:xfrm>
            <a:off x="6381750" y="1554600"/>
            <a:ext cx="2386239" cy="830997"/>
          </a:xfrm>
          <a:prstGeom prst="rect">
            <a:avLst/>
          </a:prstGeom>
          <a:noFill/>
        </p:spPr>
        <p:txBody>
          <a:bodyPr wrap="square" rtlCol="0">
            <a:spAutoFit/>
          </a:bodyPr>
          <a:lstStyle/>
          <a:p>
            <a:r>
              <a:rPr lang="es-AR" sz="2400" b="1" dirty="0">
                <a:solidFill>
                  <a:srgbClr val="0070C0"/>
                </a:solidFill>
              </a:rPr>
              <a:t>aunque aún hay cosas para elegir</a:t>
            </a:r>
            <a:endParaRPr lang="en-US" sz="2400" b="1" dirty="0">
              <a:solidFill>
                <a:srgbClr val="0070C0"/>
              </a:solidFill>
            </a:endParaRPr>
          </a:p>
        </p:txBody>
      </p:sp>
    </p:spTree>
    <p:extLst>
      <p:ext uri="{BB962C8B-B14F-4D97-AF65-F5344CB8AC3E}">
        <p14:creationId xmlns:p14="http://schemas.microsoft.com/office/powerpoint/2010/main" val="3483024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8" grpId="0" animBg="1"/>
      <p:bldP spid="20" grpId="0" animBg="1"/>
      <p:bldP spid="21" grpId="0" animBg="1"/>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595EF42-7CE2-45DB-9551-1493A59665F5}"/>
              </a:ext>
            </a:extLst>
          </p:cNvPr>
          <p:cNvSpPr>
            <a:spLocks noGrp="1"/>
          </p:cNvSpPr>
          <p:nvPr>
            <p:ph type="title"/>
          </p:nvPr>
        </p:nvSpPr>
        <p:spPr>
          <a:xfrm>
            <a:off x="0" y="274638"/>
            <a:ext cx="8991600" cy="1143000"/>
          </a:xfrm>
        </p:spPr>
        <p:txBody>
          <a:bodyPr>
            <a:normAutofit/>
          </a:bodyPr>
          <a:lstStyle/>
          <a:p>
            <a:r>
              <a:rPr lang="es-AR" dirty="0"/>
              <a:t>Cosas aún por elegir</a:t>
            </a:r>
            <a:endParaRPr lang="en-US" i="1" dirty="0"/>
          </a:p>
        </p:txBody>
      </p:sp>
      <p:sp>
        <p:nvSpPr>
          <p:cNvPr id="5" name="Title 1">
            <a:extLst>
              <a:ext uri="{FF2B5EF4-FFF2-40B4-BE49-F238E27FC236}">
                <a16:creationId xmlns:a16="http://schemas.microsoft.com/office/drawing/2014/main" id="{B2502A5D-2360-46D4-80A5-D55F84F92749}"/>
              </a:ext>
            </a:extLst>
          </p:cNvPr>
          <p:cNvSpPr txBox="1">
            <a:spLocks/>
          </p:cNvSpPr>
          <p:nvPr/>
        </p:nvSpPr>
        <p:spPr>
          <a:xfrm>
            <a:off x="152400" y="1905000"/>
            <a:ext cx="8458200" cy="4830762"/>
          </a:xfrm>
          <a:prstGeom prst="rect">
            <a:avLst/>
          </a:prstGeom>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742950" indent="-742950" algn="l">
              <a:buAutoNum type="arabicPeriod"/>
            </a:pPr>
            <a:r>
              <a:rPr lang="es-AR" sz="3600" dirty="0"/>
              <a:t>¿Cómo elijo el modelo </a:t>
            </a:r>
            <a:r>
              <a:rPr lang="es-AR" sz="3600" i="1" dirty="0"/>
              <a:t>f</a:t>
            </a:r>
            <a:r>
              <a:rPr lang="es-AR" sz="3600" dirty="0"/>
              <a:t>?</a:t>
            </a:r>
          </a:p>
          <a:p>
            <a:pPr marL="742950" indent="-742950" algn="l">
              <a:buAutoNum type="arabicPeriod"/>
            </a:pPr>
            <a:endParaRPr lang="es-AR" sz="3600" dirty="0"/>
          </a:p>
          <a:p>
            <a:pPr marL="742950" indent="-742950" algn="l">
              <a:buFontTx/>
              <a:buAutoNum type="arabicPeriod"/>
            </a:pPr>
            <a:r>
              <a:rPr lang="es-AR" sz="3600" dirty="0"/>
              <a:t>¿Cómo elijo la función de pérdida </a:t>
            </a:r>
            <a:r>
              <a:rPr lang="es-AR" sz="3600" i="1" dirty="0"/>
              <a:t>L</a:t>
            </a:r>
            <a:r>
              <a:rPr lang="es-AR" sz="3600" dirty="0"/>
              <a:t>?</a:t>
            </a:r>
          </a:p>
          <a:p>
            <a:pPr algn="l"/>
            <a:endParaRPr lang="es-AR" sz="3600" dirty="0"/>
          </a:p>
          <a:p>
            <a:pPr marL="742950" indent="-742950" algn="l">
              <a:buAutoNum type="arabicPeriod" startAt="3"/>
            </a:pPr>
            <a:r>
              <a:rPr lang="es-AR" sz="3600" dirty="0"/>
              <a:t>¿Cómo determino </a:t>
            </a:r>
            <a:r>
              <a:rPr lang="es-AR" sz="3600" i="1" dirty="0"/>
              <a:t>C</a:t>
            </a:r>
            <a:r>
              <a:rPr lang="es-AR" sz="3600" dirty="0"/>
              <a:t>?</a:t>
            </a:r>
          </a:p>
          <a:p>
            <a:pPr marL="742950" indent="-742950" algn="l">
              <a:buAutoNum type="arabicPeriod" startAt="3"/>
            </a:pPr>
            <a:endParaRPr lang="es-AR" sz="3600" dirty="0"/>
          </a:p>
          <a:p>
            <a:pPr marL="742950" indent="-742950" algn="l">
              <a:buAutoNum type="arabicPeriod" startAt="3"/>
            </a:pPr>
            <a:r>
              <a:rPr lang="es-AR" sz="3600" dirty="0"/>
              <a:t>¿Cómo determino la performance del modelo?</a:t>
            </a:r>
          </a:p>
          <a:p>
            <a:pPr marL="742950" indent="-742950" algn="l">
              <a:buAutoNum type="arabicPeriod" startAt="3"/>
            </a:pPr>
            <a:endParaRPr lang="es-AR" sz="3600" dirty="0"/>
          </a:p>
          <a:p>
            <a:pPr marL="742950" indent="-742950" algn="l">
              <a:buAutoNum type="arabicPeriod" startAt="3"/>
            </a:pPr>
            <a:r>
              <a:rPr lang="es-AR" sz="3600" dirty="0"/>
              <a:t>¿Cómo preparo los </a:t>
            </a:r>
            <a:r>
              <a:rPr lang="es-AR" sz="3600" dirty="0" err="1"/>
              <a:t>features</a:t>
            </a:r>
            <a:r>
              <a:rPr lang="es-AR" sz="3600" dirty="0"/>
              <a:t> para el modelo?</a:t>
            </a:r>
          </a:p>
          <a:p>
            <a:pPr algn="l"/>
            <a:endParaRPr lang="es-AR" sz="3600" dirty="0"/>
          </a:p>
        </p:txBody>
      </p:sp>
      <p:sp>
        <p:nvSpPr>
          <p:cNvPr id="2" name="Rectangle 1">
            <a:extLst>
              <a:ext uri="{FF2B5EF4-FFF2-40B4-BE49-F238E27FC236}">
                <a16:creationId xmlns:a16="http://schemas.microsoft.com/office/drawing/2014/main" id="{394AA5C1-E6FB-42D7-8C86-8F9F86A85232}"/>
              </a:ext>
            </a:extLst>
          </p:cNvPr>
          <p:cNvSpPr/>
          <p:nvPr/>
        </p:nvSpPr>
        <p:spPr>
          <a:xfrm>
            <a:off x="152400" y="3276600"/>
            <a:ext cx="8229600" cy="3306762"/>
          </a:xfrm>
          <a:prstGeom prst="rect">
            <a:avLst/>
          </a:prstGeom>
          <a:noFill/>
          <a:ln w="635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C1BF8B9-78DA-4806-875E-C0335D6D915D}"/>
              </a:ext>
            </a:extLst>
          </p:cNvPr>
          <p:cNvSpPr txBox="1"/>
          <p:nvPr/>
        </p:nvSpPr>
        <p:spPr>
          <a:xfrm>
            <a:off x="7493680" y="2297965"/>
            <a:ext cx="1574120" cy="830997"/>
          </a:xfrm>
          <a:prstGeom prst="rect">
            <a:avLst/>
          </a:prstGeom>
          <a:noFill/>
        </p:spPr>
        <p:txBody>
          <a:bodyPr wrap="square" rtlCol="0">
            <a:spAutoFit/>
          </a:bodyPr>
          <a:lstStyle/>
          <a:p>
            <a:r>
              <a:rPr lang="es-AR" sz="2400" b="1" dirty="0">
                <a:solidFill>
                  <a:srgbClr val="0070C0"/>
                </a:solidFill>
              </a:rPr>
              <a:t>Clase de hoy</a:t>
            </a:r>
            <a:endParaRPr lang="en-US" sz="2400" b="1" dirty="0">
              <a:solidFill>
                <a:srgbClr val="0070C0"/>
              </a:solidFill>
            </a:endParaRPr>
          </a:p>
        </p:txBody>
      </p:sp>
    </p:spTree>
    <p:extLst>
      <p:ext uri="{BB962C8B-B14F-4D97-AF65-F5344CB8AC3E}">
        <p14:creationId xmlns:p14="http://schemas.microsoft.com/office/powerpoint/2010/main" val="480674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B60DE4-E668-40F1-8F47-7D86060F9271}"/>
              </a:ext>
            </a:extLst>
          </p:cNvPr>
          <p:cNvSpPr/>
          <p:nvPr/>
        </p:nvSpPr>
        <p:spPr>
          <a:xfrm>
            <a:off x="1028700" y="381000"/>
            <a:ext cx="7086600" cy="523220"/>
          </a:xfrm>
          <a:prstGeom prst="rect">
            <a:avLst/>
          </a:prstGeom>
        </p:spPr>
        <p:txBody>
          <a:bodyPr wrap="square">
            <a:spAutoFit/>
          </a:bodyPr>
          <a:lstStyle/>
          <a:p>
            <a:r>
              <a:rPr lang="es-AR" sz="2800" b="1" dirty="0"/>
              <a:t>¿Cómo determino la performance del modelo?</a:t>
            </a:r>
          </a:p>
        </p:txBody>
      </p:sp>
      <p:pic>
        <p:nvPicPr>
          <p:cNvPr id="1026" name="Picture 2" descr="https://latex.codecogs.com/gif.latex?%5CLARGE%20%5Ctextup%7BAcc%20%7D%3D%5Cfrac%7B1%7D%7Bk%7D%20%5Csum_%7Bi%3D1%7D%5Ek%5Cleft%20%7C%20%5Cwidetilde%7By%7D_i%20-%20y_i%20%5Cright%20%7C">
            <a:extLst>
              <a:ext uri="{FF2B5EF4-FFF2-40B4-BE49-F238E27FC236}">
                <a16:creationId xmlns:a16="http://schemas.microsoft.com/office/drawing/2014/main" id="{4D691839-0E36-481D-84B2-CEC31ED3EC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320800"/>
            <a:ext cx="3048000" cy="1016000"/>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8330B5FE-839A-47E2-B2D4-AFAD6DAA55EF}"/>
              </a:ext>
            </a:extLst>
          </p:cNvPr>
          <p:cNvSpPr>
            <a:spLocks noGrp="1"/>
          </p:cNvSpPr>
          <p:nvPr>
            <p:ph idx="1"/>
          </p:nvPr>
        </p:nvSpPr>
        <p:spPr>
          <a:xfrm>
            <a:off x="3867150" y="1219200"/>
            <a:ext cx="5276850" cy="1770063"/>
          </a:xfrm>
        </p:spPr>
        <p:txBody>
          <a:bodyPr>
            <a:normAutofit/>
          </a:bodyPr>
          <a:lstStyle/>
          <a:p>
            <a:pPr marL="0" indent="0">
              <a:buNone/>
            </a:pPr>
            <a:r>
              <a:rPr lang="es-AR" sz="2400" i="1" dirty="0" err="1"/>
              <a:t>Accuracy</a:t>
            </a:r>
            <a:r>
              <a:rPr lang="es-AR" sz="2400" dirty="0"/>
              <a:t>: cantidad de veces que el </a:t>
            </a:r>
            <a:r>
              <a:rPr lang="es-AR" sz="2400" i="1" dirty="0" err="1"/>
              <a:t>label</a:t>
            </a:r>
            <a:r>
              <a:rPr lang="es-AR" sz="2400" dirty="0"/>
              <a:t> estimado es correcto sobre cantidad total de </a:t>
            </a:r>
            <a:r>
              <a:rPr lang="es-AR" sz="2400" i="1" dirty="0" err="1"/>
              <a:t>samples</a:t>
            </a:r>
            <a:r>
              <a:rPr lang="es-AR" sz="2400" dirty="0"/>
              <a:t> </a:t>
            </a:r>
            <a:endParaRPr lang="es-AR" sz="2400" i="1" dirty="0"/>
          </a:p>
          <a:p>
            <a:pPr marL="0" indent="0">
              <a:buNone/>
            </a:pPr>
            <a:endParaRPr lang="es-AR" i="1" dirty="0"/>
          </a:p>
          <a:p>
            <a:pPr marL="0" indent="0">
              <a:buNone/>
            </a:pPr>
            <a:endParaRPr lang="es-AR" i="1" dirty="0"/>
          </a:p>
          <a:p>
            <a:pPr marL="0" indent="0">
              <a:buNone/>
            </a:pPr>
            <a:endParaRPr lang="es-AR" dirty="0"/>
          </a:p>
          <a:p>
            <a:pPr marL="0" indent="0">
              <a:buNone/>
            </a:pPr>
            <a:endParaRPr lang="es-AR" i="1" dirty="0"/>
          </a:p>
          <a:p>
            <a:pPr marL="0" indent="0">
              <a:buNone/>
            </a:pPr>
            <a:endParaRPr lang="es-AR" dirty="0"/>
          </a:p>
          <a:p>
            <a:pPr marL="0" indent="0">
              <a:buNone/>
            </a:pPr>
            <a:endParaRPr lang="es-AR" dirty="0"/>
          </a:p>
          <a:p>
            <a:pPr marL="0" indent="0">
              <a:buNone/>
            </a:pPr>
            <a:endParaRPr lang="es-AR" dirty="0"/>
          </a:p>
          <a:p>
            <a:pPr marL="0" indent="0">
              <a:buNone/>
            </a:pPr>
            <a:endParaRPr lang="es-AR" dirty="0"/>
          </a:p>
          <a:p>
            <a:pPr marL="0" indent="0">
              <a:buNone/>
            </a:pPr>
            <a:endParaRPr lang="en-US" dirty="0"/>
          </a:p>
        </p:txBody>
      </p:sp>
      <p:sp>
        <p:nvSpPr>
          <p:cNvPr id="7" name="Content Placeholder 2">
            <a:extLst>
              <a:ext uri="{FF2B5EF4-FFF2-40B4-BE49-F238E27FC236}">
                <a16:creationId xmlns:a16="http://schemas.microsoft.com/office/drawing/2014/main" id="{A96E0183-2C32-41C3-90F3-F1FA95759E60}"/>
              </a:ext>
            </a:extLst>
          </p:cNvPr>
          <p:cNvSpPr txBox="1">
            <a:spLocks/>
          </p:cNvSpPr>
          <p:nvPr/>
        </p:nvSpPr>
        <p:spPr>
          <a:xfrm>
            <a:off x="228600" y="3304243"/>
            <a:ext cx="8686800" cy="323784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s-AR" sz="2400" dirty="0"/>
              <a:t>¿Qué es un valor aceptable de </a:t>
            </a:r>
            <a:r>
              <a:rPr lang="es-AR" sz="2400" i="1" dirty="0" err="1"/>
              <a:t>accuracy</a:t>
            </a:r>
            <a:r>
              <a:rPr lang="es-AR" sz="2400" dirty="0"/>
              <a:t>?</a:t>
            </a:r>
          </a:p>
          <a:p>
            <a:pPr marL="0" indent="0">
              <a:buFont typeface="Arial" pitchFamily="34" charset="0"/>
              <a:buNone/>
            </a:pPr>
            <a:endParaRPr lang="es-AR" sz="2400" dirty="0"/>
          </a:p>
          <a:p>
            <a:pPr marL="0" indent="0">
              <a:buFont typeface="Arial" pitchFamily="34" charset="0"/>
              <a:buNone/>
            </a:pPr>
            <a:r>
              <a:rPr lang="es-AR" sz="2400" dirty="0" err="1"/>
              <a:t>Acc</a:t>
            </a:r>
            <a:r>
              <a:rPr lang="es-AR" sz="2400" dirty="0"/>
              <a:t> = 1 , todos los </a:t>
            </a:r>
            <a:r>
              <a:rPr lang="es-AR" sz="2400" i="1" dirty="0" err="1"/>
              <a:t>labels</a:t>
            </a:r>
            <a:r>
              <a:rPr lang="es-AR" sz="2400" dirty="0"/>
              <a:t> estimados correctamente</a:t>
            </a:r>
          </a:p>
          <a:p>
            <a:pPr marL="0" indent="0">
              <a:buFont typeface="Arial" pitchFamily="34" charset="0"/>
              <a:buNone/>
            </a:pPr>
            <a:endParaRPr lang="es-AR" sz="2400" dirty="0"/>
          </a:p>
          <a:p>
            <a:pPr marL="0" indent="0">
              <a:buFont typeface="Arial" pitchFamily="34" charset="0"/>
              <a:buNone/>
            </a:pPr>
            <a:r>
              <a:rPr lang="es-AR" sz="2400" dirty="0" err="1"/>
              <a:t>Acc</a:t>
            </a:r>
            <a:r>
              <a:rPr lang="es-AR" sz="2400" dirty="0"/>
              <a:t> = 0 , ningún </a:t>
            </a:r>
            <a:r>
              <a:rPr lang="es-AR" sz="2400" i="1" dirty="0" err="1"/>
              <a:t>label</a:t>
            </a:r>
            <a:r>
              <a:rPr lang="es-AR" sz="2400" dirty="0"/>
              <a:t> es estimado correctamente</a:t>
            </a:r>
          </a:p>
          <a:p>
            <a:pPr marL="0" indent="0">
              <a:buFont typeface="Arial" pitchFamily="34" charset="0"/>
              <a:buNone/>
            </a:pPr>
            <a:endParaRPr lang="es-AR" sz="2400" dirty="0"/>
          </a:p>
          <a:p>
            <a:pPr marL="0" indent="0">
              <a:buFont typeface="Arial" pitchFamily="34" charset="0"/>
              <a:buNone/>
            </a:pPr>
            <a:r>
              <a:rPr lang="es-AR" sz="2400" dirty="0" err="1"/>
              <a:t>Acc</a:t>
            </a:r>
            <a:r>
              <a:rPr lang="es-AR" sz="2400" dirty="0"/>
              <a:t> = 0.5, valor que obtengo al azar si las clases </a:t>
            </a:r>
            <a:r>
              <a:rPr lang="es-AR" sz="2400" b="1" u="sng" dirty="0"/>
              <a:t>son balanceadas</a:t>
            </a:r>
          </a:p>
          <a:p>
            <a:pPr marL="0" indent="0">
              <a:buFont typeface="Arial" pitchFamily="34" charset="0"/>
              <a:buNone/>
            </a:pPr>
            <a:endParaRPr lang="es-AR" i="1" dirty="0"/>
          </a:p>
          <a:p>
            <a:pPr marL="0" indent="0">
              <a:buFont typeface="Arial" pitchFamily="34" charset="0"/>
              <a:buNone/>
            </a:pPr>
            <a:endParaRPr lang="es-AR" i="1" dirty="0"/>
          </a:p>
          <a:p>
            <a:pPr marL="0" indent="0">
              <a:buFont typeface="Arial" pitchFamily="34" charset="0"/>
              <a:buNone/>
            </a:pPr>
            <a:endParaRPr lang="es-AR" dirty="0"/>
          </a:p>
          <a:p>
            <a:pPr marL="0" indent="0">
              <a:buFont typeface="Arial" pitchFamily="34" charset="0"/>
              <a:buNone/>
            </a:pPr>
            <a:endParaRPr lang="es-AR" i="1" dirty="0"/>
          </a:p>
          <a:p>
            <a:pPr marL="0" indent="0">
              <a:buFont typeface="Arial" pitchFamily="34" charset="0"/>
              <a:buNone/>
            </a:pPr>
            <a:endParaRPr lang="es-AR" dirty="0"/>
          </a:p>
          <a:p>
            <a:pPr marL="0" indent="0">
              <a:buFont typeface="Arial" pitchFamily="34" charset="0"/>
              <a:buNone/>
            </a:pPr>
            <a:endParaRPr lang="es-AR" dirty="0"/>
          </a:p>
          <a:p>
            <a:pPr marL="0" indent="0">
              <a:buFont typeface="Arial" pitchFamily="34" charset="0"/>
              <a:buNone/>
            </a:pPr>
            <a:endParaRPr lang="es-AR" dirty="0"/>
          </a:p>
          <a:p>
            <a:pPr marL="0" indent="0">
              <a:buFont typeface="Arial" pitchFamily="34" charset="0"/>
              <a:buNone/>
            </a:pPr>
            <a:endParaRPr lang="es-AR" dirty="0"/>
          </a:p>
          <a:p>
            <a:pPr marL="0" indent="0">
              <a:buFont typeface="Arial" pitchFamily="34" charset="0"/>
              <a:buNone/>
            </a:pPr>
            <a:endParaRPr lang="en-US" dirty="0"/>
          </a:p>
        </p:txBody>
      </p:sp>
    </p:spTree>
    <p:extLst>
      <p:ext uri="{BB962C8B-B14F-4D97-AF65-F5344CB8AC3E}">
        <p14:creationId xmlns:p14="http://schemas.microsoft.com/office/powerpoint/2010/main" val="1489369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20893</TotalTime>
  <Words>1020</Words>
  <Application>Microsoft Office PowerPoint</Application>
  <PresentationFormat>On-screen Show (4:3)</PresentationFormat>
  <Paragraphs>214</Paragraphs>
  <Slides>26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Bahnschrift SemiBold</vt:lpstr>
      <vt:lpstr>Calibri</vt:lpstr>
      <vt:lpstr>Office Theme</vt:lpstr>
      <vt:lpstr>PowerPoint Presentation</vt:lpstr>
      <vt:lpstr>Programa de hoy</vt:lpstr>
      <vt:lpstr>¿Qué vimos hasta ahora?</vt:lpstr>
      <vt:lpstr>¿Qué vimos hasta ahora?</vt:lpstr>
      <vt:lpstr>¿Qué vimos hasta ahora?</vt:lpstr>
      <vt:lpstr>¿Qué vimos hasta ahora?</vt:lpstr>
      <vt:lpstr>Y esto es el aprendizaje supervisado</vt:lpstr>
      <vt:lpstr>Cosas aún por elegir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Clase de hoy: tres notebooks</vt:lpstr>
      <vt:lpstr>Objetivo de próximas clases</vt:lpstr>
      <vt:lpstr>Próximo TP (adelanto)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83</cp:revision>
  <dcterms:created xsi:type="dcterms:W3CDTF">2021-03-20T13:12:36Z</dcterms:created>
  <dcterms:modified xsi:type="dcterms:W3CDTF">2021-04-23T16:02:29Z</dcterms:modified>
</cp:coreProperties>
</file>