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375" r:id="rId3"/>
    <p:sldId id="376" r:id="rId4"/>
    <p:sldId id="377" r:id="rId5"/>
    <p:sldId id="380" r:id="rId6"/>
    <p:sldId id="378" r:id="rId7"/>
    <p:sldId id="379" r:id="rId8"/>
    <p:sldId id="381" r:id="rId9"/>
    <p:sldId id="382" r:id="rId10"/>
    <p:sldId id="383" r:id="rId11"/>
    <p:sldId id="384" r:id="rId12"/>
    <p:sldId id="385" r:id="rId13"/>
    <p:sldId id="387" r:id="rId14"/>
    <p:sldId id="389" r:id="rId15"/>
    <p:sldId id="388" r:id="rId16"/>
    <p:sldId id="390" r:id="rId17"/>
    <p:sldId id="391" r:id="rId18"/>
    <p:sldId id="392" r:id="rId19"/>
    <p:sldId id="393" r:id="rId20"/>
    <p:sldId id="35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74" autoAdjust="0"/>
    <p:restoredTop sz="91993" autoAdjust="0"/>
  </p:normalViewPr>
  <p:slideViewPr>
    <p:cSldViewPr>
      <p:cViewPr varScale="1">
        <p:scale>
          <a:sx n="67" d="100"/>
          <a:sy n="67" d="100"/>
        </p:scale>
        <p:origin x="1188"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DBB39C-80FD-48F3-A897-12DC2177286D}" type="datetimeFigureOut">
              <a:rPr lang="en-US" smtClean="0"/>
              <a:t>4/22/2021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DE21B3-6AF7-4B2B-911A-948CD11543AB}" type="slidenum">
              <a:rPr lang="en-US" smtClean="0"/>
              <a:t>‹#›</a:t>
            </a:fld>
            <a:endParaRPr lang="en-US"/>
          </a:p>
        </p:txBody>
      </p:sp>
    </p:spTree>
    <p:extLst>
      <p:ext uri="{BB962C8B-B14F-4D97-AF65-F5344CB8AC3E}">
        <p14:creationId xmlns:p14="http://schemas.microsoft.com/office/powerpoint/2010/main" val="3338905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DE21B3-6AF7-4B2B-911A-948CD11543AB}" type="slidenum">
              <a:rPr lang="en-US" smtClean="0"/>
              <a:t>3</a:t>
            </a:fld>
            <a:endParaRPr lang="en-US"/>
          </a:p>
        </p:txBody>
      </p:sp>
    </p:spTree>
    <p:extLst>
      <p:ext uri="{BB962C8B-B14F-4D97-AF65-F5344CB8AC3E}">
        <p14:creationId xmlns:p14="http://schemas.microsoft.com/office/powerpoint/2010/main" val="1376515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42834FC-4B6B-4403-88B0-11079102E08A}" type="datetimeFigureOut">
              <a:rPr lang="en-US" smtClean="0"/>
              <a:t>4/22/2021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A85FBF-3F79-4A03-8ED4-CF76A4DF0830}" type="slidenum">
              <a:rPr lang="en-US" smtClean="0"/>
              <a:t>‹#›</a:t>
            </a:fld>
            <a:endParaRPr lang="en-US"/>
          </a:p>
        </p:txBody>
      </p:sp>
    </p:spTree>
    <p:extLst>
      <p:ext uri="{BB962C8B-B14F-4D97-AF65-F5344CB8AC3E}">
        <p14:creationId xmlns:p14="http://schemas.microsoft.com/office/powerpoint/2010/main" val="3547580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2834FC-4B6B-4403-88B0-11079102E08A}" type="datetimeFigureOut">
              <a:rPr lang="en-US" smtClean="0"/>
              <a:t>4/22/2021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A85FBF-3F79-4A03-8ED4-CF76A4DF0830}" type="slidenum">
              <a:rPr lang="en-US" smtClean="0"/>
              <a:t>‹#›</a:t>
            </a:fld>
            <a:endParaRPr lang="en-US"/>
          </a:p>
        </p:txBody>
      </p:sp>
    </p:spTree>
    <p:extLst>
      <p:ext uri="{BB962C8B-B14F-4D97-AF65-F5344CB8AC3E}">
        <p14:creationId xmlns:p14="http://schemas.microsoft.com/office/powerpoint/2010/main" val="2486806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2834FC-4B6B-4403-88B0-11079102E08A}" type="datetimeFigureOut">
              <a:rPr lang="en-US" smtClean="0"/>
              <a:t>4/22/2021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A85FBF-3F79-4A03-8ED4-CF76A4DF0830}" type="slidenum">
              <a:rPr lang="en-US" smtClean="0"/>
              <a:t>‹#›</a:t>
            </a:fld>
            <a:endParaRPr lang="en-US"/>
          </a:p>
        </p:txBody>
      </p:sp>
    </p:spTree>
    <p:extLst>
      <p:ext uri="{BB962C8B-B14F-4D97-AF65-F5344CB8AC3E}">
        <p14:creationId xmlns:p14="http://schemas.microsoft.com/office/powerpoint/2010/main" val="3920387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2834FC-4B6B-4403-88B0-11079102E08A}" type="datetimeFigureOut">
              <a:rPr lang="en-US" smtClean="0"/>
              <a:t>4/22/2021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A85FBF-3F79-4A03-8ED4-CF76A4DF0830}" type="slidenum">
              <a:rPr lang="en-US" smtClean="0"/>
              <a:t>‹#›</a:t>
            </a:fld>
            <a:endParaRPr lang="en-US"/>
          </a:p>
        </p:txBody>
      </p:sp>
    </p:spTree>
    <p:extLst>
      <p:ext uri="{BB962C8B-B14F-4D97-AF65-F5344CB8AC3E}">
        <p14:creationId xmlns:p14="http://schemas.microsoft.com/office/powerpoint/2010/main" val="378270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2834FC-4B6B-4403-88B0-11079102E08A}" type="datetimeFigureOut">
              <a:rPr lang="en-US" smtClean="0"/>
              <a:t>4/22/2021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A85FBF-3F79-4A03-8ED4-CF76A4DF0830}" type="slidenum">
              <a:rPr lang="en-US" smtClean="0"/>
              <a:t>‹#›</a:t>
            </a:fld>
            <a:endParaRPr lang="en-US"/>
          </a:p>
        </p:txBody>
      </p:sp>
    </p:spTree>
    <p:extLst>
      <p:ext uri="{BB962C8B-B14F-4D97-AF65-F5344CB8AC3E}">
        <p14:creationId xmlns:p14="http://schemas.microsoft.com/office/powerpoint/2010/main" val="2347657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42834FC-4B6B-4403-88B0-11079102E08A}" type="datetimeFigureOut">
              <a:rPr lang="en-US" smtClean="0"/>
              <a:t>4/22/2021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A85FBF-3F79-4A03-8ED4-CF76A4DF0830}" type="slidenum">
              <a:rPr lang="en-US" smtClean="0"/>
              <a:t>‹#›</a:t>
            </a:fld>
            <a:endParaRPr lang="en-US"/>
          </a:p>
        </p:txBody>
      </p:sp>
    </p:spTree>
    <p:extLst>
      <p:ext uri="{BB962C8B-B14F-4D97-AF65-F5344CB8AC3E}">
        <p14:creationId xmlns:p14="http://schemas.microsoft.com/office/powerpoint/2010/main" val="246316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42834FC-4B6B-4403-88B0-11079102E08A}" type="datetimeFigureOut">
              <a:rPr lang="en-US" smtClean="0"/>
              <a:t>4/22/2021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A85FBF-3F79-4A03-8ED4-CF76A4DF0830}" type="slidenum">
              <a:rPr lang="en-US" smtClean="0"/>
              <a:t>‹#›</a:t>
            </a:fld>
            <a:endParaRPr lang="en-US"/>
          </a:p>
        </p:txBody>
      </p:sp>
    </p:spTree>
    <p:extLst>
      <p:ext uri="{BB962C8B-B14F-4D97-AF65-F5344CB8AC3E}">
        <p14:creationId xmlns:p14="http://schemas.microsoft.com/office/powerpoint/2010/main" val="3787705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42834FC-4B6B-4403-88B0-11079102E08A}" type="datetimeFigureOut">
              <a:rPr lang="en-US" smtClean="0"/>
              <a:t>4/22/2021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A85FBF-3F79-4A03-8ED4-CF76A4DF0830}" type="slidenum">
              <a:rPr lang="en-US" smtClean="0"/>
              <a:t>‹#›</a:t>
            </a:fld>
            <a:endParaRPr lang="en-US"/>
          </a:p>
        </p:txBody>
      </p:sp>
    </p:spTree>
    <p:extLst>
      <p:ext uri="{BB962C8B-B14F-4D97-AF65-F5344CB8AC3E}">
        <p14:creationId xmlns:p14="http://schemas.microsoft.com/office/powerpoint/2010/main" val="2216444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2834FC-4B6B-4403-88B0-11079102E08A}" type="datetimeFigureOut">
              <a:rPr lang="en-US" smtClean="0"/>
              <a:t>4/22/2021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A85FBF-3F79-4A03-8ED4-CF76A4DF0830}" type="slidenum">
              <a:rPr lang="en-US" smtClean="0"/>
              <a:t>‹#›</a:t>
            </a:fld>
            <a:endParaRPr lang="en-US"/>
          </a:p>
        </p:txBody>
      </p:sp>
    </p:spTree>
    <p:extLst>
      <p:ext uri="{BB962C8B-B14F-4D97-AF65-F5344CB8AC3E}">
        <p14:creationId xmlns:p14="http://schemas.microsoft.com/office/powerpoint/2010/main" val="2095139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2834FC-4B6B-4403-88B0-11079102E08A}" type="datetimeFigureOut">
              <a:rPr lang="en-US" smtClean="0"/>
              <a:t>4/22/2021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A85FBF-3F79-4A03-8ED4-CF76A4DF0830}" type="slidenum">
              <a:rPr lang="en-US" smtClean="0"/>
              <a:t>‹#›</a:t>
            </a:fld>
            <a:endParaRPr lang="en-US"/>
          </a:p>
        </p:txBody>
      </p:sp>
    </p:spTree>
    <p:extLst>
      <p:ext uri="{BB962C8B-B14F-4D97-AF65-F5344CB8AC3E}">
        <p14:creationId xmlns:p14="http://schemas.microsoft.com/office/powerpoint/2010/main" val="3643663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2834FC-4B6B-4403-88B0-11079102E08A}" type="datetimeFigureOut">
              <a:rPr lang="en-US" smtClean="0"/>
              <a:t>4/22/2021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A85FBF-3F79-4A03-8ED4-CF76A4DF0830}" type="slidenum">
              <a:rPr lang="en-US" smtClean="0"/>
              <a:t>‹#›</a:t>
            </a:fld>
            <a:endParaRPr lang="en-US"/>
          </a:p>
        </p:txBody>
      </p:sp>
    </p:spTree>
    <p:extLst>
      <p:ext uri="{BB962C8B-B14F-4D97-AF65-F5344CB8AC3E}">
        <p14:creationId xmlns:p14="http://schemas.microsoft.com/office/powerpoint/2010/main" val="1793162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2834FC-4B6B-4403-88B0-11079102E08A}" type="datetimeFigureOut">
              <a:rPr lang="en-US" smtClean="0"/>
              <a:t>4/22/2021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A85FBF-3F79-4A03-8ED4-CF76A4DF0830}" type="slidenum">
              <a:rPr lang="en-US" smtClean="0"/>
              <a:t>‹#›</a:t>
            </a:fld>
            <a:endParaRPr lang="en-US"/>
          </a:p>
        </p:txBody>
      </p:sp>
    </p:spTree>
    <p:extLst>
      <p:ext uri="{BB962C8B-B14F-4D97-AF65-F5344CB8AC3E}">
        <p14:creationId xmlns:p14="http://schemas.microsoft.com/office/powerpoint/2010/main" val="1615021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ocucolab.org/" TargetMode="External"/><Relationship Id="rId2" Type="http://schemas.openxmlformats.org/officeDocument/2006/relationships/hyperlink" Target="mailto:tagliazucchi.enzo@google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267200"/>
            <a:ext cx="6096000" cy="2523768"/>
          </a:xfrm>
          <a:prstGeom prst="rect">
            <a:avLst/>
          </a:prstGeom>
          <a:noFill/>
        </p:spPr>
        <p:txBody>
          <a:bodyPr wrap="square" rtlCol="0">
            <a:spAutoFit/>
          </a:bodyPr>
          <a:lstStyle/>
          <a:p>
            <a:endParaRPr lang="es-AR" sz="2000" dirty="0">
              <a:latin typeface="Bahnschrift SemiBold" pitchFamily="34" charset="0"/>
            </a:endParaRPr>
          </a:p>
          <a:p>
            <a:endParaRPr lang="es-AR" sz="2400" dirty="0">
              <a:latin typeface="Bahnschrift SemiBold" pitchFamily="34" charset="0"/>
            </a:endParaRPr>
          </a:p>
          <a:p>
            <a:r>
              <a:rPr lang="es-AR" sz="2400" dirty="0">
                <a:latin typeface="Bahnschrift SemiBold" pitchFamily="34" charset="0"/>
              </a:rPr>
              <a:t>Prof. Enzo </a:t>
            </a:r>
            <a:r>
              <a:rPr lang="es-AR" sz="2400" dirty="0" err="1">
                <a:latin typeface="Bahnschrift SemiBold" pitchFamily="34" charset="0"/>
              </a:rPr>
              <a:t>Tagliazucchi</a:t>
            </a:r>
            <a:endParaRPr lang="es-AR" sz="2400" dirty="0">
              <a:latin typeface="Bahnschrift SemiBold" pitchFamily="34" charset="0"/>
            </a:endParaRPr>
          </a:p>
          <a:p>
            <a:endParaRPr lang="es-AR" sz="2400" dirty="0">
              <a:latin typeface="Bahnschrift SemiBold" pitchFamily="34" charset="0"/>
            </a:endParaRPr>
          </a:p>
          <a:p>
            <a:r>
              <a:rPr lang="es-AR" sz="2400" dirty="0" err="1">
                <a:latin typeface="Bahnschrift SemiBold" pitchFamily="34" charset="0"/>
                <a:hlinkClick r:id="rId2"/>
              </a:rPr>
              <a:t>tagliazucchi.enzo</a:t>
            </a:r>
            <a:r>
              <a:rPr lang="en-US" sz="2400" dirty="0">
                <a:latin typeface="Bahnschrift SemiBold" pitchFamily="34" charset="0"/>
                <a:hlinkClick r:id="rId2"/>
              </a:rPr>
              <a:t>@googlemail.com</a:t>
            </a:r>
            <a:endParaRPr lang="en-US" sz="2400" dirty="0">
              <a:latin typeface="Bahnschrift SemiBold" pitchFamily="34" charset="0"/>
            </a:endParaRPr>
          </a:p>
          <a:p>
            <a:r>
              <a:rPr lang="en-US" sz="2400" dirty="0">
                <a:latin typeface="Bahnschrift SemiBold" pitchFamily="34" charset="0"/>
                <a:hlinkClick r:id="rId3"/>
              </a:rPr>
              <a:t>www.cocucolab.org</a:t>
            </a:r>
            <a:r>
              <a:rPr lang="en-US" sz="2400" dirty="0">
                <a:latin typeface="Bahnschrift SemiBold" pitchFamily="34" charset="0"/>
              </a:rPr>
              <a:t> </a:t>
            </a:r>
          </a:p>
          <a:p>
            <a:endParaRPr lang="en-US" dirty="0"/>
          </a:p>
        </p:txBody>
      </p:sp>
      <p:sp>
        <p:nvSpPr>
          <p:cNvPr id="5" name="TextBox 4"/>
          <p:cNvSpPr txBox="1"/>
          <p:nvPr/>
        </p:nvSpPr>
        <p:spPr>
          <a:xfrm>
            <a:off x="304800" y="257651"/>
            <a:ext cx="8763000" cy="3754874"/>
          </a:xfrm>
          <a:prstGeom prst="rect">
            <a:avLst/>
          </a:prstGeom>
          <a:noFill/>
        </p:spPr>
        <p:txBody>
          <a:bodyPr wrap="square" rtlCol="0">
            <a:spAutoFit/>
          </a:bodyPr>
          <a:lstStyle/>
          <a:p>
            <a:endParaRPr lang="es-AR" sz="2000" dirty="0">
              <a:latin typeface="Bahnschrift SemiBold" pitchFamily="34" charset="0"/>
            </a:endParaRPr>
          </a:p>
          <a:p>
            <a:r>
              <a:rPr lang="es-AR" sz="4400" dirty="0">
                <a:latin typeface="Bahnschrift SemiBold" pitchFamily="34" charset="0"/>
              </a:rPr>
              <a:t>Laboratorio de datos, clase 10</a:t>
            </a:r>
          </a:p>
          <a:p>
            <a:endParaRPr lang="es-AR" sz="4400" dirty="0">
              <a:latin typeface="Bahnschrift SemiBold" pitchFamily="34" charset="0"/>
            </a:endParaRPr>
          </a:p>
          <a:p>
            <a:endParaRPr lang="es-AR" sz="3200" dirty="0">
              <a:latin typeface="Bahnschrift SemiBold" pitchFamily="34" charset="0"/>
            </a:endParaRPr>
          </a:p>
          <a:p>
            <a:r>
              <a:rPr lang="es-AR" sz="3200" dirty="0">
                <a:latin typeface="Bahnschrift SemiBold" pitchFamily="34" charset="0"/>
              </a:rPr>
              <a:t>Más sobre evaluación de modelos y preparación de </a:t>
            </a:r>
            <a:r>
              <a:rPr lang="es-AR" sz="3200" dirty="0" err="1">
                <a:latin typeface="Bahnschrift SemiBold" pitchFamily="34" charset="0"/>
              </a:rPr>
              <a:t>features</a:t>
            </a:r>
            <a:endParaRPr lang="es-AR" sz="3200" dirty="0">
              <a:latin typeface="Bahnschrift SemiBold" pitchFamily="34" charset="0"/>
            </a:endParaRPr>
          </a:p>
          <a:p>
            <a:endParaRPr lang="es-AR" sz="1600" dirty="0">
              <a:latin typeface="Bahnschrift SemiBold" pitchFamily="34" charset="0"/>
            </a:endParaRPr>
          </a:p>
          <a:p>
            <a:endParaRPr lang="en-US" dirty="0"/>
          </a:p>
        </p:txBody>
      </p:sp>
    </p:spTree>
    <p:extLst>
      <p:ext uri="{BB962C8B-B14F-4D97-AF65-F5344CB8AC3E}">
        <p14:creationId xmlns:p14="http://schemas.microsoft.com/office/powerpoint/2010/main" val="1212978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B26E021-C228-4C9D-9B6F-41A1E93FEEC5}"/>
              </a:ext>
            </a:extLst>
          </p:cNvPr>
          <p:cNvSpPr>
            <a:spLocks noGrp="1"/>
          </p:cNvSpPr>
          <p:nvPr>
            <p:ph type="title"/>
          </p:nvPr>
        </p:nvSpPr>
        <p:spPr>
          <a:xfrm>
            <a:off x="457200" y="274638"/>
            <a:ext cx="8229600" cy="1143000"/>
          </a:xfrm>
        </p:spPr>
        <p:txBody>
          <a:bodyPr/>
          <a:lstStyle/>
          <a:p>
            <a:r>
              <a:rPr lang="es-AR" dirty="0"/>
              <a:t>Problemas con </a:t>
            </a:r>
            <a:r>
              <a:rPr lang="es-AR" dirty="0" err="1"/>
              <a:t>train</a:t>
            </a:r>
            <a:r>
              <a:rPr lang="es-AR" dirty="0"/>
              <a:t>-test </a:t>
            </a:r>
            <a:r>
              <a:rPr lang="es-AR" dirty="0" err="1"/>
              <a:t>split</a:t>
            </a:r>
            <a:endParaRPr lang="en-US" dirty="0"/>
          </a:p>
        </p:txBody>
      </p:sp>
      <p:sp>
        <p:nvSpPr>
          <p:cNvPr id="5" name="Content Placeholder 2">
            <a:extLst>
              <a:ext uri="{FF2B5EF4-FFF2-40B4-BE49-F238E27FC236}">
                <a16:creationId xmlns:a16="http://schemas.microsoft.com/office/drawing/2014/main" id="{C79436D7-E47D-42AE-B6C7-978A6A48ECB1}"/>
              </a:ext>
            </a:extLst>
          </p:cNvPr>
          <p:cNvSpPr>
            <a:spLocks noGrp="1"/>
          </p:cNvSpPr>
          <p:nvPr>
            <p:ph idx="1"/>
          </p:nvPr>
        </p:nvSpPr>
        <p:spPr>
          <a:xfrm>
            <a:off x="457200" y="1600200"/>
            <a:ext cx="8229600" cy="4525963"/>
          </a:xfrm>
        </p:spPr>
        <p:txBody>
          <a:bodyPr>
            <a:normAutofit lnSpcReduction="10000"/>
          </a:bodyPr>
          <a:lstStyle/>
          <a:p>
            <a:pPr marL="0" indent="0">
              <a:buNone/>
            </a:pPr>
            <a:r>
              <a:rPr lang="es-AR" dirty="0"/>
              <a:t>La performance estimada depende de si tuve suerte y quedaron datos muy informativos en el conjunto de entrenamiento</a:t>
            </a:r>
          </a:p>
          <a:p>
            <a:pPr marL="0" indent="0">
              <a:buNone/>
            </a:pPr>
            <a:endParaRPr lang="es-AR" dirty="0"/>
          </a:p>
          <a:p>
            <a:pPr marL="0" indent="0">
              <a:buNone/>
            </a:pPr>
            <a:r>
              <a:rPr lang="es-AR" dirty="0"/>
              <a:t>Supongamos que hago un </a:t>
            </a:r>
            <a:r>
              <a:rPr lang="es-AR" dirty="0" err="1"/>
              <a:t>split</a:t>
            </a:r>
            <a:r>
              <a:rPr lang="es-AR" dirty="0"/>
              <a:t> 70%-30% de mis datos. Entonces tengo una predicción no </a:t>
            </a:r>
            <a:r>
              <a:rPr lang="es-AR" dirty="0" err="1"/>
              <a:t>sobreajustada</a:t>
            </a:r>
            <a:r>
              <a:rPr lang="es-AR" dirty="0"/>
              <a:t> únicamente sobre el 30% de mis datos (el otro 70% es un conjunto donde potencialmente </a:t>
            </a:r>
            <a:r>
              <a:rPr lang="es-AR" dirty="0" err="1"/>
              <a:t>sobreajusté</a:t>
            </a:r>
            <a:r>
              <a:rPr lang="es-AR" dirty="0"/>
              <a:t> el modelo)</a:t>
            </a:r>
          </a:p>
          <a:p>
            <a:pPr marL="0" indent="0">
              <a:buNone/>
            </a:pPr>
            <a:endParaRPr lang="en-US" dirty="0"/>
          </a:p>
        </p:txBody>
      </p:sp>
    </p:spTree>
    <p:extLst>
      <p:ext uri="{BB962C8B-B14F-4D97-AF65-F5344CB8AC3E}">
        <p14:creationId xmlns:p14="http://schemas.microsoft.com/office/powerpoint/2010/main" val="122328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F7A7534-4E00-4DA3-8321-A07B1E459482}"/>
              </a:ext>
            </a:extLst>
          </p:cNvPr>
          <p:cNvSpPr>
            <a:spLocks noGrp="1"/>
          </p:cNvSpPr>
          <p:nvPr>
            <p:ph type="title"/>
          </p:nvPr>
        </p:nvSpPr>
        <p:spPr>
          <a:xfrm>
            <a:off x="152400" y="990600"/>
            <a:ext cx="8686800" cy="4648200"/>
          </a:xfrm>
        </p:spPr>
        <p:txBody>
          <a:bodyPr>
            <a:normAutofit fontScale="90000"/>
          </a:bodyPr>
          <a:lstStyle/>
          <a:p>
            <a:pPr algn="l"/>
            <a:r>
              <a:rPr lang="es-AR" dirty="0"/>
              <a:t>Validación cruzada estratificada</a:t>
            </a:r>
            <a:br>
              <a:rPr lang="es-AR" dirty="0"/>
            </a:br>
            <a:br>
              <a:rPr lang="es-AR" dirty="0"/>
            </a:br>
            <a:r>
              <a:rPr lang="es-ES" sz="2200" dirty="0"/>
              <a:t>Una forma de atenuar estos problemas es usar validación cruzada estratificada con K </a:t>
            </a:r>
            <a:r>
              <a:rPr lang="es-ES" sz="2200" dirty="0" err="1"/>
              <a:t>folds</a:t>
            </a:r>
            <a:r>
              <a:rPr lang="es-ES" sz="2200" dirty="0"/>
              <a:t>: </a:t>
            </a:r>
            <a:br>
              <a:rPr lang="es-ES" sz="2200" dirty="0"/>
            </a:br>
            <a:br>
              <a:rPr lang="es-ES" sz="2200" dirty="0"/>
            </a:br>
            <a:r>
              <a:rPr lang="es-ES" sz="2200" dirty="0"/>
              <a:t>1.Se dividen los datos en K subconjuntos de forma tal que la prevalencia de ambas clases esté balanceada en cada subconjunto.</a:t>
            </a:r>
            <a:br>
              <a:rPr lang="es-ES" sz="2200" dirty="0"/>
            </a:br>
            <a:br>
              <a:rPr lang="es-ES" sz="2200" dirty="0"/>
            </a:br>
            <a:r>
              <a:rPr lang="es-ES" sz="2200" dirty="0"/>
              <a:t> 2.Se elige uno de esos subconjuntos y se lo designa set de evaluación. Todos los </a:t>
            </a:r>
            <a:br>
              <a:rPr lang="es-ES" sz="2200" dirty="0"/>
            </a:br>
            <a:r>
              <a:rPr lang="es-ES" sz="2200" dirty="0"/>
              <a:t>demás son sets de entrenamiento. Se entrena entonces al modelo usando estos </a:t>
            </a:r>
            <a:br>
              <a:rPr lang="es-ES" sz="2200" dirty="0"/>
            </a:br>
            <a:r>
              <a:rPr lang="es-ES" sz="2200" dirty="0"/>
              <a:t>datos para evaluación y entrenamiento, y se genera una predicción para cada uno de los datos en el conjunto que fue elegido como evaluación.</a:t>
            </a:r>
            <a:br>
              <a:rPr lang="es-ES" sz="2200" dirty="0"/>
            </a:br>
            <a:br>
              <a:rPr lang="es-ES" sz="2200" dirty="0"/>
            </a:br>
            <a:r>
              <a:rPr lang="es-ES" sz="2200" dirty="0"/>
              <a:t> 3.Se repite el proceso usando cada uno de los K subconjuntos para evaluación</a:t>
            </a:r>
            <a:br>
              <a:rPr lang="es-ES" sz="2200" dirty="0"/>
            </a:br>
            <a:r>
              <a:rPr lang="es-ES" sz="2200" dirty="0"/>
              <a:t> exactamente una vez.</a:t>
            </a:r>
            <a:endParaRPr lang="en-US" dirty="0"/>
          </a:p>
        </p:txBody>
      </p:sp>
    </p:spTree>
    <p:extLst>
      <p:ext uri="{BB962C8B-B14F-4D97-AF65-F5344CB8AC3E}">
        <p14:creationId xmlns:p14="http://schemas.microsoft.com/office/powerpoint/2010/main" val="2998958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Validación cruzada - Wikipedia, la enciclopedia libre">
            <a:extLst>
              <a:ext uri="{FF2B5EF4-FFF2-40B4-BE49-F238E27FC236}">
                <a16:creationId xmlns:a16="http://schemas.microsoft.com/office/drawing/2014/main" id="{11EE2986-57C1-4960-B072-EE62B77DCC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8" y="61913"/>
            <a:ext cx="8848725" cy="6734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042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B26E021-C228-4C9D-9B6F-41A1E93FEEC5}"/>
              </a:ext>
            </a:extLst>
          </p:cNvPr>
          <p:cNvSpPr>
            <a:spLocks noGrp="1"/>
          </p:cNvSpPr>
          <p:nvPr>
            <p:ph type="title"/>
          </p:nvPr>
        </p:nvSpPr>
        <p:spPr>
          <a:xfrm>
            <a:off x="457200" y="274638"/>
            <a:ext cx="8229600" cy="1143000"/>
          </a:xfrm>
        </p:spPr>
        <p:txBody>
          <a:bodyPr/>
          <a:lstStyle/>
          <a:p>
            <a:r>
              <a:rPr lang="es-AR" dirty="0"/>
              <a:t>¿Qué </a:t>
            </a:r>
            <a:r>
              <a:rPr lang="es-AR" dirty="0" err="1"/>
              <a:t>features</a:t>
            </a:r>
            <a:r>
              <a:rPr lang="es-AR" dirty="0"/>
              <a:t> incluir?</a:t>
            </a:r>
            <a:endParaRPr lang="en-US" dirty="0"/>
          </a:p>
        </p:txBody>
      </p:sp>
      <p:sp>
        <p:nvSpPr>
          <p:cNvPr id="5" name="Content Placeholder 2">
            <a:extLst>
              <a:ext uri="{FF2B5EF4-FFF2-40B4-BE49-F238E27FC236}">
                <a16:creationId xmlns:a16="http://schemas.microsoft.com/office/drawing/2014/main" id="{C79436D7-E47D-42AE-B6C7-978A6A48ECB1}"/>
              </a:ext>
            </a:extLst>
          </p:cNvPr>
          <p:cNvSpPr>
            <a:spLocks noGrp="1"/>
          </p:cNvSpPr>
          <p:nvPr>
            <p:ph idx="1"/>
          </p:nvPr>
        </p:nvSpPr>
        <p:spPr>
          <a:xfrm>
            <a:off x="457200" y="1752600"/>
            <a:ext cx="8229600" cy="4525963"/>
          </a:xfrm>
        </p:spPr>
        <p:txBody>
          <a:bodyPr>
            <a:normAutofit/>
          </a:bodyPr>
          <a:lstStyle/>
          <a:p>
            <a:pPr marL="0" indent="0">
              <a:buNone/>
            </a:pPr>
            <a:r>
              <a:rPr lang="es-AR" dirty="0"/>
              <a:t>No es obvio que sumar más y más </a:t>
            </a:r>
            <a:r>
              <a:rPr lang="es-AR" i="1" dirty="0" err="1"/>
              <a:t>features</a:t>
            </a:r>
            <a:r>
              <a:rPr lang="es-AR" dirty="0"/>
              <a:t> sea siempre positivo.</a:t>
            </a:r>
          </a:p>
          <a:p>
            <a:pPr marL="0" indent="0">
              <a:buNone/>
            </a:pPr>
            <a:endParaRPr lang="es-AR" dirty="0"/>
          </a:p>
          <a:p>
            <a:pPr marL="0" indent="0">
              <a:buNone/>
            </a:pPr>
            <a:r>
              <a:rPr lang="es-AR" dirty="0" err="1"/>
              <a:t>Select</a:t>
            </a:r>
            <a:r>
              <a:rPr lang="es-AR" dirty="0"/>
              <a:t> K-</a:t>
            </a:r>
            <a:r>
              <a:rPr lang="es-AR" dirty="0" err="1"/>
              <a:t>best</a:t>
            </a:r>
            <a:r>
              <a:rPr lang="es-AR" dirty="0"/>
              <a:t>: obtengo una medida de qué tan diferente es el </a:t>
            </a:r>
            <a:r>
              <a:rPr lang="es-AR" dirty="0" err="1"/>
              <a:t>feature</a:t>
            </a:r>
            <a:r>
              <a:rPr lang="es-AR" dirty="0"/>
              <a:t> entre las dos clases (por defecto, ANOVA F-score) y luego me quedo con los K </a:t>
            </a:r>
            <a:r>
              <a:rPr lang="es-AR" dirty="0" err="1"/>
              <a:t>features</a:t>
            </a:r>
            <a:r>
              <a:rPr lang="es-AR" dirty="0"/>
              <a:t> que tienen máximo score.</a:t>
            </a:r>
          </a:p>
          <a:p>
            <a:pPr marL="0" indent="0">
              <a:buNone/>
            </a:pPr>
            <a:endParaRPr lang="es-AR" dirty="0"/>
          </a:p>
          <a:p>
            <a:pPr marL="0" indent="0">
              <a:buNone/>
            </a:pPr>
            <a:endParaRPr lang="es-AR" dirty="0"/>
          </a:p>
          <a:p>
            <a:pPr marL="0" indent="0">
              <a:buNone/>
            </a:pPr>
            <a:endParaRPr lang="en-US" dirty="0"/>
          </a:p>
        </p:txBody>
      </p:sp>
    </p:spTree>
    <p:extLst>
      <p:ext uri="{BB962C8B-B14F-4D97-AF65-F5344CB8AC3E}">
        <p14:creationId xmlns:p14="http://schemas.microsoft.com/office/powerpoint/2010/main" val="63605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B26E021-C228-4C9D-9B6F-41A1E93FEEC5}"/>
              </a:ext>
            </a:extLst>
          </p:cNvPr>
          <p:cNvSpPr>
            <a:spLocks noGrp="1"/>
          </p:cNvSpPr>
          <p:nvPr>
            <p:ph type="title"/>
          </p:nvPr>
        </p:nvSpPr>
        <p:spPr>
          <a:xfrm>
            <a:off x="457200" y="274638"/>
            <a:ext cx="8229600" cy="1143000"/>
          </a:xfrm>
        </p:spPr>
        <p:txBody>
          <a:bodyPr/>
          <a:lstStyle/>
          <a:p>
            <a:r>
              <a:rPr lang="es-AR" dirty="0"/>
              <a:t>¿Cómo incluir datos categóricos?</a:t>
            </a:r>
            <a:endParaRPr lang="en-US" dirty="0"/>
          </a:p>
        </p:txBody>
      </p:sp>
      <p:sp>
        <p:nvSpPr>
          <p:cNvPr id="5" name="Content Placeholder 2">
            <a:extLst>
              <a:ext uri="{FF2B5EF4-FFF2-40B4-BE49-F238E27FC236}">
                <a16:creationId xmlns:a16="http://schemas.microsoft.com/office/drawing/2014/main" id="{C79436D7-E47D-42AE-B6C7-978A6A48ECB1}"/>
              </a:ext>
            </a:extLst>
          </p:cNvPr>
          <p:cNvSpPr>
            <a:spLocks noGrp="1"/>
          </p:cNvSpPr>
          <p:nvPr>
            <p:ph idx="1"/>
          </p:nvPr>
        </p:nvSpPr>
        <p:spPr>
          <a:xfrm>
            <a:off x="457200" y="1752600"/>
            <a:ext cx="8229600" cy="4525963"/>
          </a:xfrm>
        </p:spPr>
        <p:txBody>
          <a:bodyPr>
            <a:normAutofit/>
          </a:bodyPr>
          <a:lstStyle/>
          <a:p>
            <a:pPr marL="0" indent="0">
              <a:buNone/>
            </a:pPr>
            <a:r>
              <a:rPr lang="es-AR" dirty="0" err="1"/>
              <a:t>One-hot</a:t>
            </a:r>
            <a:r>
              <a:rPr lang="es-AR" dirty="0"/>
              <a:t> </a:t>
            </a:r>
            <a:r>
              <a:rPr lang="es-AR" dirty="0" err="1"/>
              <a:t>encoding</a:t>
            </a:r>
            <a:r>
              <a:rPr lang="es-AR" dirty="0"/>
              <a:t>: crear un </a:t>
            </a:r>
            <a:r>
              <a:rPr lang="es-AR" dirty="0" err="1"/>
              <a:t>feature</a:t>
            </a:r>
            <a:r>
              <a:rPr lang="es-AR" dirty="0"/>
              <a:t> binario por cada valor posible del dato categórico, que vale 1 si ese </a:t>
            </a:r>
            <a:r>
              <a:rPr lang="es-AR" dirty="0" err="1"/>
              <a:t>sample</a:t>
            </a:r>
            <a:r>
              <a:rPr lang="es-AR" dirty="0"/>
              <a:t> tiene ese valor posible, y 0 sino.</a:t>
            </a:r>
          </a:p>
          <a:p>
            <a:pPr marL="0" indent="0">
              <a:buNone/>
            </a:pPr>
            <a:endParaRPr lang="es-AR" dirty="0"/>
          </a:p>
          <a:p>
            <a:pPr marL="0" indent="0">
              <a:buNone/>
            </a:pPr>
            <a:endParaRPr lang="es-AR" dirty="0"/>
          </a:p>
          <a:p>
            <a:pPr marL="0" indent="0">
              <a:buNone/>
            </a:pPr>
            <a:endParaRPr lang="en-US" dirty="0"/>
          </a:p>
        </p:txBody>
      </p:sp>
      <p:pic>
        <p:nvPicPr>
          <p:cNvPr id="19458" name="Picture 2" descr="Stop One-Hot Encoding Your Categorical Variables.">
            <a:extLst>
              <a:ext uri="{FF2B5EF4-FFF2-40B4-BE49-F238E27FC236}">
                <a16:creationId xmlns:a16="http://schemas.microsoft.com/office/drawing/2014/main" id="{77E9EF77-C224-41CB-8436-1BFBEEFB20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678237"/>
            <a:ext cx="9144000" cy="290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3205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E105558-FB31-41E0-896A-B392BE738718}"/>
              </a:ext>
            </a:extLst>
          </p:cNvPr>
          <p:cNvSpPr>
            <a:spLocks noGrp="1"/>
          </p:cNvSpPr>
          <p:nvPr>
            <p:ph type="title"/>
          </p:nvPr>
        </p:nvSpPr>
        <p:spPr>
          <a:xfrm>
            <a:off x="457200" y="274638"/>
            <a:ext cx="8229600" cy="1143000"/>
          </a:xfrm>
        </p:spPr>
        <p:txBody>
          <a:bodyPr>
            <a:normAutofit fontScale="90000"/>
          </a:bodyPr>
          <a:lstStyle/>
          <a:p>
            <a:r>
              <a:rPr lang="es-AR" dirty="0"/>
              <a:t>¿Qué tan seguro estoy de que mi clasificador es mejor que el azar?</a:t>
            </a:r>
            <a:endParaRPr lang="en-US" dirty="0"/>
          </a:p>
        </p:txBody>
      </p:sp>
      <p:sp>
        <p:nvSpPr>
          <p:cNvPr id="5" name="Content Placeholder 2">
            <a:extLst>
              <a:ext uri="{FF2B5EF4-FFF2-40B4-BE49-F238E27FC236}">
                <a16:creationId xmlns:a16="http://schemas.microsoft.com/office/drawing/2014/main" id="{DA10C7E1-4EFE-4200-AA45-58DB6E3679DB}"/>
              </a:ext>
            </a:extLst>
          </p:cNvPr>
          <p:cNvSpPr>
            <a:spLocks noGrp="1"/>
          </p:cNvSpPr>
          <p:nvPr>
            <p:ph idx="1"/>
          </p:nvPr>
        </p:nvSpPr>
        <p:spPr>
          <a:xfrm>
            <a:off x="457200" y="1752600"/>
            <a:ext cx="8229600" cy="4525963"/>
          </a:xfrm>
        </p:spPr>
        <p:txBody>
          <a:bodyPr>
            <a:normAutofit/>
          </a:bodyPr>
          <a:lstStyle/>
          <a:p>
            <a:pPr marL="0" indent="0">
              <a:buNone/>
            </a:pPr>
            <a:r>
              <a:rPr lang="es-AR" dirty="0"/>
              <a:t>Corro mi clasificador y obtengo AUC=0.62</a:t>
            </a:r>
          </a:p>
          <a:p>
            <a:pPr marL="0" indent="0">
              <a:buNone/>
            </a:pPr>
            <a:r>
              <a:rPr lang="es-AR" dirty="0"/>
              <a:t>Lo vuelvo a correr y obtengo AUC=0.59</a:t>
            </a:r>
          </a:p>
          <a:p>
            <a:pPr marL="0" indent="0">
              <a:buNone/>
            </a:pPr>
            <a:r>
              <a:rPr lang="es-AR" dirty="0"/>
              <a:t>Claramente hay fluctuaciones por el armado de los </a:t>
            </a:r>
            <a:r>
              <a:rPr lang="es-AR" dirty="0" err="1"/>
              <a:t>folds</a:t>
            </a:r>
            <a:r>
              <a:rPr lang="es-AR" dirty="0"/>
              <a:t>, etc., en el score AUC que obtengo.</a:t>
            </a:r>
          </a:p>
          <a:p>
            <a:pPr marL="0" indent="0">
              <a:buNone/>
            </a:pPr>
            <a:endParaRPr lang="es-AR" dirty="0"/>
          </a:p>
          <a:p>
            <a:pPr marL="0" indent="0">
              <a:buNone/>
            </a:pPr>
            <a:r>
              <a:rPr lang="es-AR" b="1" dirty="0"/>
              <a:t>¿Cómo decido si realmente AUC&gt;0.5 o simplemente tuve suerte?</a:t>
            </a:r>
          </a:p>
          <a:p>
            <a:pPr marL="0" indent="0">
              <a:buNone/>
            </a:pPr>
            <a:endParaRPr lang="es-AR" dirty="0"/>
          </a:p>
          <a:p>
            <a:pPr marL="0" indent="0">
              <a:buNone/>
            </a:pPr>
            <a:endParaRPr lang="en-US" dirty="0"/>
          </a:p>
        </p:txBody>
      </p:sp>
    </p:spTree>
    <p:extLst>
      <p:ext uri="{BB962C8B-B14F-4D97-AF65-F5344CB8AC3E}">
        <p14:creationId xmlns:p14="http://schemas.microsoft.com/office/powerpoint/2010/main" val="2613371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7E9C4B-A0CA-4D22-AEFE-7AE0C7F5D0F8}"/>
              </a:ext>
            </a:extLst>
          </p:cNvPr>
          <p:cNvSpPr>
            <a:spLocks noGrp="1"/>
          </p:cNvSpPr>
          <p:nvPr>
            <p:ph type="title"/>
          </p:nvPr>
        </p:nvSpPr>
        <p:spPr>
          <a:xfrm>
            <a:off x="457200" y="274638"/>
            <a:ext cx="8229600" cy="1143000"/>
          </a:xfrm>
        </p:spPr>
        <p:txBody>
          <a:bodyPr>
            <a:normAutofit fontScale="90000"/>
          </a:bodyPr>
          <a:lstStyle/>
          <a:p>
            <a:r>
              <a:rPr lang="es-AR" dirty="0"/>
              <a:t>¿Qué tan seguro estoy de que mi clasificador es mejor que el azar?</a:t>
            </a:r>
            <a:endParaRPr lang="en-US" dirty="0"/>
          </a:p>
        </p:txBody>
      </p:sp>
      <p:sp>
        <p:nvSpPr>
          <p:cNvPr id="5" name="Content Placeholder 2">
            <a:extLst>
              <a:ext uri="{FF2B5EF4-FFF2-40B4-BE49-F238E27FC236}">
                <a16:creationId xmlns:a16="http://schemas.microsoft.com/office/drawing/2014/main" id="{F4A093F7-EFFD-4C99-BDA9-9B94C4B47A98}"/>
              </a:ext>
            </a:extLst>
          </p:cNvPr>
          <p:cNvSpPr>
            <a:spLocks noGrp="1"/>
          </p:cNvSpPr>
          <p:nvPr>
            <p:ph idx="1"/>
          </p:nvPr>
        </p:nvSpPr>
        <p:spPr>
          <a:xfrm>
            <a:off x="457200" y="1752600"/>
            <a:ext cx="8229600" cy="4525963"/>
          </a:xfrm>
        </p:spPr>
        <p:txBody>
          <a:bodyPr>
            <a:normAutofit/>
          </a:bodyPr>
          <a:lstStyle/>
          <a:p>
            <a:pPr marL="0" indent="0">
              <a:buNone/>
            </a:pPr>
            <a:r>
              <a:rPr lang="es-AR" sz="2400" dirty="0"/>
              <a:t>Construyo un modelo nulo </a:t>
            </a:r>
            <a:r>
              <a:rPr lang="es-AR" sz="2400" dirty="0" err="1"/>
              <a:t>randomizando</a:t>
            </a:r>
            <a:r>
              <a:rPr lang="es-AR" sz="2400" dirty="0"/>
              <a:t> las etiquetas de las clases:</a:t>
            </a:r>
            <a:endParaRPr lang="es-AR" sz="2400" b="1" dirty="0"/>
          </a:p>
          <a:p>
            <a:pPr marL="0" indent="0">
              <a:buNone/>
            </a:pPr>
            <a:endParaRPr lang="es-AR" dirty="0"/>
          </a:p>
          <a:p>
            <a:pPr marL="0" indent="0">
              <a:buNone/>
            </a:pPr>
            <a:endParaRPr lang="en-US" dirty="0"/>
          </a:p>
        </p:txBody>
      </p:sp>
      <p:pic>
        <p:nvPicPr>
          <p:cNvPr id="20482" name="Picture 2">
            <a:extLst>
              <a:ext uri="{FF2B5EF4-FFF2-40B4-BE49-F238E27FC236}">
                <a16:creationId xmlns:a16="http://schemas.microsoft.com/office/drawing/2014/main" id="{9AD142E9-CE3F-459C-836A-DA11216B6B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1637" y="2657475"/>
            <a:ext cx="5800725" cy="4200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4418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A808A61-1D28-4588-8AEA-7F96C994A7CB}"/>
              </a:ext>
            </a:extLst>
          </p:cNvPr>
          <p:cNvSpPr>
            <a:spLocks noGrp="1"/>
          </p:cNvSpPr>
          <p:nvPr>
            <p:ph type="title"/>
          </p:nvPr>
        </p:nvSpPr>
        <p:spPr>
          <a:xfrm>
            <a:off x="457200" y="274638"/>
            <a:ext cx="8229600" cy="1143000"/>
          </a:xfrm>
        </p:spPr>
        <p:txBody>
          <a:bodyPr>
            <a:normAutofit fontScale="90000"/>
          </a:bodyPr>
          <a:lstStyle/>
          <a:p>
            <a:r>
              <a:rPr lang="es-AR" dirty="0"/>
              <a:t>¿Qué tan seguro estoy de que mi clasificador es mejor que el azar?</a:t>
            </a:r>
            <a:endParaRPr lang="en-US" dirty="0"/>
          </a:p>
        </p:txBody>
      </p:sp>
      <p:sp>
        <p:nvSpPr>
          <p:cNvPr id="5" name="Content Placeholder 2">
            <a:extLst>
              <a:ext uri="{FF2B5EF4-FFF2-40B4-BE49-F238E27FC236}">
                <a16:creationId xmlns:a16="http://schemas.microsoft.com/office/drawing/2014/main" id="{E389685C-A7D8-4AEC-9502-7D0FEF4E608B}"/>
              </a:ext>
            </a:extLst>
          </p:cNvPr>
          <p:cNvSpPr>
            <a:spLocks noGrp="1"/>
          </p:cNvSpPr>
          <p:nvPr>
            <p:ph idx="1"/>
          </p:nvPr>
        </p:nvSpPr>
        <p:spPr>
          <a:xfrm>
            <a:off x="457200" y="1752600"/>
            <a:ext cx="8229600" cy="4525963"/>
          </a:xfrm>
        </p:spPr>
        <p:txBody>
          <a:bodyPr>
            <a:normAutofit/>
          </a:bodyPr>
          <a:lstStyle/>
          <a:p>
            <a:pPr marL="0" indent="0">
              <a:buNone/>
            </a:pPr>
            <a:r>
              <a:rPr lang="es-AR" sz="2000" dirty="0"/>
              <a:t>Repito muchas veces obteniendo los valores de AUC con el modelo nulo </a:t>
            </a:r>
            <a:r>
              <a:rPr lang="es-AR" sz="2000" dirty="0" err="1"/>
              <a:t>shuffleado</a:t>
            </a:r>
            <a:r>
              <a:rPr lang="es-AR" sz="2000" dirty="0"/>
              <a:t>. Luego, cuanto la cantidad de veces que ese AUC es mejor que el del modelo sin </a:t>
            </a:r>
            <a:r>
              <a:rPr lang="es-AR" sz="2000" dirty="0" err="1"/>
              <a:t>shuflear</a:t>
            </a:r>
            <a:r>
              <a:rPr lang="es-AR" sz="2000" dirty="0"/>
              <a:t> y divido por la cantidad de veces que corrí el modelo nulo. Esto me da un p-valor que se interpreta como la probabilidad de que el AUC de mi clasificador sea compatible con el nivel chance.</a:t>
            </a:r>
            <a:endParaRPr lang="es-AR" sz="2000" b="1" dirty="0"/>
          </a:p>
          <a:p>
            <a:pPr marL="0" indent="0">
              <a:buNone/>
            </a:pPr>
            <a:endParaRPr lang="es-AR" dirty="0"/>
          </a:p>
          <a:p>
            <a:pPr marL="0" indent="0">
              <a:buNone/>
            </a:pPr>
            <a:endParaRPr lang="en-US" dirty="0"/>
          </a:p>
        </p:txBody>
      </p:sp>
      <p:pic>
        <p:nvPicPr>
          <p:cNvPr id="22530" name="Picture 2">
            <a:extLst>
              <a:ext uri="{FF2B5EF4-FFF2-40B4-BE49-F238E27FC236}">
                <a16:creationId xmlns:a16="http://schemas.microsoft.com/office/drawing/2014/main" id="{F278BCA9-F99D-4449-B419-C17E7A297A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3657600"/>
            <a:ext cx="4572000" cy="3055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6104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D8AE25F-F31C-4066-A88D-F73287910D71}"/>
              </a:ext>
            </a:extLst>
          </p:cNvPr>
          <p:cNvSpPr>
            <a:spLocks noGrp="1"/>
          </p:cNvSpPr>
          <p:nvPr>
            <p:ph type="title"/>
          </p:nvPr>
        </p:nvSpPr>
        <p:spPr>
          <a:xfrm>
            <a:off x="304800" y="152400"/>
            <a:ext cx="8229600" cy="1143000"/>
          </a:xfrm>
        </p:spPr>
        <p:txBody>
          <a:bodyPr>
            <a:noAutofit/>
          </a:bodyPr>
          <a:lstStyle/>
          <a:p>
            <a:r>
              <a:rPr lang="es-AR" sz="3200" dirty="0"/>
              <a:t>El esquema general para seguir en un problema de clasificación</a:t>
            </a:r>
            <a:endParaRPr lang="en-US" sz="3200" dirty="0"/>
          </a:p>
        </p:txBody>
      </p:sp>
      <p:pic>
        <p:nvPicPr>
          <p:cNvPr id="23554" name="Picture 2" descr="程式扎記: [ Intro2ML ] Ch6. Model Evaluation and Improvement - Grid Search">
            <a:extLst>
              <a:ext uri="{FF2B5EF4-FFF2-40B4-BE49-F238E27FC236}">
                <a16:creationId xmlns:a16="http://schemas.microsoft.com/office/drawing/2014/main" id="{8B18B8FF-0778-46FB-9992-F0FE9FD744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088" y="2209800"/>
            <a:ext cx="7743824" cy="3871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9938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CA29E53-CDB6-4141-A3B2-9C71A69A2A4E}"/>
              </a:ext>
            </a:extLst>
          </p:cNvPr>
          <p:cNvSpPr>
            <a:spLocks noGrp="1"/>
          </p:cNvSpPr>
          <p:nvPr>
            <p:ph type="title"/>
          </p:nvPr>
        </p:nvSpPr>
        <p:spPr>
          <a:xfrm>
            <a:off x="0" y="76200"/>
            <a:ext cx="8991600" cy="1143000"/>
          </a:xfrm>
        </p:spPr>
        <p:txBody>
          <a:bodyPr>
            <a:normAutofit/>
          </a:bodyPr>
          <a:lstStyle/>
          <a:p>
            <a:r>
              <a:rPr lang="es-AR" b="1" dirty="0"/>
              <a:t>Segundo ejercicio obligatorio </a:t>
            </a:r>
            <a:endParaRPr lang="en-US" b="1" dirty="0"/>
          </a:p>
        </p:txBody>
      </p:sp>
      <p:sp>
        <p:nvSpPr>
          <p:cNvPr id="5" name="Title 1">
            <a:extLst>
              <a:ext uri="{FF2B5EF4-FFF2-40B4-BE49-F238E27FC236}">
                <a16:creationId xmlns:a16="http://schemas.microsoft.com/office/drawing/2014/main" id="{8F80959C-FFB1-4AB9-9C42-C75EF43CDAD2}"/>
              </a:ext>
            </a:extLst>
          </p:cNvPr>
          <p:cNvSpPr txBox="1">
            <a:spLocks/>
          </p:cNvSpPr>
          <p:nvPr/>
        </p:nvSpPr>
        <p:spPr>
          <a:xfrm>
            <a:off x="304800" y="1417638"/>
            <a:ext cx="8839200" cy="893309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14350" indent="-514350" algn="l">
              <a:buAutoNum type="arabicPeriod"/>
            </a:pPr>
            <a:r>
              <a:rPr lang="es-AR" sz="2400" dirty="0"/>
              <a:t>Reciben un </a:t>
            </a:r>
            <a:r>
              <a:rPr lang="es-AR" sz="2400" dirty="0" err="1"/>
              <a:t>dataset</a:t>
            </a:r>
            <a:r>
              <a:rPr lang="es-AR" sz="2400" dirty="0"/>
              <a:t> más la información relevante, que en realidad viene de hacer un </a:t>
            </a:r>
            <a:r>
              <a:rPr lang="es-AR" sz="2400" dirty="0" err="1"/>
              <a:t>split</a:t>
            </a:r>
            <a:r>
              <a:rPr lang="es-AR" sz="2400" dirty="0"/>
              <a:t> 70%-30%. Nosotros nos quedamos con el 30%, ustedes tienen todos el mismo 70%.</a:t>
            </a:r>
          </a:p>
          <a:p>
            <a:pPr marL="514350" indent="-514350" algn="l">
              <a:buAutoNum type="arabicPeriod"/>
            </a:pPr>
            <a:r>
              <a:rPr lang="es-AR" sz="2400" dirty="0"/>
              <a:t>El ejercicio es entrenar el mejor modelo de regresión logística que puedan. Recomendamos usar todo lo que vimos: agregar </a:t>
            </a:r>
            <a:r>
              <a:rPr lang="es-AR" sz="2400" dirty="0" err="1"/>
              <a:t>features</a:t>
            </a:r>
            <a:r>
              <a:rPr lang="es-AR" sz="2400" dirty="0"/>
              <a:t> nuevos no-lineales, usar K-</a:t>
            </a:r>
            <a:r>
              <a:rPr lang="es-AR" sz="2400" dirty="0" err="1"/>
              <a:t>best</a:t>
            </a:r>
            <a:r>
              <a:rPr lang="es-AR" sz="2400" dirty="0"/>
              <a:t> </a:t>
            </a:r>
            <a:r>
              <a:rPr lang="es-AR" sz="2400" dirty="0" err="1"/>
              <a:t>feature</a:t>
            </a:r>
            <a:r>
              <a:rPr lang="es-AR" sz="2400" dirty="0"/>
              <a:t> </a:t>
            </a:r>
            <a:r>
              <a:rPr lang="es-AR" sz="2400" dirty="0" err="1"/>
              <a:t>selection</a:t>
            </a:r>
            <a:r>
              <a:rPr lang="es-AR" sz="2400" dirty="0"/>
              <a:t>, usar regularización, optimizar </a:t>
            </a:r>
            <a:r>
              <a:rPr lang="es-AR" sz="2400" dirty="0" err="1"/>
              <a:t>hiperparámetros</a:t>
            </a:r>
            <a:r>
              <a:rPr lang="es-AR" sz="2400" dirty="0"/>
              <a:t> con validación cruzada y evaluar en un conjunto que no haya sido usado para la optimización, etc.</a:t>
            </a:r>
          </a:p>
          <a:p>
            <a:pPr marL="514350" indent="-514350" algn="l">
              <a:buAutoNum type="arabicPeriod"/>
            </a:pPr>
            <a:r>
              <a:rPr lang="es-AR" sz="2400" dirty="0"/>
              <a:t>Llegado el día de entrega, les mandamos el 30% restante sin los </a:t>
            </a:r>
            <a:r>
              <a:rPr lang="es-AR" sz="2400" dirty="0" err="1"/>
              <a:t>labels</a:t>
            </a:r>
            <a:r>
              <a:rPr lang="es-AR" sz="2400" dirty="0"/>
              <a:t>. Ustedes nos devuelven un vector binario que son las probabilidades que devuelven su regresión logística.</a:t>
            </a:r>
          </a:p>
          <a:p>
            <a:pPr marL="514350" indent="-514350" algn="l">
              <a:buAutoNum type="arabicPeriod"/>
            </a:pPr>
            <a:r>
              <a:rPr lang="es-AR" sz="2400" dirty="0"/>
              <a:t>Nosotros computamos el AUC del modelo de cada uno y armamos un ranking</a:t>
            </a:r>
          </a:p>
          <a:p>
            <a:pPr algn="l"/>
            <a:endParaRPr lang="es-AR" sz="3600" dirty="0"/>
          </a:p>
          <a:p>
            <a:pPr algn="l"/>
            <a:endParaRPr lang="es-AR" sz="3600" dirty="0"/>
          </a:p>
          <a:p>
            <a:pPr algn="l"/>
            <a:endParaRPr lang="es-AR" sz="3600" dirty="0"/>
          </a:p>
          <a:p>
            <a:pPr algn="l"/>
            <a:endParaRPr lang="es-AR" sz="3600" dirty="0"/>
          </a:p>
          <a:p>
            <a:pPr algn="l"/>
            <a:endParaRPr lang="es-AR" sz="2800" dirty="0"/>
          </a:p>
          <a:p>
            <a:pPr algn="l"/>
            <a:endParaRPr lang="es-AR" sz="2800" dirty="0"/>
          </a:p>
          <a:p>
            <a:pPr algn="l"/>
            <a:endParaRPr lang="es-AR" sz="2800" dirty="0"/>
          </a:p>
          <a:p>
            <a:pPr algn="l"/>
            <a:endParaRPr lang="es-AR" sz="2800" dirty="0"/>
          </a:p>
        </p:txBody>
      </p:sp>
    </p:spTree>
    <p:extLst>
      <p:ext uri="{BB962C8B-B14F-4D97-AF65-F5344CB8AC3E}">
        <p14:creationId xmlns:p14="http://schemas.microsoft.com/office/powerpoint/2010/main" val="2534122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579B32B-F7C0-4FDD-84E4-A41AEF56B6AD}"/>
              </a:ext>
            </a:extLst>
          </p:cNvPr>
          <p:cNvSpPr>
            <a:spLocks noGrp="1"/>
          </p:cNvSpPr>
          <p:nvPr>
            <p:ph type="title"/>
          </p:nvPr>
        </p:nvSpPr>
        <p:spPr>
          <a:xfrm>
            <a:off x="457200" y="274638"/>
            <a:ext cx="8229600" cy="1143000"/>
          </a:xfrm>
        </p:spPr>
        <p:txBody>
          <a:bodyPr/>
          <a:lstStyle/>
          <a:p>
            <a:r>
              <a:rPr lang="es-AR" dirty="0"/>
              <a:t>En la clase pasada vimos que...</a:t>
            </a:r>
            <a:endParaRPr lang="en-US" dirty="0"/>
          </a:p>
        </p:txBody>
      </p:sp>
      <p:sp>
        <p:nvSpPr>
          <p:cNvPr id="5" name="Content Placeholder 2">
            <a:extLst>
              <a:ext uri="{FF2B5EF4-FFF2-40B4-BE49-F238E27FC236}">
                <a16:creationId xmlns:a16="http://schemas.microsoft.com/office/drawing/2014/main" id="{005958FD-C1AD-49E9-8871-2858A5C5812E}"/>
              </a:ext>
            </a:extLst>
          </p:cNvPr>
          <p:cNvSpPr>
            <a:spLocks noGrp="1"/>
          </p:cNvSpPr>
          <p:nvPr>
            <p:ph idx="1"/>
          </p:nvPr>
        </p:nvSpPr>
        <p:spPr>
          <a:xfrm>
            <a:off x="457200" y="1600200"/>
            <a:ext cx="8229600" cy="5257800"/>
          </a:xfrm>
        </p:spPr>
        <p:txBody>
          <a:bodyPr/>
          <a:lstStyle/>
          <a:p>
            <a:r>
              <a:rPr lang="es-AR" dirty="0"/>
              <a:t>Si un </a:t>
            </a:r>
            <a:r>
              <a:rPr lang="es-AR" dirty="0" err="1"/>
              <a:t>dataset</a:t>
            </a:r>
            <a:r>
              <a:rPr lang="es-AR" dirty="0"/>
              <a:t> no está balanceado, </a:t>
            </a:r>
          </a:p>
          <a:p>
            <a:pPr marL="0" indent="0">
              <a:buNone/>
            </a:pPr>
            <a:r>
              <a:rPr lang="es-AR" dirty="0"/>
              <a:t>    </a:t>
            </a:r>
            <a:r>
              <a:rPr lang="es-AR" dirty="0" err="1"/>
              <a:t>accuracy</a:t>
            </a:r>
            <a:r>
              <a:rPr lang="es-AR" dirty="0"/>
              <a:t> = 0.5 no es el nivel de “chance”</a:t>
            </a:r>
          </a:p>
          <a:p>
            <a:r>
              <a:rPr lang="es-AR" dirty="0"/>
              <a:t>Podemos resolver esto introduciendo la matriz de confusión y cantidades derivadas</a:t>
            </a:r>
          </a:p>
          <a:p>
            <a:r>
              <a:rPr lang="es-AR" dirty="0"/>
              <a:t>Además, si el </a:t>
            </a:r>
            <a:r>
              <a:rPr lang="es-AR" dirty="0" err="1"/>
              <a:t>dataset</a:t>
            </a:r>
            <a:r>
              <a:rPr lang="es-AR" dirty="0"/>
              <a:t> no está balanceado el clasificador está sesgado para clasificar bien la clase más representada</a:t>
            </a:r>
          </a:p>
          <a:p>
            <a:r>
              <a:rPr lang="es-AR" dirty="0"/>
              <a:t>Esto se puede resolver con </a:t>
            </a:r>
            <a:r>
              <a:rPr lang="es-AR" dirty="0" err="1"/>
              <a:t>downsampling</a:t>
            </a:r>
            <a:r>
              <a:rPr lang="es-AR" dirty="0"/>
              <a:t>, o cambiando los pesos en la función de costo</a:t>
            </a:r>
          </a:p>
          <a:p>
            <a:pPr marL="0" indent="0">
              <a:buNone/>
            </a:pPr>
            <a:endParaRPr lang="en-US" dirty="0"/>
          </a:p>
        </p:txBody>
      </p:sp>
    </p:spTree>
    <p:extLst>
      <p:ext uri="{BB962C8B-B14F-4D97-AF65-F5344CB8AC3E}">
        <p14:creationId xmlns:p14="http://schemas.microsoft.com/office/powerpoint/2010/main" val="1285909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AC64220-BB10-4D7C-8EA2-71084942BAC2}"/>
              </a:ext>
            </a:extLst>
          </p:cNvPr>
          <p:cNvSpPr txBox="1">
            <a:spLocks/>
          </p:cNvSpPr>
          <p:nvPr/>
        </p:nvSpPr>
        <p:spPr>
          <a:xfrm>
            <a:off x="276225" y="76200"/>
            <a:ext cx="8839200" cy="595335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AR" sz="2800" dirty="0"/>
              <a:t>Publicamos el ranking. Todos comparten sus notebooks (si quieren). Los tres mejores son invitados a contar brevemente cómo hicieron y ganan fabulosos premios.</a:t>
            </a:r>
          </a:p>
          <a:p>
            <a:pPr algn="l"/>
            <a:r>
              <a:rPr lang="es-AR" sz="2800" dirty="0" err="1">
                <a:solidFill>
                  <a:srgbClr val="FF0000"/>
                </a:solidFill>
              </a:rPr>
              <a:t>Obs</a:t>
            </a:r>
            <a:r>
              <a:rPr lang="es-AR" sz="2800" dirty="0">
                <a:solidFill>
                  <a:srgbClr val="FF0000"/>
                </a:solidFill>
              </a:rPr>
              <a:t>: docentes pueden participar pero no ganar</a:t>
            </a:r>
          </a:p>
          <a:p>
            <a:pPr algn="l"/>
            <a:endParaRPr lang="es-AR" sz="3600" dirty="0"/>
          </a:p>
          <a:p>
            <a:pPr algn="l"/>
            <a:endParaRPr lang="es-AR" sz="3600" dirty="0"/>
          </a:p>
          <a:p>
            <a:pPr algn="l"/>
            <a:endParaRPr lang="es-AR" sz="3600" dirty="0"/>
          </a:p>
          <a:p>
            <a:pPr algn="l"/>
            <a:endParaRPr lang="es-AR" sz="3600" dirty="0"/>
          </a:p>
          <a:p>
            <a:pPr algn="l"/>
            <a:endParaRPr lang="es-AR" sz="2800" dirty="0"/>
          </a:p>
          <a:p>
            <a:pPr algn="l"/>
            <a:endParaRPr lang="es-AR" sz="2800" dirty="0"/>
          </a:p>
          <a:p>
            <a:pPr algn="l"/>
            <a:endParaRPr lang="es-AR" sz="2800" dirty="0"/>
          </a:p>
          <a:p>
            <a:pPr algn="l"/>
            <a:endParaRPr lang="es-AR" sz="2800" dirty="0"/>
          </a:p>
        </p:txBody>
      </p:sp>
      <p:pic>
        <p:nvPicPr>
          <p:cNvPr id="28678" name="Picture 6" descr="White Podium For Winners Awarding Ceremony With Black Numbers For 1st 2nd  And 3rd Places One Single Object Hand Painted Watercolour Illustration Cut  Out Clip Art Element For Design Decoration Stock Illustration -">
            <a:extLst>
              <a:ext uri="{FF2B5EF4-FFF2-40B4-BE49-F238E27FC236}">
                <a16:creationId xmlns:a16="http://schemas.microsoft.com/office/drawing/2014/main" id="{1BF4AC86-4E3E-48F5-B640-BA0415B129A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845"/>
          <a:stretch/>
        </p:blipFill>
        <p:spPr bwMode="auto">
          <a:xfrm>
            <a:off x="1600200" y="4346935"/>
            <a:ext cx="5791200" cy="25110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3811635F-0716-4E38-B561-58FAE8CB3E99}"/>
              </a:ext>
            </a:extLst>
          </p:cNvPr>
          <p:cNvPicPr>
            <a:picLocks noChangeAspect="1"/>
          </p:cNvPicPr>
          <p:nvPr/>
        </p:nvPicPr>
        <p:blipFill>
          <a:blip r:embed="rId3"/>
          <a:stretch>
            <a:fillRect/>
          </a:stretch>
        </p:blipFill>
        <p:spPr>
          <a:xfrm>
            <a:off x="2123480" y="3467242"/>
            <a:ext cx="1283494" cy="1731905"/>
          </a:xfrm>
          <a:prstGeom prst="rect">
            <a:avLst/>
          </a:prstGeom>
        </p:spPr>
      </p:pic>
      <p:pic>
        <p:nvPicPr>
          <p:cNvPr id="16" name="Picture 15">
            <a:extLst>
              <a:ext uri="{FF2B5EF4-FFF2-40B4-BE49-F238E27FC236}">
                <a16:creationId xmlns:a16="http://schemas.microsoft.com/office/drawing/2014/main" id="{958F6F98-6210-424B-B074-039EFA2296E9}"/>
              </a:ext>
            </a:extLst>
          </p:cNvPr>
          <p:cNvPicPr>
            <a:picLocks noChangeAspect="1"/>
          </p:cNvPicPr>
          <p:nvPr/>
        </p:nvPicPr>
        <p:blipFill>
          <a:blip r:embed="rId3"/>
          <a:stretch>
            <a:fillRect/>
          </a:stretch>
        </p:blipFill>
        <p:spPr>
          <a:xfrm>
            <a:off x="5525804" y="3657600"/>
            <a:ext cx="1283494" cy="1731905"/>
          </a:xfrm>
          <a:prstGeom prst="rect">
            <a:avLst/>
          </a:prstGeom>
        </p:spPr>
      </p:pic>
      <p:pic>
        <p:nvPicPr>
          <p:cNvPr id="12" name="Picture 11">
            <a:extLst>
              <a:ext uri="{FF2B5EF4-FFF2-40B4-BE49-F238E27FC236}">
                <a16:creationId xmlns:a16="http://schemas.microsoft.com/office/drawing/2014/main" id="{F21AB69D-2F30-4E19-80A3-D59689A812C9}"/>
              </a:ext>
            </a:extLst>
          </p:cNvPr>
          <p:cNvPicPr>
            <a:picLocks noChangeAspect="1"/>
          </p:cNvPicPr>
          <p:nvPr/>
        </p:nvPicPr>
        <p:blipFill>
          <a:blip r:embed="rId4"/>
          <a:stretch>
            <a:fillRect/>
          </a:stretch>
        </p:blipFill>
        <p:spPr>
          <a:xfrm>
            <a:off x="3733800" y="2743200"/>
            <a:ext cx="1556459" cy="1922685"/>
          </a:xfrm>
          <a:prstGeom prst="rect">
            <a:avLst/>
          </a:prstGeom>
        </p:spPr>
      </p:pic>
    </p:spTree>
    <p:extLst>
      <p:ext uri="{BB962C8B-B14F-4D97-AF65-F5344CB8AC3E}">
        <p14:creationId xmlns:p14="http://schemas.microsoft.com/office/powerpoint/2010/main" val="615733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B5D6ACB-31F7-46E2-B1B6-2A5D3AA214E1}"/>
              </a:ext>
            </a:extLst>
          </p:cNvPr>
          <p:cNvPicPr>
            <a:picLocks noChangeAspect="1"/>
          </p:cNvPicPr>
          <p:nvPr/>
        </p:nvPicPr>
        <p:blipFill>
          <a:blip r:embed="rId3"/>
          <a:stretch>
            <a:fillRect/>
          </a:stretch>
        </p:blipFill>
        <p:spPr>
          <a:xfrm>
            <a:off x="1295400" y="14287"/>
            <a:ext cx="5334000" cy="3316049"/>
          </a:xfrm>
          <a:prstGeom prst="rect">
            <a:avLst/>
          </a:prstGeom>
        </p:spPr>
      </p:pic>
      <p:pic>
        <p:nvPicPr>
          <p:cNvPr id="3074" name="Picture 2" descr="metrics.png">
            <a:extLst>
              <a:ext uri="{FF2B5EF4-FFF2-40B4-BE49-F238E27FC236}">
                <a16:creationId xmlns:a16="http://schemas.microsoft.com/office/drawing/2014/main" id="{FC9338BE-B441-4B8B-BA10-4337F90A4D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9687" y="3436105"/>
            <a:ext cx="5566460" cy="236987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ownload (3).png">
            <a:extLst>
              <a:ext uri="{FF2B5EF4-FFF2-40B4-BE49-F238E27FC236}">
                <a16:creationId xmlns:a16="http://schemas.microsoft.com/office/drawing/2014/main" id="{CF250870-56B9-4D6F-88BD-A82B3781612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2687" y="6034584"/>
            <a:ext cx="4589566" cy="794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2241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18511CA-4493-4A2F-897D-141764F42BC0}"/>
              </a:ext>
            </a:extLst>
          </p:cNvPr>
          <p:cNvSpPr>
            <a:spLocks noGrp="1"/>
          </p:cNvSpPr>
          <p:nvPr>
            <p:ph type="title"/>
          </p:nvPr>
        </p:nvSpPr>
        <p:spPr>
          <a:xfrm>
            <a:off x="457200" y="274638"/>
            <a:ext cx="8229600" cy="1143000"/>
          </a:xfrm>
        </p:spPr>
        <p:txBody>
          <a:bodyPr/>
          <a:lstStyle/>
          <a:p>
            <a:r>
              <a:rPr lang="es-AR" dirty="0">
                <a:solidFill>
                  <a:srgbClr val="FF0000"/>
                </a:solidFill>
              </a:rPr>
              <a:t>Observación importante - I</a:t>
            </a:r>
            <a:endParaRPr lang="en-US" dirty="0">
              <a:solidFill>
                <a:srgbClr val="FF0000"/>
              </a:solidFill>
            </a:endParaRPr>
          </a:p>
        </p:txBody>
      </p:sp>
      <p:sp>
        <p:nvSpPr>
          <p:cNvPr id="6" name="Content Placeholder 2">
            <a:extLst>
              <a:ext uri="{FF2B5EF4-FFF2-40B4-BE49-F238E27FC236}">
                <a16:creationId xmlns:a16="http://schemas.microsoft.com/office/drawing/2014/main" id="{B888B427-2298-4E0C-91CB-17A83D7C4646}"/>
              </a:ext>
            </a:extLst>
          </p:cNvPr>
          <p:cNvSpPr>
            <a:spLocks noGrp="1"/>
          </p:cNvSpPr>
          <p:nvPr>
            <p:ph idx="1"/>
          </p:nvPr>
        </p:nvSpPr>
        <p:spPr>
          <a:xfrm>
            <a:off x="152400" y="1600200"/>
            <a:ext cx="8534400" cy="5257800"/>
          </a:xfrm>
        </p:spPr>
        <p:txBody>
          <a:bodyPr>
            <a:normAutofit/>
          </a:bodyPr>
          <a:lstStyle/>
          <a:p>
            <a:pPr marL="0" indent="0">
              <a:buNone/>
            </a:pPr>
            <a:r>
              <a:rPr lang="es-AR" dirty="0"/>
              <a:t>La matriz de confusión se construye para una </a:t>
            </a:r>
            <a:r>
              <a:rPr lang="es-AR" i="1" dirty="0"/>
              <a:t>elección determinada </a:t>
            </a:r>
            <a:r>
              <a:rPr lang="es-AR" dirty="0"/>
              <a:t>de los pesos.</a:t>
            </a:r>
          </a:p>
          <a:p>
            <a:pPr marL="0" indent="0">
              <a:buNone/>
            </a:pPr>
            <a:endParaRPr lang="es-AR" dirty="0"/>
          </a:p>
          <a:p>
            <a:pPr marL="0" indent="0">
              <a:buNone/>
            </a:pPr>
            <a:r>
              <a:rPr lang="es-AR" b="1" dirty="0"/>
              <a:t>Puede que la performance del modelo sea buena para una elección de los pesos pero no tan buena para otra elección posible.</a:t>
            </a:r>
          </a:p>
          <a:p>
            <a:pPr marL="0" indent="0">
              <a:buNone/>
            </a:pPr>
            <a:endParaRPr lang="es-AR" dirty="0"/>
          </a:p>
          <a:p>
            <a:pPr marL="0" indent="0">
              <a:buNone/>
            </a:pPr>
            <a:r>
              <a:rPr lang="es-AR" dirty="0"/>
              <a:t>¿Cómo podemos decir algo sobre la performance </a:t>
            </a:r>
            <a:r>
              <a:rPr lang="es-AR" b="1" dirty="0"/>
              <a:t>para todas las posibles elecciones</a:t>
            </a:r>
            <a:r>
              <a:rPr lang="es-AR" dirty="0"/>
              <a:t>?</a:t>
            </a:r>
            <a:endParaRPr lang="en-US" dirty="0"/>
          </a:p>
        </p:txBody>
      </p:sp>
    </p:spTree>
    <p:extLst>
      <p:ext uri="{BB962C8B-B14F-4D97-AF65-F5344CB8AC3E}">
        <p14:creationId xmlns:p14="http://schemas.microsoft.com/office/powerpoint/2010/main" val="2353841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a:extLst>
              <a:ext uri="{FF2B5EF4-FFF2-40B4-BE49-F238E27FC236}">
                <a16:creationId xmlns:a16="http://schemas.microsoft.com/office/drawing/2014/main" id="{683A18F9-CF7A-483B-8C14-935786A437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417" y="152400"/>
            <a:ext cx="4261683" cy="3048000"/>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a:extLst>
              <a:ext uri="{FF2B5EF4-FFF2-40B4-BE49-F238E27FC236}">
                <a16:creationId xmlns:a16="http://schemas.microsoft.com/office/drawing/2014/main" id="{4524247D-7BF0-48F9-8314-F4E6DCBC9C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417" y="3648075"/>
            <a:ext cx="4261683" cy="3048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E5A884AD-C503-48C7-A9B1-EEAE9E67C24F}"/>
              </a:ext>
            </a:extLst>
          </p:cNvPr>
          <p:cNvPicPr>
            <a:picLocks noChangeAspect="1"/>
          </p:cNvPicPr>
          <p:nvPr/>
        </p:nvPicPr>
        <p:blipFill>
          <a:blip r:embed="rId4"/>
          <a:stretch>
            <a:fillRect/>
          </a:stretch>
        </p:blipFill>
        <p:spPr>
          <a:xfrm>
            <a:off x="5105400" y="4442985"/>
            <a:ext cx="3429000" cy="1458179"/>
          </a:xfrm>
          <a:prstGeom prst="rect">
            <a:avLst/>
          </a:prstGeom>
        </p:spPr>
      </p:pic>
      <p:pic>
        <p:nvPicPr>
          <p:cNvPr id="6" name="Picture 5">
            <a:extLst>
              <a:ext uri="{FF2B5EF4-FFF2-40B4-BE49-F238E27FC236}">
                <a16:creationId xmlns:a16="http://schemas.microsoft.com/office/drawing/2014/main" id="{28ECD049-037E-4BD5-A202-E7F441218278}"/>
              </a:ext>
            </a:extLst>
          </p:cNvPr>
          <p:cNvPicPr>
            <a:picLocks noChangeAspect="1"/>
          </p:cNvPicPr>
          <p:nvPr/>
        </p:nvPicPr>
        <p:blipFill>
          <a:blip r:embed="rId5"/>
          <a:stretch>
            <a:fillRect/>
          </a:stretch>
        </p:blipFill>
        <p:spPr>
          <a:xfrm>
            <a:off x="5105400" y="913973"/>
            <a:ext cx="3429000" cy="1391970"/>
          </a:xfrm>
          <a:prstGeom prst="rect">
            <a:avLst/>
          </a:prstGeom>
        </p:spPr>
      </p:pic>
      <p:sp>
        <p:nvSpPr>
          <p:cNvPr id="9" name="Title 1">
            <a:extLst>
              <a:ext uri="{FF2B5EF4-FFF2-40B4-BE49-F238E27FC236}">
                <a16:creationId xmlns:a16="http://schemas.microsoft.com/office/drawing/2014/main" id="{E0AEE933-08BD-4748-8467-8B6BB824D843}"/>
              </a:ext>
            </a:extLst>
          </p:cNvPr>
          <p:cNvSpPr>
            <a:spLocks noGrp="1"/>
          </p:cNvSpPr>
          <p:nvPr>
            <p:ph type="title"/>
          </p:nvPr>
        </p:nvSpPr>
        <p:spPr>
          <a:xfrm>
            <a:off x="5105400" y="2802964"/>
            <a:ext cx="3429000" cy="1143000"/>
          </a:xfrm>
        </p:spPr>
        <p:txBody>
          <a:bodyPr>
            <a:noAutofit/>
          </a:bodyPr>
          <a:lstStyle/>
          <a:p>
            <a:r>
              <a:rPr lang="es-AR" sz="3200" dirty="0">
                <a:solidFill>
                  <a:srgbClr val="FF0000"/>
                </a:solidFill>
              </a:rPr>
              <a:t>pero BA mayor para el caso balanceado!</a:t>
            </a:r>
            <a:endParaRPr lang="en-US" sz="3200" dirty="0">
              <a:solidFill>
                <a:srgbClr val="FF0000"/>
              </a:solidFill>
            </a:endParaRPr>
          </a:p>
        </p:txBody>
      </p:sp>
    </p:spTree>
    <p:extLst>
      <p:ext uri="{BB962C8B-B14F-4D97-AF65-F5344CB8AC3E}">
        <p14:creationId xmlns:p14="http://schemas.microsoft.com/office/powerpoint/2010/main" val="1985772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C1AD9EF-6CE1-4935-A938-C034BA08F392}"/>
              </a:ext>
            </a:extLst>
          </p:cNvPr>
          <p:cNvSpPr>
            <a:spLocks noGrp="1"/>
          </p:cNvSpPr>
          <p:nvPr>
            <p:ph type="title"/>
          </p:nvPr>
        </p:nvSpPr>
        <p:spPr>
          <a:xfrm>
            <a:off x="457200" y="274638"/>
            <a:ext cx="8229600" cy="1143000"/>
          </a:xfrm>
        </p:spPr>
        <p:txBody>
          <a:bodyPr/>
          <a:lstStyle/>
          <a:p>
            <a:r>
              <a:rPr lang="es-AR" dirty="0"/>
              <a:t>Observación importante - II</a:t>
            </a:r>
            <a:endParaRPr lang="en-US" dirty="0"/>
          </a:p>
        </p:txBody>
      </p:sp>
      <p:sp>
        <p:nvSpPr>
          <p:cNvPr id="5" name="Content Placeholder 2">
            <a:extLst>
              <a:ext uri="{FF2B5EF4-FFF2-40B4-BE49-F238E27FC236}">
                <a16:creationId xmlns:a16="http://schemas.microsoft.com/office/drawing/2014/main" id="{DF2131B0-021B-4908-A49D-FE35237C7CC2}"/>
              </a:ext>
            </a:extLst>
          </p:cNvPr>
          <p:cNvSpPr>
            <a:spLocks noGrp="1"/>
          </p:cNvSpPr>
          <p:nvPr>
            <p:ph idx="1"/>
          </p:nvPr>
        </p:nvSpPr>
        <p:spPr>
          <a:xfrm>
            <a:off x="457200" y="1600200"/>
            <a:ext cx="8229600" cy="5257800"/>
          </a:xfrm>
        </p:spPr>
        <p:txBody>
          <a:bodyPr/>
          <a:lstStyle/>
          <a:p>
            <a:pPr marL="0" indent="0">
              <a:buNone/>
            </a:pPr>
            <a:r>
              <a:rPr lang="es-AR" dirty="0"/>
              <a:t>Recordemos que la interpretación de la regresión logística es probabilística:</a:t>
            </a:r>
          </a:p>
          <a:p>
            <a:pPr marL="0" indent="0">
              <a:buNone/>
            </a:pPr>
            <a:endParaRPr lang="es-AR" dirty="0"/>
          </a:p>
          <a:p>
            <a:pPr marL="0" indent="0">
              <a:buNone/>
            </a:pPr>
            <a:endParaRPr lang="es-AR" dirty="0"/>
          </a:p>
        </p:txBody>
      </p:sp>
      <p:pic>
        <p:nvPicPr>
          <p:cNvPr id="6" name="Google Shape;279;p25">
            <a:extLst>
              <a:ext uri="{FF2B5EF4-FFF2-40B4-BE49-F238E27FC236}">
                <a16:creationId xmlns:a16="http://schemas.microsoft.com/office/drawing/2014/main" id="{8003B2BC-3F24-4CC3-A13D-A77829BCA819}"/>
              </a:ext>
            </a:extLst>
          </p:cNvPr>
          <p:cNvPicPr preferRelativeResize="0"/>
          <p:nvPr/>
        </p:nvPicPr>
        <p:blipFill>
          <a:blip r:embed="rId2">
            <a:alphaModFix/>
          </a:blip>
          <a:stretch>
            <a:fillRect/>
          </a:stretch>
        </p:blipFill>
        <p:spPr>
          <a:xfrm>
            <a:off x="485775" y="3429000"/>
            <a:ext cx="4119563" cy="990600"/>
          </a:xfrm>
          <a:prstGeom prst="rect">
            <a:avLst/>
          </a:prstGeom>
          <a:noFill/>
          <a:ln>
            <a:noFill/>
          </a:ln>
        </p:spPr>
      </p:pic>
      <mc:AlternateContent xmlns:mc="http://schemas.openxmlformats.org/markup-compatibility/2006">
        <mc:Choice xmlns:a14="http://schemas.microsoft.com/office/drawing/2010/main" Requires="a14">
          <p:sp>
            <p:nvSpPr>
              <p:cNvPr id="7" name="Content Placeholder 2">
                <a:extLst>
                  <a:ext uri="{FF2B5EF4-FFF2-40B4-BE49-F238E27FC236}">
                    <a16:creationId xmlns:a16="http://schemas.microsoft.com/office/drawing/2014/main" id="{177F8A2A-2E82-473E-BFBF-B32A438E69E3}"/>
                  </a:ext>
                </a:extLst>
              </p:cNvPr>
              <p:cNvSpPr txBox="1">
                <a:spLocks/>
              </p:cNvSpPr>
              <p:nvPr/>
            </p:nvSpPr>
            <p:spPr>
              <a:xfrm>
                <a:off x="442912" y="4800600"/>
                <a:ext cx="3655219"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s-AR" sz="2400" dirty="0">
                    <a:solidFill>
                      <a:srgbClr val="FF0000"/>
                    </a:solidFill>
                  </a:rPr>
                  <a:t>Probabilidad de que y=1 dados los </a:t>
                </a:r>
                <a:r>
                  <a:rPr lang="es-AR" sz="2400" dirty="0" err="1">
                    <a:solidFill>
                      <a:srgbClr val="FF0000"/>
                    </a:solidFill>
                  </a:rPr>
                  <a:t>features</a:t>
                </a:r>
                <a:r>
                  <a:rPr lang="es-AR" sz="2400" dirty="0">
                    <a:solidFill>
                      <a:srgbClr val="FF0000"/>
                    </a:solidFill>
                  </a:rPr>
                  <a:t> </a:t>
                </a:r>
                <a:r>
                  <a:rPr lang="es-AR" sz="2400" b="1" dirty="0">
                    <a:solidFill>
                      <a:srgbClr val="FF0000"/>
                    </a:solidFill>
                  </a:rPr>
                  <a:t>x</a:t>
                </a:r>
                <a:r>
                  <a:rPr lang="es-AR" sz="2400" dirty="0">
                    <a:solidFill>
                      <a:srgbClr val="FF0000"/>
                    </a:solidFill>
                  </a:rPr>
                  <a:t>, y los parámetros </a:t>
                </a:r>
                <a14:m>
                  <m:oMath xmlns:m="http://schemas.openxmlformats.org/officeDocument/2006/math">
                    <m:r>
                      <a:rPr lang="es-AR" sz="2400" b="1" i="0" smtClean="0">
                        <a:solidFill>
                          <a:srgbClr val="FF0000"/>
                        </a:solidFill>
                        <a:latin typeface="Cambria Math" panose="02040503050406030204" pitchFamily="18" charset="0"/>
                        <a:ea typeface="Cambria Math" panose="02040503050406030204" pitchFamily="18" charset="0"/>
                      </a:rPr>
                      <m:t>𝛃</m:t>
                    </m:r>
                  </m:oMath>
                </a14:m>
                <a:endParaRPr lang="es-AR" sz="2400" b="1" dirty="0">
                  <a:solidFill>
                    <a:srgbClr val="FF0000"/>
                  </a:solidFill>
                </a:endParaRPr>
              </a:p>
              <a:p>
                <a:pPr marL="0" indent="0">
                  <a:buFont typeface="Arial" pitchFamily="34" charset="0"/>
                  <a:buNone/>
                </a:pPr>
                <a:endParaRPr lang="es-AR" dirty="0"/>
              </a:p>
              <a:p>
                <a:pPr marL="0" indent="0">
                  <a:buFont typeface="Arial" pitchFamily="34" charset="0"/>
                  <a:buNone/>
                </a:pPr>
                <a:endParaRPr lang="es-AR" dirty="0"/>
              </a:p>
            </p:txBody>
          </p:sp>
        </mc:Choice>
        <mc:Fallback>
          <p:sp>
            <p:nvSpPr>
              <p:cNvPr id="7" name="Content Placeholder 2">
                <a:extLst>
                  <a:ext uri="{FF2B5EF4-FFF2-40B4-BE49-F238E27FC236}">
                    <a16:creationId xmlns:a16="http://schemas.microsoft.com/office/drawing/2014/main" id="{177F8A2A-2E82-473E-BFBF-B32A438E69E3}"/>
                  </a:ext>
                </a:extLst>
              </p:cNvPr>
              <p:cNvSpPr txBox="1">
                <a:spLocks noRot="1" noChangeAspect="1" noMove="1" noResize="1" noEditPoints="1" noAdjustHandles="1" noChangeArrowheads="1" noChangeShapeType="1" noTextEdit="1"/>
              </p:cNvSpPr>
              <p:nvPr/>
            </p:nvSpPr>
            <p:spPr>
              <a:xfrm>
                <a:off x="442912" y="4800600"/>
                <a:ext cx="3655219" cy="5257800"/>
              </a:xfrm>
              <a:prstGeom prst="rect">
                <a:avLst/>
              </a:prstGeom>
              <a:blipFill>
                <a:blip r:embed="rId3"/>
                <a:stretch>
                  <a:fillRect l="-2671" t="-928"/>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FA9D4DB7-29B5-458F-8449-BA9E9D67710F}"/>
              </a:ext>
            </a:extLst>
          </p:cNvPr>
          <p:cNvSpPr/>
          <p:nvPr/>
        </p:nvSpPr>
        <p:spPr>
          <a:xfrm>
            <a:off x="457200" y="3505200"/>
            <a:ext cx="1600200" cy="83820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1" name="Content Placeholder 2">
                <a:extLst>
                  <a:ext uri="{FF2B5EF4-FFF2-40B4-BE49-F238E27FC236}">
                    <a16:creationId xmlns:a16="http://schemas.microsoft.com/office/drawing/2014/main" id="{504EB441-3DB5-49ED-8710-8B46EB555E38}"/>
                  </a:ext>
                </a:extLst>
              </p:cNvPr>
              <p:cNvSpPr txBox="1">
                <a:spLocks/>
              </p:cNvSpPr>
              <p:nvPr/>
            </p:nvSpPr>
            <p:spPr>
              <a:xfrm>
                <a:off x="4641057" y="4800600"/>
                <a:ext cx="4502943"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s-AR" sz="2800" dirty="0">
                    <a:solidFill>
                      <a:schemeClr val="tx1"/>
                    </a:solidFill>
                  </a:rPr>
                  <a:t>Decimos que </a:t>
                </a:r>
                <a14:m>
                  <m:oMath xmlns:m="http://schemas.openxmlformats.org/officeDocument/2006/math">
                    <m:r>
                      <a:rPr lang="es-AR" sz="2800" b="0" i="1" smtClean="0">
                        <a:solidFill>
                          <a:schemeClr val="tx1"/>
                        </a:solidFill>
                        <a:latin typeface="Cambria Math" panose="02040503050406030204" pitchFamily="18" charset="0"/>
                      </a:rPr>
                      <m:t>𝑦</m:t>
                    </m:r>
                    <m:r>
                      <a:rPr lang="es-AR" sz="2800" b="0" i="1" smtClean="0">
                        <a:solidFill>
                          <a:schemeClr val="tx1"/>
                        </a:solidFill>
                        <a:latin typeface="Cambria Math" panose="02040503050406030204" pitchFamily="18" charset="0"/>
                      </a:rPr>
                      <m:t>=1</m:t>
                    </m:r>
                  </m:oMath>
                </a14:m>
                <a:endParaRPr lang="es-AR" sz="2800" b="1" dirty="0">
                  <a:solidFill>
                    <a:schemeClr val="tx1"/>
                  </a:solidFill>
                </a:endParaRPr>
              </a:p>
              <a:p>
                <a:pPr marL="0" indent="0">
                  <a:buFont typeface="Arial" pitchFamily="34" charset="0"/>
                  <a:buNone/>
                </a:pPr>
                <a:r>
                  <a:rPr lang="es-AR" sz="2800" dirty="0"/>
                  <a:t>si pasa que</a:t>
                </a:r>
                <a14:m>
                  <m:oMath xmlns:m="http://schemas.openxmlformats.org/officeDocument/2006/math">
                    <m:r>
                      <a:rPr lang="en-US" sz="2800" b="0" i="0" smtClean="0">
                        <a:latin typeface="Cambria Math" panose="02040503050406030204" pitchFamily="18" charset="0"/>
                      </a:rPr>
                      <m:t> </m:t>
                    </m:r>
                    <m:r>
                      <a:rPr lang="es-AR" sz="2800" b="0" i="1" smtClean="0">
                        <a:latin typeface="Cambria Math" panose="02040503050406030204" pitchFamily="18" charset="0"/>
                      </a:rPr>
                      <m:t>𝑃</m:t>
                    </m:r>
                    <m:d>
                      <m:dPr>
                        <m:ctrlPr>
                          <a:rPr lang="es-AR" sz="2800" b="0" i="1" smtClean="0">
                            <a:latin typeface="Cambria Math" panose="02040503050406030204" pitchFamily="18" charset="0"/>
                          </a:rPr>
                        </m:ctrlPr>
                      </m:dPr>
                      <m:e>
                        <m:r>
                          <a:rPr lang="es-AR" sz="2800" b="0" i="1" smtClean="0">
                            <a:latin typeface="Cambria Math" panose="02040503050406030204" pitchFamily="18" charset="0"/>
                          </a:rPr>
                          <m:t>𝑦</m:t>
                        </m:r>
                      </m:e>
                      <m:e>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𝛽</m:t>
                        </m:r>
                      </m:e>
                    </m:d>
                    <m:r>
                      <a:rPr lang="en-US" sz="2800" b="0" i="1" smtClean="0">
                        <a:latin typeface="Cambria Math" panose="02040503050406030204" pitchFamily="18" charset="0"/>
                        <a:ea typeface="Cambria Math" panose="02040503050406030204" pitchFamily="18" charset="0"/>
                      </a:rPr>
                      <m:t>&gt;0.5</m:t>
                    </m:r>
                  </m:oMath>
                </a14:m>
                <a:endParaRPr lang="es-AR" sz="2800" dirty="0"/>
              </a:p>
              <a:p>
                <a:pPr marL="0" indent="0">
                  <a:buNone/>
                </a:pPr>
                <a:r>
                  <a:rPr lang="es-AR" sz="2800" dirty="0"/>
                  <a:t>(</a:t>
                </a:r>
                <a14:m>
                  <m:oMath xmlns:m="http://schemas.openxmlformats.org/officeDocument/2006/math">
                    <m:r>
                      <a:rPr lang="es-AR" sz="2800" i="1">
                        <a:latin typeface="Cambria Math" panose="02040503050406030204" pitchFamily="18" charset="0"/>
                      </a:rPr>
                      <m:t>𝑦</m:t>
                    </m:r>
                    <m:r>
                      <a:rPr lang="es-AR" sz="2800" i="1">
                        <a:latin typeface="Cambria Math" panose="02040503050406030204" pitchFamily="18" charset="0"/>
                      </a:rPr>
                      <m:t>=1</m:t>
                    </m:r>
                  </m:oMath>
                </a14:m>
                <a:r>
                  <a:rPr lang="es-AR" sz="2800" b="1" dirty="0"/>
                  <a:t> </a:t>
                </a:r>
                <a:r>
                  <a:rPr lang="es-AR" sz="2800" dirty="0"/>
                  <a:t>en caso contrario)</a:t>
                </a:r>
                <a:endParaRPr lang="es-AR" sz="2800" b="1" dirty="0"/>
              </a:p>
              <a:p>
                <a:pPr marL="0" indent="0">
                  <a:buFont typeface="Arial" pitchFamily="34" charset="0"/>
                  <a:buNone/>
                </a:pPr>
                <a:endParaRPr lang="es-AR" dirty="0"/>
              </a:p>
            </p:txBody>
          </p:sp>
        </mc:Choice>
        <mc:Fallback>
          <p:sp>
            <p:nvSpPr>
              <p:cNvPr id="11" name="Content Placeholder 2">
                <a:extLst>
                  <a:ext uri="{FF2B5EF4-FFF2-40B4-BE49-F238E27FC236}">
                    <a16:creationId xmlns:a16="http://schemas.microsoft.com/office/drawing/2014/main" id="{504EB441-3DB5-49ED-8710-8B46EB555E38}"/>
                  </a:ext>
                </a:extLst>
              </p:cNvPr>
              <p:cNvSpPr txBox="1">
                <a:spLocks noRot="1" noChangeAspect="1" noMove="1" noResize="1" noEditPoints="1" noAdjustHandles="1" noChangeArrowheads="1" noChangeShapeType="1" noTextEdit="1"/>
              </p:cNvSpPr>
              <p:nvPr/>
            </p:nvSpPr>
            <p:spPr>
              <a:xfrm>
                <a:off x="4641057" y="4800600"/>
                <a:ext cx="4502943" cy="5257800"/>
              </a:xfrm>
              <a:prstGeom prst="rect">
                <a:avLst/>
              </a:prstGeom>
              <a:blipFill>
                <a:blip r:embed="rId4"/>
                <a:stretch>
                  <a:fillRect l="-2706" t="-1160"/>
                </a:stretch>
              </a:blipFill>
            </p:spPr>
            <p:txBody>
              <a:bodyPr/>
              <a:lstStyle/>
              <a:p>
                <a:r>
                  <a:rPr lang="en-US">
                    <a:noFill/>
                  </a:rPr>
                  <a:t> </a:t>
                </a:r>
              </a:p>
            </p:txBody>
          </p:sp>
        </mc:Fallback>
      </mc:AlternateContent>
    </p:spTree>
    <p:extLst>
      <p:ext uri="{BB962C8B-B14F-4D97-AF65-F5344CB8AC3E}">
        <p14:creationId xmlns:p14="http://schemas.microsoft.com/office/powerpoint/2010/main" val="3063016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Content Placeholder 2">
                <a:extLst>
                  <a:ext uri="{FF2B5EF4-FFF2-40B4-BE49-F238E27FC236}">
                    <a16:creationId xmlns:a16="http://schemas.microsoft.com/office/drawing/2014/main" id="{BDCF5C58-8228-4C7D-8031-D8F6AE24643E}"/>
                  </a:ext>
                </a:extLst>
              </p:cNvPr>
              <p:cNvSpPr txBox="1">
                <a:spLocks/>
              </p:cNvSpPr>
              <p:nvPr/>
            </p:nvSpPr>
            <p:spPr>
              <a:xfrm>
                <a:off x="147637" y="304800"/>
                <a:ext cx="8843963" cy="6400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s-AR" sz="2800" b="1" dirty="0">
                    <a:solidFill>
                      <a:schemeClr val="tx1"/>
                    </a:solidFill>
                  </a:rPr>
                  <a:t>Pero podemos introducir un umbral </a:t>
                </a:r>
                <a:r>
                  <a:rPr lang="es-AR" sz="2800" b="1" i="1" dirty="0">
                    <a:solidFill>
                      <a:schemeClr val="tx1"/>
                    </a:solidFill>
                  </a:rPr>
                  <a:t>T </a:t>
                </a:r>
                <a:r>
                  <a:rPr lang="es-AR" sz="2800" b="1" dirty="0">
                    <a:solidFill>
                      <a:schemeClr val="tx1"/>
                    </a:solidFill>
                  </a:rPr>
                  <a:t>arbitrario.</a:t>
                </a:r>
              </a:p>
              <a:p>
                <a:pPr marL="0" indent="0">
                  <a:buFont typeface="Arial" pitchFamily="34" charset="0"/>
                  <a:buNone/>
                </a:pPr>
                <a:endParaRPr lang="es-AR" sz="2800" dirty="0"/>
              </a:p>
              <a:p>
                <a:pPr marL="0" indent="0">
                  <a:buFont typeface="Arial" pitchFamily="34" charset="0"/>
                  <a:buNone/>
                </a:pPr>
                <a:r>
                  <a:rPr lang="es-AR" sz="2800" dirty="0">
                    <a:solidFill>
                      <a:schemeClr val="tx1"/>
                    </a:solidFill>
                  </a:rPr>
                  <a:t>Decimos que </a:t>
                </a:r>
                <a14:m>
                  <m:oMath xmlns:m="http://schemas.openxmlformats.org/officeDocument/2006/math">
                    <m:r>
                      <a:rPr lang="es-AR" sz="2800" b="0" i="1" smtClean="0">
                        <a:solidFill>
                          <a:schemeClr val="tx1"/>
                        </a:solidFill>
                        <a:latin typeface="Cambria Math" panose="02040503050406030204" pitchFamily="18" charset="0"/>
                      </a:rPr>
                      <m:t>𝑦</m:t>
                    </m:r>
                    <m:r>
                      <a:rPr lang="es-AR" sz="2800" b="0" i="1" smtClean="0">
                        <a:solidFill>
                          <a:schemeClr val="tx1"/>
                        </a:solidFill>
                        <a:latin typeface="Cambria Math" panose="02040503050406030204" pitchFamily="18" charset="0"/>
                      </a:rPr>
                      <m:t>=1</m:t>
                    </m:r>
                    <m:r>
                      <a:rPr lang="es-AR" sz="2800" b="1" i="0" smtClean="0">
                        <a:solidFill>
                          <a:schemeClr val="tx1"/>
                        </a:solidFill>
                        <a:latin typeface="Cambria Math" panose="02040503050406030204" pitchFamily="18" charset="0"/>
                      </a:rPr>
                      <m:t> </m:t>
                    </m:r>
                  </m:oMath>
                </a14:m>
                <a:r>
                  <a:rPr lang="es-AR" sz="2800" dirty="0"/>
                  <a:t>si pasa que</a:t>
                </a:r>
                <a14:m>
                  <m:oMath xmlns:m="http://schemas.openxmlformats.org/officeDocument/2006/math">
                    <m:r>
                      <a:rPr lang="en-US" sz="2800" b="0" i="0" smtClean="0">
                        <a:latin typeface="Cambria Math" panose="02040503050406030204" pitchFamily="18" charset="0"/>
                      </a:rPr>
                      <m:t> </m:t>
                    </m:r>
                    <m:r>
                      <a:rPr lang="es-AR" sz="2800" b="0" i="1" smtClean="0">
                        <a:latin typeface="Cambria Math" panose="02040503050406030204" pitchFamily="18" charset="0"/>
                      </a:rPr>
                      <m:t>𝑃</m:t>
                    </m:r>
                    <m:d>
                      <m:dPr>
                        <m:ctrlPr>
                          <a:rPr lang="es-AR" sz="2800" b="0" i="1" smtClean="0">
                            <a:latin typeface="Cambria Math" panose="02040503050406030204" pitchFamily="18" charset="0"/>
                          </a:rPr>
                        </m:ctrlPr>
                      </m:dPr>
                      <m:e>
                        <m:r>
                          <a:rPr lang="es-AR" sz="2800" b="0" i="1" smtClean="0">
                            <a:latin typeface="Cambria Math" panose="02040503050406030204" pitchFamily="18" charset="0"/>
                          </a:rPr>
                          <m:t>𝑦</m:t>
                        </m:r>
                      </m:e>
                      <m:e>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𝛽</m:t>
                        </m:r>
                      </m:e>
                    </m:d>
                    <m:r>
                      <a:rPr lang="en-US" sz="2800" b="0" i="1" smtClean="0">
                        <a:latin typeface="Cambria Math" panose="02040503050406030204" pitchFamily="18" charset="0"/>
                        <a:ea typeface="Cambria Math" panose="02040503050406030204" pitchFamily="18" charset="0"/>
                      </a:rPr>
                      <m:t>&gt;</m:t>
                    </m:r>
                    <m:r>
                      <a:rPr lang="es-AR" sz="2800" b="0" i="1" smtClean="0">
                        <a:latin typeface="Cambria Math" panose="02040503050406030204" pitchFamily="18" charset="0"/>
                        <a:ea typeface="Cambria Math" panose="02040503050406030204" pitchFamily="18" charset="0"/>
                      </a:rPr>
                      <m:t>𝑇</m:t>
                    </m:r>
                  </m:oMath>
                </a14:m>
                <a:endParaRPr lang="es-AR" sz="2800" b="0" dirty="0">
                  <a:ea typeface="Cambria Math" panose="02040503050406030204" pitchFamily="18" charset="0"/>
                </a:endParaRPr>
              </a:p>
              <a:p>
                <a:pPr marL="0" indent="0">
                  <a:buFont typeface="Arial" pitchFamily="34" charset="0"/>
                  <a:buNone/>
                </a:pPr>
                <a:r>
                  <a:rPr lang="es-AR" sz="2800" dirty="0"/>
                  <a:t>(</a:t>
                </a:r>
                <a14:m>
                  <m:oMath xmlns:m="http://schemas.openxmlformats.org/officeDocument/2006/math">
                    <m:r>
                      <a:rPr lang="es-AR" sz="2800" i="1">
                        <a:latin typeface="Cambria Math" panose="02040503050406030204" pitchFamily="18" charset="0"/>
                      </a:rPr>
                      <m:t>𝑦</m:t>
                    </m:r>
                    <m:r>
                      <a:rPr lang="es-AR" sz="2800" i="1">
                        <a:latin typeface="Cambria Math" panose="02040503050406030204" pitchFamily="18" charset="0"/>
                      </a:rPr>
                      <m:t>=1</m:t>
                    </m:r>
                  </m:oMath>
                </a14:m>
                <a:r>
                  <a:rPr lang="es-AR" sz="2800" b="1" dirty="0"/>
                  <a:t> </a:t>
                </a:r>
                <a:r>
                  <a:rPr lang="es-AR" sz="2800" dirty="0"/>
                  <a:t>en caso contrario)</a:t>
                </a:r>
              </a:p>
              <a:p>
                <a:pPr marL="0" indent="0">
                  <a:buFont typeface="Arial" pitchFamily="34" charset="0"/>
                  <a:buNone/>
                </a:pPr>
                <a:endParaRPr lang="es-AR" sz="2800" b="1" dirty="0"/>
              </a:p>
              <a:p>
                <a:pPr marL="0" indent="0">
                  <a:buFont typeface="Arial" pitchFamily="34" charset="0"/>
                  <a:buNone/>
                </a:pPr>
                <a:r>
                  <a:rPr lang="es-AR" sz="2800" b="1" dirty="0"/>
                  <a:t>A mayor T, más alto el requerimiento para ser asignado a la clase 1. Esto determina a su vez el error tipo 1 y tipo 2.</a:t>
                </a:r>
              </a:p>
              <a:p>
                <a:pPr marL="0" indent="0">
                  <a:buFont typeface="Arial" pitchFamily="34" charset="0"/>
                  <a:buNone/>
                </a:pPr>
                <a:endParaRPr lang="es-AR" sz="2800" b="1" dirty="0"/>
              </a:p>
              <a:p>
                <a:pPr marL="0" indent="0">
                  <a:buFont typeface="Arial" pitchFamily="34" charset="0"/>
                  <a:buNone/>
                </a:pPr>
                <a:r>
                  <a:rPr lang="es-AR" sz="2800" dirty="0"/>
                  <a:t>(por ejemplo, si clase 1 es “enfermo”, quiero tener un T no muy alto para asegurarme de errar en la dirección de falsos positivos)</a:t>
                </a:r>
              </a:p>
              <a:p>
                <a:pPr marL="0" indent="0">
                  <a:buFont typeface="Arial" pitchFamily="34" charset="0"/>
                  <a:buNone/>
                </a:pPr>
                <a:endParaRPr lang="es-AR" dirty="0"/>
              </a:p>
            </p:txBody>
          </p:sp>
        </mc:Choice>
        <mc:Fallback>
          <p:sp>
            <p:nvSpPr>
              <p:cNvPr id="4" name="Content Placeholder 2">
                <a:extLst>
                  <a:ext uri="{FF2B5EF4-FFF2-40B4-BE49-F238E27FC236}">
                    <a16:creationId xmlns:a16="http://schemas.microsoft.com/office/drawing/2014/main" id="{BDCF5C58-8228-4C7D-8031-D8F6AE24643E}"/>
                  </a:ext>
                </a:extLst>
              </p:cNvPr>
              <p:cNvSpPr txBox="1">
                <a:spLocks noRot="1" noChangeAspect="1" noMove="1" noResize="1" noEditPoints="1" noAdjustHandles="1" noChangeArrowheads="1" noChangeShapeType="1" noTextEdit="1"/>
              </p:cNvSpPr>
              <p:nvPr/>
            </p:nvSpPr>
            <p:spPr>
              <a:xfrm>
                <a:off x="147637" y="304800"/>
                <a:ext cx="8843963" cy="6400800"/>
              </a:xfrm>
              <a:prstGeom prst="rect">
                <a:avLst/>
              </a:prstGeom>
              <a:blipFill>
                <a:blip r:embed="rId2"/>
                <a:stretch>
                  <a:fillRect l="-1378" t="-857" r="-965"/>
                </a:stretch>
              </a:blipFill>
            </p:spPr>
            <p:txBody>
              <a:bodyPr/>
              <a:lstStyle/>
              <a:p>
                <a:r>
                  <a:rPr lang="en-US">
                    <a:noFill/>
                  </a:rPr>
                  <a:t> </a:t>
                </a:r>
              </a:p>
            </p:txBody>
          </p:sp>
        </mc:Fallback>
      </mc:AlternateContent>
    </p:spTree>
    <p:extLst>
      <p:ext uri="{BB962C8B-B14F-4D97-AF65-F5344CB8AC3E}">
        <p14:creationId xmlns:p14="http://schemas.microsoft.com/office/powerpoint/2010/main" val="2945611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917948F-56AF-48C2-B762-A09A379A6097}"/>
              </a:ext>
            </a:extLst>
          </p:cNvPr>
          <p:cNvPicPr>
            <a:picLocks noChangeAspect="1"/>
          </p:cNvPicPr>
          <p:nvPr/>
        </p:nvPicPr>
        <p:blipFill>
          <a:blip r:embed="rId2"/>
          <a:stretch>
            <a:fillRect/>
          </a:stretch>
        </p:blipFill>
        <p:spPr>
          <a:xfrm>
            <a:off x="609600" y="1143000"/>
            <a:ext cx="7562850" cy="962025"/>
          </a:xfrm>
          <a:prstGeom prst="rect">
            <a:avLst/>
          </a:prstGeom>
        </p:spPr>
      </p:pic>
      <p:sp>
        <p:nvSpPr>
          <p:cNvPr id="5" name="Content Placeholder 2">
            <a:extLst>
              <a:ext uri="{FF2B5EF4-FFF2-40B4-BE49-F238E27FC236}">
                <a16:creationId xmlns:a16="http://schemas.microsoft.com/office/drawing/2014/main" id="{D0C674BE-6C60-459E-A988-7ECB8A6F29B1}"/>
              </a:ext>
            </a:extLst>
          </p:cNvPr>
          <p:cNvSpPr txBox="1">
            <a:spLocks/>
          </p:cNvSpPr>
          <p:nvPr/>
        </p:nvSpPr>
        <p:spPr>
          <a:xfrm>
            <a:off x="147637" y="304800"/>
            <a:ext cx="8843963" cy="6400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s-AR" sz="2400" dirty="0">
                <a:solidFill>
                  <a:schemeClr val="tx1"/>
                </a:solidFill>
              </a:rPr>
              <a:t>Para cada T computo,</a:t>
            </a:r>
            <a:endParaRPr lang="es-AR" sz="2800" dirty="0"/>
          </a:p>
        </p:txBody>
      </p:sp>
      <p:pic>
        <p:nvPicPr>
          <p:cNvPr id="6" name="Picture 5">
            <a:extLst>
              <a:ext uri="{FF2B5EF4-FFF2-40B4-BE49-F238E27FC236}">
                <a16:creationId xmlns:a16="http://schemas.microsoft.com/office/drawing/2014/main" id="{60D6F9C3-5AA3-46B3-A412-1E240AC2DA7C}"/>
              </a:ext>
            </a:extLst>
          </p:cNvPr>
          <p:cNvPicPr>
            <a:picLocks noChangeAspect="1"/>
          </p:cNvPicPr>
          <p:nvPr/>
        </p:nvPicPr>
        <p:blipFill>
          <a:blip r:embed="rId3"/>
          <a:stretch>
            <a:fillRect/>
          </a:stretch>
        </p:blipFill>
        <p:spPr>
          <a:xfrm>
            <a:off x="1734796" y="2362200"/>
            <a:ext cx="5669643" cy="4191000"/>
          </a:xfrm>
          <a:prstGeom prst="rect">
            <a:avLst/>
          </a:prstGeom>
        </p:spPr>
      </p:pic>
      <p:pic>
        <p:nvPicPr>
          <p:cNvPr id="7" name="Picture 6">
            <a:extLst>
              <a:ext uri="{FF2B5EF4-FFF2-40B4-BE49-F238E27FC236}">
                <a16:creationId xmlns:a16="http://schemas.microsoft.com/office/drawing/2014/main" id="{369B88EE-7F45-4251-AE10-36EF089F0C2A}"/>
              </a:ext>
            </a:extLst>
          </p:cNvPr>
          <p:cNvPicPr>
            <a:picLocks noChangeAspect="1"/>
          </p:cNvPicPr>
          <p:nvPr/>
        </p:nvPicPr>
        <p:blipFill>
          <a:blip r:embed="rId4"/>
          <a:stretch>
            <a:fillRect/>
          </a:stretch>
        </p:blipFill>
        <p:spPr>
          <a:xfrm>
            <a:off x="1676400" y="2438400"/>
            <a:ext cx="5895975" cy="4191000"/>
          </a:xfrm>
          <a:prstGeom prst="rect">
            <a:avLst/>
          </a:prstGeom>
        </p:spPr>
      </p:pic>
      <p:sp>
        <p:nvSpPr>
          <p:cNvPr id="8" name="Content Placeholder 2">
            <a:extLst>
              <a:ext uri="{FF2B5EF4-FFF2-40B4-BE49-F238E27FC236}">
                <a16:creationId xmlns:a16="http://schemas.microsoft.com/office/drawing/2014/main" id="{C3368118-A6B7-4696-9A9C-A66103819A21}"/>
              </a:ext>
            </a:extLst>
          </p:cNvPr>
          <p:cNvSpPr txBox="1">
            <a:spLocks/>
          </p:cNvSpPr>
          <p:nvPr/>
        </p:nvSpPr>
        <p:spPr>
          <a:xfrm>
            <a:off x="5714998" y="4062413"/>
            <a:ext cx="3276600" cy="264318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s-AR" sz="2400" b="1" dirty="0">
                <a:solidFill>
                  <a:srgbClr val="FF0000"/>
                </a:solidFill>
              </a:rPr>
              <a:t>Curva ROC</a:t>
            </a:r>
            <a:endParaRPr lang="es-AR" sz="2800" b="1" dirty="0">
              <a:solidFill>
                <a:srgbClr val="FF0000"/>
              </a:solidFill>
            </a:endParaRPr>
          </a:p>
        </p:txBody>
      </p:sp>
    </p:spTree>
    <p:extLst>
      <p:ext uri="{BB962C8B-B14F-4D97-AF65-F5344CB8AC3E}">
        <p14:creationId xmlns:p14="http://schemas.microsoft.com/office/powerpoint/2010/main" val="2400390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 Curva ROC y curva prec-recall: Evalúa tu clasificación ✓📈">
            <a:extLst>
              <a:ext uri="{FF2B5EF4-FFF2-40B4-BE49-F238E27FC236}">
                <a16:creationId xmlns:a16="http://schemas.microsoft.com/office/drawing/2014/main" id="{81832CB4-0F9B-4759-BD76-6942E555BF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6418" y="2438400"/>
            <a:ext cx="5486400" cy="41148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F262B3D3-89EF-423F-AA1C-AFB2D28A9AEC}"/>
              </a:ext>
            </a:extLst>
          </p:cNvPr>
          <p:cNvSpPr txBox="1">
            <a:spLocks/>
          </p:cNvSpPr>
          <p:nvPr/>
        </p:nvSpPr>
        <p:spPr>
          <a:xfrm>
            <a:off x="147637" y="304800"/>
            <a:ext cx="8843963" cy="6400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s-AR" sz="2400" dirty="0"/>
              <a:t>Área bajo la curva ROC (AUC) como un criterio de performance independiente de T.</a:t>
            </a:r>
          </a:p>
          <a:p>
            <a:pPr marL="0" indent="0">
              <a:buFont typeface="Arial" pitchFamily="34" charset="0"/>
              <a:buNone/>
            </a:pPr>
            <a:endParaRPr lang="es-AR" sz="2400" dirty="0"/>
          </a:p>
          <a:p>
            <a:pPr marL="0" indent="0">
              <a:buFont typeface="Arial" pitchFamily="34" charset="0"/>
              <a:buNone/>
            </a:pPr>
            <a:r>
              <a:rPr lang="es-AR" sz="2000" dirty="0"/>
              <a:t>AUC cercano a 1: performance casi perfecta</a:t>
            </a:r>
          </a:p>
          <a:p>
            <a:pPr marL="0" indent="0">
              <a:buFont typeface="Arial" pitchFamily="34" charset="0"/>
              <a:buNone/>
            </a:pPr>
            <a:r>
              <a:rPr lang="es-AR" sz="2000" dirty="0"/>
              <a:t>AUC cercano a 0.5: performance a nivel chance</a:t>
            </a:r>
            <a:endParaRPr lang="es-AR" sz="2400" dirty="0"/>
          </a:p>
        </p:txBody>
      </p:sp>
    </p:spTree>
    <p:extLst>
      <p:ext uri="{BB962C8B-B14F-4D97-AF65-F5344CB8AC3E}">
        <p14:creationId xmlns:p14="http://schemas.microsoft.com/office/powerpoint/2010/main" val="411135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25928</TotalTime>
  <Words>1082</Words>
  <Application>Microsoft Office PowerPoint</Application>
  <PresentationFormat>On-screen Show (4:3)</PresentationFormat>
  <Paragraphs>88</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Bahnschrift SemiBold</vt:lpstr>
      <vt:lpstr>Calibri</vt:lpstr>
      <vt:lpstr>Cambria Math</vt:lpstr>
      <vt:lpstr>Office Theme</vt:lpstr>
      <vt:lpstr>PowerPoint Presentation</vt:lpstr>
      <vt:lpstr>En la clase pasada vimos que...</vt:lpstr>
      <vt:lpstr>PowerPoint Presentation</vt:lpstr>
      <vt:lpstr>Observación importante - I</vt:lpstr>
      <vt:lpstr>pero BA mayor para el caso balanceado!</vt:lpstr>
      <vt:lpstr>Observación importante - II</vt:lpstr>
      <vt:lpstr>PowerPoint Presentation</vt:lpstr>
      <vt:lpstr>PowerPoint Presentation</vt:lpstr>
      <vt:lpstr>PowerPoint Presentation</vt:lpstr>
      <vt:lpstr>Problemas con train-test split</vt:lpstr>
      <vt:lpstr>Validación cruzada estratificada  Una forma de atenuar estos problemas es usar validación cruzada estratificada con K folds:   1.Se dividen los datos en K subconjuntos de forma tal que la prevalencia de ambas clases esté balanceada en cada subconjunto.   2.Se elige uno de esos subconjuntos y se lo designa set de evaluación. Todos los  demás son sets de entrenamiento. Se entrena entonces al modelo usando estos  datos para evaluación y entrenamiento, y se genera una predicción para cada uno de los datos en el conjunto que fue elegido como evaluación.   3.Se repite el proceso usando cada uno de los K subconjuntos para evaluación  exactamente una vez.</vt:lpstr>
      <vt:lpstr>PowerPoint Presentation</vt:lpstr>
      <vt:lpstr>¿Qué features incluir?</vt:lpstr>
      <vt:lpstr>¿Cómo incluir datos categóricos?</vt:lpstr>
      <vt:lpstr>¿Qué tan seguro estoy de que mi clasificador es mejor que el azar?</vt:lpstr>
      <vt:lpstr>¿Qué tan seguro estoy de que mi clasificador es mejor que el azar?</vt:lpstr>
      <vt:lpstr>¿Qué tan seguro estoy de que mi clasificador es mejor que el azar?</vt:lpstr>
      <vt:lpstr>El esquema general para seguir en un problema de clasificación</vt:lpstr>
      <vt:lpstr>Segundo ejercicio obligatorio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93</cp:revision>
  <dcterms:created xsi:type="dcterms:W3CDTF">2021-03-20T13:12:36Z</dcterms:created>
  <dcterms:modified xsi:type="dcterms:W3CDTF">2021-04-27T03:57:41Z</dcterms:modified>
</cp:coreProperties>
</file>