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Merriweather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.fntdata"/><Relationship Id="rId3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33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ad38d006c_0_4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ad38d006c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ad38d006c_0_45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ad38d006c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ad38d006c_0_38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ad38d006c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ad38d006c_0_47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ad38d006c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ad38d006c_0_5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ad38d006c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ad38d006c_0_5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ad38d006c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ad38d006c_0_5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ad38d006c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ad38d006c_0_5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ad38d006c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ad38d006c_0_57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ad38d006c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ad38d006c_0_59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ad38d006c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ad38d006c_0_3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ad38d006c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ad38d006c_0_36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7ad38d006c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ad38d006c_0_38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ad38d006c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ad38d006c_0_39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ad38d006c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ad38d006c_0_36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ad38d006c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ad38d006c_0_4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ad38d006c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ad38d006c_0_4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ad38d006c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ad38d006c_0_36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ad38d006c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ad38d006c_0_4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ad38d006c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504747"/>
            <a:ext cx="42426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1108233"/>
            <a:ext cx="5334900" cy="16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828567"/>
            <a:ext cx="5334900" cy="12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64132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58833"/>
            <a:ext cx="4313625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667900"/>
            <a:ext cx="37065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667900"/>
            <a:ext cx="4166400" cy="54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2007600"/>
            <a:ext cx="39999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2007600"/>
            <a:ext cx="39999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667900"/>
            <a:ext cx="3127500" cy="24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3187533"/>
            <a:ext cx="3127500" cy="30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1064800"/>
            <a:ext cx="6247800" cy="47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667900"/>
            <a:ext cx="3704400" cy="27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3502300"/>
            <a:ext cx="3704400" cy="12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667900"/>
            <a:ext cx="3954000" cy="54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5825333"/>
            <a:ext cx="9144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6028533"/>
            <a:ext cx="7979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9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4.png"/><Relationship Id="rId8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png"/><Relationship Id="rId10" Type="http://schemas.openxmlformats.org/officeDocument/2006/relationships/image" Target="../media/image22.png"/><Relationship Id="rId13" Type="http://schemas.openxmlformats.org/officeDocument/2006/relationships/image" Target="../media/image20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5" Type="http://schemas.openxmlformats.org/officeDocument/2006/relationships/image" Target="../media/image23.png"/><Relationship Id="rId14" Type="http://schemas.openxmlformats.org/officeDocument/2006/relationships/image" Target="../media/image25.png"/><Relationship Id="rId17" Type="http://schemas.openxmlformats.org/officeDocument/2006/relationships/image" Target="../media/image28.png"/><Relationship Id="rId16" Type="http://schemas.openxmlformats.org/officeDocument/2006/relationships/image" Target="../media/image24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4.png"/><Relationship Id="rId8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5" Type="http://schemas.openxmlformats.org/officeDocument/2006/relationships/image" Target="../media/image26.png"/><Relationship Id="rId6" Type="http://schemas.openxmlformats.org/officeDocument/2006/relationships/image" Target="../media/image29.png"/><Relationship Id="rId7" Type="http://schemas.openxmlformats.org/officeDocument/2006/relationships/image" Target="../media/image27.png"/><Relationship Id="rId8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7.png"/><Relationship Id="rId4" Type="http://schemas.openxmlformats.org/officeDocument/2006/relationships/image" Target="../media/image33.png"/><Relationship Id="rId5" Type="http://schemas.openxmlformats.org/officeDocument/2006/relationships/image" Target="../media/image36.png"/><Relationship Id="rId6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0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gif"/><Relationship Id="rId5" Type="http://schemas.openxmlformats.org/officeDocument/2006/relationships/image" Target="../media/image9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992771"/>
            <a:ext cx="8520600" cy="13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Clase 11: Clasificador Lineal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2504747"/>
            <a:ext cx="42426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Laboratorio de Datos, FCEyN, 30/04/2021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6325" y="2878000"/>
            <a:ext cx="3538400" cy="291159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Función Discriminante</a:t>
            </a:r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841650" y="2038450"/>
            <a:ext cx="74541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Dos clases (K=2):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Más simple -&gt; función lineal del input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Más de dos clases (K&gt;2):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Tentados a usar K-1 clasificadores lineales binarios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6325" y="2439850"/>
            <a:ext cx="166687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82700" y="1789275"/>
            <a:ext cx="11620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63663" y="2075025"/>
            <a:ext cx="10001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87475" y="2366975"/>
            <a:ext cx="62865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89325" y="2586050"/>
            <a:ext cx="114300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4825" y="4315125"/>
            <a:ext cx="4817525" cy="225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735775" y="6236450"/>
            <a:ext cx="45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one vs rest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3489013" y="6236450"/>
            <a:ext cx="45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one vs one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6325" y="2878000"/>
            <a:ext cx="3538400" cy="291159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Función Discriminante</a:t>
            </a:r>
            <a:endParaRPr/>
          </a:p>
        </p:txBody>
      </p:sp>
      <p:sp>
        <p:nvSpPr>
          <p:cNvPr id="151" name="Google Shape;151;p23"/>
          <p:cNvSpPr txBox="1"/>
          <p:nvPr/>
        </p:nvSpPr>
        <p:spPr>
          <a:xfrm>
            <a:off x="841650" y="2038450"/>
            <a:ext cx="7454100" cy="5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Dos clases (K=2):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Más simple -&gt; función lineal del input: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Más de dos clases (K&gt;2):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Función discriminante de K-clases: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(K funciones lineales)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Fronteras de decisión: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asigno X a la clase K si                             para todo j != k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One-hot encoding: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w ahora es una matriz de pesos cuya k-ésima columna es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6325" y="2439850"/>
            <a:ext cx="166687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82700" y="1789275"/>
            <a:ext cx="11620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63663" y="2075025"/>
            <a:ext cx="10001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87475" y="2366975"/>
            <a:ext cx="62865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89325" y="2586050"/>
            <a:ext cx="114300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44650" y="4168346"/>
            <a:ext cx="184785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59988" y="4919600"/>
            <a:ext cx="127635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 rotWithShape="1">
          <a:blip r:embed="rId11">
            <a:alphaModFix/>
          </a:blip>
          <a:srcRect b="0" l="0" r="0" t="23330"/>
          <a:stretch/>
        </p:blipFill>
        <p:spPr>
          <a:xfrm>
            <a:off x="3664738" y="5343600"/>
            <a:ext cx="126682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856488" y="6296550"/>
            <a:ext cx="136207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899925" y="5922650"/>
            <a:ext cx="158115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 rotWithShape="1">
          <a:blip r:embed="rId14">
            <a:alphaModFix/>
          </a:blip>
          <a:srcRect b="24778" l="0" r="0" t="0"/>
          <a:stretch/>
        </p:blipFill>
        <p:spPr>
          <a:xfrm>
            <a:off x="3350425" y="5650675"/>
            <a:ext cx="1581150" cy="314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" name="Google Shape;163;p23"/>
          <p:cNvGrpSpPr/>
          <p:nvPr/>
        </p:nvGrpSpPr>
        <p:grpSpPr>
          <a:xfrm>
            <a:off x="5778175" y="6296550"/>
            <a:ext cx="1323650" cy="285750"/>
            <a:chOff x="6933925" y="6310825"/>
            <a:chExt cx="1323650" cy="285750"/>
          </a:xfrm>
        </p:grpSpPr>
        <p:pic>
          <p:nvPicPr>
            <p:cNvPr id="164" name="Google Shape;164;p23"/>
            <p:cNvPicPr preferRelativeResize="0"/>
            <p:nvPr/>
          </p:nvPicPr>
          <p:blipFill rotWithShape="1">
            <a:blip r:embed="rId15">
              <a:alphaModFix/>
            </a:blip>
            <a:srcRect b="0" l="0" r="95150" t="0"/>
            <a:stretch/>
          </p:blipFill>
          <p:spPr>
            <a:xfrm>
              <a:off x="6933925" y="6310825"/>
              <a:ext cx="220800" cy="285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23"/>
            <p:cNvPicPr preferRelativeResize="0"/>
            <p:nvPr/>
          </p:nvPicPr>
          <p:blipFill rotWithShape="1">
            <a:blip r:embed="rId16">
              <a:alphaModFix/>
            </a:blip>
            <a:srcRect b="0" l="83803" r="0" t="0"/>
            <a:stretch/>
          </p:blipFill>
          <p:spPr>
            <a:xfrm>
              <a:off x="7520150" y="6310825"/>
              <a:ext cx="737425" cy="285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23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7199325" y="6370025"/>
              <a:ext cx="276225" cy="1619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Aprendizaje de parámetros de función discriminante</a:t>
            </a:r>
            <a:endParaRPr/>
          </a:p>
        </p:txBody>
      </p:sp>
      <p:sp>
        <p:nvSpPr>
          <p:cNvPr id="172" name="Google Shape;172;p24"/>
          <p:cNvSpPr txBox="1"/>
          <p:nvPr/>
        </p:nvSpPr>
        <p:spPr>
          <a:xfrm>
            <a:off x="721625" y="2035425"/>
            <a:ext cx="72150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Método basado en cuadrados mínimos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Discriminante lineal de Fisher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Método de reducción de dimensionalidad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Perceptrón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Aprendizaje de parámetros de función discriminante</a:t>
            </a:r>
            <a:endParaRPr/>
          </a:p>
        </p:txBody>
      </p:sp>
      <p:sp>
        <p:nvSpPr>
          <p:cNvPr id="178" name="Google Shape;178;p25"/>
          <p:cNvSpPr txBox="1"/>
          <p:nvPr/>
        </p:nvSpPr>
        <p:spPr>
          <a:xfrm>
            <a:off x="721625" y="2035425"/>
            <a:ext cx="72150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Método basado en cuadrados mínimos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Ajusta 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simultáneamente un modelo de regresión lineal a cada una de las columnas de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Los pesos van a tener esta pinta: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donde      son las etiquetas reales y     una matriz con los datos de entrada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Clasificar una nueva observación x: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Calculo la función discriminante para cada clase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Me quedo con la clase que tenga mayor valor de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1463" y="1899475"/>
            <a:ext cx="136207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 rotWithShape="1">
          <a:blip r:embed="rId4">
            <a:alphaModFix/>
          </a:blip>
          <a:srcRect b="24780" l="0" r="0" t="15421"/>
          <a:stretch/>
        </p:blipFill>
        <p:spPr>
          <a:xfrm>
            <a:off x="1489325" y="2953225"/>
            <a:ext cx="1581150" cy="24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3550" y="3319750"/>
            <a:ext cx="267652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 rotWithShape="1">
          <a:blip r:embed="rId6">
            <a:alphaModFix/>
          </a:blip>
          <a:srcRect b="0" l="65401" r="26978" t="0"/>
          <a:stretch/>
        </p:blipFill>
        <p:spPr>
          <a:xfrm>
            <a:off x="2268300" y="3741925"/>
            <a:ext cx="20395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 rotWithShape="1">
          <a:blip r:embed="rId7">
            <a:alphaModFix/>
          </a:blip>
          <a:srcRect b="0" l="54604" r="39363" t="0"/>
          <a:stretch/>
        </p:blipFill>
        <p:spPr>
          <a:xfrm>
            <a:off x="4491275" y="3741925"/>
            <a:ext cx="16145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07825" y="5051175"/>
            <a:ext cx="1427814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 rotWithShape="1">
          <a:blip r:embed="rId9">
            <a:alphaModFix/>
          </a:blip>
          <a:srcRect b="0" l="0" r="60399" t="0"/>
          <a:stretch/>
        </p:blipFill>
        <p:spPr>
          <a:xfrm>
            <a:off x="5607825" y="5422650"/>
            <a:ext cx="565419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900" y="2537025"/>
            <a:ext cx="5016851" cy="2396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26"/>
          <p:cNvCxnSpPr/>
          <p:nvPr/>
        </p:nvCxnSpPr>
        <p:spPr>
          <a:xfrm>
            <a:off x="4339875" y="5332700"/>
            <a:ext cx="306000" cy="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26"/>
          <p:cNvSpPr txBox="1"/>
          <p:nvPr/>
        </p:nvSpPr>
        <p:spPr>
          <a:xfrm>
            <a:off x="4781775" y="5103825"/>
            <a:ext cx="41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Frontera de decisión de la función logística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3" name="Google Shape;193;p26"/>
          <p:cNvCxnSpPr/>
          <p:nvPr/>
        </p:nvCxnSpPr>
        <p:spPr>
          <a:xfrm>
            <a:off x="4339875" y="5646550"/>
            <a:ext cx="3060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26"/>
          <p:cNvSpPr txBox="1"/>
          <p:nvPr/>
        </p:nvSpPr>
        <p:spPr>
          <a:xfrm>
            <a:off x="4781775" y="5417675"/>
            <a:ext cx="41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Frontera de decisión por cuadrados mínimos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6"/>
          <p:cNvSpPr/>
          <p:nvPr/>
        </p:nvSpPr>
        <p:spPr>
          <a:xfrm>
            <a:off x="8257500" y="3905025"/>
            <a:ext cx="809400" cy="755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6"/>
          <p:cNvSpPr txBox="1"/>
          <p:nvPr/>
        </p:nvSpPr>
        <p:spPr>
          <a:xfrm>
            <a:off x="6727200" y="4159150"/>
            <a:ext cx="160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agrego entradas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6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Aprendizaje de parámetros de función discriminante</a:t>
            </a:r>
            <a:endParaRPr/>
          </a:p>
        </p:txBody>
      </p:sp>
      <p:sp>
        <p:nvSpPr>
          <p:cNvPr id="198" name="Google Shape;198;p26"/>
          <p:cNvSpPr txBox="1"/>
          <p:nvPr/>
        </p:nvSpPr>
        <p:spPr>
          <a:xfrm>
            <a:off x="721625" y="2035425"/>
            <a:ext cx="7215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Método basado en cuadrados mínimos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Funciona bien: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linealmente separables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pocos outliers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K =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Aprendizaje de parámetros de función discriminante</a:t>
            </a:r>
            <a:endParaRPr/>
          </a:p>
        </p:txBody>
      </p:sp>
      <p:sp>
        <p:nvSpPr>
          <p:cNvPr id="204" name="Google Shape;204;p27"/>
          <p:cNvSpPr txBox="1"/>
          <p:nvPr/>
        </p:nvSpPr>
        <p:spPr>
          <a:xfrm>
            <a:off x="721625" y="2035425"/>
            <a:ext cx="7215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Método basado en cuadrados mínimos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No funciona bien: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K &gt;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" name="Google Shape;2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1200" y="3042675"/>
            <a:ext cx="5100925" cy="24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7"/>
          <p:cNvSpPr txBox="1"/>
          <p:nvPr/>
        </p:nvSpPr>
        <p:spPr>
          <a:xfrm>
            <a:off x="3441050" y="5613150"/>
            <a:ext cx="48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cuadrados mínimos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7"/>
          <p:cNvSpPr txBox="1"/>
          <p:nvPr/>
        </p:nvSpPr>
        <p:spPr>
          <a:xfrm>
            <a:off x="6389900" y="5613150"/>
            <a:ext cx="48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función logística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Aprendizaje de parámetros de función discriminante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8"/>
          <p:cNvSpPr txBox="1"/>
          <p:nvPr/>
        </p:nvSpPr>
        <p:spPr>
          <a:xfrm>
            <a:off x="721625" y="2035425"/>
            <a:ext cx="721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2. 	Discriminante lineal de Fisher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Reducción de dimensionalidad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4" name="Google Shape;2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100" y="2866725"/>
            <a:ext cx="7027826" cy="266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8"/>
          <p:cNvSpPr txBox="1"/>
          <p:nvPr/>
        </p:nvSpPr>
        <p:spPr>
          <a:xfrm>
            <a:off x="1146550" y="5489925"/>
            <a:ext cx="282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Histogramas de la proyección de las clases sobre la línea que pasa por sus medias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8"/>
          <p:cNvSpPr txBox="1"/>
          <p:nvPr/>
        </p:nvSpPr>
        <p:spPr>
          <a:xfrm>
            <a:off x="4851700" y="5489925"/>
            <a:ext cx="2821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Histogramas de la proyección de las clases sobre la línea determinada por el discriminante lineal de Fisher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8"/>
          <p:cNvSpPr/>
          <p:nvPr/>
        </p:nvSpPr>
        <p:spPr>
          <a:xfrm rot="1402419">
            <a:off x="2010388" y="4516331"/>
            <a:ext cx="773582" cy="420039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8"/>
          <p:cNvSpPr txBox="1"/>
          <p:nvPr/>
        </p:nvSpPr>
        <p:spPr>
          <a:xfrm rot="1877194">
            <a:off x="1078568" y="5578880"/>
            <a:ext cx="4894682" cy="4002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overlap de clases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9" name="Google Shape;219;p28"/>
          <p:cNvCxnSpPr/>
          <p:nvPr/>
        </p:nvCxnSpPr>
        <p:spPr>
          <a:xfrm flipH="1" rot="10800000">
            <a:off x="2293800" y="2936300"/>
            <a:ext cx="977400" cy="19035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8"/>
          <p:cNvCxnSpPr/>
          <p:nvPr/>
        </p:nvCxnSpPr>
        <p:spPr>
          <a:xfrm flipH="1" rot="10800000">
            <a:off x="5199600" y="3097775"/>
            <a:ext cx="2779500" cy="10446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28"/>
          <p:cNvSpPr txBox="1"/>
          <p:nvPr/>
        </p:nvSpPr>
        <p:spPr>
          <a:xfrm>
            <a:off x="721625" y="6457800"/>
            <a:ext cx="75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Al proyectar estamos usando W -&gt; para que no se disparen los pesos pedimos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2" name="Google Shape;22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9725" y="6515025"/>
            <a:ext cx="10477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4046" y="1860809"/>
            <a:ext cx="1225300" cy="4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8"/>
          <p:cNvSpPr txBox="1"/>
          <p:nvPr/>
        </p:nvSpPr>
        <p:spPr>
          <a:xfrm>
            <a:off x="4642750" y="1941225"/>
            <a:ext cx="18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Criterio de Fisher: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5" name="Google Shape;22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8721" y="1917975"/>
            <a:ext cx="1197337" cy="44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Aprendizaje de parámetros de función discriminante</a:t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721625" y="2035425"/>
            <a:ext cx="721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3.	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Perceptrón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75" y="2530100"/>
            <a:ext cx="560070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9"/>
          <p:cNvSpPr txBox="1"/>
          <p:nvPr/>
        </p:nvSpPr>
        <p:spPr>
          <a:xfrm>
            <a:off x="826075" y="3531475"/>
            <a:ext cx="6865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¿Cómo encontramos los pesos?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Elegir unos pesos arbitrarios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Para cada ejemplo       del set de entrenamiento calculo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Actualizamos los pesos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1875" y="5019675"/>
            <a:ext cx="57150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6625" y="6301975"/>
            <a:ext cx="5143500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9"/>
          <p:cNvSpPr txBox="1"/>
          <p:nvPr/>
        </p:nvSpPr>
        <p:spPr>
          <a:xfrm>
            <a:off x="6641225" y="6089075"/>
            <a:ext cx="453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es el “learning rate”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es el vector de etiquetas reales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7" name="Google Shape;237;p29"/>
          <p:cNvPicPr preferRelativeResize="0"/>
          <p:nvPr/>
        </p:nvPicPr>
        <p:blipFill rotWithShape="1">
          <a:blip r:embed="rId6">
            <a:alphaModFix/>
          </a:blip>
          <a:srcRect b="0" l="0" r="35922" t="0"/>
          <a:stretch/>
        </p:blipFill>
        <p:spPr>
          <a:xfrm>
            <a:off x="6436225" y="6406750"/>
            <a:ext cx="2563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9"/>
          <p:cNvPicPr preferRelativeResize="0"/>
          <p:nvPr/>
        </p:nvPicPr>
        <p:blipFill rotWithShape="1">
          <a:blip r:embed="rId7">
            <a:alphaModFix/>
          </a:blip>
          <a:srcRect b="0" l="58174" r="0" t="0"/>
          <a:stretch/>
        </p:blipFill>
        <p:spPr>
          <a:xfrm>
            <a:off x="6525263" y="6140050"/>
            <a:ext cx="16732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9"/>
          <p:cNvPicPr preferRelativeResize="0"/>
          <p:nvPr/>
        </p:nvPicPr>
        <p:blipFill rotWithShape="1">
          <a:blip r:embed="rId5">
            <a:alphaModFix/>
          </a:blip>
          <a:srcRect b="0" l="66840" r="28176" t="0"/>
          <a:stretch/>
        </p:blipFill>
        <p:spPr>
          <a:xfrm>
            <a:off x="2876676" y="4639875"/>
            <a:ext cx="256350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9"/>
          <p:cNvPicPr preferRelativeResize="0"/>
          <p:nvPr/>
        </p:nvPicPr>
        <p:blipFill rotWithShape="1">
          <a:blip r:embed="rId4">
            <a:alphaModFix/>
          </a:blip>
          <a:srcRect b="44711" l="0" r="95514" t="10549"/>
          <a:stretch/>
        </p:blipFill>
        <p:spPr>
          <a:xfrm>
            <a:off x="5763950" y="4639875"/>
            <a:ext cx="256350" cy="3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Aprendizaje de parámetros de función discriminante</a:t>
            </a:r>
            <a:endParaRPr/>
          </a:p>
        </p:txBody>
      </p:sp>
      <p:sp>
        <p:nvSpPr>
          <p:cNvPr id="246" name="Google Shape;246;p30"/>
          <p:cNvSpPr txBox="1"/>
          <p:nvPr/>
        </p:nvSpPr>
        <p:spPr>
          <a:xfrm>
            <a:off x="721625" y="2035425"/>
            <a:ext cx="721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3.	Perceptrón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7" name="Google Shape;2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627" y="2136398"/>
            <a:ext cx="4462035" cy="421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0"/>
          <p:cNvSpPr txBox="1"/>
          <p:nvPr/>
        </p:nvSpPr>
        <p:spPr>
          <a:xfrm>
            <a:off x="311725" y="2901575"/>
            <a:ext cx="32151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la línea negra es el vector W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su punta indica dónde deberían estar los puntos rojos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 Me paro en un dato (el verde) y me fijo si lo clasificó bien.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Si está bien clasificado no hago nada.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Si lo clasificó mal entonces le sumo su vector de features al vector W y así sucesivamente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Termina cuando no queda ejemplos mal clasificados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Aprendizaje de parámetros de función discriminante</a:t>
            </a:r>
            <a:endParaRPr/>
          </a:p>
        </p:txBody>
      </p:sp>
      <p:sp>
        <p:nvSpPr>
          <p:cNvPr id="254" name="Google Shape;254;p31"/>
          <p:cNvSpPr txBox="1"/>
          <p:nvPr/>
        </p:nvSpPr>
        <p:spPr>
          <a:xfrm>
            <a:off x="721625" y="2035425"/>
            <a:ext cx="721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3.	Perceptrón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5" name="Google Shape;2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627" y="2136398"/>
            <a:ext cx="4462035" cy="421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1"/>
          <p:cNvSpPr txBox="1"/>
          <p:nvPr/>
        </p:nvSpPr>
        <p:spPr>
          <a:xfrm>
            <a:off x="133175" y="2901575"/>
            <a:ext cx="3393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Funciona bien: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dataset linealmente separables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es rápido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No tan bueno: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no 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elige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 las mejores fronteras de decisión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951275" y="2077675"/>
            <a:ext cx="72291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La clase de hoy probablemente sea más cortas que las anteriores y eso está bueno porque las últimas clases venimos a full y terminando sobre la hora o nos falta tiempo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No hay mucho más para decir de un Clasificador lineal que no hayamos dicho hasta ahora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Los conceptos nuevos de la clase de hoy son el discriminador lineal de Fisher el cual es un ejemplo particular de LDA (análisis discriminante lineal) y el perceptrón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La novedad de la notebook que vamos a ver hoy es el dataset y un pispeo a redes neuronales. Vamos a trabajar con un dataset de imágenes de distintas prendas de vestir (pantalones, remeras, zapatos, etc.). Al final de la clase voy a comentar cómo está compuesto el dataset y cómo vamos a trabajar con las imágenes.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Notebook</a:t>
            </a:r>
            <a:endParaRPr/>
          </a:p>
        </p:txBody>
      </p:sp>
      <p:sp>
        <p:nvSpPr>
          <p:cNvPr id="262" name="Google Shape;262;p32"/>
          <p:cNvSpPr txBox="1"/>
          <p:nvPr/>
        </p:nvSpPr>
        <p:spPr>
          <a:xfrm>
            <a:off x="747325" y="2114200"/>
            <a:ext cx="77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Dataset fashion.mnist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3" name="Google Shape;2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9400" y="2215850"/>
            <a:ext cx="4305998" cy="40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7350" y="2606000"/>
            <a:ext cx="1574975" cy="348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Resumen de lo visto 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757625" y="2005075"/>
            <a:ext cx="7438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Vimos </a:t>
            </a:r>
            <a:r>
              <a:rPr lang="es-419" u="sng">
                <a:latin typeface="Roboto"/>
                <a:ea typeface="Roboto"/>
                <a:cs typeface="Roboto"/>
                <a:sym typeface="Roboto"/>
              </a:rPr>
              <a:t>modelos de regresión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: lineal, polinomial y logística [clases del 13-16-20/04]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donde optimizamos los pesos del modelo para obtener </a:t>
            </a:r>
            <a:r>
              <a:rPr b="1" lang="es-419"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 números reales que mejor se ajusten a los </a:t>
            </a:r>
            <a:r>
              <a:rPr b="1" lang="es-419"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 datos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Vimos </a:t>
            </a:r>
            <a:r>
              <a:rPr lang="es-419" u="sng">
                <a:latin typeface="Roboto"/>
                <a:ea typeface="Roboto"/>
                <a:cs typeface="Roboto"/>
                <a:sym typeface="Roboto"/>
              </a:rPr>
              <a:t>clasificación simple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 (una sola clase binaria/dos clases) usando regresión logística [clase del 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20/04]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donde ahora los </a:t>
            </a:r>
            <a:r>
              <a:rPr b="1" lang="es-419"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 que queremos obtener tienen un rango acotado [0,1] porque queremos identificarlos con una determinada clase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Vamos a generalizar (y repetir) el concepto de clasificación y ver distintos tipos de clasificadores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Definición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515575" y="1956650"/>
            <a:ext cx="86283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Una </a:t>
            </a:r>
            <a:r>
              <a:rPr lang="es-419" u="sng">
                <a:latin typeface="Roboto"/>
                <a:ea typeface="Roboto"/>
                <a:cs typeface="Roboto"/>
                <a:sym typeface="Roboto"/>
              </a:rPr>
              <a:t>definición 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de </a:t>
            </a:r>
            <a:r>
              <a:rPr b="1" lang="es-419">
                <a:latin typeface="Roboto"/>
                <a:ea typeface="Roboto"/>
                <a:cs typeface="Roboto"/>
                <a:sym typeface="Roboto"/>
              </a:rPr>
              <a:t>clasificación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	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		“Usar las CARACTERÍSTICAS de un objeto para identificar a qué CLASE/CATEGORÍA pertenece”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Ejemplos: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Si un mail es “spam” o no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Qué tipo de objeto está presente en una imágen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Diagnosticar una enfermedad según los síntomas de la persona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El tipo celular según el transcriptoma de la célula en un experimento sc-RNAseq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La clasificación es un ejemplo de </a:t>
            </a:r>
            <a:r>
              <a:rPr b="1" lang="es-419">
                <a:latin typeface="Roboto"/>
                <a:ea typeface="Roboto"/>
                <a:cs typeface="Roboto"/>
                <a:sym typeface="Roboto"/>
              </a:rPr>
              <a:t>reconocimiento de patrones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Definición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25" y="1700350"/>
            <a:ext cx="6076950" cy="3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3650" y="4964338"/>
            <a:ext cx="5810250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6348300" y="4320625"/>
            <a:ext cx="18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Frontera de decisión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2" name="Google Shape;92;p17"/>
          <p:cNvCxnSpPr/>
          <p:nvPr/>
        </p:nvCxnSpPr>
        <p:spPr>
          <a:xfrm flipH="1">
            <a:off x="5864700" y="4640050"/>
            <a:ext cx="483600" cy="3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7"/>
          <p:cNvCxnSpPr/>
          <p:nvPr/>
        </p:nvCxnSpPr>
        <p:spPr>
          <a:xfrm>
            <a:off x="7744700" y="4667575"/>
            <a:ext cx="64500" cy="25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Definición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3650" y="4964338"/>
            <a:ext cx="5810250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6348300" y="4320625"/>
            <a:ext cx="18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Frontera de decisión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1" name="Google Shape;101;p18"/>
          <p:cNvCxnSpPr/>
          <p:nvPr/>
        </p:nvCxnSpPr>
        <p:spPr>
          <a:xfrm flipH="1">
            <a:off x="5864700" y="4640050"/>
            <a:ext cx="483600" cy="3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8"/>
          <p:cNvCxnSpPr/>
          <p:nvPr/>
        </p:nvCxnSpPr>
        <p:spPr>
          <a:xfrm>
            <a:off x="7744700" y="4667575"/>
            <a:ext cx="64500" cy="25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8"/>
          <p:cNvSpPr txBox="1"/>
          <p:nvPr/>
        </p:nvSpPr>
        <p:spPr>
          <a:xfrm>
            <a:off x="717300" y="2011900"/>
            <a:ext cx="7906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En modelos lineales de clasificación las fronteras de decisión son funciones lineales del input </a:t>
            </a:r>
            <a:r>
              <a:rPr b="1" lang="es-419">
                <a:latin typeface="Roboto"/>
                <a:ea typeface="Roboto"/>
                <a:cs typeface="Roboto"/>
                <a:sym typeface="Roboto"/>
              </a:rPr>
              <a:t>X 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(vector de D-características), es decir están definidas por hiperplanos D-1 dimensionales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Datasets son</a:t>
            </a:r>
            <a:r>
              <a:rPr i="1" lang="es-419">
                <a:latin typeface="Roboto"/>
                <a:ea typeface="Roboto"/>
                <a:cs typeface="Roboto"/>
                <a:sym typeface="Roboto"/>
              </a:rPr>
              <a:t> linealmente separables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 si sus clases están bien separadas por fronteras de decisión  lineales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Generalización de la regresión logística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488" y="1966575"/>
            <a:ext cx="6782375" cy="3435225"/>
          </a:xfrm>
          <a:prstGeom prst="rect">
            <a:avLst/>
          </a:prstGeom>
          <a:noFill/>
          <a:ln>
            <a:noFill/>
          </a:ln>
          <a:effectLst>
            <a:outerShdw blurRad="257175" rotWithShape="0" algn="bl" dir="5400000" dist="57150">
              <a:srgbClr val="000000">
                <a:alpha val="50000"/>
              </a:srgbClr>
            </a:outerShdw>
          </a:effectLst>
        </p:spPr>
      </p:pic>
      <p:pic>
        <p:nvPicPr>
          <p:cNvPr id="110" name="Google Shape;110;p19"/>
          <p:cNvPicPr preferRelativeResize="0"/>
          <p:nvPr/>
        </p:nvPicPr>
        <p:blipFill rotWithShape="1">
          <a:blip r:embed="rId4">
            <a:alphaModFix/>
          </a:blip>
          <a:srcRect b="0" l="0" r="69327" t="0"/>
          <a:stretch/>
        </p:blipFill>
        <p:spPr>
          <a:xfrm>
            <a:off x="969475" y="5683225"/>
            <a:ext cx="1585125" cy="65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5">
            <a:alphaModFix/>
          </a:blip>
          <a:srcRect b="0" l="9362" r="0" t="0"/>
          <a:stretch/>
        </p:blipFill>
        <p:spPr>
          <a:xfrm>
            <a:off x="3606775" y="5699138"/>
            <a:ext cx="4768145" cy="6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969475" y="6325025"/>
            <a:ext cx="56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f es la </a:t>
            </a:r>
            <a:r>
              <a:rPr b="1" lang="es-419">
                <a:latin typeface="Roboto"/>
                <a:ea typeface="Roboto"/>
                <a:cs typeface="Roboto"/>
                <a:sym typeface="Roboto"/>
              </a:rPr>
              <a:t>función de activación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 y puede ser una función no lineal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Identidad del clasificador lineal</a:t>
            </a: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515575" y="1956650"/>
            <a:ext cx="8628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Clasificación lineal: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Un algoritmo de clasificación (</a:t>
            </a:r>
            <a:r>
              <a:rPr i="1" lang="es-419">
                <a:latin typeface="Roboto"/>
                <a:ea typeface="Roboto"/>
                <a:cs typeface="Roboto"/>
                <a:sym typeface="Roboto"/>
              </a:rPr>
              <a:t>clasificador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) que hace sus clasificaciones (</a:t>
            </a:r>
            <a:r>
              <a:rPr i="1" lang="es-419">
                <a:latin typeface="Roboto"/>
                <a:ea typeface="Roboto"/>
                <a:cs typeface="Roboto"/>
                <a:sym typeface="Roboto"/>
              </a:rPr>
              <a:t>predicciones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) basadas en una función de predicción lineal combinando un set de pesos, </a:t>
            </a:r>
            <a:r>
              <a:rPr b="1" lang="es-419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, con el input </a:t>
            </a:r>
            <a:r>
              <a:rPr b="1" lang="es-419">
                <a:latin typeface="Roboto"/>
                <a:ea typeface="Roboto"/>
                <a:cs typeface="Roboto"/>
                <a:sym typeface="Roboto"/>
              </a:rPr>
              <a:t>X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Fronteras de decisión planas: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líneas, planos, ...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5175" y="3018550"/>
            <a:ext cx="2984575" cy="69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Diferentes “approaches”</a:t>
            </a:r>
            <a:endParaRPr/>
          </a:p>
        </p:txBody>
      </p:sp>
      <p:sp>
        <p:nvSpPr>
          <p:cNvPr id="125" name="Google Shape;125;p21"/>
          <p:cNvSpPr txBox="1"/>
          <p:nvPr/>
        </p:nvSpPr>
        <p:spPr>
          <a:xfrm>
            <a:off x="515575" y="1956650"/>
            <a:ext cx="86283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Creando explícitamente la </a:t>
            </a:r>
            <a:r>
              <a:rPr b="1" lang="es-419">
                <a:latin typeface="Roboto"/>
                <a:ea typeface="Roboto"/>
                <a:cs typeface="Roboto"/>
                <a:sym typeface="Roboto"/>
              </a:rPr>
              <a:t>función discriminante: 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(función que le asigna a cada vector </a:t>
            </a:r>
            <a:r>
              <a:rPr b="1" lang="es-419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 una clase y, y se optimizan los coeficientes w para disminuir el error)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Perceptrón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Support Vector Machines (SVM)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[Clase que viene]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Approach probabilístico</a:t>
            </a:r>
            <a:r>
              <a:rPr lang="es-419">
                <a:latin typeface="Roboto"/>
                <a:ea typeface="Roboto"/>
                <a:cs typeface="Roboto"/>
                <a:sym typeface="Roboto"/>
              </a:rPr>
              <a:t>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Modelar la probabilidad condicional (Bayesiana)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Algoritmos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Regresión logística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8075" y="2367023"/>
            <a:ext cx="2985950" cy="2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 rotWithShape="1">
          <a:blip r:embed="rId4">
            <a:alphaModFix/>
          </a:blip>
          <a:srcRect b="0" l="5320" r="0" t="0"/>
          <a:stretch/>
        </p:blipFill>
        <p:spPr>
          <a:xfrm>
            <a:off x="5652662" y="4644200"/>
            <a:ext cx="2375350" cy="74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0313" y="5505425"/>
            <a:ext cx="1960050" cy="53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6675" y="5804750"/>
            <a:ext cx="2915700" cy="8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