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75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7" r:id="rId16"/>
    <p:sldId id="408" r:id="rId17"/>
    <p:sldId id="409" r:id="rId18"/>
    <p:sldId id="410" r:id="rId19"/>
    <p:sldId id="411" r:id="rId20"/>
    <p:sldId id="41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91993" autoAdjust="0"/>
  </p:normalViewPr>
  <p:slideViewPr>
    <p:cSldViewPr>
      <p:cViewPr varScale="1">
        <p:scale>
          <a:sx n="67" d="100"/>
          <a:sy n="67" d="100"/>
        </p:scale>
        <p:origin x="5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BB39C-80FD-48F3-A897-12DC2177286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21B3-6AF7-4B2B-911A-948CD115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34FC-4B6B-4403-88B0-11079102E0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ucolab.org/" TargetMode="External"/><Relationship Id="rId2" Type="http://schemas.openxmlformats.org/officeDocument/2006/relationships/hyperlink" Target="mailto:tagliazucchi.enzo@google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267200"/>
            <a:ext cx="6096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>
                <a:latin typeface="Bahnschrift SemiBold" pitchFamily="34" charset="0"/>
              </a:rPr>
              <a:t>Prof. Enzo </a:t>
            </a:r>
            <a:r>
              <a:rPr lang="es-AR" sz="2400" dirty="0" err="1">
                <a:latin typeface="Bahnschrift SemiBold" pitchFamily="34" charset="0"/>
              </a:rPr>
              <a:t>Tagliazucchi</a:t>
            </a:r>
            <a:endParaRPr lang="es-AR" sz="24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 err="1">
                <a:latin typeface="Bahnschrift SemiBold" pitchFamily="34" charset="0"/>
                <a:hlinkClick r:id="rId2"/>
              </a:rPr>
              <a:t>tagliazucchi.enzo</a:t>
            </a:r>
            <a:r>
              <a:rPr lang="en-US" sz="2400" dirty="0">
                <a:latin typeface="Bahnschrift SemiBold" pitchFamily="34" charset="0"/>
                <a:hlinkClick r:id="rId2"/>
              </a:rPr>
              <a:t>@googlemail.com</a:t>
            </a:r>
            <a:endParaRPr lang="en-US" sz="2400" dirty="0">
              <a:latin typeface="Bahnschrift SemiBold" pitchFamily="34" charset="0"/>
            </a:endParaRPr>
          </a:p>
          <a:p>
            <a:r>
              <a:rPr lang="en-US" sz="2400" dirty="0">
                <a:latin typeface="Bahnschrift SemiBold" pitchFamily="34" charset="0"/>
                <a:hlinkClick r:id="rId3"/>
              </a:rPr>
              <a:t>www.cocucolab.org</a:t>
            </a:r>
            <a:r>
              <a:rPr lang="en-US" sz="2400" dirty="0">
                <a:latin typeface="Bahnschrift SemiBold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57651"/>
            <a:ext cx="8763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r>
              <a:rPr lang="es-AR" sz="4400" dirty="0">
                <a:latin typeface="Bahnschrift SemiBold" pitchFamily="34" charset="0"/>
              </a:rPr>
              <a:t>Laboratorio de datos, clase 12</a:t>
            </a: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3200" dirty="0">
              <a:latin typeface="Bahnschrift SemiBold" pitchFamily="34" charset="0"/>
            </a:endParaRPr>
          </a:p>
          <a:p>
            <a:r>
              <a:rPr lang="es-AR" sz="3200" dirty="0">
                <a:latin typeface="Bahnschrift SemiBold" pitchFamily="34" charset="0"/>
              </a:rPr>
              <a:t>Clasificación y regresión basada en instancias (KNN)</a:t>
            </a:r>
          </a:p>
          <a:p>
            <a:endParaRPr lang="es-AR" sz="1600" dirty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7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6FA319-7FA5-46FA-9EE1-CA7ABB8E4682}"/>
              </a:ext>
            </a:extLst>
          </p:cNvPr>
          <p:cNvSpPr txBox="1">
            <a:spLocks/>
          </p:cNvSpPr>
          <p:nvPr/>
        </p:nvSpPr>
        <p:spPr>
          <a:xfrm>
            <a:off x="28575" y="0"/>
            <a:ext cx="876300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700" b="1" dirty="0"/>
              <a:t>¿Cómo elijo K?</a:t>
            </a:r>
          </a:p>
          <a:p>
            <a:pPr algn="l"/>
            <a:endParaRPr lang="es-AR" sz="3600" dirty="0"/>
          </a:p>
          <a:p>
            <a:pPr algn="l"/>
            <a:r>
              <a:rPr lang="es-AR" sz="3600" dirty="0"/>
              <a:t>K=1 implica predicciones poco estables y sensibles al ruido (“</a:t>
            </a:r>
            <a:r>
              <a:rPr lang="es-AR" sz="3600" dirty="0" err="1"/>
              <a:t>overfittear</a:t>
            </a:r>
            <a:r>
              <a:rPr lang="es-AR" sz="3600" dirty="0"/>
              <a:t>”)</a:t>
            </a:r>
          </a:p>
          <a:p>
            <a:pPr algn="l"/>
            <a:endParaRPr lang="es-AR" sz="3600" dirty="0"/>
          </a:p>
          <a:p>
            <a:pPr algn="l"/>
            <a:r>
              <a:rPr lang="es-AR" sz="3600" dirty="0"/>
              <a:t>K muy grande implica que empiezan a votar ejemplos que están muy lejos del dato cuya etiqueta quiero predecir, y la performance empeora</a:t>
            </a:r>
          </a:p>
          <a:p>
            <a:pPr algn="l"/>
            <a:endParaRPr lang="es-AR" sz="3600" dirty="0"/>
          </a:p>
          <a:p>
            <a:pPr algn="l"/>
            <a:r>
              <a:rPr lang="es-AR" sz="3600" dirty="0"/>
              <a:t>En el medio, tiene que haber algún K óptimo</a:t>
            </a:r>
          </a:p>
          <a:p>
            <a:pPr algn="l"/>
            <a:endParaRPr lang="es-AR" sz="3600" b="1" dirty="0"/>
          </a:p>
          <a:p>
            <a:pPr algn="l"/>
            <a:endParaRPr lang="es-AR" sz="3600" dirty="0"/>
          </a:p>
          <a:p>
            <a:pPr algn="l"/>
            <a:br>
              <a:rPr lang="es-AR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7170" name="Picture 2" descr="KNN error rate estimation with K neighbors selection. | Download Scientific  Diagram">
            <a:extLst>
              <a:ext uri="{FF2B5EF4-FFF2-40B4-BE49-F238E27FC236}">
                <a16:creationId xmlns:a16="http://schemas.microsoft.com/office/drawing/2014/main" id="{7A49A34C-F9B8-4444-8185-956BC0013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19500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2419F-DDEA-49E7-8FF4-89187AD03F08}"/>
              </a:ext>
            </a:extLst>
          </p:cNvPr>
          <p:cNvSpPr txBox="1">
            <a:spLocks/>
          </p:cNvSpPr>
          <p:nvPr/>
        </p:nvSpPr>
        <p:spPr>
          <a:xfrm>
            <a:off x="190500" y="685800"/>
            <a:ext cx="880110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100" b="1" dirty="0"/>
              <a:t>¿Qué tan lento es predecir una nueva etiqueta?</a:t>
            </a:r>
          </a:p>
          <a:p>
            <a:pPr algn="l"/>
            <a:endParaRPr lang="es-AR" sz="3600" dirty="0"/>
          </a:p>
          <a:p>
            <a:pPr algn="l"/>
            <a:endParaRPr lang="es-AR" sz="4600" dirty="0"/>
          </a:p>
          <a:p>
            <a:pPr algn="l"/>
            <a:r>
              <a:rPr lang="es-AR" sz="3200" dirty="0"/>
              <a:t>Depende del algoritmo que uso para calcular la distancias.</a:t>
            </a:r>
          </a:p>
          <a:p>
            <a:pPr algn="l"/>
            <a:endParaRPr lang="es-AR" sz="3200" dirty="0"/>
          </a:p>
          <a:p>
            <a:pPr algn="l"/>
            <a:r>
              <a:rPr lang="es-AR" sz="3200" dirty="0"/>
              <a:t>Fuerza bruta (distancia contra todos): </a:t>
            </a:r>
          </a:p>
          <a:p>
            <a:pPr algn="l"/>
            <a:r>
              <a:rPr lang="es-AR" sz="3200" dirty="0"/>
              <a:t>O(ND), donde N es la cantidad de ejemplos de entrenamiento y D la cantidad de dimensiones (independiente de K). </a:t>
            </a:r>
          </a:p>
          <a:p>
            <a:pPr algn="l"/>
            <a:r>
              <a:rPr lang="es-AR" sz="3200" b="1" dirty="0"/>
              <a:t>Recomendable solo si N es pequeño.</a:t>
            </a:r>
          </a:p>
          <a:p>
            <a:pPr algn="l"/>
            <a:endParaRPr lang="es-AR" sz="3200" dirty="0"/>
          </a:p>
          <a:p>
            <a:pPr algn="l"/>
            <a:r>
              <a:rPr lang="es-AR" sz="3200" dirty="0"/>
              <a:t>Otros más sofisticados (</a:t>
            </a:r>
            <a:r>
              <a:rPr lang="es-AR" sz="3200" dirty="0" err="1"/>
              <a:t>KDtree</a:t>
            </a:r>
            <a:r>
              <a:rPr lang="es-AR" sz="3200" dirty="0"/>
              <a:t>, </a:t>
            </a:r>
            <a:r>
              <a:rPr lang="es-AR" sz="3200" dirty="0" err="1"/>
              <a:t>Balltree</a:t>
            </a:r>
            <a:r>
              <a:rPr lang="es-AR" sz="3200" dirty="0"/>
              <a:t>) pueden ser más eficientes si hay muchos datos o dimensiones.</a:t>
            </a:r>
          </a:p>
          <a:p>
            <a:pPr algn="l"/>
            <a:endParaRPr lang="es-AR" sz="3200" dirty="0"/>
          </a:p>
          <a:p>
            <a:pPr algn="l"/>
            <a:r>
              <a:rPr lang="es-AR" sz="3200" dirty="0"/>
              <a:t>Idea: los datos pueden vivir en una variedad de dimensión menor a D.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811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asily visualize Scikit-learn models' decision boundaries | by Tirthajyoti  Sarkar | Towards Data Science">
            <a:extLst>
              <a:ext uri="{FF2B5EF4-FFF2-40B4-BE49-F238E27FC236}">
                <a16:creationId xmlns:a16="http://schemas.microsoft.com/office/drawing/2014/main" id="{1E458782-C0CB-49D0-B4A7-B459A0A1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57" y="1962263"/>
            <a:ext cx="4618230" cy="324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0E260-0149-43CF-B892-830FBBA72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" y="1924051"/>
            <a:ext cx="4452806" cy="32418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926414-D88A-409B-B343-160F33A33C0A}"/>
              </a:ext>
            </a:extLst>
          </p:cNvPr>
          <p:cNvSpPr txBox="1">
            <a:spLocks/>
          </p:cNvSpPr>
          <p:nvPr/>
        </p:nvSpPr>
        <p:spPr>
          <a:xfrm>
            <a:off x="1066800" y="533401"/>
            <a:ext cx="88011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100" b="1" dirty="0"/>
              <a:t>Por qué KNN es </a:t>
            </a:r>
            <a:r>
              <a:rPr lang="es-AR" sz="4100" b="1" i="1" dirty="0"/>
              <a:t>no paramétrico</a:t>
            </a:r>
            <a:r>
              <a:rPr lang="es-AR" sz="4100" b="1" dirty="0"/>
              <a:t>:</a:t>
            </a:r>
          </a:p>
          <a:p>
            <a:pPr algn="l"/>
            <a:endParaRPr lang="es-AR" sz="3600" dirty="0"/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332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4E8322-FB32-4C4E-BA48-BB600264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8991600" cy="1676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0A5042-88E7-4227-9C73-A6A38309508A}"/>
              </a:ext>
            </a:extLst>
          </p:cNvPr>
          <p:cNvSpPr txBox="1">
            <a:spLocks/>
          </p:cNvSpPr>
          <p:nvPr/>
        </p:nvSpPr>
        <p:spPr>
          <a:xfrm>
            <a:off x="171450" y="1752600"/>
            <a:ext cx="880110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100" b="1" dirty="0"/>
              <a:t>Parámetros:</a:t>
            </a:r>
          </a:p>
          <a:p>
            <a:pPr algn="l"/>
            <a:endParaRPr lang="es-AR" sz="2100" dirty="0"/>
          </a:p>
          <a:p>
            <a:pPr algn="l"/>
            <a:r>
              <a:rPr lang="es-AR" sz="2100" i="1" dirty="0" err="1"/>
              <a:t>n_neighbours</a:t>
            </a:r>
            <a:r>
              <a:rPr lang="es-AR" sz="2100" dirty="0"/>
              <a:t>: el K de KNN</a:t>
            </a:r>
          </a:p>
          <a:p>
            <a:pPr algn="l"/>
            <a:endParaRPr lang="es-AR" sz="2100" dirty="0"/>
          </a:p>
          <a:p>
            <a:pPr algn="l"/>
            <a:r>
              <a:rPr lang="es-AR" sz="2100" i="1" dirty="0" err="1"/>
              <a:t>weights</a:t>
            </a:r>
            <a:r>
              <a:rPr lang="es-AR" sz="2100" dirty="0"/>
              <a:t>: ‘</a:t>
            </a:r>
            <a:r>
              <a:rPr lang="es-AR" sz="2100" dirty="0" err="1"/>
              <a:t>uniform</a:t>
            </a:r>
            <a:r>
              <a:rPr lang="es-AR" sz="2100" dirty="0"/>
              <a:t>’ si el peso de los votos es el mismo para todos los K, ‘</a:t>
            </a:r>
            <a:r>
              <a:rPr lang="es-AR" sz="2100" dirty="0" err="1"/>
              <a:t>distance</a:t>
            </a:r>
            <a:r>
              <a:rPr lang="es-AR" sz="2100" dirty="0"/>
              <a:t>’ si el peso del voto decae con la distancia.</a:t>
            </a:r>
          </a:p>
          <a:p>
            <a:pPr algn="l"/>
            <a:endParaRPr lang="es-AR" sz="2100" dirty="0"/>
          </a:p>
          <a:p>
            <a:pPr algn="l"/>
            <a:r>
              <a:rPr lang="es-AR" sz="2100" i="1" dirty="0" err="1"/>
              <a:t>algorithm</a:t>
            </a:r>
            <a:r>
              <a:rPr lang="es-AR" sz="2100" dirty="0"/>
              <a:t>: ‘auto’, ‘</a:t>
            </a:r>
            <a:r>
              <a:rPr lang="es-AR" sz="2100" dirty="0" err="1"/>
              <a:t>brute</a:t>
            </a:r>
            <a:r>
              <a:rPr lang="es-AR" sz="2100" dirty="0"/>
              <a:t>’, ‘</a:t>
            </a:r>
            <a:r>
              <a:rPr lang="es-AR" sz="2100" dirty="0" err="1"/>
              <a:t>kd_tree</a:t>
            </a:r>
            <a:r>
              <a:rPr lang="es-AR" sz="2100" dirty="0"/>
              <a:t>’, ‘</a:t>
            </a:r>
            <a:r>
              <a:rPr lang="es-AR" sz="2100" dirty="0" err="1"/>
              <a:t>ball_tree</a:t>
            </a:r>
            <a:r>
              <a:rPr lang="es-AR" sz="2100" dirty="0"/>
              <a:t>’</a:t>
            </a:r>
          </a:p>
          <a:p>
            <a:pPr algn="l"/>
            <a:endParaRPr lang="es-AR" sz="2100" dirty="0"/>
          </a:p>
          <a:p>
            <a:pPr algn="l"/>
            <a:r>
              <a:rPr lang="es-AR" sz="2100" i="1" dirty="0" err="1"/>
              <a:t>leaf_size</a:t>
            </a:r>
            <a:r>
              <a:rPr lang="es-AR" sz="2100" dirty="0"/>
              <a:t>: parámetro relevante para ‘</a:t>
            </a:r>
            <a:r>
              <a:rPr lang="es-AR" sz="2100" dirty="0" err="1"/>
              <a:t>kd_tree</a:t>
            </a:r>
            <a:r>
              <a:rPr lang="es-AR" sz="2100" dirty="0"/>
              <a:t>’ y ‘</a:t>
            </a:r>
            <a:r>
              <a:rPr lang="es-AR" sz="2100" dirty="0" err="1"/>
              <a:t>ball_tree</a:t>
            </a:r>
            <a:r>
              <a:rPr lang="es-AR" sz="2100" dirty="0"/>
              <a:t>’</a:t>
            </a:r>
          </a:p>
          <a:p>
            <a:pPr algn="l"/>
            <a:endParaRPr lang="es-AR" sz="2100" dirty="0"/>
          </a:p>
          <a:p>
            <a:pPr algn="l"/>
            <a:r>
              <a:rPr lang="es-AR" sz="2100" i="1" dirty="0"/>
              <a:t>p</a:t>
            </a:r>
            <a:r>
              <a:rPr lang="es-AR" sz="2100" dirty="0"/>
              <a:t>: potencia para la métrica de Minkowski. p=2 resulta en distancia </a:t>
            </a:r>
            <a:r>
              <a:rPr lang="es-AR" sz="2100" dirty="0" err="1"/>
              <a:t>Euclidea</a:t>
            </a:r>
            <a:endParaRPr lang="es-AR" sz="2100" dirty="0"/>
          </a:p>
          <a:p>
            <a:pPr algn="l"/>
            <a:endParaRPr lang="es-AR" sz="2100" dirty="0"/>
          </a:p>
          <a:p>
            <a:pPr algn="l"/>
            <a:r>
              <a:rPr lang="es-AR" sz="2100" i="1" dirty="0" err="1"/>
              <a:t>metric_params</a:t>
            </a:r>
            <a:r>
              <a:rPr lang="es-AR" sz="2100" dirty="0"/>
              <a:t>: si quiero probar otra métrica </a:t>
            </a:r>
            <a:endParaRPr lang="es-AR" sz="1600" dirty="0"/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46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EE7CF-B873-4854-A3A5-008D5C43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2209800" cy="23336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DBDC34-666B-4F55-96A8-5752F9D8E34C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88011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100" b="1" dirty="0"/>
              <a:t>Por qué tengo la etiqueta que tengo:</a:t>
            </a:r>
          </a:p>
          <a:p>
            <a:pPr algn="l"/>
            <a:endParaRPr lang="es-AR" sz="3600" dirty="0"/>
          </a:p>
          <a:p>
            <a:pPr algn="l"/>
            <a:endParaRPr lang="en-US" sz="36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8991318-B49E-41B3-B75B-DA9A27F11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76104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DBDC34-666B-4F55-96A8-5752F9D8E34C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88011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100" b="1" dirty="0"/>
              <a:t>Por qué tengo la etiqueta que tengo:</a:t>
            </a:r>
          </a:p>
          <a:p>
            <a:pPr algn="l"/>
            <a:endParaRPr lang="es-AR" sz="3600" dirty="0"/>
          </a:p>
          <a:p>
            <a:pPr algn="l"/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2DD1F-A948-478E-BA64-F453D2021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95475"/>
            <a:ext cx="2209800" cy="232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67AF3D-A215-4805-99E0-36BA5621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19600"/>
            <a:ext cx="7562850" cy="1571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A278F9-3731-415A-BEBA-BD3DC2747D27}"/>
              </a:ext>
            </a:extLst>
          </p:cNvPr>
          <p:cNvSpPr/>
          <p:nvPr/>
        </p:nvSpPr>
        <p:spPr>
          <a:xfrm>
            <a:off x="6858000" y="4419600"/>
            <a:ext cx="1390650" cy="15716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85D2C-5CCE-4EDA-9B55-3FB83357B95F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88011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100" b="1" dirty="0"/>
              <a:t>¿Por qué me equivoco?</a:t>
            </a:r>
          </a:p>
          <a:p>
            <a:pPr algn="l"/>
            <a:endParaRPr lang="es-AR" sz="3600" dirty="0"/>
          </a:p>
          <a:p>
            <a:pPr algn="l"/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79600-DA71-48A8-970B-F6F5D714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2171700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B17B0-F3CF-4F27-AF92-92E17ED5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43400"/>
            <a:ext cx="7648575" cy="154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8245B-0C30-43B8-B936-3BD5303D0DA8}"/>
              </a:ext>
            </a:extLst>
          </p:cNvPr>
          <p:cNvSpPr/>
          <p:nvPr/>
        </p:nvSpPr>
        <p:spPr>
          <a:xfrm>
            <a:off x="6857999" y="4343400"/>
            <a:ext cx="1476375" cy="15716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A6CF6-4055-4F52-ACCC-D2644BE6424B}"/>
              </a:ext>
            </a:extLst>
          </p:cNvPr>
          <p:cNvSpPr/>
          <p:nvPr/>
        </p:nvSpPr>
        <p:spPr>
          <a:xfrm>
            <a:off x="685799" y="4343400"/>
            <a:ext cx="1476375" cy="15716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70331-A915-445F-B47C-48D3DFB2D221}"/>
              </a:ext>
            </a:extLst>
          </p:cNvPr>
          <p:cNvSpPr/>
          <p:nvPr/>
        </p:nvSpPr>
        <p:spPr>
          <a:xfrm>
            <a:off x="2228854" y="4343399"/>
            <a:ext cx="1476375" cy="15716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CE3734-B0B5-4676-947C-149CB88E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2190750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F6326-7A28-4347-8718-4BB143F5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19600"/>
            <a:ext cx="7658100" cy="1562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B72674-E5A4-420F-9D60-F1F092D0A020}"/>
              </a:ext>
            </a:extLst>
          </p:cNvPr>
          <p:cNvSpPr/>
          <p:nvPr/>
        </p:nvSpPr>
        <p:spPr>
          <a:xfrm>
            <a:off x="685800" y="4371975"/>
            <a:ext cx="1500188" cy="15716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0E07A-53D0-4D3F-9731-9C50BFC496E8}"/>
              </a:ext>
            </a:extLst>
          </p:cNvPr>
          <p:cNvSpPr/>
          <p:nvPr/>
        </p:nvSpPr>
        <p:spPr>
          <a:xfrm>
            <a:off x="3764756" y="4419600"/>
            <a:ext cx="1500188" cy="15716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CDFD5-2649-4DBF-8B5F-523D9DFDA93C}"/>
              </a:ext>
            </a:extLst>
          </p:cNvPr>
          <p:cNvSpPr/>
          <p:nvPr/>
        </p:nvSpPr>
        <p:spPr>
          <a:xfrm>
            <a:off x="5334000" y="4419600"/>
            <a:ext cx="1500188" cy="15716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F8EC4-1AEC-45C2-82A1-419EFC1A46E4}"/>
              </a:ext>
            </a:extLst>
          </p:cNvPr>
          <p:cNvSpPr/>
          <p:nvPr/>
        </p:nvSpPr>
        <p:spPr>
          <a:xfrm>
            <a:off x="6881812" y="4419600"/>
            <a:ext cx="1500188" cy="15716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F6FE3B-0950-41C9-9856-3DEC10CC02C7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88011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100" b="1" dirty="0"/>
              <a:t>¿Por qué me equivoco?</a:t>
            </a:r>
          </a:p>
          <a:p>
            <a:pPr algn="l"/>
            <a:endParaRPr lang="es-AR" sz="3600" dirty="0"/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28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639698-3B11-40D2-8191-0745D95C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AR" dirty="0"/>
              <a:t>Regresión con KNN</a:t>
            </a:r>
            <a:endParaRPr lang="en-US" dirty="0"/>
          </a:p>
        </p:txBody>
      </p:sp>
      <p:pic>
        <p:nvPicPr>
          <p:cNvPr id="14338" name="Picture 2" descr="High-resolution face completion with multiple controllable attributes">
            <a:extLst>
              <a:ext uri="{FF2B5EF4-FFF2-40B4-BE49-F238E27FC236}">
                <a16:creationId xmlns:a16="http://schemas.microsoft.com/office/drawing/2014/main" id="{65442E3B-BF97-4B6A-8149-513173114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F0F53-22FB-4585-B1AD-B85F8A785158}"/>
              </a:ext>
            </a:extLst>
          </p:cNvPr>
          <p:cNvSpPr txBox="1"/>
          <p:nvPr/>
        </p:nvSpPr>
        <p:spPr>
          <a:xfrm>
            <a:off x="2628900" y="1327428"/>
            <a:ext cx="6096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>
                <a:latin typeface="Bahnschrift SemiBold" pitchFamily="34" charset="0"/>
              </a:rPr>
              <a:t>Problema: completar caras</a:t>
            </a:r>
            <a:endParaRPr lang="en-US" sz="2400" dirty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8F1DC2C4-BD65-444A-A797-1CDA9AF36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820572"/>
            <a:ext cx="5172075" cy="521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79B32B-F7C0-4FDD-84E4-A41AEF56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AR" dirty="0"/>
              <a:t>En la clase pasada vimos...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455A4-C6E5-4BB1-85A5-A25395CC9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44712"/>
            <a:ext cx="44005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89400-0DB6-4831-9482-EDC8B35900B3}"/>
              </a:ext>
            </a:extLst>
          </p:cNvPr>
          <p:cNvSpPr txBox="1"/>
          <p:nvPr/>
        </p:nvSpPr>
        <p:spPr>
          <a:xfrm>
            <a:off x="2819400" y="709752"/>
            <a:ext cx="6096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 err="1">
                <a:latin typeface="Bahnschrift SemiBold" pitchFamily="34" charset="0"/>
              </a:rPr>
              <a:t>Dataset</a:t>
            </a:r>
            <a:r>
              <a:rPr lang="es-AR" sz="2400" dirty="0">
                <a:latin typeface="Bahnschrift SemiBold" pitchFamily="34" charset="0"/>
              </a:rPr>
              <a:t> “</a:t>
            </a:r>
            <a:r>
              <a:rPr lang="es-AR" sz="2400" dirty="0" err="1">
                <a:latin typeface="Bahnschrift SemiBold" pitchFamily="34" charset="0"/>
              </a:rPr>
              <a:t>fashion</a:t>
            </a:r>
            <a:r>
              <a:rPr lang="es-AR" sz="2400" dirty="0">
                <a:latin typeface="Bahnschrift SemiBold" pitchFamily="34" charset="0"/>
              </a:rPr>
              <a:t> </a:t>
            </a:r>
            <a:r>
              <a:rPr lang="es-AR" sz="2400" dirty="0" err="1">
                <a:latin typeface="Bahnschrift SemiBold" pitchFamily="34" charset="0"/>
              </a:rPr>
              <a:t>mnist</a:t>
            </a:r>
            <a:r>
              <a:rPr lang="es-AR" sz="2400" dirty="0">
                <a:latin typeface="Bahnschrift SemiBold" pitchFamily="34" charset="0"/>
              </a:rPr>
              <a:t>”</a:t>
            </a:r>
            <a:endParaRPr lang="en-US" sz="2400" dirty="0">
              <a:latin typeface="Bahnschrift SemiBold" pitchFamily="34" charset="0"/>
            </a:endParaRPr>
          </a:p>
          <a:p>
            <a:endParaRPr lang="en-US" dirty="0"/>
          </a:p>
        </p:txBody>
      </p:sp>
      <p:pic>
        <p:nvPicPr>
          <p:cNvPr id="1028" name="Picture 4" descr="image.png">
            <a:extLst>
              <a:ext uri="{FF2B5EF4-FFF2-40B4-BE49-F238E27FC236}">
                <a16:creationId xmlns:a16="http://schemas.microsoft.com/office/drawing/2014/main" id="{DA480379-33CC-48E9-97E3-2BBA3AFF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2837"/>
            <a:ext cx="17811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926BB4C8-8213-4D9E-96EF-73FF914A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785812"/>
            <a:ext cx="6933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B97E1237-1B80-4E4E-8A3E-ADDE3706F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2795588"/>
            <a:ext cx="6933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57D9E40D-BA04-4AF4-AE39-47177617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9" y="5029200"/>
            <a:ext cx="6933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EB379A-4ED5-44BD-9312-B0FE34C5360F}"/>
              </a:ext>
            </a:extLst>
          </p:cNvPr>
          <p:cNvSpPr/>
          <p:nvPr/>
        </p:nvSpPr>
        <p:spPr>
          <a:xfrm>
            <a:off x="228598" y="416480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Bahnschrift SemiBold" pitchFamily="34" charset="0"/>
              </a:rPr>
              <a:t>Caras completas, originales</a:t>
            </a:r>
            <a:endParaRPr lang="en-US" dirty="0">
              <a:latin typeface="Bahnschrift SemiBold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8AA9E-C9AE-4CDB-B164-99BB4A6B3FDB}"/>
              </a:ext>
            </a:extLst>
          </p:cNvPr>
          <p:cNvSpPr/>
          <p:nvPr/>
        </p:nvSpPr>
        <p:spPr>
          <a:xfrm>
            <a:off x="228598" y="2426256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Bahnschrift SemiBold" pitchFamily="34" charset="0"/>
              </a:rPr>
              <a:t>Caras completas (KNN)</a:t>
            </a:r>
            <a:endParaRPr lang="en-US" dirty="0">
              <a:latin typeface="Bahnschrift SemiBold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36A17-29BD-48AD-AA52-6D76F8C99806}"/>
              </a:ext>
            </a:extLst>
          </p:cNvPr>
          <p:cNvSpPr/>
          <p:nvPr/>
        </p:nvSpPr>
        <p:spPr>
          <a:xfrm>
            <a:off x="280308" y="465986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Bahnschrift SemiBold" pitchFamily="34" charset="0"/>
              </a:rPr>
              <a:t>Caras completas (regresión lineal)</a:t>
            </a:r>
            <a:endParaRPr lang="en-US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FEDD1E-C022-4A89-88CA-358890C6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AR" dirty="0"/>
              <a:t>En la clase pasada vimos...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AAA0E-F49E-4C6D-B2AE-ACBF770D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0" y="2125524"/>
            <a:ext cx="2446043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249FB-CA6F-42A9-B514-F7EA2E2A9868}"/>
              </a:ext>
            </a:extLst>
          </p:cNvPr>
          <p:cNvSpPr txBox="1"/>
          <p:nvPr/>
        </p:nvSpPr>
        <p:spPr>
          <a:xfrm>
            <a:off x="362115" y="846138"/>
            <a:ext cx="6096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>
                <a:latin typeface="Bahnschrift SemiBold" pitchFamily="34" charset="0"/>
              </a:rPr>
              <a:t>Clasificador lineal</a:t>
            </a:r>
            <a:endParaRPr lang="en-US" sz="2400" dirty="0">
              <a:latin typeface="Bahnschrift SemiBold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659BF-FE73-4B0B-9A6E-71B2D58F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2590800"/>
            <a:ext cx="528638" cy="604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7F357D-D715-40CF-B5ED-7F078B8EA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37" y="3954954"/>
            <a:ext cx="728663" cy="6619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F525-ACAE-4A1E-8202-F55B04605B76}"/>
              </a:ext>
            </a:extLst>
          </p:cNvPr>
          <p:cNvCxnSpPr/>
          <p:nvPr/>
        </p:nvCxnSpPr>
        <p:spPr>
          <a:xfrm>
            <a:off x="3562350" y="6019800"/>
            <a:ext cx="528638" cy="0"/>
          </a:xfrm>
          <a:prstGeom prst="line">
            <a:avLst/>
          </a:prstGeom>
          <a:ln w="57150">
            <a:solidFill>
              <a:schemeClr val="dk1">
                <a:alpha val="26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937A0A-5100-4C92-BF07-F607FF3FF0BC}"/>
              </a:ext>
            </a:extLst>
          </p:cNvPr>
          <p:cNvSpPr txBox="1"/>
          <p:nvPr/>
        </p:nvSpPr>
        <p:spPr>
          <a:xfrm>
            <a:off x="4191000" y="1913072"/>
            <a:ext cx="6096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dirty="0">
                <a:latin typeface="Bahnschrift SemiBold" pitchFamily="34" charset="0"/>
              </a:rPr>
              <a:t>Unidades de entrada </a:t>
            </a:r>
          </a:p>
          <a:p>
            <a:r>
              <a:rPr lang="es-AR" dirty="0">
                <a:latin typeface="Bahnschrift SemiBold" pitchFamily="34" charset="0"/>
              </a:rPr>
              <a:t>(una por cada pixel en la imagen, total=784)</a:t>
            </a:r>
            <a:endParaRPr lang="en-US" dirty="0">
              <a:latin typeface="Bahnschrift SemiBold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88A64B-B078-45E3-9707-07A2B078AF07}"/>
                  </a:ext>
                </a:extLst>
              </p:cNvPr>
              <p:cNvSpPr txBox="1"/>
              <p:nvPr/>
            </p:nvSpPr>
            <p:spPr>
              <a:xfrm>
                <a:off x="4191000" y="2954949"/>
                <a:ext cx="5062537" cy="276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sz="2000" dirty="0">
                  <a:latin typeface="Bahnschrift SemiBold" pitchFamily="34" charset="0"/>
                </a:endParaRPr>
              </a:p>
              <a:p>
                <a:endParaRPr lang="es-AR" sz="2400" dirty="0">
                  <a:latin typeface="Bahnschrift SemiBold" pitchFamily="34" charset="0"/>
                </a:endParaRPr>
              </a:p>
              <a:p>
                <a:r>
                  <a:rPr lang="es-AR" dirty="0">
                    <a:latin typeface="Bahnschrift SemiBold" pitchFamily="34" charset="0"/>
                  </a:rPr>
                  <a:t>Unidades de salida </a:t>
                </a:r>
              </a:p>
              <a:p>
                <a:r>
                  <a:rPr lang="es-AR" dirty="0">
                    <a:latin typeface="Bahnschrift SemiBold" pitchFamily="34" charset="0"/>
                  </a:rPr>
                  <a:t>(una por cada </a:t>
                </a:r>
                <a:r>
                  <a:rPr lang="en-US" dirty="0" err="1">
                    <a:latin typeface="Bahnschrift SemiBold" pitchFamily="34" charset="0"/>
                  </a:rPr>
                  <a:t>categor</a:t>
                </a:r>
                <a:r>
                  <a:rPr lang="es-AR" dirty="0" err="1">
                    <a:latin typeface="Bahnschrift SemiBold" pitchFamily="34" charset="0"/>
                  </a:rPr>
                  <a:t>ía</a:t>
                </a:r>
                <a:r>
                  <a:rPr lang="es-AR" dirty="0">
                    <a:latin typeface="Bahnschrift SemiBold" pitchFamily="34" charset="0"/>
                  </a:rPr>
                  <a:t>, total=10)</a:t>
                </a:r>
              </a:p>
              <a:p>
                <a:r>
                  <a:rPr lang="es-AR" dirty="0">
                    <a:latin typeface="Bahnschrift SemiBold" pitchFamily="34" charset="0"/>
                  </a:rPr>
                  <a:t>Función </a:t>
                </a:r>
                <a:r>
                  <a:rPr lang="es-AR" dirty="0" err="1">
                    <a:latin typeface="Bahnschrift SemiBold" pitchFamily="34" charset="0"/>
                  </a:rPr>
                  <a:t>softmax</a:t>
                </a:r>
                <a:r>
                  <a:rPr lang="es-AR" dirty="0">
                    <a:latin typeface="Bahnschrift SemiBold" pitchFamily="34" charset="0"/>
                  </a:rPr>
                  <a:t>: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latin typeface="Bahnschrift SemiBold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latin typeface="Bahnschrift SemiBold" pitchFamily="34" charset="0"/>
                  </a:rPr>
                  <a:t> son el input y output de la </a:t>
                </a:r>
                <a:r>
                  <a:rPr lang="en-US" dirty="0" err="1">
                    <a:latin typeface="Bahnschrift SemiBold" pitchFamily="34" charset="0"/>
                  </a:rPr>
                  <a:t>i-ésima</a:t>
                </a:r>
                <a:r>
                  <a:rPr lang="en-US" dirty="0">
                    <a:latin typeface="Bahnschrift SemiBold" pitchFamily="34" charset="0"/>
                  </a:rPr>
                  <a:t> </a:t>
                </a:r>
                <a:r>
                  <a:rPr lang="en-US" dirty="0" err="1">
                    <a:latin typeface="Bahnschrift SemiBold" pitchFamily="34" charset="0"/>
                  </a:rPr>
                  <a:t>unidad</a:t>
                </a:r>
                <a:r>
                  <a:rPr lang="en-US" dirty="0">
                    <a:latin typeface="Bahnschrift SemiBold" pitchFamily="34" charset="0"/>
                  </a:rPr>
                  <a:t> de </a:t>
                </a:r>
                <a:r>
                  <a:rPr lang="en-US" dirty="0" err="1">
                    <a:latin typeface="Bahnschrift SemiBold" pitchFamily="34" charset="0"/>
                  </a:rPr>
                  <a:t>salida</a:t>
                </a:r>
                <a:r>
                  <a:rPr lang="en-US" dirty="0">
                    <a:latin typeface="Bahnschrift SemiBold" pitchFamily="34" charset="0"/>
                  </a:rPr>
                  <a:t>, </a:t>
                </a:r>
                <a:r>
                  <a:rPr lang="en-US" dirty="0" err="1">
                    <a:latin typeface="Bahnschrift SemiBold" pitchFamily="34" charset="0"/>
                  </a:rPr>
                  <a:t>entonces</a:t>
                </a:r>
                <a:r>
                  <a:rPr lang="en-US" dirty="0">
                    <a:latin typeface="Bahnschrift SemiBold" pitchFamily="34" charset="0"/>
                  </a:rPr>
                  <a:t>:</a:t>
                </a:r>
              </a:p>
              <a:p>
                <a:r>
                  <a:rPr lang="en-US" dirty="0">
                    <a:latin typeface="Bahnschrift SemiBold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AR" b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s-AR" b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s-AR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AR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s-AR" b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s-A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AR" b="0" i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AR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AR" b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AR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s-AR" b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AR" b="0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AR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>
                  <a:latin typeface="Bahnschrift SemiBold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88A64B-B078-45E3-9707-07A2B078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54949"/>
                <a:ext cx="5062537" cy="2760051"/>
              </a:xfrm>
              <a:prstGeom prst="rect">
                <a:avLst/>
              </a:prstGeom>
              <a:blipFill>
                <a:blip r:embed="rId5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F6FEBC-7F96-43AF-A608-18DA5CFCC296}"/>
              </a:ext>
            </a:extLst>
          </p:cNvPr>
          <p:cNvSpPr txBox="1"/>
          <p:nvPr/>
        </p:nvSpPr>
        <p:spPr>
          <a:xfrm>
            <a:off x="4191000" y="5153561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dirty="0">
                <a:latin typeface="Bahnschrift SemiBold" pitchFamily="34" charset="0"/>
              </a:rPr>
              <a:t>Parámetros a estimar (total=7840)</a:t>
            </a:r>
            <a:endParaRPr lang="en-US" dirty="0">
              <a:latin typeface="Bahnschrift SemiBold" pitchFamily="34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FE281-007D-4C5B-8DC5-A382F2D173EF}"/>
              </a:ext>
            </a:extLst>
          </p:cNvPr>
          <p:cNvSpPr txBox="1"/>
          <p:nvPr/>
        </p:nvSpPr>
        <p:spPr>
          <a:xfrm>
            <a:off x="4578025" y="896283"/>
            <a:ext cx="6096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 err="1">
                <a:solidFill>
                  <a:srgbClr val="FF0000"/>
                </a:solidFill>
                <a:latin typeface="Bahnschrift" panose="020B0502040204020203" pitchFamily="34" charset="0"/>
              </a:rPr>
              <a:t>Accuracy</a:t>
            </a:r>
            <a:r>
              <a:rPr lang="es-AR" sz="2400" dirty="0">
                <a:solidFill>
                  <a:srgbClr val="FF0000"/>
                </a:solidFill>
                <a:latin typeface="Bahnschrift" panose="020B0502040204020203" pitchFamily="34" charset="0"/>
              </a:rPr>
              <a:t> (test) = </a:t>
            </a: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0.8424</a:t>
            </a:r>
          </a:p>
          <a:p>
            <a:r>
              <a:rPr lang="es-A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4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ceptron Paved Way For AI – 60 Years Too Soon – Metrology and Quality  News - Online Magazine">
            <a:extLst>
              <a:ext uri="{FF2B5EF4-FFF2-40B4-BE49-F238E27FC236}">
                <a16:creationId xmlns:a16="http://schemas.microsoft.com/office/drawing/2014/main" id="{6B69EDB4-B053-4AA7-8F49-A05C4C05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73236"/>
            <a:ext cx="4495800" cy="35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 Perceptrón de Rosenblatt • Un artículo de La Máquina Oráculo">
            <a:extLst>
              <a:ext uri="{FF2B5EF4-FFF2-40B4-BE49-F238E27FC236}">
                <a16:creationId xmlns:a16="http://schemas.microsoft.com/office/drawing/2014/main" id="{2C67ABFC-746D-4BC7-B894-ABD1D842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90750"/>
            <a:ext cx="36004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3D4C6C-5C95-412D-B2EA-B1EFA0A7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3658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AR" sz="3600" dirty="0"/>
              <a:t>Mark I </a:t>
            </a:r>
            <a:r>
              <a:rPr lang="es-AR" sz="3600" dirty="0" err="1"/>
              <a:t>perceptron</a:t>
            </a:r>
            <a:r>
              <a:rPr lang="es-AR" sz="3600" dirty="0"/>
              <a:t> (Rosenblatt, 1958) </a:t>
            </a:r>
            <a:br>
              <a:rPr lang="es-AR" sz="3600" dirty="0"/>
            </a:br>
            <a:r>
              <a:rPr lang="es-AR" sz="3600" dirty="0"/>
              <a:t>(20 x 20)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70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f I Told You.... Blank Template - Imgflip">
            <a:extLst>
              <a:ext uri="{FF2B5EF4-FFF2-40B4-BE49-F238E27FC236}">
                <a16:creationId xmlns:a16="http://schemas.microsoft.com/office/drawing/2014/main" id="{793BE2D0-C04E-4AE3-9221-95ED5532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415586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C29C7F-C6B7-4A39-A2A3-0FEF4420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975113"/>
            <a:ext cx="8763000" cy="44162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Podemos </a:t>
            </a:r>
            <a:r>
              <a:rPr lang="en-US" sz="3600" dirty="0" err="1"/>
              <a:t>igualar</a:t>
            </a:r>
            <a:r>
              <a:rPr lang="en-US" sz="3600" dirty="0"/>
              <a:t> el accuracy del perceptron con un </a:t>
            </a:r>
            <a:r>
              <a:rPr lang="en-US" sz="3600" dirty="0" err="1"/>
              <a:t>algoritmo</a:t>
            </a:r>
            <a:r>
              <a:rPr lang="en-US" sz="3600" dirty="0"/>
              <a:t> </a:t>
            </a:r>
            <a:r>
              <a:rPr lang="en-US" sz="3600" dirty="0" err="1"/>
              <a:t>sencillo</a:t>
            </a:r>
            <a:r>
              <a:rPr lang="en-US" sz="3600" dirty="0"/>
              <a:t>, </a:t>
            </a:r>
            <a:r>
              <a:rPr lang="en-US" sz="3600" dirty="0" err="1"/>
              <a:t>casi</a:t>
            </a:r>
            <a:r>
              <a:rPr lang="en-US" sz="3600" dirty="0"/>
              <a:t> trivial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Este </a:t>
            </a:r>
            <a:r>
              <a:rPr lang="en-US" sz="3600" dirty="0" err="1"/>
              <a:t>algoritmo</a:t>
            </a:r>
            <a:r>
              <a:rPr lang="en-US" sz="3600" dirty="0"/>
              <a:t> </a:t>
            </a:r>
            <a:r>
              <a:rPr lang="en-US" sz="3600" dirty="0" err="1"/>
              <a:t>ni</a:t>
            </a:r>
            <a:r>
              <a:rPr lang="en-US" sz="3600" dirty="0"/>
              <a:t> </a:t>
            </a:r>
            <a:r>
              <a:rPr lang="en-US" sz="3600" dirty="0" err="1"/>
              <a:t>siquiera</a:t>
            </a:r>
            <a:r>
              <a:rPr lang="en-US" sz="3600" dirty="0"/>
              <a:t> se </a:t>
            </a:r>
            <a:r>
              <a:rPr lang="en-US" sz="3600" dirty="0" err="1"/>
              <a:t>entrena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Como </a:t>
            </a:r>
            <a:r>
              <a:rPr lang="en-US" sz="3600" dirty="0" err="1"/>
              <a:t>mucho</a:t>
            </a:r>
            <a:r>
              <a:rPr lang="en-US" sz="3600" dirty="0"/>
              <a:t>, </a:t>
            </a:r>
            <a:r>
              <a:rPr lang="en-US" sz="3600" dirty="0" err="1"/>
              <a:t>este</a:t>
            </a:r>
            <a:r>
              <a:rPr lang="en-US" sz="3600" dirty="0"/>
              <a:t> </a:t>
            </a:r>
            <a:r>
              <a:rPr lang="en-US" sz="3600" dirty="0" err="1"/>
              <a:t>algoritmo</a:t>
            </a:r>
            <a:r>
              <a:rPr lang="en-US" sz="3600" dirty="0"/>
              <a:t> </a:t>
            </a:r>
            <a:r>
              <a:rPr lang="en-US" sz="3600" dirty="0" err="1"/>
              <a:t>tiene</a:t>
            </a:r>
            <a:r>
              <a:rPr lang="en-US" sz="3600" dirty="0"/>
              <a:t> un </a:t>
            </a:r>
            <a:r>
              <a:rPr lang="es-AR" sz="3600" dirty="0"/>
              <a:t>único </a:t>
            </a:r>
            <a:r>
              <a:rPr lang="es-AR" sz="3600" dirty="0" err="1"/>
              <a:t>hiperparámetro</a:t>
            </a:r>
            <a:r>
              <a:rPr lang="es-AR" sz="3600" dirty="0"/>
              <a:t> para ajustar</a:t>
            </a:r>
            <a:br>
              <a:rPr lang="es-AR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99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01624C-9431-4357-A53C-2FEFB5F9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36588"/>
            <a:ext cx="8763000" cy="1143000"/>
          </a:xfrm>
        </p:spPr>
        <p:txBody>
          <a:bodyPr>
            <a:normAutofit/>
          </a:bodyPr>
          <a:lstStyle/>
          <a:p>
            <a:r>
              <a:rPr lang="es-AR" sz="3600" dirty="0"/>
              <a:t>El </a:t>
            </a:r>
            <a:r>
              <a:rPr lang="es-AR" sz="3600" dirty="0" err="1"/>
              <a:t>algortimo</a:t>
            </a:r>
            <a:r>
              <a:rPr lang="es-AR" sz="3600" dirty="0"/>
              <a:t> KNN (básico)</a:t>
            </a: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2FB34D-207B-4309-8F2B-449C11CBC5CA}"/>
              </a:ext>
            </a:extLst>
          </p:cNvPr>
          <p:cNvSpPr txBox="1">
            <a:spLocks/>
          </p:cNvSpPr>
          <p:nvPr/>
        </p:nvSpPr>
        <p:spPr>
          <a:xfrm>
            <a:off x="190500" y="1600200"/>
            <a:ext cx="8763000" cy="586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600" dirty="0"/>
              <a:t>Tenemos un conjunto de datos y etiquetas (matrices </a:t>
            </a:r>
            <a:r>
              <a:rPr lang="es-AR" sz="3600" b="1" dirty="0"/>
              <a:t>X</a:t>
            </a:r>
            <a:r>
              <a:rPr lang="es-AR" sz="3600" dirty="0"/>
              <a:t>, </a:t>
            </a:r>
            <a:r>
              <a:rPr lang="es-AR" sz="3600" b="1" dirty="0"/>
              <a:t>y</a:t>
            </a:r>
            <a:r>
              <a:rPr lang="es-AR" sz="3600" dirty="0"/>
              <a:t>). </a:t>
            </a:r>
          </a:p>
          <a:p>
            <a:pPr algn="l"/>
            <a:endParaRPr lang="es-AR" sz="3600" dirty="0"/>
          </a:p>
          <a:p>
            <a:pPr algn="l"/>
            <a:r>
              <a:rPr lang="es-AR" sz="3600" dirty="0"/>
              <a:t>Queremos predecir la etiqueta de un nuevo </a:t>
            </a:r>
            <a:r>
              <a:rPr lang="es-AR" sz="3600" dirty="0" err="1"/>
              <a:t>sample</a:t>
            </a:r>
            <a:r>
              <a:rPr lang="es-AR" sz="3600" dirty="0"/>
              <a:t>, </a:t>
            </a:r>
            <a:r>
              <a:rPr lang="es-AR" sz="3600" b="1" dirty="0"/>
              <a:t>x</a:t>
            </a:r>
          </a:p>
          <a:p>
            <a:pPr algn="l"/>
            <a:endParaRPr lang="es-AR" sz="3600" dirty="0"/>
          </a:p>
          <a:p>
            <a:pPr marL="742950" indent="-742950" algn="l">
              <a:buAutoNum type="arabicPeriod"/>
            </a:pPr>
            <a:r>
              <a:rPr lang="es-AR" sz="3600" dirty="0"/>
              <a:t>Calculamos la proximidad del </a:t>
            </a:r>
            <a:r>
              <a:rPr lang="es-AR" sz="3600" dirty="0" err="1"/>
              <a:t>sample</a:t>
            </a:r>
            <a:r>
              <a:rPr lang="es-AR" sz="3600" dirty="0"/>
              <a:t> </a:t>
            </a:r>
            <a:r>
              <a:rPr lang="es-AR" sz="3600" b="1" dirty="0"/>
              <a:t>x</a:t>
            </a:r>
            <a:r>
              <a:rPr lang="es-AR" sz="3600" dirty="0"/>
              <a:t> a todos los que están en </a:t>
            </a:r>
            <a:r>
              <a:rPr lang="es-AR" sz="3600" b="1" dirty="0"/>
              <a:t>X</a:t>
            </a:r>
            <a:r>
              <a:rPr lang="es-AR" sz="3600" dirty="0"/>
              <a:t> (usando alguna función de distancia para la proximidad, típicamente norma 1, 2, infinito)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Seleccionamos los K que estén más próximos a </a:t>
            </a:r>
            <a:r>
              <a:rPr lang="es-AR" sz="3600" b="1" dirty="0"/>
              <a:t>X</a:t>
            </a:r>
            <a:r>
              <a:rPr lang="es-AR" sz="3600" dirty="0"/>
              <a:t> (K es </a:t>
            </a:r>
            <a:r>
              <a:rPr lang="es-AR" sz="3600" dirty="0" err="1"/>
              <a:t>hiperparámetro</a:t>
            </a:r>
            <a:r>
              <a:rPr lang="es-AR" sz="3600" dirty="0"/>
              <a:t>)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Nos fijamos la etiqueta que tienen esos K y predecimos que </a:t>
            </a:r>
            <a:r>
              <a:rPr lang="es-AR" sz="3600" b="1" dirty="0"/>
              <a:t>x</a:t>
            </a:r>
            <a:r>
              <a:rPr lang="es-AR" sz="3600" dirty="0"/>
              <a:t> tiene la etiqueta más frecuente</a:t>
            </a:r>
          </a:p>
          <a:p>
            <a:pPr algn="l"/>
            <a:br>
              <a:rPr lang="es-AR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00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-Nearest Neighbor(KNN) Algorithm for Machine Learning - Javatpoint">
            <a:extLst>
              <a:ext uri="{FF2B5EF4-FFF2-40B4-BE49-F238E27FC236}">
                <a16:creationId xmlns:a16="http://schemas.microsoft.com/office/drawing/2014/main" id="{B7579397-D965-45F4-BEE6-633B16768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-4763"/>
            <a:ext cx="83058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D64920-464B-49ED-B39F-2B404CCA7CDD}"/>
              </a:ext>
            </a:extLst>
          </p:cNvPr>
          <p:cNvSpPr txBox="1">
            <a:spLocks/>
          </p:cNvSpPr>
          <p:nvPr/>
        </p:nvSpPr>
        <p:spPr>
          <a:xfrm>
            <a:off x="190500" y="4038600"/>
            <a:ext cx="8763000" cy="331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600" b="1" dirty="0"/>
              <a:t>Observaciones:</a:t>
            </a:r>
          </a:p>
          <a:p>
            <a:pPr algn="l"/>
            <a:endParaRPr lang="es-AR" sz="3600" dirty="0"/>
          </a:p>
          <a:p>
            <a:pPr marL="742950" indent="-742950" algn="l">
              <a:buAutoNum type="arabicPeriod"/>
            </a:pPr>
            <a:r>
              <a:rPr lang="es-AR" sz="3600" dirty="0"/>
              <a:t>Puede usarse para predecir la probabilidad de cada clase (cantidad de veces que cada etiqueta aparece entre los K más cercanos, dividido K)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Se puede usar para problemas multiclase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Se puede usar para regresión, por ejemplo, devuelvo el promedio de los valores  asociados a los K más cercanos</a:t>
            </a:r>
          </a:p>
          <a:p>
            <a:pPr algn="l"/>
            <a:br>
              <a:rPr lang="es-AR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01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B499BC-7C50-4949-91A0-6C431457F86C}"/>
              </a:ext>
            </a:extLst>
          </p:cNvPr>
          <p:cNvSpPr txBox="1">
            <a:spLocks/>
          </p:cNvSpPr>
          <p:nvPr/>
        </p:nvSpPr>
        <p:spPr>
          <a:xfrm>
            <a:off x="190500" y="838200"/>
            <a:ext cx="876300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600" b="1" dirty="0"/>
              <a:t>Ventajas de KNN:</a:t>
            </a:r>
          </a:p>
          <a:p>
            <a:pPr algn="l"/>
            <a:endParaRPr lang="es-AR" sz="3600" dirty="0"/>
          </a:p>
          <a:p>
            <a:pPr marL="742950" indent="-742950" algn="l">
              <a:buAutoNum type="arabicPeriod"/>
            </a:pPr>
            <a:r>
              <a:rPr lang="es-AR" sz="3600" dirty="0"/>
              <a:t>Fácil de usar e interpretar (podemos entender por qué obtuvimos la predicción que obtuvimos)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Depende de un único </a:t>
            </a:r>
            <a:r>
              <a:rPr lang="es-AR" sz="3600" dirty="0" err="1"/>
              <a:t>hiperparámetro</a:t>
            </a:r>
            <a:endParaRPr lang="es-AR" sz="3600" dirty="0"/>
          </a:p>
          <a:p>
            <a:pPr marL="742950" indent="-742950" algn="l">
              <a:buAutoNum type="arabicPeriod"/>
            </a:pPr>
            <a:r>
              <a:rPr lang="es-AR" sz="3600" dirty="0"/>
              <a:t>Multiclase, devuelve probabilidades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Sirve para regresión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Es robusto al ruido en los </a:t>
            </a:r>
            <a:r>
              <a:rPr lang="es-AR" sz="3600" dirty="0" err="1"/>
              <a:t>features</a:t>
            </a:r>
            <a:endParaRPr lang="es-AR" sz="3600" dirty="0"/>
          </a:p>
          <a:p>
            <a:pPr marL="742950" indent="-742950" algn="l">
              <a:buAutoNum type="arabicPeriod"/>
            </a:pPr>
            <a:r>
              <a:rPr lang="es-AR" sz="3600" dirty="0"/>
              <a:t>No paramétrico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Entrenamiento súper rápido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Útil para sistemas de recomendaciones</a:t>
            </a:r>
          </a:p>
          <a:p>
            <a:pPr marL="742950" indent="-742950" algn="l">
              <a:buAutoNum type="arabicPeriod"/>
            </a:pPr>
            <a:r>
              <a:rPr lang="es-AR" sz="3600" dirty="0"/>
              <a:t>Buena performance</a:t>
            </a:r>
            <a:br>
              <a:rPr lang="es-AR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303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BE1606B-2FA6-4458-9985-6C24498EE9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0" y="838200"/>
                <a:ext cx="8763000" cy="5486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AR" sz="3600" b="1" dirty="0"/>
                  <a:t>Desventajas de KNN:</a:t>
                </a:r>
              </a:p>
              <a:p>
                <a:pPr algn="l"/>
                <a:endParaRPr lang="es-AR" sz="3600" dirty="0"/>
              </a:p>
              <a:p>
                <a:pPr marL="742950" indent="-742950" algn="l">
                  <a:buAutoNum type="arabicPeriod"/>
                </a:pPr>
                <a:r>
                  <a:rPr lang="es-AR" sz="3600" dirty="0"/>
                  <a:t>Es lo que se llama un “</a:t>
                </a:r>
                <a:r>
                  <a:rPr lang="es-AR" sz="3600" dirty="0" err="1"/>
                  <a:t>lazy</a:t>
                </a:r>
                <a:r>
                  <a:rPr lang="es-AR" sz="3600" dirty="0"/>
                  <a:t> </a:t>
                </a:r>
                <a:r>
                  <a:rPr lang="es-AR" sz="3600" dirty="0" err="1"/>
                  <a:t>learner</a:t>
                </a:r>
                <a:r>
                  <a:rPr lang="es-AR" sz="3600" dirty="0"/>
                  <a:t>”: no se estiman los parámetros de una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s-AR" sz="36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3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AR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</m:oMath>
                </a14:m>
                <a:r>
                  <a:rPr lang="es-AR" sz="3600" dirty="0"/>
                  <a:t> que pueda ser aplicada rápidamente  a nuevos datos; cada nueva predicción necesita potencialmente todos los datos.</a:t>
                </a:r>
              </a:p>
              <a:p>
                <a:pPr marL="742950" indent="-742950" algn="l">
                  <a:buAutoNum type="arabicPeriod"/>
                </a:pPr>
                <a:r>
                  <a:rPr lang="es-AR" sz="3600" dirty="0"/>
                  <a:t>Por el ítem anterior, se vuelve lento a la hora de predecir muchos </a:t>
                </a:r>
                <a:r>
                  <a:rPr lang="es-AR" sz="3600" dirty="0" err="1"/>
                  <a:t>labels</a:t>
                </a:r>
                <a:endParaRPr lang="es-AR" sz="3600" dirty="0"/>
              </a:p>
              <a:p>
                <a:pPr marL="742950" indent="-742950" algn="l">
                  <a:buAutoNum type="arabicPeriod"/>
                </a:pPr>
                <a:r>
                  <a:rPr lang="es-AR" sz="3600" dirty="0"/>
                  <a:t>Como todos los clasificadores que dependen de distancias, es sensible a disparidades en la escala de los </a:t>
                </a:r>
                <a:r>
                  <a:rPr lang="es-AR" sz="3600" dirty="0" err="1"/>
                  <a:t>features</a:t>
                </a:r>
                <a:endParaRPr lang="es-AR" sz="3600" dirty="0"/>
              </a:p>
              <a:p>
                <a:pPr marL="742950" indent="-742950" algn="l">
                  <a:buAutoNum type="arabicPeriod"/>
                </a:pPr>
                <a:r>
                  <a:rPr lang="es-AR" sz="3600" dirty="0"/>
                  <a:t>Puede tener requerimientos altos de memoria</a:t>
                </a:r>
                <a:br>
                  <a:rPr lang="es-AR" sz="3600" dirty="0"/>
                </a:br>
                <a:br>
                  <a:rPr lang="en-US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BE1606B-2FA6-4458-9985-6C24498EE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838200"/>
                <a:ext cx="8763000" cy="5486400"/>
              </a:xfrm>
              <a:prstGeom prst="rect">
                <a:avLst/>
              </a:prstGeom>
              <a:blipFill>
                <a:blip r:embed="rId2"/>
                <a:stretch>
                  <a:fillRect l="-1321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28854</TotalTime>
  <Words>763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</vt:lpstr>
      <vt:lpstr>Bahnschrift SemiBold</vt:lpstr>
      <vt:lpstr>Calibri</vt:lpstr>
      <vt:lpstr>Cambria Math</vt:lpstr>
      <vt:lpstr>Office Theme</vt:lpstr>
      <vt:lpstr>PowerPoint Presentation</vt:lpstr>
      <vt:lpstr>En la clase pasada vimos...</vt:lpstr>
      <vt:lpstr>En la clase pasada vimos...</vt:lpstr>
      <vt:lpstr>Mark I perceptron (Rosenblatt, 1958)  (20 x 20)</vt:lpstr>
      <vt:lpstr>Podemos igualar el accuracy del perceptron con un algoritmo sencillo, casi trivial  Este algoritmo ni siquiera se entrena  Como mucho, este algoritmo tiene un único hiperparámetro para ajustar  </vt:lpstr>
      <vt:lpstr>El algortimo KNN (básico)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Regresión con KNN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107</cp:revision>
  <dcterms:created xsi:type="dcterms:W3CDTF">2021-03-20T13:12:36Z</dcterms:created>
  <dcterms:modified xsi:type="dcterms:W3CDTF">2021-05-02T23:39:13Z</dcterms:modified>
</cp:coreProperties>
</file>