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32A2D1-BB88-423F-BF7D-D55CC71C3898}">
  <a:tblStyle styleId="{E332A2D1-BB88-423F-BF7D-D55CC71C3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4ced68a2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84ced68a2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84ced68a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84ced68a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84ced68a2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84ced68a2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4ced68a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84ced68a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84ced68a2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84ced68a2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84ced68a2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84ced68a2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84ced68a2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84ced68a2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84ced68a2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84ced68a2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84ced68a2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84ced68a2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84ced68a2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84ced68a2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84ced68a2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84ced68a2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4ced68a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4ced68a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84ced68a2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84ced68a2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84ced68a2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84ced68a2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84ced68a2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84ced68a2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84ced68a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84ced68a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84ced68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d84ced68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84ced68a2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d84ced68a2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84ced68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84ced68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84ced68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84ced68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84ced68a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84ced68a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84ced68a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84ced68a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4ced68a2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84ced68a2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84ced68a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84ced68a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84ced68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84ced68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84ced68a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84ced68a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d84ced68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d84ced68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84ced68a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84ced68a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d84ced68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d84ced68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d84ced68a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d84ced68a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d84ced68a2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d84ced68a2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d84ced68a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d84ced68a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d84ced68a2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d84ced68a2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84ced68a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84ced68a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84ced68a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84ced68a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4ced68a2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4ced68a2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84ced68a2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84ced68a2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4ced68a2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84ced68a2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84ced68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84ced68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youtube.com/watch?v=7VeUPuFGJHk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Árboles de decisión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Laboratorio de Datos 1°C 2021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35500" y="4343400"/>
            <a:ext cx="86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fuertemente basada (y en parte, copiada) de la materia de Aprendizaje Automático del DC 2°C 2016.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8. An Introduction to Statistical Learning. Hastie, et. al.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771" y="185746"/>
            <a:ext cx="1509725" cy="15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11700" y="1076275"/>
            <a:ext cx="85206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Supongamos una variable numérica como la temperatura T. Podemos elegir cortes en cualquier parte del rango de la variable.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3542400" y="20027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T &lt;= 30°C</a:t>
            </a:r>
            <a:endParaRPr b="1" sz="1800"/>
          </a:p>
        </p:txBody>
      </p:sp>
      <p:sp>
        <p:nvSpPr>
          <p:cNvPr id="186" name="Google Shape;186;p22"/>
          <p:cNvSpPr/>
          <p:nvPr/>
        </p:nvSpPr>
        <p:spPr>
          <a:xfrm>
            <a:off x="2932800" y="322117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T &lt;= 20°C</a:t>
            </a:r>
            <a:endParaRPr b="1" sz="1800"/>
          </a:p>
        </p:txBody>
      </p:sp>
      <p:cxnSp>
        <p:nvCxnSpPr>
          <p:cNvPr id="187" name="Google Shape;187;p22"/>
          <p:cNvCxnSpPr>
            <a:stCxn id="185" idx="2"/>
            <a:endCxn id="186" idx="0"/>
          </p:cNvCxnSpPr>
          <p:nvPr/>
        </p:nvCxnSpPr>
        <p:spPr>
          <a:xfrm flipH="1">
            <a:off x="3962400" y="2575425"/>
            <a:ext cx="609600" cy="64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2"/>
          <p:cNvCxnSpPr>
            <a:stCxn id="185" idx="2"/>
            <a:endCxn id="189" idx="1"/>
          </p:cNvCxnSpPr>
          <p:nvPr/>
        </p:nvCxnSpPr>
        <p:spPr>
          <a:xfrm>
            <a:off x="4572000" y="2575425"/>
            <a:ext cx="1010100" cy="79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2"/>
          <p:cNvCxnSpPr>
            <a:endCxn id="191" idx="1"/>
          </p:cNvCxnSpPr>
          <p:nvPr/>
        </p:nvCxnSpPr>
        <p:spPr>
          <a:xfrm>
            <a:off x="3962315" y="3793886"/>
            <a:ext cx="511500" cy="64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2"/>
          <p:cNvCxnSpPr>
            <a:stCxn id="186" idx="2"/>
            <a:endCxn id="193" idx="7"/>
          </p:cNvCxnSpPr>
          <p:nvPr/>
        </p:nvCxnSpPr>
        <p:spPr>
          <a:xfrm flipH="1">
            <a:off x="3408000" y="3793875"/>
            <a:ext cx="554400" cy="64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2"/>
          <p:cNvSpPr txBox="1"/>
          <p:nvPr/>
        </p:nvSpPr>
        <p:spPr>
          <a:xfrm>
            <a:off x="3922025" y="26605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3236225" y="38797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4226825" y="38797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5141225" y="26605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5487375" y="3280600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2856600" y="43466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4379225" y="43466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2"/>
          <p:cNvCxnSpPr>
            <a:stCxn id="189" idx="7"/>
            <a:endCxn id="199" idx="1"/>
          </p:cNvCxnSpPr>
          <p:nvPr/>
        </p:nvCxnSpPr>
        <p:spPr>
          <a:xfrm flipH="1" rot="10800000">
            <a:off x="6038685" y="2563161"/>
            <a:ext cx="734400" cy="809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2"/>
          <p:cNvSpPr txBox="1"/>
          <p:nvPr/>
        </p:nvSpPr>
        <p:spPr>
          <a:xfrm>
            <a:off x="6773100" y="1932225"/>
            <a:ext cx="205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predice algo, o se continúa el árbol con otros features y bien subdividiendo con la misma variable.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5065025" y="4245975"/>
            <a:ext cx="169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Acá caerían instancias con T entre 20 y 30°C.</a:t>
            </a:r>
            <a:endParaRPr/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tratamos variables numéricas?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tratamos variables numéricas?</a:t>
            </a:r>
            <a:endParaRPr/>
          </a:p>
        </p:txBody>
      </p:sp>
      <p:graphicFrame>
        <p:nvGraphicFramePr>
          <p:cNvPr id="207" name="Google Shape;207;p23"/>
          <p:cNvGraphicFramePr/>
          <p:nvPr/>
        </p:nvGraphicFramePr>
        <p:xfrm>
          <a:off x="952500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{E332A2D1-BB88-423F-BF7D-D55CC71C3898}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Temperatura °C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24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29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31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33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311700" y="1076275"/>
            <a:ext cx="8520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Cuando la variable es </a:t>
            </a:r>
            <a:r>
              <a:rPr lang="es-419">
                <a:solidFill>
                  <a:schemeClr val="dk1"/>
                </a:solidFill>
              </a:rPr>
              <a:t>numérica</a:t>
            </a:r>
            <a:r>
              <a:rPr lang="es-419">
                <a:solidFill>
                  <a:schemeClr val="dk1"/>
                </a:solidFill>
              </a:rPr>
              <a:t>, </a:t>
            </a:r>
            <a:r>
              <a:rPr lang="es-419">
                <a:solidFill>
                  <a:schemeClr val="dk1"/>
                </a:solidFill>
              </a:rPr>
              <a:t>sólo</a:t>
            </a:r>
            <a:r>
              <a:rPr lang="es-419">
                <a:solidFill>
                  <a:schemeClr val="dk1"/>
                </a:solidFill>
              </a:rPr>
              <a:t> consideramos valores de corte que efectivamente separen nuestros datos: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9" name="Google Shape;209;p23"/>
          <p:cNvCxnSpPr/>
          <p:nvPr/>
        </p:nvCxnSpPr>
        <p:spPr>
          <a:xfrm flipH="1">
            <a:off x="3828900" y="3124200"/>
            <a:ext cx="19200" cy="10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3"/>
          <p:cNvCxnSpPr/>
          <p:nvPr/>
        </p:nvCxnSpPr>
        <p:spPr>
          <a:xfrm flipH="1">
            <a:off x="2381100" y="3124200"/>
            <a:ext cx="19200" cy="10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3"/>
          <p:cNvCxnSpPr/>
          <p:nvPr/>
        </p:nvCxnSpPr>
        <p:spPr>
          <a:xfrm flipH="1">
            <a:off x="5276700" y="3124200"/>
            <a:ext cx="19200" cy="10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3"/>
          <p:cNvCxnSpPr/>
          <p:nvPr/>
        </p:nvCxnSpPr>
        <p:spPr>
          <a:xfrm flipH="1">
            <a:off x="6724500" y="3124200"/>
            <a:ext cx="19200" cy="10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3"/>
          <p:cNvSpPr txBox="1"/>
          <p:nvPr/>
        </p:nvSpPr>
        <p:spPr>
          <a:xfrm>
            <a:off x="2076450" y="4362450"/>
            <a:ext cx="62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23.5</a:t>
            </a:r>
            <a:endParaRPr sz="1600"/>
          </a:p>
        </p:txBody>
      </p:sp>
      <p:sp>
        <p:nvSpPr>
          <p:cNvPr id="214" name="Google Shape;214;p23"/>
          <p:cNvSpPr txBox="1"/>
          <p:nvPr/>
        </p:nvSpPr>
        <p:spPr>
          <a:xfrm>
            <a:off x="3595475" y="4362450"/>
            <a:ext cx="62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26.5</a:t>
            </a:r>
            <a:endParaRPr sz="1600"/>
          </a:p>
        </p:txBody>
      </p:sp>
      <p:sp>
        <p:nvSpPr>
          <p:cNvPr id="215" name="Google Shape;215;p23"/>
          <p:cNvSpPr txBox="1"/>
          <p:nvPr/>
        </p:nvSpPr>
        <p:spPr>
          <a:xfrm>
            <a:off x="5076700" y="4362450"/>
            <a:ext cx="5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30</a:t>
            </a:r>
            <a:endParaRPr sz="1600"/>
          </a:p>
        </p:txBody>
      </p:sp>
      <p:sp>
        <p:nvSpPr>
          <p:cNvPr id="216" name="Google Shape;216;p23"/>
          <p:cNvSpPr txBox="1"/>
          <p:nvPr/>
        </p:nvSpPr>
        <p:spPr>
          <a:xfrm>
            <a:off x="6524550" y="4362450"/>
            <a:ext cx="72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32</a:t>
            </a:r>
            <a:endParaRPr sz="1600"/>
          </a:p>
        </p:txBody>
      </p:sp>
      <p:sp>
        <p:nvSpPr>
          <p:cNvPr id="217" name="Google Shape;217;p23"/>
          <p:cNvSpPr/>
          <p:nvPr/>
        </p:nvSpPr>
        <p:spPr>
          <a:xfrm>
            <a:off x="1581150" y="4133850"/>
            <a:ext cx="5867400" cy="85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7372350" y="3567900"/>
            <a:ext cx="1619400" cy="83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Condiciones que le vamos a pedir a la variable 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clasificación</a:t>
            </a:r>
            <a:endParaRPr/>
          </a:p>
        </p:txBody>
      </p:sp>
      <p:graphicFrame>
        <p:nvGraphicFramePr>
          <p:cNvPr id="224" name="Google Shape;224;p24"/>
          <p:cNvGraphicFramePr/>
          <p:nvPr/>
        </p:nvGraphicFramePr>
        <p:xfrm>
          <a:off x="200025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{E332A2D1-BB88-423F-BF7D-D55CC71C3898}</a:tableStyleId>
              </a:tblPr>
              <a:tblGrid>
                <a:gridCol w="1256850"/>
                <a:gridCol w="1256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Temperatura °C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Llovió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24"/>
          <p:cNvSpPr txBox="1"/>
          <p:nvPr/>
        </p:nvSpPr>
        <p:spPr>
          <a:xfrm>
            <a:off x="304800" y="1104900"/>
            <a:ext cx="840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Tenemos una variable categórica que queremos predecir en base a un conjunto de features. ¿Qué feature y condición elijo?</a:t>
            </a:r>
            <a:endParaRPr sz="1800"/>
          </a:p>
        </p:txBody>
      </p:sp>
      <p:cxnSp>
        <p:nvCxnSpPr>
          <p:cNvPr id="226" name="Google Shape;226;p24"/>
          <p:cNvCxnSpPr/>
          <p:nvPr/>
        </p:nvCxnSpPr>
        <p:spPr>
          <a:xfrm flipH="1" rot="10800000">
            <a:off x="4895850" y="2914800"/>
            <a:ext cx="1124100" cy="47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4"/>
          <p:cNvSpPr txBox="1"/>
          <p:nvPr/>
        </p:nvSpPr>
        <p:spPr>
          <a:xfrm>
            <a:off x="6267450" y="2571750"/>
            <a:ext cx="2267100" cy="83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Puedo elegir cualquiera de las 4 condiciones de la diapositiva anterior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clasificación 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304800" y="1104900"/>
            <a:ext cx="840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Tenemos una variable categórica que queremos predecir en base a un conjunto de features. ¿Qué feature y condición elijo?</a:t>
            </a:r>
            <a:endParaRPr sz="1800"/>
          </a:p>
        </p:txBody>
      </p:sp>
      <p:sp>
        <p:nvSpPr>
          <p:cNvPr id="234" name="Google Shape;234;p25"/>
          <p:cNvSpPr/>
          <p:nvPr/>
        </p:nvSpPr>
        <p:spPr>
          <a:xfrm>
            <a:off x="1408800" y="20789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T &lt;= 30°C</a:t>
            </a:r>
            <a:endParaRPr b="1" sz="1800"/>
          </a:p>
        </p:txBody>
      </p:sp>
      <p:cxnSp>
        <p:nvCxnSpPr>
          <p:cNvPr id="235" name="Google Shape;235;p25"/>
          <p:cNvCxnSpPr>
            <a:stCxn id="234" idx="2"/>
          </p:cNvCxnSpPr>
          <p:nvPr/>
        </p:nvCxnSpPr>
        <p:spPr>
          <a:xfrm flipH="1">
            <a:off x="1869600" y="2651625"/>
            <a:ext cx="568800" cy="9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5"/>
          <p:cNvCxnSpPr>
            <a:stCxn id="234" idx="2"/>
          </p:cNvCxnSpPr>
          <p:nvPr/>
        </p:nvCxnSpPr>
        <p:spPr>
          <a:xfrm>
            <a:off x="2438400" y="2651625"/>
            <a:ext cx="668400" cy="9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5"/>
          <p:cNvSpPr txBox="1"/>
          <p:nvPr/>
        </p:nvSpPr>
        <p:spPr>
          <a:xfrm>
            <a:off x="1788425" y="27367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2702825" y="27367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1332600" y="36608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3085200" y="36608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590550" y="4355625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(NO) 2; (SI) 1</a:t>
            </a:r>
            <a:endParaRPr sz="1800"/>
          </a:p>
        </p:txBody>
      </p:sp>
      <p:sp>
        <p:nvSpPr>
          <p:cNvPr id="242" name="Google Shape;242;p25"/>
          <p:cNvSpPr txBox="1"/>
          <p:nvPr/>
        </p:nvSpPr>
        <p:spPr>
          <a:xfrm>
            <a:off x="2809875" y="4367025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(NO) 0; (SI) 2</a:t>
            </a:r>
            <a:endParaRPr sz="1800"/>
          </a:p>
        </p:txBody>
      </p:sp>
      <p:sp>
        <p:nvSpPr>
          <p:cNvPr id="243" name="Google Shape;243;p25"/>
          <p:cNvSpPr/>
          <p:nvPr/>
        </p:nvSpPr>
        <p:spPr>
          <a:xfrm>
            <a:off x="5828400" y="20789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T &lt;= 23.5°C</a:t>
            </a:r>
            <a:endParaRPr b="1" sz="1800"/>
          </a:p>
        </p:txBody>
      </p:sp>
      <p:cxnSp>
        <p:nvCxnSpPr>
          <p:cNvPr id="244" name="Google Shape;244;p25"/>
          <p:cNvCxnSpPr>
            <a:stCxn id="243" idx="2"/>
          </p:cNvCxnSpPr>
          <p:nvPr/>
        </p:nvCxnSpPr>
        <p:spPr>
          <a:xfrm flipH="1">
            <a:off x="6289200" y="2651625"/>
            <a:ext cx="568800" cy="9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5"/>
          <p:cNvCxnSpPr>
            <a:stCxn id="243" idx="2"/>
          </p:cNvCxnSpPr>
          <p:nvPr/>
        </p:nvCxnSpPr>
        <p:spPr>
          <a:xfrm>
            <a:off x="6858000" y="2651625"/>
            <a:ext cx="668400" cy="9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5"/>
          <p:cNvSpPr txBox="1"/>
          <p:nvPr/>
        </p:nvSpPr>
        <p:spPr>
          <a:xfrm>
            <a:off x="6208025" y="27367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7122425" y="27367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5752200" y="36608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7504800" y="36608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5010150" y="4355625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(NO) 1; (SI) 0</a:t>
            </a:r>
            <a:endParaRPr sz="1800"/>
          </a:p>
        </p:txBody>
      </p:sp>
      <p:sp>
        <p:nvSpPr>
          <p:cNvPr id="251" name="Google Shape;251;p25"/>
          <p:cNvSpPr txBox="1"/>
          <p:nvPr/>
        </p:nvSpPr>
        <p:spPr>
          <a:xfrm>
            <a:off x="7229475" y="4367025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(NO) 1; (SI) 3</a:t>
            </a:r>
            <a:endParaRPr sz="1800"/>
          </a:p>
        </p:txBody>
      </p:sp>
      <p:sp>
        <p:nvSpPr>
          <p:cNvPr id="252" name="Google Shape;252;p25"/>
          <p:cNvSpPr txBox="1"/>
          <p:nvPr/>
        </p:nvSpPr>
        <p:spPr>
          <a:xfrm>
            <a:off x="4034525" y="2736775"/>
            <a:ext cx="1428000" cy="831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¿Cuál de los dos cortes es mejor?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Medidas de </a:t>
            </a:r>
            <a:r>
              <a:rPr lang="es-419"/>
              <a:t>impureza</a:t>
            </a:r>
            <a:endParaRPr/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311700" y="183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Coeficiente de Gini: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62" y="1585550"/>
            <a:ext cx="2912186" cy="1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150" y="2761980"/>
            <a:ext cx="2912175" cy="101128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311700" y="3057475"/>
            <a:ext cx="14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Entropía</a:t>
            </a:r>
            <a:r>
              <a:rPr lang="es-419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262" name="Google Shape;262;p26"/>
          <p:cNvCxnSpPr/>
          <p:nvPr/>
        </p:nvCxnSpPr>
        <p:spPr>
          <a:xfrm flipH="1" rot="10800000">
            <a:off x="5067300" y="1105200"/>
            <a:ext cx="362100" cy="60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6"/>
          <p:cNvSpPr txBox="1"/>
          <p:nvPr/>
        </p:nvSpPr>
        <p:spPr>
          <a:xfrm>
            <a:off x="311700" y="4200475"/>
            <a:ext cx="8401200" cy="67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Se define la impureza de un árbol por el </a:t>
            </a:r>
            <a:r>
              <a:rPr b="1" lang="es-419" sz="1600">
                <a:solidFill>
                  <a:schemeClr val="dk1"/>
                </a:solidFill>
              </a:rPr>
              <a:t>promedio pesado de las impurezas de cada hoja</a:t>
            </a:r>
            <a:r>
              <a:rPr lang="es-419" sz="1600">
                <a:solidFill>
                  <a:schemeClr val="dk1"/>
                </a:solidFill>
              </a:rPr>
              <a:t>, pesado por la fracción de datos en cada hoja.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5475650" y="387600"/>
            <a:ext cx="326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Proporción de los datos que están en la hoja m y pertenecen a la clase k.</a:t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304800" y="1104900"/>
            <a:ext cx="3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Medidas de impureza dentro de cada hoja:</a:t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5798750" y="2410975"/>
            <a:ext cx="2774400" cy="1169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Si todos los datos dentro de una hoja pertenecen a la misma clase, G = D = 0: la hoja tiene impureza 0.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311700" y="445025"/>
            <a:ext cx="36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Medidas de impureza</a:t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5676000" y="3263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T &lt;= 23.5°C</a:t>
            </a:r>
            <a:endParaRPr b="1" sz="1800"/>
          </a:p>
        </p:txBody>
      </p:sp>
      <p:cxnSp>
        <p:nvCxnSpPr>
          <p:cNvPr id="273" name="Google Shape;273;p27"/>
          <p:cNvCxnSpPr>
            <a:stCxn id="272" idx="2"/>
          </p:cNvCxnSpPr>
          <p:nvPr/>
        </p:nvCxnSpPr>
        <p:spPr>
          <a:xfrm flipH="1">
            <a:off x="6136800" y="899025"/>
            <a:ext cx="568800" cy="9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7"/>
          <p:cNvCxnSpPr>
            <a:stCxn id="272" idx="2"/>
          </p:cNvCxnSpPr>
          <p:nvPr/>
        </p:nvCxnSpPr>
        <p:spPr>
          <a:xfrm>
            <a:off x="6705600" y="899025"/>
            <a:ext cx="668400" cy="9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7"/>
          <p:cNvSpPr txBox="1"/>
          <p:nvPr/>
        </p:nvSpPr>
        <p:spPr>
          <a:xfrm>
            <a:off x="6055625" y="9841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6970025" y="9841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5599800" y="19082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7352400" y="19082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9" name="Google Shape;279;p27"/>
          <p:cNvGraphicFramePr/>
          <p:nvPr/>
        </p:nvGraphicFramePr>
        <p:xfrm>
          <a:off x="47625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{E332A2D1-BB88-423F-BF7D-D55CC71C3898}</a:tableStyleId>
              </a:tblPr>
              <a:tblGrid>
                <a:gridCol w="1256850"/>
                <a:gridCol w="1256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Temperatura °C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Llovió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0" name="Google Shape;280;p27"/>
          <p:cNvSpPr txBox="1"/>
          <p:nvPr/>
        </p:nvSpPr>
        <p:spPr>
          <a:xfrm>
            <a:off x="4857750" y="2603025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(NO) 1; (SI) 0</a:t>
            </a:r>
            <a:endParaRPr sz="1800"/>
          </a:p>
        </p:txBody>
      </p:sp>
      <p:sp>
        <p:nvSpPr>
          <p:cNvPr id="281" name="Google Shape;281;p27"/>
          <p:cNvSpPr txBox="1"/>
          <p:nvPr/>
        </p:nvSpPr>
        <p:spPr>
          <a:xfrm>
            <a:off x="7077075" y="2614425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(NO) 1; (SI) 3</a:t>
            </a:r>
            <a:endParaRPr sz="1800"/>
          </a:p>
        </p:txBody>
      </p:sp>
      <p:cxnSp>
        <p:nvCxnSpPr>
          <p:cNvPr id="282" name="Google Shape;282;p27"/>
          <p:cNvCxnSpPr>
            <a:stCxn id="280" idx="2"/>
            <a:endCxn id="283" idx="0"/>
          </p:cNvCxnSpPr>
          <p:nvPr/>
        </p:nvCxnSpPr>
        <p:spPr>
          <a:xfrm flipH="1">
            <a:off x="5388300" y="3064725"/>
            <a:ext cx="285300" cy="4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7"/>
          <p:cNvCxnSpPr>
            <a:stCxn id="281" idx="2"/>
            <a:endCxn id="285" idx="0"/>
          </p:cNvCxnSpPr>
          <p:nvPr/>
        </p:nvCxnSpPr>
        <p:spPr>
          <a:xfrm>
            <a:off x="7892925" y="3076125"/>
            <a:ext cx="1215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311700" y="1152475"/>
            <a:ext cx="36195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Ejemplo: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3544650" y="4239225"/>
            <a:ext cx="36195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 del árbol = ⅕ * 0 + ⅘ * 0.375 = 0.3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7519950" y="4239225"/>
            <a:ext cx="1485900" cy="73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Promedio pesado por la cantidad de datos en cada hoja</a:t>
            </a:r>
            <a:endParaRPr sz="1200"/>
          </a:p>
        </p:txBody>
      </p:sp>
      <p:sp>
        <p:nvSpPr>
          <p:cNvPr id="289" name="Google Shape;289;p27"/>
          <p:cNvSpPr txBox="1"/>
          <p:nvPr/>
        </p:nvSpPr>
        <p:spPr>
          <a:xfrm>
            <a:off x="1638300" y="4700650"/>
            <a:ext cx="50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Fracción de los datos en la rama de la derecha</a:t>
            </a:r>
            <a:endParaRPr/>
          </a:p>
        </p:txBody>
      </p:sp>
      <p:cxnSp>
        <p:nvCxnSpPr>
          <p:cNvPr id="290" name="Google Shape;290;p27"/>
          <p:cNvCxnSpPr/>
          <p:nvPr/>
        </p:nvCxnSpPr>
        <p:spPr>
          <a:xfrm flipH="1" rot="10800000">
            <a:off x="5543550" y="45720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7"/>
          <p:cNvSpPr txBox="1"/>
          <p:nvPr/>
        </p:nvSpPr>
        <p:spPr>
          <a:xfrm>
            <a:off x="3524250" y="3547425"/>
            <a:ext cx="281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 = (1/1) * (1 - (1/1)) + 0 * (1 - 0)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 = 0.00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6492150" y="3547425"/>
            <a:ext cx="251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 = ¼  * (1 -¼) + ¾ * (1- ¾)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 = 0.375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311700" y="445025"/>
            <a:ext cx="36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Medidas de impureza</a:t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5676000" y="3263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T &lt;= 30°C</a:t>
            </a:r>
            <a:endParaRPr b="1" sz="1800"/>
          </a:p>
        </p:txBody>
      </p:sp>
      <p:cxnSp>
        <p:nvCxnSpPr>
          <p:cNvPr id="299" name="Google Shape;299;p28"/>
          <p:cNvCxnSpPr>
            <a:stCxn id="298" idx="2"/>
          </p:cNvCxnSpPr>
          <p:nvPr/>
        </p:nvCxnSpPr>
        <p:spPr>
          <a:xfrm flipH="1">
            <a:off x="6136800" y="899025"/>
            <a:ext cx="568800" cy="9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8"/>
          <p:cNvCxnSpPr>
            <a:stCxn id="298" idx="2"/>
          </p:cNvCxnSpPr>
          <p:nvPr/>
        </p:nvCxnSpPr>
        <p:spPr>
          <a:xfrm>
            <a:off x="6705600" y="899025"/>
            <a:ext cx="668400" cy="9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8"/>
          <p:cNvSpPr txBox="1"/>
          <p:nvPr/>
        </p:nvSpPr>
        <p:spPr>
          <a:xfrm>
            <a:off x="6055625" y="9841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6970025" y="9841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5599800" y="19082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7352400" y="19082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5" name="Google Shape;305;p28"/>
          <p:cNvGraphicFramePr/>
          <p:nvPr/>
        </p:nvGraphicFramePr>
        <p:xfrm>
          <a:off x="47625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{E332A2D1-BB88-423F-BF7D-D55CC71C3898}</a:tableStyleId>
              </a:tblPr>
              <a:tblGrid>
                <a:gridCol w="1256850"/>
                <a:gridCol w="1256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Temperatura °C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Llovió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6" name="Google Shape;306;p28"/>
          <p:cNvSpPr txBox="1"/>
          <p:nvPr/>
        </p:nvSpPr>
        <p:spPr>
          <a:xfrm>
            <a:off x="4857750" y="2603025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(NO) 2; (SI) 1</a:t>
            </a:r>
            <a:endParaRPr sz="1800"/>
          </a:p>
        </p:txBody>
      </p:sp>
      <p:sp>
        <p:nvSpPr>
          <p:cNvPr id="307" name="Google Shape;307;p28"/>
          <p:cNvSpPr txBox="1"/>
          <p:nvPr/>
        </p:nvSpPr>
        <p:spPr>
          <a:xfrm>
            <a:off x="7077075" y="2614425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(NO) 0; (SI) 2</a:t>
            </a:r>
            <a:endParaRPr sz="1800"/>
          </a:p>
        </p:txBody>
      </p:sp>
      <p:sp>
        <p:nvSpPr>
          <p:cNvPr id="308" name="Google Shape;308;p28"/>
          <p:cNvSpPr txBox="1"/>
          <p:nvPr/>
        </p:nvSpPr>
        <p:spPr>
          <a:xfrm>
            <a:off x="3975750" y="3547425"/>
            <a:ext cx="251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 = ⅔</a:t>
            </a:r>
            <a:r>
              <a:rPr lang="es-419"/>
              <a:t> * (1 - ⅔) + ⅓ * (1 - ⅓)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 = 0.44</a:t>
            </a:r>
            <a:endParaRPr/>
          </a:p>
        </p:txBody>
      </p:sp>
      <p:sp>
        <p:nvSpPr>
          <p:cNvPr id="309" name="Google Shape;309;p28"/>
          <p:cNvSpPr txBox="1"/>
          <p:nvPr/>
        </p:nvSpPr>
        <p:spPr>
          <a:xfrm>
            <a:off x="7018050" y="3547425"/>
            <a:ext cx="198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 = (2/2) * (1 - (2/2))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 = 0.00</a:t>
            </a:r>
            <a:endParaRPr/>
          </a:p>
        </p:txBody>
      </p:sp>
      <p:cxnSp>
        <p:nvCxnSpPr>
          <p:cNvPr id="310" name="Google Shape;310;p28"/>
          <p:cNvCxnSpPr>
            <a:stCxn id="306" idx="2"/>
            <a:endCxn id="308" idx="0"/>
          </p:cNvCxnSpPr>
          <p:nvPr/>
        </p:nvCxnSpPr>
        <p:spPr>
          <a:xfrm flipH="1">
            <a:off x="5232600" y="3064725"/>
            <a:ext cx="441000" cy="4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8"/>
          <p:cNvCxnSpPr>
            <a:stCxn id="307" idx="2"/>
            <a:endCxn id="309" idx="0"/>
          </p:cNvCxnSpPr>
          <p:nvPr/>
        </p:nvCxnSpPr>
        <p:spPr>
          <a:xfrm>
            <a:off x="7892925" y="3076125"/>
            <a:ext cx="1191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311700" y="1152475"/>
            <a:ext cx="36195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Ejemplo: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3544650" y="4239225"/>
            <a:ext cx="36195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G del árbol = ⅗ * 0.44 + ⅖ * 0 = </a:t>
            </a:r>
            <a:r>
              <a:rPr b="1" lang="es-419">
                <a:solidFill>
                  <a:srgbClr val="FF0000"/>
                </a:solidFill>
              </a:rPr>
              <a:t>0.266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7519950" y="4239225"/>
            <a:ext cx="1485900" cy="73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Promedio pesado por la cantidad de datos en cada hoja</a:t>
            </a:r>
            <a:endParaRPr sz="1200"/>
          </a:p>
        </p:txBody>
      </p:sp>
      <p:sp>
        <p:nvSpPr>
          <p:cNvPr id="315" name="Google Shape;315;p28"/>
          <p:cNvSpPr txBox="1"/>
          <p:nvPr/>
        </p:nvSpPr>
        <p:spPr>
          <a:xfrm>
            <a:off x="5962650" y="4715625"/>
            <a:ext cx="14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</a:rPr>
              <a:t>Mejor corte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clasificación. Algoritmo</a:t>
            </a:r>
            <a:endParaRPr/>
          </a:p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Buscamos el feature y la condición que minimice la impureza del árbol y lo fijamos como raíz.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Para cada uno de los dos nodos que se desprenden de la raíz buscamos el feature y la condición que me disminuya la impureza en ese subconjunto.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Así siguiendo hasta que cada dato quede dentro de una hoja pura, o bien hasta que se cumpla algún criterio de convergencia </a:t>
            </a:r>
            <a:r>
              <a:rPr lang="es-419">
                <a:solidFill>
                  <a:schemeClr val="dk1"/>
                </a:solidFill>
              </a:rPr>
              <a:t>(por ejemplo, hacer crecer el árbol hasta cierta profundidad).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clasificación. ¿Cómo predecimos?</a:t>
            </a:r>
            <a:endParaRPr/>
          </a:p>
        </p:txBody>
      </p:sp>
      <p:sp>
        <p:nvSpPr>
          <p:cNvPr id="327" name="Google Shape;32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La categoría más frecuente dentro de cada hoja (también podríamos dar la probabilidad de que sea de una dada clase en base a la fracción de instancias de cada clase que caigan dentro de cada hoja).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3237600" y="26123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T &lt;= 30°C</a:t>
            </a:r>
            <a:endParaRPr b="1" sz="1800"/>
          </a:p>
        </p:txBody>
      </p:sp>
      <p:cxnSp>
        <p:nvCxnSpPr>
          <p:cNvPr id="329" name="Google Shape;329;p30"/>
          <p:cNvCxnSpPr>
            <a:stCxn id="328" idx="2"/>
          </p:cNvCxnSpPr>
          <p:nvPr/>
        </p:nvCxnSpPr>
        <p:spPr>
          <a:xfrm flipH="1">
            <a:off x="3698400" y="3185025"/>
            <a:ext cx="568800" cy="9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0"/>
          <p:cNvCxnSpPr>
            <a:stCxn id="328" idx="2"/>
          </p:cNvCxnSpPr>
          <p:nvPr/>
        </p:nvCxnSpPr>
        <p:spPr>
          <a:xfrm>
            <a:off x="4267200" y="3185025"/>
            <a:ext cx="668400" cy="9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30"/>
          <p:cNvSpPr txBox="1"/>
          <p:nvPr/>
        </p:nvSpPr>
        <p:spPr>
          <a:xfrm>
            <a:off x="3617225" y="33463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332" name="Google Shape;332;p30"/>
          <p:cNvSpPr txBox="1"/>
          <p:nvPr/>
        </p:nvSpPr>
        <p:spPr>
          <a:xfrm>
            <a:off x="4531625" y="33463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3009000" y="38132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4990200" y="38132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2419350" y="4508025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(NO) 2</a:t>
            </a:r>
            <a:r>
              <a:rPr lang="es-419" sz="1800"/>
              <a:t>; (SI) 1</a:t>
            </a:r>
            <a:endParaRPr sz="1800"/>
          </a:p>
        </p:txBody>
      </p:sp>
      <p:sp>
        <p:nvSpPr>
          <p:cNvPr id="336" name="Google Shape;336;p30"/>
          <p:cNvSpPr txBox="1"/>
          <p:nvPr/>
        </p:nvSpPr>
        <p:spPr>
          <a:xfrm>
            <a:off x="4638675" y="4519425"/>
            <a:ext cx="16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(NO) 0; </a:t>
            </a:r>
            <a:r>
              <a:rPr b="1" lang="es-419" sz="1800"/>
              <a:t>(SI) 2</a:t>
            </a:r>
            <a:endParaRPr b="1" sz="1800"/>
          </a:p>
        </p:txBody>
      </p:sp>
      <p:cxnSp>
        <p:nvCxnSpPr>
          <p:cNvPr id="337" name="Google Shape;337;p30"/>
          <p:cNvCxnSpPr/>
          <p:nvPr/>
        </p:nvCxnSpPr>
        <p:spPr>
          <a:xfrm rot="10800000">
            <a:off x="2133750" y="4095750"/>
            <a:ext cx="59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0"/>
          <p:cNvSpPr txBox="1"/>
          <p:nvPr/>
        </p:nvSpPr>
        <p:spPr>
          <a:xfrm>
            <a:off x="589125" y="3761925"/>
            <a:ext cx="13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Acá decimos que no llueve</a:t>
            </a:r>
            <a:endParaRPr/>
          </a:p>
        </p:txBody>
      </p:sp>
      <p:sp>
        <p:nvSpPr>
          <p:cNvPr id="339" name="Google Shape;339;p30"/>
          <p:cNvSpPr txBox="1"/>
          <p:nvPr/>
        </p:nvSpPr>
        <p:spPr>
          <a:xfrm>
            <a:off x="6651375" y="3794625"/>
            <a:ext cx="17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Acá decimos que llueve</a:t>
            </a:r>
            <a:endParaRPr/>
          </a:p>
        </p:txBody>
      </p:sp>
      <p:cxnSp>
        <p:nvCxnSpPr>
          <p:cNvPr id="340" name="Google Shape;340;p30"/>
          <p:cNvCxnSpPr/>
          <p:nvPr/>
        </p:nvCxnSpPr>
        <p:spPr>
          <a:xfrm>
            <a:off x="5788500" y="4128225"/>
            <a:ext cx="63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regresión</a:t>
            </a:r>
            <a:endParaRPr sz="2022"/>
          </a:p>
        </p:txBody>
      </p:sp>
      <p:cxnSp>
        <p:nvCxnSpPr>
          <p:cNvPr id="346" name="Google Shape;346;p31"/>
          <p:cNvCxnSpPr/>
          <p:nvPr/>
        </p:nvCxnSpPr>
        <p:spPr>
          <a:xfrm rot="10800000">
            <a:off x="1051650" y="1623750"/>
            <a:ext cx="0" cy="239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1"/>
          <p:cNvCxnSpPr/>
          <p:nvPr/>
        </p:nvCxnSpPr>
        <p:spPr>
          <a:xfrm flipH="1" rot="10800000">
            <a:off x="1051650" y="3978450"/>
            <a:ext cx="3259500" cy="3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1"/>
          <p:cNvSpPr/>
          <p:nvPr/>
        </p:nvSpPr>
        <p:spPr>
          <a:xfrm>
            <a:off x="1278875" y="36667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1583675" y="35905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1812275" y="3742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1964675" y="2980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2269475" y="1914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2421875" y="16093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2574275" y="1837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2879075" y="1914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3260075" y="2676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3869675" y="3361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4022075" y="35143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4326875" y="3438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 txBox="1"/>
          <p:nvPr/>
        </p:nvSpPr>
        <p:spPr>
          <a:xfrm>
            <a:off x="3861400" y="4015650"/>
            <a:ext cx="79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/>
              <a:t>x</a:t>
            </a:r>
            <a:endParaRPr b="1" sz="2000"/>
          </a:p>
        </p:txBody>
      </p:sp>
      <p:sp>
        <p:nvSpPr>
          <p:cNvPr id="361" name="Google Shape;361;p31"/>
          <p:cNvSpPr txBox="1"/>
          <p:nvPr/>
        </p:nvSpPr>
        <p:spPr>
          <a:xfrm>
            <a:off x="356200" y="1348650"/>
            <a:ext cx="79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/>
              <a:t>y</a:t>
            </a:r>
            <a:endParaRPr b="1" sz="2000"/>
          </a:p>
        </p:txBody>
      </p:sp>
      <p:sp>
        <p:nvSpPr>
          <p:cNvPr id="362" name="Google Shape;362;p31"/>
          <p:cNvSpPr txBox="1"/>
          <p:nvPr/>
        </p:nvSpPr>
        <p:spPr>
          <a:xfrm>
            <a:off x="2544925" y="1268125"/>
            <a:ext cx="11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Datos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5276850" y="1181100"/>
            <a:ext cx="3429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Tenemos una variable numérica y queremos predecir cómo se comporta en base a un conjunto de features. ¿Qué feature y condición elijo?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949738" y="681900"/>
            <a:ext cx="2636100" cy="116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Queremos predecir si una persona va a jugar al tenis en base a datos del clima y situaciones anteriores.</a:t>
            </a:r>
            <a:endParaRPr sz="16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000" y="1724025"/>
            <a:ext cx="390525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990600" y="1314450"/>
            <a:ext cx="3048000" cy="33528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905250" y="1352550"/>
            <a:ext cx="1314600" cy="3562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09600" y="1524000"/>
            <a:ext cx="685800" cy="295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 rot="-5400000">
            <a:off x="76025" y="3390687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74E13"/>
                </a:solidFill>
              </a:rPr>
              <a:t>Instancias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419350" y="914250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Features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572000" y="1066650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Target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238" y="25192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title"/>
          </p:nvPr>
        </p:nvSpPr>
        <p:spPr>
          <a:xfrm>
            <a:off x="311700" y="445025"/>
            <a:ext cx="384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regresión</a:t>
            </a:r>
            <a:endParaRPr sz="2022"/>
          </a:p>
        </p:txBody>
      </p:sp>
      <p:cxnSp>
        <p:nvCxnSpPr>
          <p:cNvPr id="369" name="Google Shape;369;p32"/>
          <p:cNvCxnSpPr/>
          <p:nvPr/>
        </p:nvCxnSpPr>
        <p:spPr>
          <a:xfrm rot="10800000">
            <a:off x="1051650" y="1623750"/>
            <a:ext cx="0" cy="239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2"/>
          <p:cNvCxnSpPr/>
          <p:nvPr/>
        </p:nvCxnSpPr>
        <p:spPr>
          <a:xfrm flipH="1" rot="10800000">
            <a:off x="1051650" y="3978450"/>
            <a:ext cx="3259500" cy="3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2"/>
          <p:cNvSpPr/>
          <p:nvPr/>
        </p:nvSpPr>
        <p:spPr>
          <a:xfrm>
            <a:off x="1278875" y="36667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1583675" y="35905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1812275" y="3742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1964675" y="2980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2269475" y="1914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2421875" y="16093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"/>
          <p:cNvSpPr/>
          <p:nvPr/>
        </p:nvSpPr>
        <p:spPr>
          <a:xfrm>
            <a:off x="2574275" y="1837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79075" y="1914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3260075" y="2676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3869675" y="3361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4022075" y="35143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4326875" y="3438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 txBox="1"/>
          <p:nvPr/>
        </p:nvSpPr>
        <p:spPr>
          <a:xfrm>
            <a:off x="3861400" y="4015650"/>
            <a:ext cx="79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/>
              <a:t>x</a:t>
            </a:r>
            <a:endParaRPr b="1" sz="2000"/>
          </a:p>
        </p:txBody>
      </p:sp>
      <p:sp>
        <p:nvSpPr>
          <p:cNvPr id="384" name="Google Shape;384;p32"/>
          <p:cNvSpPr txBox="1"/>
          <p:nvPr/>
        </p:nvSpPr>
        <p:spPr>
          <a:xfrm>
            <a:off x="356200" y="1348650"/>
            <a:ext cx="79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/>
              <a:t>y</a:t>
            </a:r>
            <a:endParaRPr b="1" sz="2000"/>
          </a:p>
        </p:txBody>
      </p:sp>
      <p:cxnSp>
        <p:nvCxnSpPr>
          <p:cNvPr id="385" name="Google Shape;385;p32"/>
          <p:cNvCxnSpPr/>
          <p:nvPr/>
        </p:nvCxnSpPr>
        <p:spPr>
          <a:xfrm rot="10800000">
            <a:off x="2241350" y="1476850"/>
            <a:ext cx="24900" cy="28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/>
          <p:nvPr/>
        </p:nvCxnSpPr>
        <p:spPr>
          <a:xfrm rot="10800000">
            <a:off x="3536750" y="1476850"/>
            <a:ext cx="24900" cy="28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7" name="Google Shape;387;p32"/>
          <p:cNvSpPr txBox="1"/>
          <p:nvPr/>
        </p:nvSpPr>
        <p:spPr>
          <a:xfrm>
            <a:off x="2089525" y="4320000"/>
            <a:ext cx="3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 </a:t>
            </a:r>
            <a:endParaRPr b="1"/>
          </a:p>
        </p:txBody>
      </p:sp>
      <p:sp>
        <p:nvSpPr>
          <p:cNvPr id="388" name="Google Shape;388;p32"/>
          <p:cNvSpPr txBox="1"/>
          <p:nvPr/>
        </p:nvSpPr>
        <p:spPr>
          <a:xfrm>
            <a:off x="3427100" y="4320000"/>
            <a:ext cx="3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</a:t>
            </a:r>
            <a:r>
              <a:rPr b="1" lang="es-419"/>
              <a:t> </a:t>
            </a:r>
            <a:endParaRPr b="1"/>
          </a:p>
        </p:txBody>
      </p:sp>
      <p:cxnSp>
        <p:nvCxnSpPr>
          <p:cNvPr id="389" name="Google Shape;389;p32"/>
          <p:cNvCxnSpPr/>
          <p:nvPr/>
        </p:nvCxnSpPr>
        <p:spPr>
          <a:xfrm>
            <a:off x="3578650" y="3548350"/>
            <a:ext cx="1053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2"/>
          <p:cNvSpPr/>
          <p:nvPr/>
        </p:nvSpPr>
        <p:spPr>
          <a:xfrm>
            <a:off x="5827025" y="369550"/>
            <a:ext cx="1257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x</a:t>
            </a:r>
            <a:r>
              <a:rPr b="1" lang="es-419" sz="1800"/>
              <a:t> &lt;= A</a:t>
            </a:r>
            <a:endParaRPr b="1" sz="1800"/>
          </a:p>
        </p:txBody>
      </p:sp>
      <p:sp>
        <p:nvSpPr>
          <p:cNvPr id="391" name="Google Shape;391;p32"/>
          <p:cNvSpPr/>
          <p:nvPr/>
        </p:nvSpPr>
        <p:spPr>
          <a:xfrm>
            <a:off x="7145375" y="1621725"/>
            <a:ext cx="11583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x</a:t>
            </a:r>
            <a:r>
              <a:rPr b="1" lang="es-419" sz="1800"/>
              <a:t> &lt;= B</a:t>
            </a:r>
            <a:endParaRPr b="1" sz="1800"/>
          </a:p>
        </p:txBody>
      </p:sp>
      <p:cxnSp>
        <p:nvCxnSpPr>
          <p:cNvPr id="392" name="Google Shape;392;p32"/>
          <p:cNvCxnSpPr>
            <a:stCxn id="390" idx="2"/>
          </p:cNvCxnSpPr>
          <p:nvPr/>
        </p:nvCxnSpPr>
        <p:spPr>
          <a:xfrm flipH="1">
            <a:off x="5887175" y="942250"/>
            <a:ext cx="568800" cy="9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2"/>
          <p:cNvCxnSpPr>
            <a:stCxn id="390" idx="2"/>
            <a:endCxn id="391" idx="1"/>
          </p:cNvCxnSpPr>
          <p:nvPr/>
        </p:nvCxnSpPr>
        <p:spPr>
          <a:xfrm>
            <a:off x="6455975" y="942250"/>
            <a:ext cx="689400" cy="9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2"/>
          <p:cNvSpPr txBox="1"/>
          <p:nvPr/>
        </p:nvSpPr>
        <p:spPr>
          <a:xfrm>
            <a:off x="5827025" y="10603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395" name="Google Shape;395;p32"/>
          <p:cNvSpPr txBox="1"/>
          <p:nvPr/>
        </p:nvSpPr>
        <p:spPr>
          <a:xfrm>
            <a:off x="6741425" y="10603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cxnSp>
        <p:nvCxnSpPr>
          <p:cNvPr id="396" name="Google Shape;396;p32"/>
          <p:cNvCxnSpPr/>
          <p:nvPr/>
        </p:nvCxnSpPr>
        <p:spPr>
          <a:xfrm>
            <a:off x="1140250" y="3395950"/>
            <a:ext cx="1053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2"/>
          <p:cNvCxnSpPr/>
          <p:nvPr/>
        </p:nvCxnSpPr>
        <p:spPr>
          <a:xfrm>
            <a:off x="2283250" y="2176750"/>
            <a:ext cx="1257900" cy="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2"/>
          <p:cNvCxnSpPr/>
          <p:nvPr/>
        </p:nvCxnSpPr>
        <p:spPr>
          <a:xfrm flipH="1">
            <a:off x="7106375" y="2237650"/>
            <a:ext cx="568800" cy="9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2"/>
          <p:cNvCxnSpPr/>
          <p:nvPr/>
        </p:nvCxnSpPr>
        <p:spPr>
          <a:xfrm>
            <a:off x="7675175" y="2237650"/>
            <a:ext cx="689400" cy="9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2"/>
          <p:cNvSpPr txBox="1"/>
          <p:nvPr/>
        </p:nvSpPr>
        <p:spPr>
          <a:xfrm>
            <a:off x="7046225" y="23557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401" name="Google Shape;401;p32"/>
          <p:cNvSpPr txBox="1"/>
          <p:nvPr/>
        </p:nvSpPr>
        <p:spPr>
          <a:xfrm>
            <a:off x="7960625" y="23557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402" name="Google Shape;402;p32"/>
          <p:cNvSpPr txBox="1"/>
          <p:nvPr/>
        </p:nvSpPr>
        <p:spPr>
          <a:xfrm>
            <a:off x="594450" y="2006738"/>
            <a:ext cx="14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</a:rPr>
              <a:t>5.6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594450" y="3149738"/>
            <a:ext cx="14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</a:rPr>
              <a:t>2.3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594450" y="3378338"/>
            <a:ext cx="14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</a:rPr>
              <a:t>1.9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405" name="Google Shape;405;p32"/>
          <p:cNvCxnSpPr/>
          <p:nvPr/>
        </p:nvCxnSpPr>
        <p:spPr>
          <a:xfrm>
            <a:off x="1115725" y="3577550"/>
            <a:ext cx="2389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2"/>
          <p:cNvCxnSpPr/>
          <p:nvPr/>
        </p:nvCxnSpPr>
        <p:spPr>
          <a:xfrm>
            <a:off x="1115725" y="2205950"/>
            <a:ext cx="1079400" cy="1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7" name="Google Shape;407;p32"/>
          <p:cNvSpPr/>
          <p:nvPr/>
        </p:nvSpPr>
        <p:spPr>
          <a:xfrm>
            <a:off x="5328725" y="191417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= 2.3</a:t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6624125" y="320957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= 5.6</a:t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8071925" y="328577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= 1.9</a:t>
            </a:r>
            <a:endParaRPr/>
          </a:p>
        </p:txBody>
      </p:sp>
      <p:sp>
        <p:nvSpPr>
          <p:cNvPr id="410" name="Google Shape;410;p32"/>
          <p:cNvSpPr txBox="1"/>
          <p:nvPr/>
        </p:nvSpPr>
        <p:spPr>
          <a:xfrm>
            <a:off x="3532475" y="1639000"/>
            <a:ext cx="125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Predicciones del árbol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2544925" y="1268125"/>
            <a:ext cx="11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Datos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1214350" y="4697875"/>
            <a:ext cx="51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un árbol describimos una función por “escalones”</a:t>
            </a:r>
            <a:endParaRPr/>
          </a:p>
        </p:txBody>
      </p:sp>
      <p:sp>
        <p:nvSpPr>
          <p:cNvPr id="413" name="Google Shape;413;p32"/>
          <p:cNvSpPr txBox="1"/>
          <p:nvPr/>
        </p:nvSpPr>
        <p:spPr>
          <a:xfrm>
            <a:off x="86425" y="2318150"/>
            <a:ext cx="91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0000"/>
                </a:solidFill>
              </a:rPr>
              <a:t>Promedio de los datos en cada región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6249750" y="4169500"/>
            <a:ext cx="2659500" cy="8313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Damos como predicción el valor promedio de los datos en cada hoja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regresión</a:t>
            </a:r>
            <a:endParaRPr/>
          </a:p>
        </p:txBody>
      </p:sp>
      <p:cxnSp>
        <p:nvCxnSpPr>
          <p:cNvPr id="420" name="Google Shape;420;p33"/>
          <p:cNvCxnSpPr/>
          <p:nvPr/>
        </p:nvCxnSpPr>
        <p:spPr>
          <a:xfrm rot="10800000">
            <a:off x="1051650" y="1623750"/>
            <a:ext cx="0" cy="239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3"/>
          <p:cNvCxnSpPr/>
          <p:nvPr/>
        </p:nvCxnSpPr>
        <p:spPr>
          <a:xfrm flipH="1" rot="10800000">
            <a:off x="1051650" y="3978450"/>
            <a:ext cx="3259500" cy="3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3"/>
          <p:cNvSpPr/>
          <p:nvPr/>
        </p:nvSpPr>
        <p:spPr>
          <a:xfrm>
            <a:off x="1278875" y="36667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1583675" y="35905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1812275" y="3742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>
            <a:off x="1964675" y="2980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/>
          <p:nvPr/>
        </p:nvSpPr>
        <p:spPr>
          <a:xfrm>
            <a:off x="2269475" y="1914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2421875" y="16093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3"/>
          <p:cNvSpPr/>
          <p:nvPr/>
        </p:nvSpPr>
        <p:spPr>
          <a:xfrm>
            <a:off x="2574275" y="1837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>
            <a:off x="2879075" y="1914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3260075" y="2676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>
            <a:off x="3869675" y="33619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4022075" y="35143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4326875" y="3438175"/>
            <a:ext cx="135900" cy="1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3861400" y="4015650"/>
            <a:ext cx="79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/>
              <a:t>x</a:t>
            </a:r>
            <a:endParaRPr b="1" sz="2000"/>
          </a:p>
        </p:txBody>
      </p:sp>
      <p:sp>
        <p:nvSpPr>
          <p:cNvPr id="435" name="Google Shape;435;p33"/>
          <p:cNvSpPr txBox="1"/>
          <p:nvPr/>
        </p:nvSpPr>
        <p:spPr>
          <a:xfrm>
            <a:off x="356200" y="1348650"/>
            <a:ext cx="79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/>
              <a:t>y</a:t>
            </a:r>
            <a:endParaRPr b="1" sz="2000"/>
          </a:p>
        </p:txBody>
      </p:sp>
      <p:cxnSp>
        <p:nvCxnSpPr>
          <p:cNvPr id="436" name="Google Shape;436;p33"/>
          <p:cNvCxnSpPr/>
          <p:nvPr/>
        </p:nvCxnSpPr>
        <p:spPr>
          <a:xfrm flipH="1" rot="10800000">
            <a:off x="1346825" y="3395575"/>
            <a:ext cx="57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7" name="Google Shape;437;p33"/>
          <p:cNvSpPr txBox="1"/>
          <p:nvPr/>
        </p:nvSpPr>
        <p:spPr>
          <a:xfrm>
            <a:off x="2089525" y="3939000"/>
            <a:ext cx="3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 </a:t>
            </a:r>
            <a:endParaRPr b="1"/>
          </a:p>
        </p:txBody>
      </p:sp>
      <p:sp>
        <p:nvSpPr>
          <p:cNvPr id="438" name="Google Shape;438;p33"/>
          <p:cNvSpPr txBox="1"/>
          <p:nvPr/>
        </p:nvSpPr>
        <p:spPr>
          <a:xfrm>
            <a:off x="3427100" y="3939000"/>
            <a:ext cx="3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 </a:t>
            </a:r>
            <a:endParaRPr b="1"/>
          </a:p>
        </p:txBody>
      </p:sp>
      <p:cxnSp>
        <p:nvCxnSpPr>
          <p:cNvPr id="439" name="Google Shape;439;p33"/>
          <p:cNvCxnSpPr/>
          <p:nvPr/>
        </p:nvCxnSpPr>
        <p:spPr>
          <a:xfrm>
            <a:off x="3578650" y="3548350"/>
            <a:ext cx="1053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3"/>
          <p:cNvCxnSpPr/>
          <p:nvPr/>
        </p:nvCxnSpPr>
        <p:spPr>
          <a:xfrm>
            <a:off x="1140250" y="3395950"/>
            <a:ext cx="1053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3"/>
          <p:cNvCxnSpPr/>
          <p:nvPr/>
        </p:nvCxnSpPr>
        <p:spPr>
          <a:xfrm>
            <a:off x="2283250" y="2176750"/>
            <a:ext cx="1257900" cy="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3"/>
          <p:cNvSpPr txBox="1"/>
          <p:nvPr/>
        </p:nvSpPr>
        <p:spPr>
          <a:xfrm>
            <a:off x="3532475" y="1639000"/>
            <a:ext cx="125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Predicciones del árbol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3" name="Google Shape;443;p33"/>
          <p:cNvSpPr txBox="1"/>
          <p:nvPr/>
        </p:nvSpPr>
        <p:spPr>
          <a:xfrm>
            <a:off x="2544925" y="1268125"/>
            <a:ext cx="11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Datos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44" name="Google Shape;444;p33"/>
          <p:cNvCxnSpPr/>
          <p:nvPr/>
        </p:nvCxnSpPr>
        <p:spPr>
          <a:xfrm flipH="1" rot="10800000">
            <a:off x="1651625" y="3395575"/>
            <a:ext cx="57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3"/>
          <p:cNvCxnSpPr/>
          <p:nvPr/>
        </p:nvCxnSpPr>
        <p:spPr>
          <a:xfrm flipH="1" rot="10800000">
            <a:off x="1880225" y="3438475"/>
            <a:ext cx="9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3"/>
          <p:cNvCxnSpPr/>
          <p:nvPr/>
        </p:nvCxnSpPr>
        <p:spPr>
          <a:xfrm flipH="1" rot="10800000">
            <a:off x="2032625" y="3090775"/>
            <a:ext cx="57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3"/>
          <p:cNvCxnSpPr/>
          <p:nvPr/>
        </p:nvCxnSpPr>
        <p:spPr>
          <a:xfrm flipH="1" rot="10800000">
            <a:off x="2642225" y="1947775"/>
            <a:ext cx="57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3"/>
          <p:cNvCxnSpPr/>
          <p:nvPr/>
        </p:nvCxnSpPr>
        <p:spPr>
          <a:xfrm flipH="1" rot="10800000">
            <a:off x="2337425" y="1962775"/>
            <a:ext cx="57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3"/>
          <p:cNvCxnSpPr/>
          <p:nvPr/>
        </p:nvCxnSpPr>
        <p:spPr>
          <a:xfrm flipH="1" rot="10800000">
            <a:off x="2489825" y="1728775"/>
            <a:ext cx="57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3"/>
          <p:cNvCxnSpPr/>
          <p:nvPr/>
        </p:nvCxnSpPr>
        <p:spPr>
          <a:xfrm flipH="1" rot="10800000">
            <a:off x="2947025" y="2038975"/>
            <a:ext cx="57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3"/>
          <p:cNvCxnSpPr/>
          <p:nvPr/>
        </p:nvCxnSpPr>
        <p:spPr>
          <a:xfrm flipH="1" rot="10800000">
            <a:off x="3328025" y="2212375"/>
            <a:ext cx="5700" cy="5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3"/>
          <p:cNvCxnSpPr/>
          <p:nvPr/>
        </p:nvCxnSpPr>
        <p:spPr>
          <a:xfrm flipH="1" rot="10800000">
            <a:off x="3937625" y="3410575"/>
            <a:ext cx="57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3" name="Google Shape;453;p33"/>
          <p:cNvSpPr txBox="1"/>
          <p:nvPr/>
        </p:nvSpPr>
        <p:spPr>
          <a:xfrm>
            <a:off x="5405350" y="506875"/>
            <a:ext cx="3440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¿Cómo sabemos dónde cortar?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 (En el problema, cómo elegimos A y B?)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Buscamos los cortes que minimicen la suma del cuadrado de los residuos:</a:t>
            </a:r>
            <a:endParaRPr sz="1600"/>
          </a:p>
        </p:txBody>
      </p:sp>
      <p:pic>
        <p:nvPicPr>
          <p:cNvPr id="454" name="Google Shape;4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000" y="2580325"/>
            <a:ext cx="3021400" cy="12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33"/>
          <p:cNvCxnSpPr/>
          <p:nvPr/>
        </p:nvCxnSpPr>
        <p:spPr>
          <a:xfrm flipH="1">
            <a:off x="2879075" y="2480688"/>
            <a:ext cx="3309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33"/>
          <p:cNvSpPr txBox="1"/>
          <p:nvPr/>
        </p:nvSpPr>
        <p:spPr>
          <a:xfrm>
            <a:off x="2019300" y="2381250"/>
            <a:ext cx="11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Residuos</a:t>
            </a:r>
            <a:endParaRPr/>
          </a:p>
        </p:txBody>
      </p:sp>
      <p:cxnSp>
        <p:nvCxnSpPr>
          <p:cNvPr id="457" name="Google Shape;457;p33"/>
          <p:cNvCxnSpPr/>
          <p:nvPr/>
        </p:nvCxnSpPr>
        <p:spPr>
          <a:xfrm flipH="1">
            <a:off x="6343650" y="3848100"/>
            <a:ext cx="30480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3"/>
          <p:cNvSpPr txBox="1"/>
          <p:nvPr/>
        </p:nvSpPr>
        <p:spPr>
          <a:xfrm>
            <a:off x="5195250" y="4191000"/>
            <a:ext cx="152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Suma sobre todas las hojas</a:t>
            </a:r>
            <a:endParaRPr/>
          </a:p>
        </p:txBody>
      </p:sp>
      <p:sp>
        <p:nvSpPr>
          <p:cNvPr id="459" name="Google Shape;459;p33"/>
          <p:cNvSpPr txBox="1"/>
          <p:nvPr/>
        </p:nvSpPr>
        <p:spPr>
          <a:xfrm>
            <a:off x="7176450" y="3886200"/>
            <a:ext cx="181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Predicción para cada hoja (promedio de las instancias dentro).</a:t>
            </a:r>
            <a:endParaRPr/>
          </a:p>
        </p:txBody>
      </p:sp>
      <p:cxnSp>
        <p:nvCxnSpPr>
          <p:cNvPr id="460" name="Google Shape;460;p33"/>
          <p:cNvCxnSpPr>
            <a:endCxn id="459" idx="0"/>
          </p:cNvCxnSpPr>
          <p:nvPr/>
        </p:nvCxnSpPr>
        <p:spPr>
          <a:xfrm>
            <a:off x="7867500" y="3467100"/>
            <a:ext cx="2166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regresión. Algoritmo</a:t>
            </a:r>
            <a:endParaRPr/>
          </a:p>
        </p:txBody>
      </p:sp>
      <p:sp>
        <p:nvSpPr>
          <p:cNvPr id="466" name="Google Shape;46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Buscamos el feature y la condición que minimice la suma del cuadrado de los residuos.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Para cada uno de los dos nodos que se desprenden de la raíz buscamos el feature y la condición que me disminuya la suma de los cuadrados de los residuos en ese subconjunto.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Así siguiendo hasta que cada dato quede dentro de una hoja pura, o bien hasta que se cumpla algún criterio de convergencia (por ejemplo, hacer crecer el árbol hasta cierta profundidad).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Damos como </a:t>
            </a:r>
            <a:r>
              <a:rPr b="1" lang="es-419">
                <a:solidFill>
                  <a:schemeClr val="dk1"/>
                </a:solidFill>
              </a:rPr>
              <a:t>predicción el promedio de las valores</a:t>
            </a:r>
            <a:r>
              <a:rPr lang="es-419">
                <a:solidFill>
                  <a:schemeClr val="dk1"/>
                </a:solidFill>
              </a:rPr>
              <a:t> dentro de cada hoja.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 de los árboles de decisión</a:t>
            </a:r>
            <a:endParaRPr/>
          </a:p>
        </p:txBody>
      </p:sp>
      <p:sp>
        <p:nvSpPr>
          <p:cNvPr id="472" name="Google Shape;47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Fáciles de interpretar: se asemeja bastante a la forma en la que </a:t>
            </a:r>
            <a:r>
              <a:rPr lang="es-419">
                <a:solidFill>
                  <a:schemeClr val="dk1"/>
                </a:solidFill>
              </a:rPr>
              <a:t>enfrentamos</a:t>
            </a:r>
            <a:r>
              <a:rPr lang="es-419">
                <a:solidFill>
                  <a:schemeClr val="dk1"/>
                </a:solidFill>
              </a:rPr>
              <a:t> un problema, más que nada de clasificación.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Permite incluir todo tipo de variable: categórica, ordinal, </a:t>
            </a:r>
            <a:r>
              <a:rPr lang="es-419">
                <a:solidFill>
                  <a:schemeClr val="dk1"/>
                </a:solidFill>
              </a:rPr>
              <a:t>numérica</a:t>
            </a:r>
            <a:r>
              <a:rPr lang="es-419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</a:t>
            </a:r>
            <a:r>
              <a:rPr lang="es-419"/>
              <a:t>entajas de los árboles de decisión</a:t>
            </a:r>
            <a:endParaRPr/>
          </a:p>
        </p:txBody>
      </p:sp>
      <p:sp>
        <p:nvSpPr>
          <p:cNvPr id="478" name="Google Shape;47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Muchas veces no son buenos modelos, tienen baja performance.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Árboles de mucha profundidad tienden a hacer overfitting (puedo irme tan profundo hasta que cada dato esté en hojas puras o con error igual a 0).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Preguntas </a:t>
            </a:r>
            <a:endParaRPr/>
          </a:p>
        </p:txBody>
      </p:sp>
      <p:sp>
        <p:nvSpPr>
          <p:cNvPr id="484" name="Google Shape;48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¿Qué tan robustos son los árboles de decisión frente a datos faltantes?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¿Qué tan robustos son ante datos ruidosos como errores en la anotación de alguno de los datos?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Overfitting</a:t>
            </a:r>
            <a:endParaRPr/>
          </a:p>
        </p:txBody>
      </p:sp>
      <p:sp>
        <p:nvSpPr>
          <p:cNvPr id="490" name="Google Shape;490;p38"/>
          <p:cNvSpPr/>
          <p:nvPr/>
        </p:nvSpPr>
        <p:spPr>
          <a:xfrm>
            <a:off x="3418900" y="1140700"/>
            <a:ext cx="297600" cy="28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2961700" y="1750300"/>
            <a:ext cx="297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3780775" y="1750300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38"/>
          <p:cNvCxnSpPr>
            <a:stCxn id="490" idx="2"/>
            <a:endCxn id="491" idx="3"/>
          </p:cNvCxnSpPr>
          <p:nvPr/>
        </p:nvCxnSpPr>
        <p:spPr>
          <a:xfrm flipH="1">
            <a:off x="3259300" y="1425700"/>
            <a:ext cx="308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38"/>
          <p:cNvCxnSpPr>
            <a:stCxn id="490" idx="2"/>
            <a:endCxn id="492" idx="1"/>
          </p:cNvCxnSpPr>
          <p:nvPr/>
        </p:nvCxnSpPr>
        <p:spPr>
          <a:xfrm>
            <a:off x="3567700" y="1425700"/>
            <a:ext cx="2568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8"/>
          <p:cNvCxnSpPr>
            <a:stCxn id="491" idx="2"/>
            <a:endCxn id="496" idx="0"/>
          </p:cNvCxnSpPr>
          <p:nvPr/>
        </p:nvCxnSpPr>
        <p:spPr>
          <a:xfrm flipH="1">
            <a:off x="2524900" y="2035300"/>
            <a:ext cx="5856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38"/>
          <p:cNvCxnSpPr>
            <a:stCxn id="491" idx="2"/>
            <a:endCxn id="498" idx="0"/>
          </p:cNvCxnSpPr>
          <p:nvPr/>
        </p:nvCxnSpPr>
        <p:spPr>
          <a:xfrm>
            <a:off x="3110500" y="2035300"/>
            <a:ext cx="7047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38"/>
          <p:cNvSpPr/>
          <p:nvPr/>
        </p:nvSpPr>
        <p:spPr>
          <a:xfrm>
            <a:off x="3666463" y="2529375"/>
            <a:ext cx="297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4047463" y="3215175"/>
            <a:ext cx="297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3235413" y="3169800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>
            <a:off x="4480788" y="4050625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/>
          <p:nvPr/>
        </p:nvSpPr>
        <p:spPr>
          <a:xfrm>
            <a:off x="3718788" y="4050625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38"/>
          <p:cNvCxnSpPr>
            <a:stCxn id="498" idx="2"/>
            <a:endCxn id="499" idx="0"/>
          </p:cNvCxnSpPr>
          <p:nvPr/>
        </p:nvCxnSpPr>
        <p:spPr>
          <a:xfrm>
            <a:off x="3815263" y="2814375"/>
            <a:ext cx="3810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38"/>
          <p:cNvCxnSpPr>
            <a:stCxn id="498" idx="2"/>
            <a:endCxn id="500" idx="7"/>
          </p:cNvCxnSpPr>
          <p:nvPr/>
        </p:nvCxnSpPr>
        <p:spPr>
          <a:xfrm flipH="1">
            <a:off x="3489463" y="2814375"/>
            <a:ext cx="325800" cy="3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8"/>
          <p:cNvCxnSpPr>
            <a:stCxn id="499" idx="2"/>
            <a:endCxn id="502" idx="0"/>
          </p:cNvCxnSpPr>
          <p:nvPr/>
        </p:nvCxnSpPr>
        <p:spPr>
          <a:xfrm flipH="1">
            <a:off x="3867463" y="3500175"/>
            <a:ext cx="3288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8"/>
          <p:cNvCxnSpPr>
            <a:stCxn id="499" idx="2"/>
            <a:endCxn id="501" idx="1"/>
          </p:cNvCxnSpPr>
          <p:nvPr/>
        </p:nvCxnSpPr>
        <p:spPr>
          <a:xfrm>
            <a:off x="4196263" y="3500175"/>
            <a:ext cx="32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38"/>
          <p:cNvSpPr/>
          <p:nvPr/>
        </p:nvSpPr>
        <p:spPr>
          <a:xfrm>
            <a:off x="2375975" y="2529400"/>
            <a:ext cx="297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2452175" y="3215200"/>
            <a:ext cx="297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1792525" y="3474625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2885500" y="4126850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>
            <a:off x="2199700" y="4203050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Google Shape;511;p38"/>
          <p:cNvCxnSpPr>
            <a:stCxn id="496" idx="2"/>
            <a:endCxn id="507" idx="0"/>
          </p:cNvCxnSpPr>
          <p:nvPr/>
        </p:nvCxnSpPr>
        <p:spPr>
          <a:xfrm>
            <a:off x="2524775" y="2814400"/>
            <a:ext cx="762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38"/>
          <p:cNvCxnSpPr>
            <a:stCxn id="496" idx="2"/>
            <a:endCxn id="508" idx="7"/>
          </p:cNvCxnSpPr>
          <p:nvPr/>
        </p:nvCxnSpPr>
        <p:spPr>
          <a:xfrm flipH="1">
            <a:off x="2046575" y="2814400"/>
            <a:ext cx="4782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38"/>
          <p:cNvCxnSpPr>
            <a:stCxn id="507" idx="2"/>
            <a:endCxn id="510" idx="0"/>
          </p:cNvCxnSpPr>
          <p:nvPr/>
        </p:nvCxnSpPr>
        <p:spPr>
          <a:xfrm flipH="1">
            <a:off x="2348375" y="3500200"/>
            <a:ext cx="2526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8"/>
          <p:cNvCxnSpPr>
            <a:stCxn id="507" idx="2"/>
            <a:endCxn id="509" idx="1"/>
          </p:cNvCxnSpPr>
          <p:nvPr/>
        </p:nvCxnSpPr>
        <p:spPr>
          <a:xfrm>
            <a:off x="2600975" y="3500200"/>
            <a:ext cx="328200" cy="6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8"/>
          <p:cNvCxnSpPr/>
          <p:nvPr/>
        </p:nvCxnSpPr>
        <p:spPr>
          <a:xfrm>
            <a:off x="6023475" y="1189825"/>
            <a:ext cx="0" cy="314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38"/>
          <p:cNvSpPr txBox="1"/>
          <p:nvPr/>
        </p:nvSpPr>
        <p:spPr>
          <a:xfrm>
            <a:off x="6099675" y="718850"/>
            <a:ext cx="273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/>
              <a:t>Underfitting</a:t>
            </a:r>
            <a:r>
              <a:rPr lang="es-419" sz="1600"/>
              <a:t>: más sesgo, menos varianza.</a:t>
            </a:r>
            <a:endParaRPr sz="1600"/>
          </a:p>
        </p:txBody>
      </p:sp>
      <p:sp>
        <p:nvSpPr>
          <p:cNvPr id="517" name="Google Shape;517;p38"/>
          <p:cNvSpPr txBox="1"/>
          <p:nvPr/>
        </p:nvSpPr>
        <p:spPr>
          <a:xfrm>
            <a:off x="6209375" y="4000500"/>
            <a:ext cx="273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/>
              <a:t>Overfitting:</a:t>
            </a:r>
            <a:r>
              <a:rPr lang="es-419" sz="1600"/>
              <a:t> menos </a:t>
            </a:r>
            <a:r>
              <a:rPr lang="es-419" sz="1600"/>
              <a:t>sesgo, más varianza.</a:t>
            </a:r>
            <a:endParaRPr sz="1600"/>
          </a:p>
        </p:txBody>
      </p:sp>
      <p:cxnSp>
        <p:nvCxnSpPr>
          <p:cNvPr id="518" name="Google Shape;518;p38"/>
          <p:cNvCxnSpPr/>
          <p:nvPr/>
        </p:nvCxnSpPr>
        <p:spPr>
          <a:xfrm flipH="1">
            <a:off x="1053650" y="2949775"/>
            <a:ext cx="6234000" cy="2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9" name="Google Shape;519;p38"/>
          <p:cNvSpPr txBox="1"/>
          <p:nvPr/>
        </p:nvSpPr>
        <p:spPr>
          <a:xfrm>
            <a:off x="6285575" y="2324100"/>
            <a:ext cx="236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Por algún lado está la profundidad ideal.</a:t>
            </a:r>
            <a:endParaRPr sz="1600"/>
          </a:p>
        </p:txBody>
      </p:sp>
      <p:sp>
        <p:nvSpPr>
          <p:cNvPr id="520" name="Google Shape;520;p38"/>
          <p:cNvSpPr txBox="1"/>
          <p:nvPr/>
        </p:nvSpPr>
        <p:spPr>
          <a:xfrm>
            <a:off x="3548350" y="706450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Raíz</a:t>
            </a:r>
            <a:endParaRPr/>
          </a:p>
        </p:txBody>
      </p:sp>
      <p:sp>
        <p:nvSpPr>
          <p:cNvPr id="521" name="Google Shape;521;p38"/>
          <p:cNvSpPr txBox="1"/>
          <p:nvPr/>
        </p:nvSpPr>
        <p:spPr>
          <a:xfrm>
            <a:off x="1757975" y="4538025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Hojas</a:t>
            </a:r>
            <a:endParaRPr/>
          </a:p>
        </p:txBody>
      </p:sp>
      <p:sp>
        <p:nvSpPr>
          <p:cNvPr id="522" name="Google Shape;522;p38"/>
          <p:cNvSpPr txBox="1"/>
          <p:nvPr/>
        </p:nvSpPr>
        <p:spPr>
          <a:xfrm>
            <a:off x="1910375" y="1413825"/>
            <a:ext cx="112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Nodos (internos)</a:t>
            </a:r>
            <a:endParaRPr/>
          </a:p>
        </p:txBody>
      </p:sp>
      <p:sp>
        <p:nvSpPr>
          <p:cNvPr id="523" name="Google Shape;523;p38"/>
          <p:cNvSpPr txBox="1"/>
          <p:nvPr/>
        </p:nvSpPr>
        <p:spPr>
          <a:xfrm>
            <a:off x="323850" y="1238250"/>
            <a:ext cx="1518600" cy="1046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profundidad del árbol es un parámetro que podemos elegir.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Overfitting. </a:t>
            </a:r>
            <a:r>
              <a:rPr lang="es-419" sz="2800"/>
              <a:t>Algunas ideas para evitarlo</a:t>
            </a:r>
            <a:endParaRPr sz="3800"/>
          </a:p>
        </p:txBody>
      </p:sp>
      <p:sp>
        <p:nvSpPr>
          <p:cNvPr id="529" name="Google Shape;5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Fijar la profundidad del árbol.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Fijar la cantidad de hojas (para armar una cantidad fija de grupos de datos).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Fijar la mínima cantidad de datos que están contenidos dentro de cada hoja (para hacer, por ejemplo, promedios más robustos).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1"/>
                </a:solidFill>
              </a:rPr>
              <a:t>Regularización</a:t>
            </a:r>
            <a:r>
              <a:rPr lang="es-419">
                <a:solidFill>
                  <a:schemeClr val="dk1"/>
                </a:solidFill>
              </a:rPr>
              <a:t> = </a:t>
            </a:r>
            <a:r>
              <a:rPr i="1" lang="es-419">
                <a:solidFill>
                  <a:schemeClr val="dk1"/>
                </a:solidFill>
              </a:rPr>
              <a:t>cost complexity pruning</a:t>
            </a:r>
            <a:r>
              <a:rPr lang="es-419">
                <a:solidFill>
                  <a:schemeClr val="dk1"/>
                </a:solidFill>
              </a:rPr>
              <a:t>.</a:t>
            </a:r>
            <a:r>
              <a:rPr lang="es-419">
                <a:solidFill>
                  <a:schemeClr val="dk1"/>
                </a:solidFill>
              </a:rPr>
              <a:t> Penaliza árboles con muchas hojas al buscar minimizar la siguiente función: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30" name="Google Shape;5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25" y="3270475"/>
            <a:ext cx="4710525" cy="137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1" name="Google Shape;531;p39"/>
          <p:cNvCxnSpPr/>
          <p:nvPr/>
        </p:nvCxnSpPr>
        <p:spPr>
          <a:xfrm>
            <a:off x="5814600" y="4150150"/>
            <a:ext cx="8925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39"/>
          <p:cNvSpPr txBox="1"/>
          <p:nvPr/>
        </p:nvSpPr>
        <p:spPr>
          <a:xfrm>
            <a:off x="6269550" y="3201750"/>
            <a:ext cx="20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Constante de regularización</a:t>
            </a:r>
            <a:endParaRPr/>
          </a:p>
        </p:txBody>
      </p:sp>
      <p:sp>
        <p:nvSpPr>
          <p:cNvPr id="533" name="Google Shape;533;p39"/>
          <p:cNvSpPr txBox="1"/>
          <p:nvPr/>
        </p:nvSpPr>
        <p:spPr>
          <a:xfrm>
            <a:off x="6707100" y="4568875"/>
            <a:ext cx="20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Número de hojas</a:t>
            </a:r>
            <a:endParaRPr/>
          </a:p>
        </p:txBody>
      </p:sp>
      <p:cxnSp>
        <p:nvCxnSpPr>
          <p:cNvPr id="534" name="Google Shape;534;p39"/>
          <p:cNvCxnSpPr/>
          <p:nvPr/>
        </p:nvCxnSpPr>
        <p:spPr>
          <a:xfrm flipH="1" rot="10800000">
            <a:off x="5465750" y="3520175"/>
            <a:ext cx="6552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39"/>
          <p:cNvSpPr txBox="1"/>
          <p:nvPr/>
        </p:nvSpPr>
        <p:spPr>
          <a:xfrm>
            <a:off x="3439100" y="4406750"/>
            <a:ext cx="20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Suma de los residuos al cuadrado</a:t>
            </a:r>
            <a:endParaRPr/>
          </a:p>
        </p:txBody>
      </p:sp>
      <p:cxnSp>
        <p:nvCxnSpPr>
          <p:cNvPr id="536" name="Google Shape;536;p39"/>
          <p:cNvCxnSpPr/>
          <p:nvPr/>
        </p:nvCxnSpPr>
        <p:spPr>
          <a:xfrm>
            <a:off x="3854525" y="4263525"/>
            <a:ext cx="1734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Overfitting</a:t>
            </a:r>
            <a:endParaRPr/>
          </a:p>
        </p:txBody>
      </p:sp>
      <p:sp>
        <p:nvSpPr>
          <p:cNvPr id="542" name="Google Shape;542;p40"/>
          <p:cNvSpPr/>
          <p:nvPr/>
        </p:nvSpPr>
        <p:spPr>
          <a:xfrm>
            <a:off x="3418900" y="1140700"/>
            <a:ext cx="297600" cy="28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>
            <a:off x="2961700" y="1750300"/>
            <a:ext cx="297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3780775" y="1750300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5" name="Google Shape;545;p40"/>
          <p:cNvCxnSpPr>
            <a:stCxn id="542" idx="2"/>
            <a:endCxn id="543" idx="3"/>
          </p:cNvCxnSpPr>
          <p:nvPr/>
        </p:nvCxnSpPr>
        <p:spPr>
          <a:xfrm flipH="1">
            <a:off x="3259300" y="1425700"/>
            <a:ext cx="308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0"/>
          <p:cNvCxnSpPr>
            <a:stCxn id="542" idx="2"/>
            <a:endCxn id="544" idx="1"/>
          </p:cNvCxnSpPr>
          <p:nvPr/>
        </p:nvCxnSpPr>
        <p:spPr>
          <a:xfrm>
            <a:off x="3567700" y="1425700"/>
            <a:ext cx="2568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0"/>
          <p:cNvCxnSpPr>
            <a:stCxn id="543" idx="2"/>
            <a:endCxn id="548" idx="0"/>
          </p:cNvCxnSpPr>
          <p:nvPr/>
        </p:nvCxnSpPr>
        <p:spPr>
          <a:xfrm flipH="1">
            <a:off x="2524900" y="2035300"/>
            <a:ext cx="5856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0"/>
          <p:cNvCxnSpPr>
            <a:stCxn id="543" idx="2"/>
            <a:endCxn id="550" idx="0"/>
          </p:cNvCxnSpPr>
          <p:nvPr/>
        </p:nvCxnSpPr>
        <p:spPr>
          <a:xfrm>
            <a:off x="3110500" y="2035300"/>
            <a:ext cx="7047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40"/>
          <p:cNvSpPr/>
          <p:nvPr/>
        </p:nvSpPr>
        <p:spPr>
          <a:xfrm>
            <a:off x="3666463" y="2529375"/>
            <a:ext cx="297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0"/>
          <p:cNvSpPr/>
          <p:nvPr/>
        </p:nvSpPr>
        <p:spPr>
          <a:xfrm>
            <a:off x="4047463" y="3215175"/>
            <a:ext cx="297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0"/>
          <p:cNvSpPr/>
          <p:nvPr/>
        </p:nvSpPr>
        <p:spPr>
          <a:xfrm>
            <a:off x="3235413" y="3169800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0"/>
          <p:cNvSpPr/>
          <p:nvPr/>
        </p:nvSpPr>
        <p:spPr>
          <a:xfrm>
            <a:off x="4480788" y="4050625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0"/>
          <p:cNvSpPr/>
          <p:nvPr/>
        </p:nvSpPr>
        <p:spPr>
          <a:xfrm>
            <a:off x="3718788" y="4050625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p40"/>
          <p:cNvCxnSpPr>
            <a:stCxn id="550" idx="2"/>
            <a:endCxn id="551" idx="0"/>
          </p:cNvCxnSpPr>
          <p:nvPr/>
        </p:nvCxnSpPr>
        <p:spPr>
          <a:xfrm>
            <a:off x="3815263" y="2814375"/>
            <a:ext cx="3810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40"/>
          <p:cNvCxnSpPr>
            <a:stCxn id="550" idx="2"/>
            <a:endCxn id="552" idx="7"/>
          </p:cNvCxnSpPr>
          <p:nvPr/>
        </p:nvCxnSpPr>
        <p:spPr>
          <a:xfrm flipH="1">
            <a:off x="3489463" y="2814375"/>
            <a:ext cx="325800" cy="3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0"/>
          <p:cNvCxnSpPr>
            <a:stCxn id="551" idx="2"/>
            <a:endCxn id="554" idx="0"/>
          </p:cNvCxnSpPr>
          <p:nvPr/>
        </p:nvCxnSpPr>
        <p:spPr>
          <a:xfrm flipH="1">
            <a:off x="3867463" y="3500175"/>
            <a:ext cx="3288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40"/>
          <p:cNvCxnSpPr>
            <a:stCxn id="551" idx="2"/>
            <a:endCxn id="553" idx="1"/>
          </p:cNvCxnSpPr>
          <p:nvPr/>
        </p:nvCxnSpPr>
        <p:spPr>
          <a:xfrm>
            <a:off x="4196263" y="3500175"/>
            <a:ext cx="32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40"/>
          <p:cNvSpPr/>
          <p:nvPr/>
        </p:nvSpPr>
        <p:spPr>
          <a:xfrm>
            <a:off x="2375975" y="2529400"/>
            <a:ext cx="297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452175" y="3215200"/>
            <a:ext cx="297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1792525" y="3474625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0"/>
          <p:cNvSpPr/>
          <p:nvPr/>
        </p:nvSpPr>
        <p:spPr>
          <a:xfrm>
            <a:off x="2885500" y="4126850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/>
          <p:nvPr/>
        </p:nvSpPr>
        <p:spPr>
          <a:xfrm>
            <a:off x="2199700" y="4203050"/>
            <a:ext cx="297600" cy="285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3" name="Google Shape;563;p40"/>
          <p:cNvCxnSpPr>
            <a:stCxn id="548" idx="2"/>
            <a:endCxn id="559" idx="0"/>
          </p:cNvCxnSpPr>
          <p:nvPr/>
        </p:nvCxnSpPr>
        <p:spPr>
          <a:xfrm>
            <a:off x="2524775" y="2814400"/>
            <a:ext cx="762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0"/>
          <p:cNvCxnSpPr>
            <a:stCxn id="548" idx="2"/>
            <a:endCxn id="560" idx="7"/>
          </p:cNvCxnSpPr>
          <p:nvPr/>
        </p:nvCxnSpPr>
        <p:spPr>
          <a:xfrm flipH="1">
            <a:off x="2046575" y="2814400"/>
            <a:ext cx="4782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40"/>
          <p:cNvCxnSpPr>
            <a:stCxn id="559" idx="2"/>
            <a:endCxn id="562" idx="0"/>
          </p:cNvCxnSpPr>
          <p:nvPr/>
        </p:nvCxnSpPr>
        <p:spPr>
          <a:xfrm flipH="1">
            <a:off x="2348375" y="3500200"/>
            <a:ext cx="2526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0"/>
          <p:cNvCxnSpPr>
            <a:stCxn id="559" idx="2"/>
            <a:endCxn id="561" idx="1"/>
          </p:cNvCxnSpPr>
          <p:nvPr/>
        </p:nvCxnSpPr>
        <p:spPr>
          <a:xfrm>
            <a:off x="2600975" y="3500200"/>
            <a:ext cx="328200" cy="6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0"/>
          <p:cNvCxnSpPr/>
          <p:nvPr/>
        </p:nvCxnSpPr>
        <p:spPr>
          <a:xfrm>
            <a:off x="6023475" y="1189825"/>
            <a:ext cx="0" cy="314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0"/>
          <p:cNvSpPr txBox="1"/>
          <p:nvPr/>
        </p:nvSpPr>
        <p:spPr>
          <a:xfrm>
            <a:off x="6099675" y="718850"/>
            <a:ext cx="273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/>
              <a:t>Underfitting</a:t>
            </a:r>
            <a:r>
              <a:rPr lang="es-419" sz="1600"/>
              <a:t>: más sesgo, menos varianza.</a:t>
            </a:r>
            <a:endParaRPr sz="1600"/>
          </a:p>
        </p:txBody>
      </p:sp>
      <p:sp>
        <p:nvSpPr>
          <p:cNvPr id="569" name="Google Shape;569;p40"/>
          <p:cNvSpPr txBox="1"/>
          <p:nvPr/>
        </p:nvSpPr>
        <p:spPr>
          <a:xfrm>
            <a:off x="6209375" y="4000500"/>
            <a:ext cx="273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/>
              <a:t>Overfitting:</a:t>
            </a:r>
            <a:r>
              <a:rPr lang="es-419" sz="1600"/>
              <a:t> menos sesgo, más varianza.</a:t>
            </a:r>
            <a:endParaRPr sz="1600"/>
          </a:p>
        </p:txBody>
      </p:sp>
      <p:cxnSp>
        <p:nvCxnSpPr>
          <p:cNvPr id="570" name="Google Shape;570;p40"/>
          <p:cNvCxnSpPr/>
          <p:nvPr/>
        </p:nvCxnSpPr>
        <p:spPr>
          <a:xfrm flipH="1">
            <a:off x="1053650" y="2949775"/>
            <a:ext cx="6234000" cy="2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1" name="Google Shape;571;p40"/>
          <p:cNvSpPr txBox="1"/>
          <p:nvPr/>
        </p:nvSpPr>
        <p:spPr>
          <a:xfrm>
            <a:off x="6285575" y="2324100"/>
            <a:ext cx="236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Por algún lado está la profundidad ideal.</a:t>
            </a:r>
            <a:endParaRPr sz="1600"/>
          </a:p>
        </p:txBody>
      </p:sp>
      <p:sp>
        <p:nvSpPr>
          <p:cNvPr id="572" name="Google Shape;572;p40"/>
          <p:cNvSpPr txBox="1"/>
          <p:nvPr/>
        </p:nvSpPr>
        <p:spPr>
          <a:xfrm>
            <a:off x="3548350" y="706450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Raíz</a:t>
            </a:r>
            <a:endParaRPr/>
          </a:p>
        </p:txBody>
      </p:sp>
      <p:sp>
        <p:nvSpPr>
          <p:cNvPr id="573" name="Google Shape;573;p40"/>
          <p:cNvSpPr txBox="1"/>
          <p:nvPr/>
        </p:nvSpPr>
        <p:spPr>
          <a:xfrm>
            <a:off x="1757975" y="4538025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Hojas</a:t>
            </a:r>
            <a:endParaRPr/>
          </a:p>
        </p:txBody>
      </p:sp>
      <p:sp>
        <p:nvSpPr>
          <p:cNvPr id="574" name="Google Shape;574;p40"/>
          <p:cNvSpPr txBox="1"/>
          <p:nvPr/>
        </p:nvSpPr>
        <p:spPr>
          <a:xfrm>
            <a:off x="1910375" y="1413825"/>
            <a:ext cx="112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Nodos (internos)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5672775" y="3714525"/>
            <a:ext cx="3123300" cy="1165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0"/>
          <p:cNvSpPr txBox="1"/>
          <p:nvPr/>
        </p:nvSpPr>
        <p:spPr>
          <a:xfrm>
            <a:off x="6620375" y="3245975"/>
            <a:ext cx="2365500" cy="61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Se puede solucionar con ensambles de árboles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1"/>
          <p:cNvSpPr txBox="1"/>
          <p:nvPr>
            <p:ph idx="1" type="body"/>
          </p:nvPr>
        </p:nvSpPr>
        <p:spPr>
          <a:xfrm>
            <a:off x="311700" y="1152475"/>
            <a:ext cx="85206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Teorema central del límite</a:t>
            </a:r>
            <a:r>
              <a:rPr lang="es-419">
                <a:solidFill>
                  <a:srgbClr val="000000"/>
                </a:solidFill>
              </a:rPr>
              <a:t>: sean X</a:t>
            </a:r>
            <a:r>
              <a:rPr baseline="-25000" lang="es-419">
                <a:solidFill>
                  <a:srgbClr val="000000"/>
                </a:solidFill>
              </a:rPr>
              <a:t>1</a:t>
            </a:r>
            <a:r>
              <a:rPr lang="es-419">
                <a:solidFill>
                  <a:srgbClr val="000000"/>
                </a:solidFill>
              </a:rPr>
              <a:t>, X</a:t>
            </a:r>
            <a:r>
              <a:rPr baseline="-25000" lang="es-419">
                <a:solidFill>
                  <a:srgbClr val="000000"/>
                </a:solidFill>
              </a:rPr>
              <a:t>2</a:t>
            </a:r>
            <a:r>
              <a:rPr lang="es-419">
                <a:solidFill>
                  <a:srgbClr val="000000"/>
                </a:solidFill>
              </a:rPr>
              <a:t>, X</a:t>
            </a:r>
            <a:r>
              <a:rPr baseline="-25000" lang="es-419">
                <a:solidFill>
                  <a:srgbClr val="000000"/>
                </a:solidFill>
              </a:rPr>
              <a:t>3</a:t>
            </a:r>
            <a:r>
              <a:rPr lang="es-419">
                <a:solidFill>
                  <a:srgbClr val="000000"/>
                </a:solidFill>
              </a:rPr>
              <a:t>, … X</a:t>
            </a:r>
            <a:r>
              <a:rPr baseline="-25000" lang="es-419">
                <a:solidFill>
                  <a:srgbClr val="000000"/>
                </a:solidFill>
              </a:rPr>
              <a:t>N</a:t>
            </a:r>
            <a:r>
              <a:rPr lang="es-419">
                <a:solidFill>
                  <a:srgbClr val="000000"/>
                </a:solidFill>
              </a:rPr>
              <a:t>, v.a. </a:t>
            </a:r>
            <a:r>
              <a:rPr lang="es-419" u="sng">
                <a:solidFill>
                  <a:srgbClr val="FF0000"/>
                </a:solidFill>
              </a:rPr>
              <a:t>independientes</a:t>
            </a:r>
            <a:r>
              <a:rPr lang="es-419">
                <a:solidFill>
                  <a:srgbClr val="000000"/>
                </a:solidFill>
              </a:rPr>
              <a:t> e idénticamente distribuidas con media 𝜇 y varianza 𝜎</a:t>
            </a:r>
            <a:r>
              <a:rPr baseline="30000" lang="es-419">
                <a:solidFill>
                  <a:srgbClr val="000000"/>
                </a:solidFill>
              </a:rPr>
              <a:t>2</a:t>
            </a:r>
            <a:r>
              <a:rPr lang="es-419">
                <a:solidFill>
                  <a:srgbClr val="000000"/>
                </a:solidFill>
              </a:rPr>
              <a:t>, entonces para N grande, el promedio está normalmente distribuido.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82" name="Google Shape;5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35" y="2491012"/>
            <a:ext cx="1780615" cy="7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606" y="2590200"/>
            <a:ext cx="2812872" cy="66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4" name="Google Shape;584;p41"/>
          <p:cNvCxnSpPr/>
          <p:nvPr/>
        </p:nvCxnSpPr>
        <p:spPr>
          <a:xfrm>
            <a:off x="2515125" y="2875375"/>
            <a:ext cx="81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Conjunto (ensamble) de clasificadores. Idea</a:t>
            </a:r>
            <a:endParaRPr/>
          </a:p>
        </p:txBody>
      </p:sp>
      <p:sp>
        <p:nvSpPr>
          <p:cNvPr id="586" name="Google Shape;586;p41"/>
          <p:cNvSpPr txBox="1"/>
          <p:nvPr/>
        </p:nvSpPr>
        <p:spPr>
          <a:xfrm>
            <a:off x="4572000" y="3981625"/>
            <a:ext cx="3193500" cy="923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Promediar</a:t>
            </a:r>
            <a:r>
              <a:rPr lang="es-419" sz="1600"/>
              <a:t> diferentes observaciones independientes </a:t>
            </a:r>
            <a:r>
              <a:rPr b="1" lang="es-419" sz="1600"/>
              <a:t>reduce la varianza</a:t>
            </a:r>
            <a:r>
              <a:rPr lang="es-419" sz="1600"/>
              <a:t>.</a:t>
            </a:r>
            <a:endParaRPr sz="1600"/>
          </a:p>
        </p:txBody>
      </p:sp>
      <p:cxnSp>
        <p:nvCxnSpPr>
          <p:cNvPr id="587" name="Google Shape;587;p41"/>
          <p:cNvCxnSpPr>
            <a:endCxn id="586" idx="0"/>
          </p:cNvCxnSpPr>
          <p:nvPr/>
        </p:nvCxnSpPr>
        <p:spPr>
          <a:xfrm>
            <a:off x="6010950" y="3383425"/>
            <a:ext cx="157800" cy="5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41"/>
          <p:cNvCxnSpPr/>
          <p:nvPr/>
        </p:nvCxnSpPr>
        <p:spPr>
          <a:xfrm>
            <a:off x="7783425" y="2020225"/>
            <a:ext cx="173400" cy="10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41"/>
          <p:cNvSpPr txBox="1"/>
          <p:nvPr/>
        </p:nvSpPr>
        <p:spPr>
          <a:xfrm>
            <a:off x="7501000" y="3138925"/>
            <a:ext cx="13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</a:rPr>
              <a:t>Importante!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empezamos? </a:t>
            </a:r>
            <a:r>
              <a:rPr lang="es-419" sz="2022"/>
              <a:t>Buscamos asociaciones entre los atributos y lo que queremos predecir.</a:t>
            </a:r>
            <a:endParaRPr sz="2022"/>
          </a:p>
        </p:txBody>
      </p:sp>
      <p:sp>
        <p:nvSpPr>
          <p:cNvPr id="77" name="Google Shape;77;p15"/>
          <p:cNvSpPr/>
          <p:nvPr/>
        </p:nvSpPr>
        <p:spPr>
          <a:xfrm>
            <a:off x="5523600" y="15455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Cielo =</a:t>
            </a:r>
            <a:r>
              <a:rPr b="1" lang="es-419" sz="1800"/>
              <a:t> nublado?</a:t>
            </a:r>
            <a:endParaRPr b="1" sz="1800"/>
          </a:p>
        </p:txBody>
      </p:sp>
      <p:cxnSp>
        <p:nvCxnSpPr>
          <p:cNvPr id="78" name="Google Shape;78;p15"/>
          <p:cNvCxnSpPr/>
          <p:nvPr/>
        </p:nvCxnSpPr>
        <p:spPr>
          <a:xfrm>
            <a:off x="6498575" y="2118225"/>
            <a:ext cx="645900" cy="63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6007775" y="2118225"/>
            <a:ext cx="490800" cy="6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5674625" y="21271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893825" y="21271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371200" y="26702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J</a:t>
            </a:r>
            <a:endParaRPr b="1" sz="22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7825"/>
            <a:ext cx="390525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419100" y="2581275"/>
            <a:ext cx="3648000" cy="23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19100" y="3456375"/>
            <a:ext cx="36480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429250" y="46291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J: juega; NJ: no juega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Conjunto (ensamble) de clasificadores. Idea</a:t>
            </a:r>
            <a:endParaRPr/>
          </a:p>
        </p:txBody>
      </p:sp>
      <p:sp>
        <p:nvSpPr>
          <p:cNvPr id="595" name="Google Shape;595;p42"/>
          <p:cNvSpPr txBox="1"/>
          <p:nvPr>
            <p:ph idx="1" type="body"/>
          </p:nvPr>
        </p:nvSpPr>
        <p:spPr>
          <a:xfrm>
            <a:off x="311700" y="1304875"/>
            <a:ext cx="85206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Entrenar varios modelos distintos que sobre-ajusten (bajo sesgo y mucha varianza). Cada uno de ellos me dan un resultado.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Promediar varios modelos </a:t>
            </a:r>
            <a:r>
              <a:rPr b="1" lang="es-419">
                <a:solidFill>
                  <a:srgbClr val="000000"/>
                </a:solidFill>
              </a:rPr>
              <a:t>reduce la varianza</a:t>
            </a:r>
            <a:r>
              <a:rPr lang="es-419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s-419" sz="1600">
                <a:solidFill>
                  <a:srgbClr val="000000"/>
                </a:solidFill>
              </a:rPr>
              <a:t>Si el problema es de regresión, el resultado final es simplemente el promedio.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s-419" sz="1600">
                <a:solidFill>
                  <a:srgbClr val="000000"/>
                </a:solidFill>
              </a:rPr>
              <a:t>Si el problema es de clasificación, puedo elegir la clase más frecuente entre todos los modelos (votación).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s-419" sz="1600">
                <a:solidFill>
                  <a:srgbClr val="000000"/>
                </a:solidFill>
              </a:rPr>
              <a:t>Si el modelo devuelve probabilidades, puedo hacer una votación ponderada.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/>
          <p:nvPr>
            <p:ph type="title"/>
          </p:nvPr>
        </p:nvSpPr>
        <p:spPr>
          <a:xfrm>
            <a:off x="311700" y="445025"/>
            <a:ext cx="289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50"/>
              <a:t>(</a:t>
            </a:r>
            <a:r>
              <a:rPr lang="es-419" sz="1750"/>
              <a:t>Bootstrap Aggregating)</a:t>
            </a:r>
            <a:endParaRPr sz="1750"/>
          </a:p>
        </p:txBody>
      </p:sp>
      <p:sp>
        <p:nvSpPr>
          <p:cNvPr id="601" name="Google Shape;601;p43"/>
          <p:cNvSpPr txBox="1"/>
          <p:nvPr/>
        </p:nvSpPr>
        <p:spPr>
          <a:xfrm>
            <a:off x="4766350" y="134825"/>
            <a:ext cx="2763900" cy="431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Datos de e</a:t>
            </a:r>
            <a:r>
              <a:rPr b="1" lang="es-419" sz="1600"/>
              <a:t>ntrenamiento</a:t>
            </a:r>
            <a:endParaRPr b="1" sz="1600"/>
          </a:p>
        </p:txBody>
      </p:sp>
      <p:sp>
        <p:nvSpPr>
          <p:cNvPr id="602" name="Google Shape;602;p43"/>
          <p:cNvSpPr txBox="1"/>
          <p:nvPr/>
        </p:nvSpPr>
        <p:spPr>
          <a:xfrm>
            <a:off x="3490500" y="1009900"/>
            <a:ext cx="1372200" cy="431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Conjunto 1</a:t>
            </a:r>
            <a:endParaRPr b="1" sz="1600"/>
          </a:p>
        </p:txBody>
      </p:sp>
      <p:sp>
        <p:nvSpPr>
          <p:cNvPr id="603" name="Google Shape;603;p43"/>
          <p:cNvSpPr txBox="1"/>
          <p:nvPr/>
        </p:nvSpPr>
        <p:spPr>
          <a:xfrm>
            <a:off x="5395500" y="1009900"/>
            <a:ext cx="1372200" cy="431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Conjunto 2</a:t>
            </a:r>
            <a:endParaRPr b="1" sz="1600"/>
          </a:p>
        </p:txBody>
      </p:sp>
      <p:sp>
        <p:nvSpPr>
          <p:cNvPr id="604" name="Google Shape;604;p43"/>
          <p:cNvSpPr txBox="1"/>
          <p:nvPr/>
        </p:nvSpPr>
        <p:spPr>
          <a:xfrm>
            <a:off x="7376700" y="1009900"/>
            <a:ext cx="1372200" cy="431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Conjunto n</a:t>
            </a:r>
            <a:endParaRPr b="1" sz="1600"/>
          </a:p>
        </p:txBody>
      </p:sp>
      <p:cxnSp>
        <p:nvCxnSpPr>
          <p:cNvPr id="605" name="Google Shape;605;p43"/>
          <p:cNvCxnSpPr/>
          <p:nvPr/>
        </p:nvCxnSpPr>
        <p:spPr>
          <a:xfrm flipH="1">
            <a:off x="4565525" y="635300"/>
            <a:ext cx="393900" cy="27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43"/>
          <p:cNvCxnSpPr/>
          <p:nvPr/>
        </p:nvCxnSpPr>
        <p:spPr>
          <a:xfrm flipH="1">
            <a:off x="6156875" y="604013"/>
            <a:ext cx="66600" cy="3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43"/>
          <p:cNvCxnSpPr/>
          <p:nvPr/>
        </p:nvCxnSpPr>
        <p:spPr>
          <a:xfrm>
            <a:off x="7500200" y="610525"/>
            <a:ext cx="237600" cy="28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08" name="Google Shape;608;p43"/>
          <p:cNvGrpSpPr/>
          <p:nvPr/>
        </p:nvGrpSpPr>
        <p:grpSpPr>
          <a:xfrm>
            <a:off x="3350500" y="2011950"/>
            <a:ext cx="1490625" cy="1425250"/>
            <a:chOff x="988300" y="3383550"/>
            <a:chExt cx="1490625" cy="1425250"/>
          </a:xfrm>
        </p:grpSpPr>
        <p:sp>
          <p:nvSpPr>
            <p:cNvPr id="609" name="Google Shape;609;p43"/>
            <p:cNvSpPr/>
            <p:nvPr/>
          </p:nvSpPr>
          <p:spPr>
            <a:xfrm>
              <a:off x="1697975" y="33835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1240775" y="38407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181325" y="40239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750300" y="4523800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988300" y="4523800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4" name="Google Shape;614;p43"/>
            <p:cNvCxnSpPr>
              <a:stCxn id="609" idx="2"/>
              <a:endCxn id="610" idx="3"/>
            </p:cNvCxnSpPr>
            <p:nvPr/>
          </p:nvCxnSpPr>
          <p:spPr>
            <a:xfrm flipH="1">
              <a:off x="1538375" y="3668550"/>
              <a:ext cx="308400" cy="3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5" name="Google Shape;615;p43"/>
            <p:cNvCxnSpPr>
              <a:stCxn id="609" idx="2"/>
              <a:endCxn id="616" idx="1"/>
            </p:cNvCxnSpPr>
            <p:nvPr/>
          </p:nvCxnSpPr>
          <p:spPr>
            <a:xfrm>
              <a:off x="1846775" y="3668550"/>
              <a:ext cx="384600" cy="39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7" name="Google Shape;617;p43"/>
            <p:cNvCxnSpPr>
              <a:stCxn id="610" idx="2"/>
              <a:endCxn id="613" idx="0"/>
            </p:cNvCxnSpPr>
            <p:nvPr/>
          </p:nvCxnSpPr>
          <p:spPr>
            <a:xfrm flipH="1">
              <a:off x="1136975" y="4125750"/>
              <a:ext cx="2526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8" name="Google Shape;618;p43"/>
            <p:cNvCxnSpPr>
              <a:stCxn id="610" idx="2"/>
              <a:endCxn id="612" idx="1"/>
            </p:cNvCxnSpPr>
            <p:nvPr/>
          </p:nvCxnSpPr>
          <p:spPr>
            <a:xfrm>
              <a:off x="1389575" y="4125750"/>
              <a:ext cx="404400" cy="4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19" name="Google Shape;619;p43"/>
          <p:cNvGrpSpPr/>
          <p:nvPr/>
        </p:nvGrpSpPr>
        <p:grpSpPr>
          <a:xfrm>
            <a:off x="5653925" y="2164350"/>
            <a:ext cx="1168400" cy="925425"/>
            <a:chOff x="5577725" y="2316750"/>
            <a:chExt cx="1168400" cy="925425"/>
          </a:xfrm>
        </p:grpSpPr>
        <p:sp>
          <p:nvSpPr>
            <p:cNvPr id="620" name="Google Shape;620;p43"/>
            <p:cNvSpPr/>
            <p:nvPr/>
          </p:nvSpPr>
          <p:spPr>
            <a:xfrm>
              <a:off x="5965175" y="23167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6448525" y="29571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577725" y="28868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3" name="Google Shape;623;p43"/>
            <p:cNvCxnSpPr>
              <a:stCxn id="620" idx="2"/>
              <a:endCxn id="624" idx="3"/>
            </p:cNvCxnSpPr>
            <p:nvPr/>
          </p:nvCxnSpPr>
          <p:spPr>
            <a:xfrm flipH="1">
              <a:off x="5805575" y="2601750"/>
              <a:ext cx="308400" cy="3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5" name="Google Shape;625;p43"/>
            <p:cNvCxnSpPr>
              <a:stCxn id="620" idx="2"/>
            </p:cNvCxnSpPr>
            <p:nvPr/>
          </p:nvCxnSpPr>
          <p:spPr>
            <a:xfrm>
              <a:off x="6113975" y="2601750"/>
              <a:ext cx="384600" cy="39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26" name="Google Shape;626;p43"/>
          <p:cNvGrpSpPr/>
          <p:nvPr/>
        </p:nvGrpSpPr>
        <p:grpSpPr>
          <a:xfrm>
            <a:off x="7362925" y="2011950"/>
            <a:ext cx="1542975" cy="1425250"/>
            <a:chOff x="6677125" y="1783350"/>
            <a:chExt cx="1542975" cy="1425250"/>
          </a:xfrm>
        </p:grpSpPr>
        <p:sp>
          <p:nvSpPr>
            <p:cNvPr id="627" name="Google Shape;627;p43"/>
            <p:cNvSpPr/>
            <p:nvPr/>
          </p:nvSpPr>
          <p:spPr>
            <a:xfrm>
              <a:off x="6955775" y="17833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7412975" y="22405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6677125" y="24237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922500" y="2923600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7160500" y="2923600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2" name="Google Shape;632;p43"/>
            <p:cNvCxnSpPr>
              <a:stCxn id="627" idx="2"/>
              <a:endCxn id="628" idx="0"/>
            </p:cNvCxnSpPr>
            <p:nvPr/>
          </p:nvCxnSpPr>
          <p:spPr>
            <a:xfrm>
              <a:off x="7104575" y="2068350"/>
              <a:ext cx="457200" cy="17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3" name="Google Shape;633;p43"/>
            <p:cNvCxnSpPr>
              <a:stCxn id="627" idx="2"/>
              <a:endCxn id="629" idx="7"/>
            </p:cNvCxnSpPr>
            <p:nvPr/>
          </p:nvCxnSpPr>
          <p:spPr>
            <a:xfrm flipH="1">
              <a:off x="6931175" y="2068350"/>
              <a:ext cx="17340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4" name="Google Shape;634;p43"/>
            <p:cNvCxnSpPr>
              <a:stCxn id="628" idx="2"/>
              <a:endCxn id="631" idx="0"/>
            </p:cNvCxnSpPr>
            <p:nvPr/>
          </p:nvCxnSpPr>
          <p:spPr>
            <a:xfrm flipH="1">
              <a:off x="7309175" y="2525550"/>
              <a:ext cx="2526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5" name="Google Shape;635;p43"/>
            <p:cNvCxnSpPr>
              <a:stCxn id="628" idx="2"/>
              <a:endCxn id="630" idx="1"/>
            </p:cNvCxnSpPr>
            <p:nvPr/>
          </p:nvCxnSpPr>
          <p:spPr>
            <a:xfrm>
              <a:off x="7561775" y="2525550"/>
              <a:ext cx="404400" cy="4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36" name="Google Shape;636;p43"/>
          <p:cNvSpPr txBox="1"/>
          <p:nvPr/>
        </p:nvSpPr>
        <p:spPr>
          <a:xfrm>
            <a:off x="6767700" y="1024150"/>
            <a:ext cx="6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...</a:t>
            </a:r>
            <a:endParaRPr b="1" sz="1800"/>
          </a:p>
        </p:txBody>
      </p:sp>
      <p:sp>
        <p:nvSpPr>
          <p:cNvPr id="637" name="Google Shape;637;p43"/>
          <p:cNvSpPr txBox="1"/>
          <p:nvPr/>
        </p:nvSpPr>
        <p:spPr>
          <a:xfrm>
            <a:off x="3587613" y="3513400"/>
            <a:ext cx="101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Modelo 1</a:t>
            </a:r>
            <a:endParaRPr b="1" sz="1200"/>
          </a:p>
        </p:txBody>
      </p:sp>
      <p:sp>
        <p:nvSpPr>
          <p:cNvPr id="638" name="Google Shape;638;p43"/>
          <p:cNvSpPr txBox="1"/>
          <p:nvPr/>
        </p:nvSpPr>
        <p:spPr>
          <a:xfrm>
            <a:off x="5681963" y="3513400"/>
            <a:ext cx="101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Modelo 2</a:t>
            </a:r>
            <a:endParaRPr b="1" sz="1200"/>
          </a:p>
        </p:txBody>
      </p:sp>
      <p:sp>
        <p:nvSpPr>
          <p:cNvPr id="639" name="Google Shape;639;p43"/>
          <p:cNvSpPr txBox="1"/>
          <p:nvPr/>
        </p:nvSpPr>
        <p:spPr>
          <a:xfrm>
            <a:off x="7554588" y="3513400"/>
            <a:ext cx="101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Modelo n</a:t>
            </a:r>
            <a:endParaRPr b="1" sz="1200"/>
          </a:p>
        </p:txBody>
      </p:sp>
      <p:cxnSp>
        <p:nvCxnSpPr>
          <p:cNvPr id="640" name="Google Shape;640;p43"/>
          <p:cNvCxnSpPr/>
          <p:nvPr/>
        </p:nvCxnSpPr>
        <p:spPr>
          <a:xfrm>
            <a:off x="4176600" y="1517200"/>
            <a:ext cx="2100" cy="3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3"/>
          <p:cNvCxnSpPr/>
          <p:nvPr/>
        </p:nvCxnSpPr>
        <p:spPr>
          <a:xfrm>
            <a:off x="6157800" y="1517200"/>
            <a:ext cx="2100" cy="3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43"/>
          <p:cNvCxnSpPr/>
          <p:nvPr/>
        </p:nvCxnSpPr>
        <p:spPr>
          <a:xfrm>
            <a:off x="8062800" y="1517200"/>
            <a:ext cx="2100" cy="3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43"/>
          <p:cNvSpPr txBox="1"/>
          <p:nvPr/>
        </p:nvSpPr>
        <p:spPr>
          <a:xfrm>
            <a:off x="4842550" y="4478225"/>
            <a:ext cx="2763900" cy="431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Promedio o votación</a:t>
            </a:r>
            <a:endParaRPr b="1" sz="1600"/>
          </a:p>
        </p:txBody>
      </p:sp>
      <p:cxnSp>
        <p:nvCxnSpPr>
          <p:cNvPr id="644" name="Google Shape;644;p43"/>
          <p:cNvCxnSpPr>
            <a:stCxn id="637" idx="2"/>
          </p:cNvCxnSpPr>
          <p:nvPr/>
        </p:nvCxnSpPr>
        <p:spPr>
          <a:xfrm>
            <a:off x="4095813" y="3882700"/>
            <a:ext cx="564300" cy="61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43"/>
          <p:cNvCxnSpPr>
            <a:stCxn id="639" idx="2"/>
          </p:cNvCxnSpPr>
          <p:nvPr/>
        </p:nvCxnSpPr>
        <p:spPr>
          <a:xfrm flipH="1">
            <a:off x="7733988" y="3882700"/>
            <a:ext cx="328800" cy="55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43"/>
          <p:cNvCxnSpPr>
            <a:stCxn id="638" idx="2"/>
          </p:cNvCxnSpPr>
          <p:nvPr/>
        </p:nvCxnSpPr>
        <p:spPr>
          <a:xfrm>
            <a:off x="6190163" y="3882700"/>
            <a:ext cx="105900" cy="38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43"/>
          <p:cNvSpPr txBox="1"/>
          <p:nvPr/>
        </p:nvSpPr>
        <p:spPr>
          <a:xfrm>
            <a:off x="385900" y="1623100"/>
            <a:ext cx="2638200" cy="1262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Idea</a:t>
            </a:r>
            <a:r>
              <a:rPr lang="es-419">
                <a:solidFill>
                  <a:schemeClr val="dk1"/>
                </a:solidFill>
              </a:rPr>
              <a:t>: entrenar varios árboles sobre conjuntos de datos tomados con </a:t>
            </a:r>
            <a:r>
              <a:rPr b="1" lang="es-419">
                <a:solidFill>
                  <a:schemeClr val="dk1"/>
                </a:solidFill>
              </a:rPr>
              <a:t>muestras con reemplazo</a:t>
            </a:r>
            <a:r>
              <a:rPr lang="es-419">
                <a:solidFill>
                  <a:schemeClr val="dk1"/>
                </a:solidFill>
              </a:rPr>
              <a:t> (bootstraping) de los datos de entrenamiento.</a:t>
            </a:r>
            <a:endParaRPr/>
          </a:p>
        </p:txBody>
      </p:sp>
      <p:sp>
        <p:nvSpPr>
          <p:cNvPr id="648" name="Google Shape;648;p43"/>
          <p:cNvSpPr txBox="1"/>
          <p:nvPr/>
        </p:nvSpPr>
        <p:spPr>
          <a:xfrm>
            <a:off x="378900" y="3711400"/>
            <a:ext cx="2763900" cy="104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Problema</a:t>
            </a:r>
            <a:r>
              <a:rPr lang="es-419">
                <a:solidFill>
                  <a:schemeClr val="dk1"/>
                </a:solidFill>
              </a:rPr>
              <a:t>: si hay una variable muy predictora, los árboles van a ser muy parecidos entre </a:t>
            </a:r>
            <a:r>
              <a:rPr lang="es-419">
                <a:solidFill>
                  <a:schemeClr val="dk1"/>
                </a:solidFill>
              </a:rPr>
              <a:t>sí</a:t>
            </a:r>
            <a:r>
              <a:rPr lang="es-419">
                <a:solidFill>
                  <a:schemeClr val="dk1"/>
                </a:solidFill>
              </a:rPr>
              <a:t> (estarían muy correlacionados).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"/>
          <p:cNvSpPr txBox="1"/>
          <p:nvPr>
            <p:ph type="title"/>
          </p:nvPr>
        </p:nvSpPr>
        <p:spPr>
          <a:xfrm>
            <a:off x="311700" y="445025"/>
            <a:ext cx="289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</a:t>
            </a:r>
            <a:endParaRPr sz="1750"/>
          </a:p>
        </p:txBody>
      </p:sp>
      <p:sp>
        <p:nvSpPr>
          <p:cNvPr id="654" name="Google Shape;654;p44"/>
          <p:cNvSpPr txBox="1"/>
          <p:nvPr/>
        </p:nvSpPr>
        <p:spPr>
          <a:xfrm>
            <a:off x="442500" y="1086100"/>
            <a:ext cx="1372200" cy="431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Conjunto 1</a:t>
            </a:r>
            <a:endParaRPr b="1" sz="1600"/>
          </a:p>
        </p:txBody>
      </p:sp>
      <p:sp>
        <p:nvSpPr>
          <p:cNvPr id="655" name="Google Shape;655;p44"/>
          <p:cNvSpPr txBox="1"/>
          <p:nvPr/>
        </p:nvSpPr>
        <p:spPr>
          <a:xfrm>
            <a:off x="2347500" y="1086100"/>
            <a:ext cx="1372200" cy="431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Conjunto 2</a:t>
            </a:r>
            <a:endParaRPr b="1" sz="1600"/>
          </a:p>
        </p:txBody>
      </p:sp>
      <p:sp>
        <p:nvSpPr>
          <p:cNvPr id="656" name="Google Shape;656;p44"/>
          <p:cNvSpPr txBox="1"/>
          <p:nvPr/>
        </p:nvSpPr>
        <p:spPr>
          <a:xfrm>
            <a:off x="4328700" y="1086100"/>
            <a:ext cx="1372200" cy="431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Conjunto n</a:t>
            </a:r>
            <a:endParaRPr b="1" sz="1600"/>
          </a:p>
        </p:txBody>
      </p:sp>
      <p:grpSp>
        <p:nvGrpSpPr>
          <p:cNvPr id="657" name="Google Shape;657;p44"/>
          <p:cNvGrpSpPr/>
          <p:nvPr/>
        </p:nvGrpSpPr>
        <p:grpSpPr>
          <a:xfrm>
            <a:off x="302500" y="2088150"/>
            <a:ext cx="1490625" cy="1425250"/>
            <a:chOff x="988300" y="3383550"/>
            <a:chExt cx="1490625" cy="1425250"/>
          </a:xfrm>
        </p:grpSpPr>
        <p:sp>
          <p:nvSpPr>
            <p:cNvPr id="658" name="Google Shape;658;p44"/>
            <p:cNvSpPr/>
            <p:nvPr/>
          </p:nvSpPr>
          <p:spPr>
            <a:xfrm>
              <a:off x="1697975" y="33835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1240775" y="38407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2181325" y="40239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1750300" y="4523800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988300" y="4523800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3" name="Google Shape;663;p44"/>
            <p:cNvCxnSpPr>
              <a:stCxn id="658" idx="2"/>
              <a:endCxn id="659" idx="3"/>
            </p:cNvCxnSpPr>
            <p:nvPr/>
          </p:nvCxnSpPr>
          <p:spPr>
            <a:xfrm flipH="1">
              <a:off x="1538375" y="3668550"/>
              <a:ext cx="308400" cy="3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4" name="Google Shape;664;p44"/>
            <p:cNvCxnSpPr>
              <a:stCxn id="658" idx="2"/>
              <a:endCxn id="665" idx="1"/>
            </p:cNvCxnSpPr>
            <p:nvPr/>
          </p:nvCxnSpPr>
          <p:spPr>
            <a:xfrm>
              <a:off x="1846775" y="3668550"/>
              <a:ext cx="384600" cy="39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6" name="Google Shape;666;p44"/>
            <p:cNvCxnSpPr>
              <a:stCxn id="659" idx="2"/>
              <a:endCxn id="662" idx="0"/>
            </p:cNvCxnSpPr>
            <p:nvPr/>
          </p:nvCxnSpPr>
          <p:spPr>
            <a:xfrm flipH="1">
              <a:off x="1136975" y="4125750"/>
              <a:ext cx="2526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7" name="Google Shape;667;p44"/>
            <p:cNvCxnSpPr>
              <a:stCxn id="659" idx="2"/>
              <a:endCxn id="661" idx="1"/>
            </p:cNvCxnSpPr>
            <p:nvPr/>
          </p:nvCxnSpPr>
          <p:spPr>
            <a:xfrm>
              <a:off x="1389575" y="4125750"/>
              <a:ext cx="404400" cy="4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8" name="Google Shape;668;p44"/>
          <p:cNvGrpSpPr/>
          <p:nvPr/>
        </p:nvGrpSpPr>
        <p:grpSpPr>
          <a:xfrm>
            <a:off x="2605925" y="2240550"/>
            <a:ext cx="1168400" cy="925425"/>
            <a:chOff x="5577725" y="2316750"/>
            <a:chExt cx="1168400" cy="925425"/>
          </a:xfrm>
        </p:grpSpPr>
        <p:sp>
          <p:nvSpPr>
            <p:cNvPr id="669" name="Google Shape;669;p44"/>
            <p:cNvSpPr/>
            <p:nvPr/>
          </p:nvSpPr>
          <p:spPr>
            <a:xfrm>
              <a:off x="5965175" y="23167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6448525" y="29571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5577725" y="28868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2" name="Google Shape;672;p44"/>
            <p:cNvCxnSpPr>
              <a:stCxn id="669" idx="2"/>
              <a:endCxn id="673" idx="3"/>
            </p:cNvCxnSpPr>
            <p:nvPr/>
          </p:nvCxnSpPr>
          <p:spPr>
            <a:xfrm flipH="1">
              <a:off x="5805575" y="2601750"/>
              <a:ext cx="308400" cy="3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4" name="Google Shape;674;p44"/>
            <p:cNvCxnSpPr>
              <a:stCxn id="669" idx="2"/>
            </p:cNvCxnSpPr>
            <p:nvPr/>
          </p:nvCxnSpPr>
          <p:spPr>
            <a:xfrm>
              <a:off x="6113975" y="2601750"/>
              <a:ext cx="384600" cy="39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75" name="Google Shape;675;p44"/>
          <p:cNvGrpSpPr/>
          <p:nvPr/>
        </p:nvGrpSpPr>
        <p:grpSpPr>
          <a:xfrm>
            <a:off x="4314925" y="2088150"/>
            <a:ext cx="1542975" cy="1425250"/>
            <a:chOff x="6677125" y="1783350"/>
            <a:chExt cx="1542975" cy="1425250"/>
          </a:xfrm>
        </p:grpSpPr>
        <p:sp>
          <p:nvSpPr>
            <p:cNvPr id="676" name="Google Shape;676;p44"/>
            <p:cNvSpPr/>
            <p:nvPr/>
          </p:nvSpPr>
          <p:spPr>
            <a:xfrm>
              <a:off x="6955775" y="17833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7412975" y="22405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6677125" y="24237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7922500" y="2923600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7160500" y="2923600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1" name="Google Shape;681;p44"/>
            <p:cNvCxnSpPr>
              <a:stCxn id="676" idx="2"/>
              <a:endCxn id="677" idx="0"/>
            </p:cNvCxnSpPr>
            <p:nvPr/>
          </p:nvCxnSpPr>
          <p:spPr>
            <a:xfrm>
              <a:off x="7104575" y="2068350"/>
              <a:ext cx="457200" cy="17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2" name="Google Shape;682;p44"/>
            <p:cNvCxnSpPr>
              <a:stCxn id="676" idx="2"/>
              <a:endCxn id="678" idx="7"/>
            </p:cNvCxnSpPr>
            <p:nvPr/>
          </p:nvCxnSpPr>
          <p:spPr>
            <a:xfrm flipH="1">
              <a:off x="6931175" y="2068350"/>
              <a:ext cx="17340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3" name="Google Shape;683;p44"/>
            <p:cNvCxnSpPr>
              <a:stCxn id="677" idx="2"/>
              <a:endCxn id="680" idx="0"/>
            </p:cNvCxnSpPr>
            <p:nvPr/>
          </p:nvCxnSpPr>
          <p:spPr>
            <a:xfrm flipH="1">
              <a:off x="7309175" y="2525550"/>
              <a:ext cx="2526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4" name="Google Shape;684;p44"/>
            <p:cNvCxnSpPr>
              <a:stCxn id="677" idx="2"/>
              <a:endCxn id="679" idx="1"/>
            </p:cNvCxnSpPr>
            <p:nvPr/>
          </p:nvCxnSpPr>
          <p:spPr>
            <a:xfrm>
              <a:off x="7561775" y="2525550"/>
              <a:ext cx="404400" cy="4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85" name="Google Shape;685;p44"/>
          <p:cNvSpPr txBox="1"/>
          <p:nvPr/>
        </p:nvSpPr>
        <p:spPr>
          <a:xfrm>
            <a:off x="3719700" y="1100350"/>
            <a:ext cx="6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...</a:t>
            </a:r>
            <a:endParaRPr b="1" sz="1800"/>
          </a:p>
        </p:txBody>
      </p:sp>
      <p:sp>
        <p:nvSpPr>
          <p:cNvPr id="686" name="Google Shape;686;p44"/>
          <p:cNvSpPr txBox="1"/>
          <p:nvPr/>
        </p:nvSpPr>
        <p:spPr>
          <a:xfrm>
            <a:off x="539613" y="3589600"/>
            <a:ext cx="101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Modelo 1</a:t>
            </a:r>
            <a:endParaRPr b="1" sz="1200"/>
          </a:p>
        </p:txBody>
      </p:sp>
      <p:sp>
        <p:nvSpPr>
          <p:cNvPr id="687" name="Google Shape;687;p44"/>
          <p:cNvSpPr txBox="1"/>
          <p:nvPr/>
        </p:nvSpPr>
        <p:spPr>
          <a:xfrm>
            <a:off x="2633963" y="3589600"/>
            <a:ext cx="101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Modelo 2</a:t>
            </a:r>
            <a:endParaRPr b="1" sz="1200"/>
          </a:p>
        </p:txBody>
      </p:sp>
      <p:sp>
        <p:nvSpPr>
          <p:cNvPr id="688" name="Google Shape;688;p44"/>
          <p:cNvSpPr txBox="1"/>
          <p:nvPr/>
        </p:nvSpPr>
        <p:spPr>
          <a:xfrm>
            <a:off x="4506588" y="3589600"/>
            <a:ext cx="101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Modelo n</a:t>
            </a:r>
            <a:endParaRPr b="1" sz="1200"/>
          </a:p>
        </p:txBody>
      </p:sp>
      <p:cxnSp>
        <p:nvCxnSpPr>
          <p:cNvPr id="689" name="Google Shape;689;p44"/>
          <p:cNvCxnSpPr/>
          <p:nvPr/>
        </p:nvCxnSpPr>
        <p:spPr>
          <a:xfrm>
            <a:off x="1128600" y="1593400"/>
            <a:ext cx="2100" cy="3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44"/>
          <p:cNvCxnSpPr/>
          <p:nvPr/>
        </p:nvCxnSpPr>
        <p:spPr>
          <a:xfrm>
            <a:off x="3109800" y="1593400"/>
            <a:ext cx="2100" cy="3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44"/>
          <p:cNvCxnSpPr/>
          <p:nvPr/>
        </p:nvCxnSpPr>
        <p:spPr>
          <a:xfrm>
            <a:off x="5014800" y="1593400"/>
            <a:ext cx="2100" cy="3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44"/>
          <p:cNvSpPr txBox="1"/>
          <p:nvPr/>
        </p:nvSpPr>
        <p:spPr>
          <a:xfrm>
            <a:off x="1794550" y="4554425"/>
            <a:ext cx="2763900" cy="431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Promedio o votación</a:t>
            </a:r>
            <a:endParaRPr b="1" sz="1600"/>
          </a:p>
        </p:txBody>
      </p:sp>
      <p:cxnSp>
        <p:nvCxnSpPr>
          <p:cNvPr id="693" name="Google Shape;693;p44"/>
          <p:cNvCxnSpPr>
            <a:stCxn id="686" idx="2"/>
          </p:cNvCxnSpPr>
          <p:nvPr/>
        </p:nvCxnSpPr>
        <p:spPr>
          <a:xfrm>
            <a:off x="1047813" y="3958900"/>
            <a:ext cx="564300" cy="61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44"/>
          <p:cNvCxnSpPr>
            <a:stCxn id="688" idx="2"/>
          </p:cNvCxnSpPr>
          <p:nvPr/>
        </p:nvCxnSpPr>
        <p:spPr>
          <a:xfrm flipH="1">
            <a:off x="4685988" y="3958900"/>
            <a:ext cx="328800" cy="55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44"/>
          <p:cNvCxnSpPr>
            <a:stCxn id="687" idx="2"/>
          </p:cNvCxnSpPr>
          <p:nvPr/>
        </p:nvCxnSpPr>
        <p:spPr>
          <a:xfrm>
            <a:off x="3142163" y="3958900"/>
            <a:ext cx="105900" cy="38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44"/>
          <p:cNvSpPr txBox="1"/>
          <p:nvPr/>
        </p:nvSpPr>
        <p:spPr>
          <a:xfrm>
            <a:off x="6542175" y="1288600"/>
            <a:ext cx="2329800" cy="1262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Idea:</a:t>
            </a:r>
            <a:r>
              <a:rPr lang="es-419">
                <a:solidFill>
                  <a:schemeClr val="dk1"/>
                </a:solidFill>
              </a:rPr>
              <a:t> cada nodo es el mejor feature de un subconjunto de </a:t>
            </a:r>
            <a:r>
              <a:rPr i="1" lang="es-419">
                <a:solidFill>
                  <a:schemeClr val="dk1"/>
                </a:solidFill>
              </a:rPr>
              <a:t>m</a:t>
            </a:r>
            <a:r>
              <a:rPr lang="es-419">
                <a:solidFill>
                  <a:schemeClr val="dk1"/>
                </a:solidFill>
              </a:rPr>
              <a:t> features elegidos al azar (evita predictores fuertes).</a:t>
            </a:r>
            <a:endParaRPr/>
          </a:p>
        </p:txBody>
      </p:sp>
      <p:sp>
        <p:nvSpPr>
          <p:cNvPr id="697" name="Google Shape;697;p44"/>
          <p:cNvSpPr txBox="1"/>
          <p:nvPr/>
        </p:nvSpPr>
        <p:spPr>
          <a:xfrm>
            <a:off x="6465975" y="3574600"/>
            <a:ext cx="2329800" cy="116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Resultado</a:t>
            </a:r>
            <a:r>
              <a:rPr b="1" lang="es-419" sz="1600">
                <a:solidFill>
                  <a:schemeClr val="dk1"/>
                </a:solidFill>
              </a:rPr>
              <a:t>:</a:t>
            </a:r>
            <a:r>
              <a:rPr lang="es-419" sz="1600">
                <a:solidFill>
                  <a:schemeClr val="dk1"/>
                </a:solidFill>
              </a:rPr>
              <a:t> árboles descorrelacionados que promediados dan una buena estimación.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698" name="Google Shape;698;p44"/>
          <p:cNvCxnSpPr/>
          <p:nvPr/>
        </p:nvCxnSpPr>
        <p:spPr>
          <a:xfrm flipH="1" rot="10800000">
            <a:off x="4745975" y="1958250"/>
            <a:ext cx="1578600" cy="272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4"/>
          <p:cNvCxnSpPr/>
          <p:nvPr/>
        </p:nvCxnSpPr>
        <p:spPr>
          <a:xfrm flipH="1" rot="10800000">
            <a:off x="5199575" y="2216550"/>
            <a:ext cx="972600" cy="537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44"/>
          <p:cNvSpPr txBox="1"/>
          <p:nvPr/>
        </p:nvSpPr>
        <p:spPr>
          <a:xfrm>
            <a:off x="7008800" y="120700"/>
            <a:ext cx="194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Típicamente, </a:t>
            </a:r>
            <a:r>
              <a:rPr i="1" lang="es-419" sz="1200"/>
              <a:t>m</a:t>
            </a:r>
            <a:r>
              <a:rPr lang="es-419" sz="1200"/>
              <a:t> ~ raíz de la cantidad de features</a:t>
            </a:r>
            <a:endParaRPr sz="1200"/>
          </a:p>
        </p:txBody>
      </p:sp>
      <p:cxnSp>
        <p:nvCxnSpPr>
          <p:cNvPr id="701" name="Google Shape;701;p44"/>
          <p:cNvCxnSpPr>
            <a:endCxn id="700" idx="2"/>
          </p:cNvCxnSpPr>
          <p:nvPr/>
        </p:nvCxnSpPr>
        <p:spPr>
          <a:xfrm flipH="1" rot="10800000">
            <a:off x="7707050" y="674800"/>
            <a:ext cx="272700" cy="61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Bagging y Random Forest. Algunas características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7" name="Google Shape;7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75" y="1400525"/>
            <a:ext cx="3574575" cy="311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45"/>
          <p:cNvCxnSpPr/>
          <p:nvPr/>
        </p:nvCxnSpPr>
        <p:spPr>
          <a:xfrm flipH="1" rot="10800000">
            <a:off x="3879325" y="1995475"/>
            <a:ext cx="1350900" cy="75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45"/>
          <p:cNvSpPr txBox="1"/>
          <p:nvPr/>
        </p:nvSpPr>
        <p:spPr>
          <a:xfrm>
            <a:off x="5403775" y="1324325"/>
            <a:ext cx="334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cantidad de árboles usados en la estimación </a:t>
            </a:r>
            <a:r>
              <a:rPr lang="es-419"/>
              <a:t>no es un parámetro crítico</a:t>
            </a:r>
            <a:r>
              <a:rPr lang="es-419"/>
              <a:t>: </a:t>
            </a:r>
            <a:r>
              <a:rPr b="1" lang="es-419"/>
              <a:t>más árboles no lleva al overfitting</a:t>
            </a:r>
            <a:r>
              <a:rPr lang="es-419"/>
              <a:t>. Por lo tanto, este no es un hiperparámetro del modelo, muchos está bien (en general, tomamos ~100).</a:t>
            </a:r>
            <a:endParaRPr/>
          </a:p>
        </p:txBody>
      </p:sp>
      <p:sp>
        <p:nvSpPr>
          <p:cNvPr id="710" name="Google Shape;710;p45"/>
          <p:cNvSpPr txBox="1"/>
          <p:nvPr/>
        </p:nvSpPr>
        <p:spPr>
          <a:xfrm>
            <a:off x="5403775" y="3762725"/>
            <a:ext cx="334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OOB = Out of Bag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hacer bootstraping estamos dejando datos afuera. Podemos usar estos para testear qué tan bien le va al modelo.</a:t>
            </a:r>
            <a:endParaRPr/>
          </a:p>
        </p:txBody>
      </p:sp>
      <p:cxnSp>
        <p:nvCxnSpPr>
          <p:cNvPr id="711" name="Google Shape;711;p45"/>
          <p:cNvCxnSpPr/>
          <p:nvPr/>
        </p:nvCxnSpPr>
        <p:spPr>
          <a:xfrm>
            <a:off x="3879325" y="3957375"/>
            <a:ext cx="1239300" cy="2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45"/>
          <p:cNvSpPr txBox="1"/>
          <p:nvPr/>
        </p:nvSpPr>
        <p:spPr>
          <a:xfrm>
            <a:off x="783213" y="4546750"/>
            <a:ext cx="345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Introduction to Statistical Learning. p.318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Bagging y Random Forest. Algunas características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6"/>
          <p:cNvSpPr txBox="1"/>
          <p:nvPr>
            <p:ph idx="1" type="body"/>
          </p:nvPr>
        </p:nvSpPr>
        <p:spPr>
          <a:xfrm>
            <a:off x="311700" y="1152475"/>
            <a:ext cx="85206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Ventajas: </a:t>
            </a:r>
            <a:r>
              <a:rPr lang="es-419">
                <a:solidFill>
                  <a:srgbClr val="000000"/>
                </a:solidFill>
              </a:rPr>
              <a:t>la combinación de diferentes modelos es siempre mucho mejor que un único modelo, podemos esperar una performance mucho más alta.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Desventajas: </a:t>
            </a:r>
            <a:r>
              <a:rPr lang="es-419">
                <a:solidFill>
                  <a:srgbClr val="000000"/>
                </a:solidFill>
              </a:rPr>
              <a:t>perdemos interpretabilidad de cómo el ensamble llega al resultado final.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19" name="Google Shape;7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425" y="2852550"/>
            <a:ext cx="2323175" cy="215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0" name="Google Shape;720;p46"/>
          <p:cNvCxnSpPr/>
          <p:nvPr/>
        </p:nvCxnSpPr>
        <p:spPr>
          <a:xfrm>
            <a:off x="4378275" y="3762725"/>
            <a:ext cx="96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46"/>
          <p:cNvSpPr txBox="1"/>
          <p:nvPr/>
        </p:nvSpPr>
        <p:spPr>
          <a:xfrm>
            <a:off x="1541900" y="3020450"/>
            <a:ext cx="278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Feature importance:</a:t>
            </a:r>
            <a:r>
              <a:rPr lang="es-419"/>
              <a:t> podemos medir en promedio qué tanto una variable reduce el error o la impureza. Esto nos da una idea de qué variable es informativa y cuál no.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7"/>
          <p:cNvSpPr txBox="1"/>
          <p:nvPr>
            <p:ph type="title"/>
          </p:nvPr>
        </p:nvSpPr>
        <p:spPr>
          <a:xfrm>
            <a:off x="311700" y="445025"/>
            <a:ext cx="35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 enfoque: Boosting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47"/>
          <p:cNvGrpSpPr/>
          <p:nvPr/>
        </p:nvGrpSpPr>
        <p:grpSpPr>
          <a:xfrm>
            <a:off x="1064500" y="1554750"/>
            <a:ext cx="1490625" cy="1425250"/>
            <a:chOff x="988300" y="3383550"/>
            <a:chExt cx="1490625" cy="1425250"/>
          </a:xfrm>
        </p:grpSpPr>
        <p:sp>
          <p:nvSpPr>
            <p:cNvPr id="728" name="Google Shape;728;p47"/>
            <p:cNvSpPr/>
            <p:nvPr/>
          </p:nvSpPr>
          <p:spPr>
            <a:xfrm>
              <a:off x="1697975" y="33835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1240775" y="38407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2181325" y="40239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750300" y="4523800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988300" y="4523800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3" name="Google Shape;733;p47"/>
            <p:cNvCxnSpPr>
              <a:stCxn id="728" idx="2"/>
              <a:endCxn id="729" idx="3"/>
            </p:cNvCxnSpPr>
            <p:nvPr/>
          </p:nvCxnSpPr>
          <p:spPr>
            <a:xfrm flipH="1">
              <a:off x="1538375" y="3668550"/>
              <a:ext cx="308400" cy="3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4" name="Google Shape;734;p47"/>
            <p:cNvCxnSpPr>
              <a:stCxn id="728" idx="2"/>
            </p:cNvCxnSpPr>
            <p:nvPr/>
          </p:nvCxnSpPr>
          <p:spPr>
            <a:xfrm>
              <a:off x="1846775" y="3668550"/>
              <a:ext cx="384600" cy="39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5" name="Google Shape;735;p47"/>
            <p:cNvCxnSpPr>
              <a:stCxn id="729" idx="2"/>
              <a:endCxn id="732" idx="0"/>
            </p:cNvCxnSpPr>
            <p:nvPr/>
          </p:nvCxnSpPr>
          <p:spPr>
            <a:xfrm flipH="1">
              <a:off x="1136975" y="4125750"/>
              <a:ext cx="2526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6" name="Google Shape;736;p47"/>
            <p:cNvCxnSpPr>
              <a:stCxn id="729" idx="2"/>
              <a:endCxn id="731" idx="1"/>
            </p:cNvCxnSpPr>
            <p:nvPr/>
          </p:nvCxnSpPr>
          <p:spPr>
            <a:xfrm>
              <a:off x="1389575" y="4125750"/>
              <a:ext cx="404400" cy="4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37" name="Google Shape;737;p47"/>
          <p:cNvGrpSpPr/>
          <p:nvPr/>
        </p:nvGrpSpPr>
        <p:grpSpPr>
          <a:xfrm>
            <a:off x="3367925" y="1707150"/>
            <a:ext cx="1168400" cy="925425"/>
            <a:chOff x="5577725" y="2316750"/>
            <a:chExt cx="1168400" cy="925425"/>
          </a:xfrm>
        </p:grpSpPr>
        <p:sp>
          <p:nvSpPr>
            <p:cNvPr id="738" name="Google Shape;738;p47"/>
            <p:cNvSpPr/>
            <p:nvPr/>
          </p:nvSpPr>
          <p:spPr>
            <a:xfrm>
              <a:off x="5965175" y="23167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6448525" y="29571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577725" y="28868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1" name="Google Shape;741;p47"/>
            <p:cNvCxnSpPr>
              <a:stCxn id="738" idx="2"/>
            </p:cNvCxnSpPr>
            <p:nvPr/>
          </p:nvCxnSpPr>
          <p:spPr>
            <a:xfrm flipH="1">
              <a:off x="5805575" y="2601750"/>
              <a:ext cx="308400" cy="3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2" name="Google Shape;742;p47"/>
            <p:cNvCxnSpPr>
              <a:stCxn id="738" idx="2"/>
            </p:cNvCxnSpPr>
            <p:nvPr/>
          </p:nvCxnSpPr>
          <p:spPr>
            <a:xfrm>
              <a:off x="6113975" y="2601750"/>
              <a:ext cx="384600" cy="39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43" name="Google Shape;743;p47"/>
          <p:cNvGrpSpPr/>
          <p:nvPr/>
        </p:nvGrpSpPr>
        <p:grpSpPr>
          <a:xfrm>
            <a:off x="5349125" y="1707150"/>
            <a:ext cx="1168400" cy="925425"/>
            <a:chOff x="5577725" y="2316750"/>
            <a:chExt cx="1168400" cy="925425"/>
          </a:xfrm>
        </p:grpSpPr>
        <p:sp>
          <p:nvSpPr>
            <p:cNvPr id="744" name="Google Shape;744;p47"/>
            <p:cNvSpPr/>
            <p:nvPr/>
          </p:nvSpPr>
          <p:spPr>
            <a:xfrm>
              <a:off x="5965175" y="2316750"/>
              <a:ext cx="297600" cy="28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6448525" y="29571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577725" y="2886875"/>
              <a:ext cx="297600" cy="28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7" name="Google Shape;747;p47"/>
            <p:cNvCxnSpPr>
              <a:stCxn id="744" idx="2"/>
            </p:cNvCxnSpPr>
            <p:nvPr/>
          </p:nvCxnSpPr>
          <p:spPr>
            <a:xfrm flipH="1">
              <a:off x="5805575" y="2601750"/>
              <a:ext cx="308400" cy="3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8" name="Google Shape;748;p47"/>
            <p:cNvCxnSpPr>
              <a:stCxn id="744" idx="2"/>
            </p:cNvCxnSpPr>
            <p:nvPr/>
          </p:nvCxnSpPr>
          <p:spPr>
            <a:xfrm>
              <a:off x="6113975" y="2601750"/>
              <a:ext cx="384600" cy="39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49" name="Google Shape;749;p47"/>
          <p:cNvSpPr txBox="1"/>
          <p:nvPr/>
        </p:nvSpPr>
        <p:spPr>
          <a:xfrm>
            <a:off x="2781300" y="2000250"/>
            <a:ext cx="57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/>
              <a:t>+</a:t>
            </a:r>
            <a:endParaRPr b="1" sz="2000"/>
          </a:p>
        </p:txBody>
      </p:sp>
      <p:cxnSp>
        <p:nvCxnSpPr>
          <p:cNvPr id="750" name="Google Shape;750;p47"/>
          <p:cNvCxnSpPr/>
          <p:nvPr/>
        </p:nvCxnSpPr>
        <p:spPr>
          <a:xfrm flipH="1">
            <a:off x="1714383" y="3014463"/>
            <a:ext cx="3300" cy="79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47"/>
          <p:cNvCxnSpPr/>
          <p:nvPr/>
        </p:nvCxnSpPr>
        <p:spPr>
          <a:xfrm>
            <a:off x="3851283" y="2785863"/>
            <a:ext cx="15900" cy="56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47"/>
          <p:cNvCxnSpPr/>
          <p:nvPr/>
        </p:nvCxnSpPr>
        <p:spPr>
          <a:xfrm>
            <a:off x="5905500" y="2838450"/>
            <a:ext cx="19200" cy="53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47"/>
          <p:cNvSpPr txBox="1"/>
          <p:nvPr/>
        </p:nvSpPr>
        <p:spPr>
          <a:xfrm>
            <a:off x="4723575" y="1847850"/>
            <a:ext cx="68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...</a:t>
            </a:r>
            <a:endParaRPr b="1" sz="2400"/>
          </a:p>
        </p:txBody>
      </p:sp>
      <p:cxnSp>
        <p:nvCxnSpPr>
          <p:cNvPr id="754" name="Google Shape;754;p47"/>
          <p:cNvCxnSpPr/>
          <p:nvPr/>
        </p:nvCxnSpPr>
        <p:spPr>
          <a:xfrm flipH="1">
            <a:off x="4000383" y="652263"/>
            <a:ext cx="3300" cy="79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47"/>
          <p:cNvSpPr txBox="1"/>
          <p:nvPr/>
        </p:nvSpPr>
        <p:spPr>
          <a:xfrm>
            <a:off x="4229100" y="436625"/>
            <a:ext cx="312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un segundo modelo tratamos de predecir los residuos del primer modelo. Así con todos los modelos siguientes.</a:t>
            </a:r>
            <a:endParaRPr/>
          </a:p>
        </p:txBody>
      </p:sp>
      <p:sp>
        <p:nvSpPr>
          <p:cNvPr id="756" name="Google Shape;756;p47"/>
          <p:cNvSpPr txBox="1"/>
          <p:nvPr/>
        </p:nvSpPr>
        <p:spPr>
          <a:xfrm>
            <a:off x="819150" y="3944400"/>
            <a:ext cx="200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1: dá una primera aproximación del valor a predecir.</a:t>
            </a:r>
            <a:endParaRPr/>
          </a:p>
        </p:txBody>
      </p:sp>
      <p:sp>
        <p:nvSpPr>
          <p:cNvPr id="757" name="Google Shape;757;p47"/>
          <p:cNvSpPr txBox="1"/>
          <p:nvPr/>
        </p:nvSpPr>
        <p:spPr>
          <a:xfrm>
            <a:off x="3105150" y="3334800"/>
            <a:ext cx="43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subsiguientes: dan sucesivas correcciones</a:t>
            </a:r>
            <a:endParaRPr/>
          </a:p>
        </p:txBody>
      </p:sp>
      <p:sp>
        <p:nvSpPr>
          <p:cNvPr id="758" name="Google Shape;758;p47"/>
          <p:cNvSpPr txBox="1"/>
          <p:nvPr/>
        </p:nvSpPr>
        <p:spPr>
          <a:xfrm>
            <a:off x="3257550" y="3887175"/>
            <a:ext cx="5667600" cy="831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Básicamente, es el análogo al descenso por el gradiente visto para modelos de regresión. La idea es ir sumando términos que vayan </a:t>
            </a:r>
            <a:r>
              <a:rPr lang="es-419"/>
              <a:t>corrigiendo</a:t>
            </a:r>
            <a:r>
              <a:rPr lang="es-419"/>
              <a:t> la propuesta inicial.</a:t>
            </a:r>
            <a:endParaRPr/>
          </a:p>
        </p:txBody>
      </p:sp>
      <p:pic>
        <p:nvPicPr>
          <p:cNvPr id="759" name="Google Shape;7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313" y="2639688"/>
            <a:ext cx="25431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Resumen: regresión y clasificación con árboles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La idea es encontrar condiciones que separen los datos en grupos donde: haya algunas clases dominantes (clasificación) o el error respecto del promedio sea bajo (problemas de regresión).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Los árboles de decisión pueden crecer tanto a punto de overfittear, por lo tanto es bueno tener en cuenta todas las técnicas para prevenir esto.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Mejor que un único árbol es un bosque! Random Forest es un algoritmo mucho más poderoso que los árboles de decisión. El problema es que perdemos interpretabilidad.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771" name="Google Shape;771;p4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El capítulo 8 de An Introduction to Statistical Learning (Hastie, Tibshirani, ...) es todo sobre árboles. Se recomienda fuertemente leerlo.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No se vayan de acá sin StatQuest!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https://www.youtube.com/watch?v=7VeUPuFGJHk</a:t>
            </a:r>
            <a:r>
              <a:rPr lang="es-419"/>
              <a:t> </a:t>
            </a:r>
            <a:r>
              <a:rPr lang="es-419">
                <a:solidFill>
                  <a:schemeClr val="dk1"/>
                </a:solidFill>
              </a:rPr>
              <a:t>(el link es sobre árboles de decisión, chequear todos los relacionados con lo que vimos en esta clase!).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Scikit-learn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7" name="Google Shape;7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3525"/>
            <a:ext cx="8839200" cy="2323659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50"/>
          <p:cNvSpPr txBox="1"/>
          <p:nvPr/>
        </p:nvSpPr>
        <p:spPr>
          <a:xfrm>
            <a:off x="311700" y="1149425"/>
            <a:ext cx="108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Clasificación:</a:t>
            </a:r>
            <a:endParaRPr sz="2400"/>
          </a:p>
        </p:txBody>
      </p:sp>
      <p:sp>
        <p:nvSpPr>
          <p:cNvPr id="779" name="Google Shape;779;p50"/>
          <p:cNvSpPr txBox="1"/>
          <p:nvPr>
            <p:ph idx="1" type="body"/>
          </p:nvPr>
        </p:nvSpPr>
        <p:spPr>
          <a:xfrm>
            <a:off x="311700" y="4352875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Los árboles simples tienen prácticamente los mismos argumentos.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Scikit-learn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5" name="Google Shape;7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725"/>
            <a:ext cx="8839199" cy="190814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51"/>
          <p:cNvSpPr txBox="1"/>
          <p:nvPr/>
        </p:nvSpPr>
        <p:spPr>
          <a:xfrm>
            <a:off x="311700" y="1149425"/>
            <a:ext cx="108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Regresión</a:t>
            </a:r>
            <a:r>
              <a:rPr lang="es-419" sz="2400"/>
              <a:t>:</a:t>
            </a:r>
            <a:endParaRPr sz="2400"/>
          </a:p>
        </p:txBody>
      </p:sp>
      <p:sp>
        <p:nvSpPr>
          <p:cNvPr id="787" name="Google Shape;787;p51"/>
          <p:cNvSpPr txBox="1"/>
          <p:nvPr>
            <p:ph idx="1" type="body"/>
          </p:nvPr>
        </p:nvSpPr>
        <p:spPr>
          <a:xfrm>
            <a:off x="311700" y="4352875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Los árboles simples tienen prácticamente los mismos argumentos.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empezamos? </a:t>
            </a:r>
            <a:r>
              <a:rPr lang="es-419" sz="2022"/>
              <a:t>Buscamos asociaciones entre los atributos y lo que queremos predecir.</a:t>
            </a:r>
            <a:endParaRPr sz="2022"/>
          </a:p>
        </p:txBody>
      </p:sp>
      <p:sp>
        <p:nvSpPr>
          <p:cNvPr id="92" name="Google Shape;92;p16"/>
          <p:cNvSpPr/>
          <p:nvPr/>
        </p:nvSpPr>
        <p:spPr>
          <a:xfrm>
            <a:off x="5523600" y="15455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Cielo = nublado?</a:t>
            </a:r>
            <a:endParaRPr b="1" sz="1800"/>
          </a:p>
        </p:txBody>
      </p:sp>
      <p:cxnSp>
        <p:nvCxnSpPr>
          <p:cNvPr id="93" name="Google Shape;93;p16"/>
          <p:cNvCxnSpPr/>
          <p:nvPr/>
        </p:nvCxnSpPr>
        <p:spPr>
          <a:xfrm>
            <a:off x="6498575" y="2118225"/>
            <a:ext cx="645900" cy="63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 flipH="1">
            <a:off x="6007775" y="2118225"/>
            <a:ext cx="490800" cy="6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5674625" y="21271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893825" y="21271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371200" y="26702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J</a:t>
            </a:r>
            <a:endParaRPr b="1" sz="2200"/>
          </a:p>
        </p:txBody>
      </p:sp>
      <p:sp>
        <p:nvSpPr>
          <p:cNvPr id="98" name="Google Shape;98;p16"/>
          <p:cNvSpPr/>
          <p:nvPr/>
        </p:nvSpPr>
        <p:spPr>
          <a:xfrm>
            <a:off x="6285600" y="27644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Humedad = alta</a:t>
            </a:r>
            <a:r>
              <a:rPr b="1" lang="es-419" sz="1800"/>
              <a:t>?</a:t>
            </a:r>
            <a:endParaRPr b="1" sz="1800"/>
          </a:p>
        </p:txBody>
      </p:sp>
      <p:cxnSp>
        <p:nvCxnSpPr>
          <p:cNvPr id="99" name="Google Shape;99;p16"/>
          <p:cNvCxnSpPr/>
          <p:nvPr/>
        </p:nvCxnSpPr>
        <p:spPr>
          <a:xfrm>
            <a:off x="7336775" y="3337425"/>
            <a:ext cx="645900" cy="63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/>
          <p:nvPr/>
        </p:nvCxnSpPr>
        <p:spPr>
          <a:xfrm flipH="1">
            <a:off x="6845975" y="3337425"/>
            <a:ext cx="490800" cy="6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6512825" y="33463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7732025" y="33463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406775" y="39833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N</a:t>
            </a:r>
            <a:r>
              <a:rPr b="1" lang="es-419" sz="1600"/>
              <a:t>J</a:t>
            </a:r>
            <a:endParaRPr b="1" sz="2200"/>
          </a:p>
        </p:txBody>
      </p:sp>
      <p:sp>
        <p:nvSpPr>
          <p:cNvPr id="104" name="Google Shape;104;p16"/>
          <p:cNvSpPr/>
          <p:nvPr/>
        </p:nvSpPr>
        <p:spPr>
          <a:xfrm>
            <a:off x="7732025" y="39833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J</a:t>
            </a:r>
            <a:endParaRPr b="1" sz="22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7825"/>
            <a:ext cx="390525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1857375" y="2846775"/>
            <a:ext cx="22098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857375" y="2009775"/>
            <a:ext cx="22098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429250" y="46291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J: juega; NJ: no juega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Felicitaciones! Construyó su primer árbol de decisión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170800" y="14693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Cielo = nublado?</a:t>
            </a:r>
            <a:endParaRPr b="1" sz="1800"/>
          </a:p>
        </p:txBody>
      </p:sp>
      <p:cxnSp>
        <p:nvCxnSpPr>
          <p:cNvPr id="115" name="Google Shape;115;p17"/>
          <p:cNvCxnSpPr/>
          <p:nvPr/>
        </p:nvCxnSpPr>
        <p:spPr>
          <a:xfrm>
            <a:off x="3145775" y="2042025"/>
            <a:ext cx="645900" cy="63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/>
          <p:nvPr/>
        </p:nvCxnSpPr>
        <p:spPr>
          <a:xfrm flipH="1">
            <a:off x="2654975" y="2042025"/>
            <a:ext cx="490800" cy="6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 txBox="1"/>
          <p:nvPr/>
        </p:nvSpPr>
        <p:spPr>
          <a:xfrm>
            <a:off x="2321825" y="20509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541025" y="20509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018400" y="25940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J</a:t>
            </a:r>
            <a:endParaRPr b="1" sz="2200"/>
          </a:p>
        </p:txBody>
      </p:sp>
      <p:sp>
        <p:nvSpPr>
          <p:cNvPr id="120" name="Google Shape;120;p17"/>
          <p:cNvSpPr/>
          <p:nvPr/>
        </p:nvSpPr>
        <p:spPr>
          <a:xfrm>
            <a:off x="2932800" y="26882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Humedad = alta?</a:t>
            </a:r>
            <a:endParaRPr b="1" sz="18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3983975" y="3261225"/>
            <a:ext cx="645900" cy="63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 flipH="1">
            <a:off x="3493175" y="3261225"/>
            <a:ext cx="490800" cy="6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3160025" y="32701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4379225" y="32701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053975" y="39071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NJ</a:t>
            </a:r>
            <a:endParaRPr b="1" sz="2200"/>
          </a:p>
        </p:txBody>
      </p:sp>
      <p:sp>
        <p:nvSpPr>
          <p:cNvPr id="126" name="Google Shape;126;p17"/>
          <p:cNvSpPr/>
          <p:nvPr/>
        </p:nvSpPr>
        <p:spPr>
          <a:xfrm>
            <a:off x="4379225" y="39071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J</a:t>
            </a:r>
            <a:endParaRPr b="1" sz="2200"/>
          </a:p>
        </p:txBody>
      </p:sp>
      <p:cxnSp>
        <p:nvCxnSpPr>
          <p:cNvPr id="127" name="Google Shape;127;p17"/>
          <p:cNvCxnSpPr/>
          <p:nvPr/>
        </p:nvCxnSpPr>
        <p:spPr>
          <a:xfrm flipH="1" rot="10800000">
            <a:off x="4572000" y="1447800"/>
            <a:ext cx="5715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5314950" y="1200150"/>
            <a:ext cx="18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Raíz del árbol</a:t>
            </a:r>
            <a:endParaRPr sz="1600"/>
          </a:p>
        </p:txBody>
      </p:sp>
      <p:sp>
        <p:nvSpPr>
          <p:cNvPr id="129" name="Google Shape;129;p17"/>
          <p:cNvSpPr txBox="1"/>
          <p:nvPr/>
        </p:nvSpPr>
        <p:spPr>
          <a:xfrm>
            <a:off x="5772075" y="1899000"/>
            <a:ext cx="18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Nodos (internos)</a:t>
            </a:r>
            <a:endParaRPr sz="1600"/>
          </a:p>
        </p:txBody>
      </p:sp>
      <p:cxnSp>
        <p:nvCxnSpPr>
          <p:cNvPr id="130" name="Google Shape;130;p17"/>
          <p:cNvCxnSpPr/>
          <p:nvPr/>
        </p:nvCxnSpPr>
        <p:spPr>
          <a:xfrm flipH="1" rot="10800000">
            <a:off x="5238450" y="2266525"/>
            <a:ext cx="45750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475200" y="4060725"/>
            <a:ext cx="18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Hojas </a:t>
            </a:r>
            <a:endParaRPr sz="1600"/>
          </a:p>
        </p:txBody>
      </p:sp>
      <p:cxnSp>
        <p:nvCxnSpPr>
          <p:cNvPr id="132" name="Google Shape;132;p17"/>
          <p:cNvCxnSpPr/>
          <p:nvPr/>
        </p:nvCxnSpPr>
        <p:spPr>
          <a:xfrm flipH="1">
            <a:off x="1323000" y="3257625"/>
            <a:ext cx="658200" cy="7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31" idx="3"/>
          </p:cNvCxnSpPr>
          <p:nvPr/>
        </p:nvCxnSpPr>
        <p:spPr>
          <a:xfrm rot="10800000">
            <a:off x="1390800" y="4260975"/>
            <a:ext cx="93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7848600" y="1447800"/>
            <a:ext cx="0" cy="295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 txBox="1"/>
          <p:nvPr/>
        </p:nvSpPr>
        <p:spPr>
          <a:xfrm rot="-5400000">
            <a:off x="6985825" y="2470651"/>
            <a:ext cx="247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Profundidad del árbol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cosa se puede complicar un cacho...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741625"/>
            <a:ext cx="73723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5010150" y="4629150"/>
            <a:ext cx="40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 desarrollado en el colab...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895350" y="3790950"/>
            <a:ext cx="754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Podemos querer predecir precio de inmuebles en base a sus características o a qué zona pertenece: podemos usar los árboles como para regresión como para clasificación.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¿Por cuál feature arrancamos?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406950" y="110997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 de datos multidimensional y con variables de distintas categorías (numérica, ordinal, nominal):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construímos un árbol de decisión?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Seleccionamos un feature muy informativo y le preguntamos si cumple o no una dada condición.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De aquí se desprenden dos caminos: </a:t>
            </a:r>
            <a:r>
              <a:rPr lang="es-419">
                <a:solidFill>
                  <a:schemeClr val="dk1"/>
                </a:solidFill>
              </a:rPr>
              <a:t>si</a:t>
            </a:r>
            <a:r>
              <a:rPr lang="es-419">
                <a:solidFill>
                  <a:schemeClr val="dk1"/>
                </a:solidFill>
              </a:rPr>
              <a:t> se cumple o no la condición de arriba.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Para cada “hijo” volvemos a seleccionar un feature informativo y una condición para que cumpla.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Podemos seguir así hasta eventualmente llegar a un árbol con tantas hojas como datos en mi dataset.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476300" y="4095750"/>
            <a:ext cx="6191400" cy="73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¿Qué es un feature informativo? ¿Cómo elegimos la condición que le preguntamos si cumple o no?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Depende de si es un problema de regresión o clasificación: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1"/>
                </a:solidFill>
              </a:rPr>
              <a:t>Clasificación</a:t>
            </a:r>
            <a:r>
              <a:rPr lang="es-419">
                <a:solidFill>
                  <a:schemeClr val="dk1"/>
                </a:solidFill>
              </a:rPr>
              <a:t>: buscamos que un nodo me separe los datos en grupos lo </a:t>
            </a:r>
            <a:r>
              <a:rPr lang="es-419">
                <a:solidFill>
                  <a:schemeClr val="dk1"/>
                </a:solidFill>
              </a:rPr>
              <a:t>más</a:t>
            </a:r>
            <a:r>
              <a:rPr lang="es-419">
                <a:solidFill>
                  <a:schemeClr val="dk1"/>
                </a:solidFill>
              </a:rPr>
              <a:t> “puros” posibles, es decir, que no haya tanta mezcla de las clases.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1"/>
                </a:solidFill>
              </a:rPr>
              <a:t>Regresión:</a:t>
            </a:r>
            <a:r>
              <a:rPr lang="es-419">
                <a:solidFill>
                  <a:schemeClr val="dk1"/>
                </a:solidFill>
              </a:rPr>
              <a:t> buscamos nodos que separen los datos en grupos donde el error de predicción sea bajo.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es-419" sz="2688"/>
              <a:t>¿Qué es un feature informativo? ¿Cómo elegimos la condición que le preguntamos si cumple o no?</a:t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Antes… ¿cómo tratamos v</a:t>
            </a:r>
            <a:r>
              <a:rPr lang="es-419"/>
              <a:t>ariables categóricas?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Supongamos una variable categórica: rojo, azul, verde. De los nodos se desprende si se cumple o no la variable categórica.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542400" y="20027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¿Es verde?</a:t>
            </a:r>
            <a:endParaRPr b="1" sz="1800"/>
          </a:p>
        </p:txBody>
      </p:sp>
      <p:sp>
        <p:nvSpPr>
          <p:cNvPr id="165" name="Google Shape;165;p21"/>
          <p:cNvSpPr/>
          <p:nvPr/>
        </p:nvSpPr>
        <p:spPr>
          <a:xfrm>
            <a:off x="5240375" y="3221925"/>
            <a:ext cx="2059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¿Es rojo?</a:t>
            </a:r>
            <a:endParaRPr b="1" sz="1800"/>
          </a:p>
        </p:txBody>
      </p:sp>
      <p:cxnSp>
        <p:nvCxnSpPr>
          <p:cNvPr id="166" name="Google Shape;166;p21"/>
          <p:cNvCxnSpPr>
            <a:stCxn id="164" idx="2"/>
          </p:cNvCxnSpPr>
          <p:nvPr/>
        </p:nvCxnSpPr>
        <p:spPr>
          <a:xfrm flipH="1">
            <a:off x="4003200" y="2575425"/>
            <a:ext cx="568800" cy="9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1"/>
          <p:cNvCxnSpPr>
            <a:stCxn id="164" idx="2"/>
            <a:endCxn id="165" idx="1"/>
          </p:cNvCxnSpPr>
          <p:nvPr/>
        </p:nvCxnSpPr>
        <p:spPr>
          <a:xfrm>
            <a:off x="4572000" y="2575425"/>
            <a:ext cx="668400" cy="9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1"/>
          <p:cNvCxnSpPr>
            <a:stCxn id="165" idx="2"/>
          </p:cNvCxnSpPr>
          <p:nvPr/>
        </p:nvCxnSpPr>
        <p:spPr>
          <a:xfrm>
            <a:off x="6269975" y="3794625"/>
            <a:ext cx="645900" cy="63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>
            <a:stCxn id="165" idx="2"/>
          </p:cNvCxnSpPr>
          <p:nvPr/>
        </p:nvCxnSpPr>
        <p:spPr>
          <a:xfrm flipH="1">
            <a:off x="5779175" y="3794625"/>
            <a:ext cx="490800" cy="6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 txBox="1"/>
          <p:nvPr/>
        </p:nvSpPr>
        <p:spPr>
          <a:xfrm>
            <a:off x="3922025" y="26605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5446025" y="38035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6665225" y="38035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4836425" y="26605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3542400" y="35084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5142600" y="43466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6895200" y="4346625"/>
            <a:ext cx="645900" cy="63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1"/>
          <p:cNvCxnSpPr/>
          <p:nvPr/>
        </p:nvCxnSpPr>
        <p:spPr>
          <a:xfrm flipH="1">
            <a:off x="2454050" y="4065225"/>
            <a:ext cx="917100" cy="247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1"/>
          <p:cNvSpPr txBox="1"/>
          <p:nvPr/>
        </p:nvSpPr>
        <p:spPr>
          <a:xfrm>
            <a:off x="423225" y="4076700"/>
            <a:ext cx="205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predice algo, o se continúa el árbol con otros features.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7442350" y="3744225"/>
            <a:ext cx="169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Acá caerían instancias color azul.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