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413" r:id="rId3"/>
    <p:sldId id="414" r:id="rId4"/>
    <p:sldId id="416" r:id="rId5"/>
    <p:sldId id="417" r:id="rId6"/>
    <p:sldId id="418" r:id="rId7"/>
    <p:sldId id="419" r:id="rId8"/>
    <p:sldId id="420" r:id="rId9"/>
    <p:sldId id="421" r:id="rId10"/>
    <p:sldId id="422" r:id="rId11"/>
    <p:sldId id="423" r:id="rId12"/>
    <p:sldId id="424" r:id="rId13"/>
    <p:sldId id="425" r:id="rId14"/>
    <p:sldId id="426" r:id="rId15"/>
    <p:sldId id="427" r:id="rId16"/>
    <p:sldId id="429" r:id="rId17"/>
    <p:sldId id="428" r:id="rId18"/>
    <p:sldId id="430" r:id="rId19"/>
    <p:sldId id="431" r:id="rId20"/>
    <p:sldId id="432" r:id="rId21"/>
    <p:sldId id="433" r:id="rId22"/>
    <p:sldId id="434" r:id="rId23"/>
    <p:sldId id="435" r:id="rId24"/>
    <p:sldId id="43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1993" autoAdjust="0"/>
  </p:normalViewPr>
  <p:slideViewPr>
    <p:cSldViewPr>
      <p:cViewPr>
        <p:scale>
          <a:sx n="77" d="100"/>
          <a:sy n="77" d="100"/>
        </p:scale>
        <p:origin x="123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BB39C-80FD-48F3-A897-12DC2177286D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E21B3-6AF7-4B2B-911A-948CD1154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05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34FC-4B6B-4403-88B0-11079102E08A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5FBF-3F79-4A03-8ED4-CF76A4DF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8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34FC-4B6B-4403-88B0-11079102E08A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5FBF-3F79-4A03-8ED4-CF76A4DF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06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34FC-4B6B-4403-88B0-11079102E08A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5FBF-3F79-4A03-8ED4-CF76A4DF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87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34FC-4B6B-4403-88B0-11079102E08A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5FBF-3F79-4A03-8ED4-CF76A4DF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34FC-4B6B-4403-88B0-11079102E08A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5FBF-3F79-4A03-8ED4-CF76A4DF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57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34FC-4B6B-4403-88B0-11079102E08A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5FBF-3F79-4A03-8ED4-CF76A4DF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34FC-4B6B-4403-88B0-11079102E08A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5FBF-3F79-4A03-8ED4-CF76A4DF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0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34FC-4B6B-4403-88B0-11079102E08A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5FBF-3F79-4A03-8ED4-CF76A4DF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4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34FC-4B6B-4403-88B0-11079102E08A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5FBF-3F79-4A03-8ED4-CF76A4DF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39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34FC-4B6B-4403-88B0-11079102E08A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5FBF-3F79-4A03-8ED4-CF76A4DF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63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34FC-4B6B-4403-88B0-11079102E08A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5FBF-3F79-4A03-8ED4-CF76A4DF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62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834FC-4B6B-4403-88B0-11079102E08A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85FBF-3F79-4A03-8ED4-CF76A4DF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2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cucolab.org/" TargetMode="External"/><Relationship Id="rId2" Type="http://schemas.openxmlformats.org/officeDocument/2006/relationships/hyperlink" Target="mailto:tagliazucchi.enzo@google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4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4267200"/>
            <a:ext cx="60960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2000" dirty="0">
              <a:latin typeface="Bahnschrift SemiBold" pitchFamily="34" charset="0"/>
            </a:endParaRPr>
          </a:p>
          <a:p>
            <a:endParaRPr lang="es-AR" sz="2400" dirty="0">
              <a:latin typeface="Bahnschrift SemiBold" pitchFamily="34" charset="0"/>
            </a:endParaRPr>
          </a:p>
          <a:p>
            <a:r>
              <a:rPr lang="es-AR" sz="2400" dirty="0">
                <a:latin typeface="Bahnschrift SemiBold" pitchFamily="34" charset="0"/>
              </a:rPr>
              <a:t>Prof. Enzo </a:t>
            </a:r>
            <a:r>
              <a:rPr lang="es-AR" sz="2400" dirty="0" err="1">
                <a:latin typeface="Bahnschrift SemiBold" pitchFamily="34" charset="0"/>
              </a:rPr>
              <a:t>Tagliazucchi</a:t>
            </a:r>
            <a:endParaRPr lang="es-AR" sz="2400" dirty="0">
              <a:latin typeface="Bahnschrift SemiBold" pitchFamily="34" charset="0"/>
            </a:endParaRPr>
          </a:p>
          <a:p>
            <a:endParaRPr lang="es-AR" sz="2400" dirty="0">
              <a:latin typeface="Bahnschrift SemiBold" pitchFamily="34" charset="0"/>
            </a:endParaRPr>
          </a:p>
          <a:p>
            <a:r>
              <a:rPr lang="es-AR" sz="2400" dirty="0" err="1">
                <a:latin typeface="Bahnschrift SemiBold" pitchFamily="34" charset="0"/>
                <a:hlinkClick r:id="rId2"/>
              </a:rPr>
              <a:t>tagliazucchi.enzo</a:t>
            </a:r>
            <a:r>
              <a:rPr lang="en-US" sz="2400" dirty="0">
                <a:latin typeface="Bahnschrift SemiBold" pitchFamily="34" charset="0"/>
                <a:hlinkClick r:id="rId2"/>
              </a:rPr>
              <a:t>@googlemail.com</a:t>
            </a:r>
            <a:endParaRPr lang="en-US" sz="2400" dirty="0">
              <a:latin typeface="Bahnschrift SemiBold" pitchFamily="34" charset="0"/>
            </a:endParaRPr>
          </a:p>
          <a:p>
            <a:r>
              <a:rPr lang="en-US" sz="2400" dirty="0">
                <a:latin typeface="Bahnschrift SemiBold" pitchFamily="34" charset="0"/>
                <a:hlinkClick r:id="rId3"/>
              </a:rPr>
              <a:t>www.cocucolab.org</a:t>
            </a:r>
            <a:r>
              <a:rPr lang="en-US" sz="2400" dirty="0">
                <a:latin typeface="Bahnschrift SemiBold" pitchFamily="34" charset="0"/>
              </a:rPr>
              <a:t> 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257651"/>
            <a:ext cx="87630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2000" dirty="0">
              <a:latin typeface="Bahnschrift SemiBold" pitchFamily="34" charset="0"/>
            </a:endParaRPr>
          </a:p>
          <a:p>
            <a:r>
              <a:rPr lang="es-AR" sz="4400" dirty="0">
                <a:latin typeface="Bahnschrift SemiBold" pitchFamily="34" charset="0"/>
              </a:rPr>
              <a:t>Laboratorio de datos, clase 14</a:t>
            </a:r>
          </a:p>
          <a:p>
            <a:endParaRPr lang="es-AR" sz="4400" dirty="0">
              <a:latin typeface="Bahnschrift SemiBold" pitchFamily="34" charset="0"/>
            </a:endParaRPr>
          </a:p>
          <a:p>
            <a:endParaRPr lang="es-AR" sz="3200" dirty="0">
              <a:latin typeface="Bahnschrift SemiBold" pitchFamily="34" charset="0"/>
            </a:endParaRPr>
          </a:p>
          <a:p>
            <a:r>
              <a:rPr lang="es-AR" sz="3200" dirty="0">
                <a:latin typeface="Bahnschrift SemiBold" pitchFamily="34" charset="0"/>
              </a:rPr>
              <a:t>Máquinas de soporte vectorial</a:t>
            </a:r>
          </a:p>
          <a:p>
            <a:r>
              <a:rPr lang="es-AR" sz="3200" dirty="0">
                <a:latin typeface="Bahnschrift SemiBold" pitchFamily="34" charset="0"/>
              </a:rPr>
              <a:t>(</a:t>
            </a:r>
            <a:r>
              <a:rPr lang="es-AR" sz="3200" i="1" dirty="0" err="1">
                <a:latin typeface="Bahnschrift SemiBold" pitchFamily="34" charset="0"/>
              </a:rPr>
              <a:t>support</a:t>
            </a:r>
            <a:r>
              <a:rPr lang="es-AR" sz="3200" i="1" dirty="0">
                <a:latin typeface="Bahnschrift SemiBold" pitchFamily="34" charset="0"/>
              </a:rPr>
              <a:t> vector machines</a:t>
            </a:r>
            <a:r>
              <a:rPr lang="es-AR" sz="3200" dirty="0">
                <a:latin typeface="Bahnschrift SemiBold" pitchFamily="34" charset="0"/>
              </a:rPr>
              <a:t>, SVM)</a:t>
            </a:r>
          </a:p>
          <a:p>
            <a:endParaRPr lang="es-AR" sz="1600" dirty="0">
              <a:latin typeface="Bahnschrift SemiBold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978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10E60F3-5487-4F14-ACAC-07197E422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AR" dirty="0"/>
              <a:t>Clasificador de margen máximo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2F30DA-1AD5-4264-BC57-BBF2ED5E0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99" y="3429000"/>
            <a:ext cx="5581650" cy="12001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3C469A-B354-471A-9AB5-7CD62C1A9ABF}"/>
                  </a:ext>
                </a:extLst>
              </p:cNvPr>
              <p:cNvSpPr txBox="1"/>
              <p:nvPr/>
            </p:nvSpPr>
            <p:spPr>
              <a:xfrm>
                <a:off x="450937" y="1655438"/>
                <a:ext cx="8382000" cy="1241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b="1" dirty="0"/>
                  <a:t>El problema </a:t>
                </a:r>
              </a:p>
              <a:p>
                <a:endParaRPr lang="es-AR" dirty="0"/>
              </a:p>
              <a:p>
                <a:r>
                  <a:rPr lang="es-AR" dirty="0"/>
                  <a:t>E</a:t>
                </a:r>
                <a:r>
                  <a:rPr lang="en-US" dirty="0" err="1"/>
                  <a:t>ncontrar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y </a:t>
                </a:r>
                <a14:m>
                  <m:oMath xmlns:m="http://schemas.openxmlformats.org/officeDocument/2006/math">
                    <m:r>
                      <a:rPr lang="es-AR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tal</a:t>
                </a:r>
                <a:r>
                  <a:rPr lang="en-US" dirty="0"/>
                  <a:t> que el M compatible con </a:t>
                </a:r>
                <a:r>
                  <a:rPr lang="en-US" dirty="0" err="1"/>
                  <a:t>estas</a:t>
                </a:r>
                <a:r>
                  <a:rPr lang="en-US" dirty="0"/>
                  <a:t> dos </a:t>
                </a:r>
                <a:r>
                  <a:rPr lang="en-US" dirty="0" err="1"/>
                  <a:t>condiciones</a:t>
                </a:r>
                <a:r>
                  <a:rPr lang="en-US" dirty="0"/>
                  <a:t> es el </a:t>
                </a:r>
                <a:r>
                  <a:rPr lang="en-US" dirty="0" err="1"/>
                  <a:t>más</a:t>
                </a:r>
                <a:r>
                  <a:rPr lang="en-US" dirty="0"/>
                  <a:t> </a:t>
                </a:r>
                <a:r>
                  <a:rPr lang="en-US" dirty="0" err="1"/>
                  <a:t>grande</a:t>
                </a:r>
                <a:r>
                  <a:rPr lang="en-US" dirty="0"/>
                  <a:t> </a:t>
                </a:r>
                <a:r>
                  <a:rPr lang="en-US" dirty="0" err="1"/>
                  <a:t>posible</a:t>
                </a:r>
                <a:r>
                  <a:rPr lang="en-US" dirty="0"/>
                  <a:t>: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3C469A-B354-471A-9AB5-7CD62C1A9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937" y="1655438"/>
                <a:ext cx="8382000" cy="1241494"/>
              </a:xfrm>
              <a:prstGeom prst="rect">
                <a:avLst/>
              </a:prstGeom>
              <a:blipFill>
                <a:blip r:embed="rId3"/>
                <a:stretch>
                  <a:fillRect l="-655" t="-2956" r="-145" b="-7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19D2EB-1997-4499-91A9-5773412441A2}"/>
              </a:ext>
            </a:extLst>
          </p:cNvPr>
          <p:cNvCxnSpPr/>
          <p:nvPr/>
        </p:nvCxnSpPr>
        <p:spPr>
          <a:xfrm flipV="1">
            <a:off x="1905000" y="3429000"/>
            <a:ext cx="457200" cy="228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AF70A67-3839-47EC-BCAE-3A1B6E4C6C0B}"/>
                  </a:ext>
                </a:extLst>
              </p:cNvPr>
              <p:cNvSpPr/>
              <p:nvPr/>
            </p:nvSpPr>
            <p:spPr>
              <a:xfrm>
                <a:off x="2378901" y="3173968"/>
                <a:ext cx="10924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s-AR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s-AR" dirty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AF70A67-3839-47EC-BCAE-3A1B6E4C6C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901" y="3173968"/>
                <a:ext cx="109247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DC15221-B1A4-460A-BBFA-70A22DB45710}"/>
              </a:ext>
            </a:extLst>
          </p:cNvPr>
          <p:cNvCxnSpPr/>
          <p:nvPr/>
        </p:nvCxnSpPr>
        <p:spPr>
          <a:xfrm>
            <a:off x="609600" y="4629150"/>
            <a:ext cx="33528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1C278E3-EF92-4A8C-B7BD-11D5616F25DA}"/>
              </a:ext>
            </a:extLst>
          </p:cNvPr>
          <p:cNvSpPr txBox="1"/>
          <p:nvPr/>
        </p:nvSpPr>
        <p:spPr>
          <a:xfrm>
            <a:off x="450937" y="485775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por lo anterior, es igual a la distancia entre cada punto y el hiperplano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0560EF-35C5-4588-8161-0E77EE0AD849}"/>
              </a:ext>
            </a:extLst>
          </p:cNvPr>
          <p:cNvSpPr txBox="1"/>
          <p:nvPr/>
        </p:nvSpPr>
        <p:spPr>
          <a:xfrm>
            <a:off x="317587" y="5835563"/>
            <a:ext cx="8648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/>
              <a:t>Formulación matemática de pedir que el margen (M) sea lo más grande posible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5342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5F7EC8-9B9B-44A1-9256-861BF98A5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57400"/>
            <a:ext cx="4429125" cy="394335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BD5536C-4EB9-4181-A1EF-F012BFD4E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AR" dirty="0"/>
              <a:t>Clasificador de soporte vectorial</a:t>
            </a:r>
            <a:endParaRPr lang="en-US" dirty="0"/>
          </a:p>
        </p:txBody>
      </p:sp>
      <p:pic>
        <p:nvPicPr>
          <p:cNvPr id="2050" name="Picture 2" descr="Thinking Emoji [Free Download IOS Emojis] | Emoji Island">
            <a:extLst>
              <a:ext uri="{FF2B5EF4-FFF2-40B4-BE49-F238E27FC236}">
                <a16:creationId xmlns:a16="http://schemas.microsoft.com/office/drawing/2014/main" id="{EE2CBB88-FA6E-484A-9C70-EB90F89BC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48000"/>
            <a:ext cx="164020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70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0284AA6-07AC-4141-A25E-879856AB4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AR" dirty="0"/>
              <a:t>Clasificador de soporte vectorial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B9D52D-CA7F-4858-96B2-720A32DF3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42" y="2276019"/>
            <a:ext cx="5581650" cy="12001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8AE4147-FEF6-4B9F-8184-F7E71C069E4F}"/>
                  </a:ext>
                </a:extLst>
              </p:cNvPr>
              <p:cNvSpPr txBox="1"/>
              <p:nvPr/>
            </p:nvSpPr>
            <p:spPr>
              <a:xfrm>
                <a:off x="450937" y="1371600"/>
                <a:ext cx="8382000" cy="687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/>
                  <a:t>E</a:t>
                </a:r>
                <a:r>
                  <a:rPr lang="en-US" dirty="0" err="1"/>
                  <a:t>ncontrar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y </a:t>
                </a:r>
                <a14:m>
                  <m:oMath xmlns:m="http://schemas.openxmlformats.org/officeDocument/2006/math">
                    <m:r>
                      <a:rPr lang="es-AR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tal</a:t>
                </a:r>
                <a:r>
                  <a:rPr lang="en-US" dirty="0"/>
                  <a:t> que el M compatible con </a:t>
                </a:r>
                <a:r>
                  <a:rPr lang="en-US" dirty="0" err="1"/>
                  <a:t>estas</a:t>
                </a:r>
                <a:r>
                  <a:rPr lang="en-US" dirty="0"/>
                  <a:t> dos </a:t>
                </a:r>
                <a:r>
                  <a:rPr lang="en-US" dirty="0" err="1"/>
                  <a:t>condiciones</a:t>
                </a:r>
                <a:r>
                  <a:rPr lang="en-US" dirty="0"/>
                  <a:t> es el </a:t>
                </a:r>
                <a:r>
                  <a:rPr lang="en-US" dirty="0" err="1"/>
                  <a:t>más</a:t>
                </a:r>
                <a:r>
                  <a:rPr lang="en-US" dirty="0"/>
                  <a:t> </a:t>
                </a:r>
                <a:r>
                  <a:rPr lang="en-US" dirty="0" err="1"/>
                  <a:t>grande</a:t>
                </a:r>
                <a:r>
                  <a:rPr lang="en-US" dirty="0"/>
                  <a:t> </a:t>
                </a:r>
                <a:r>
                  <a:rPr lang="en-US" dirty="0" err="1"/>
                  <a:t>posible</a:t>
                </a:r>
                <a:r>
                  <a:rPr lang="en-US" dirty="0"/>
                  <a:t>: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8AE4147-FEF6-4B9F-8184-F7E71C069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937" y="1371600"/>
                <a:ext cx="8382000" cy="687496"/>
              </a:xfrm>
              <a:prstGeom prst="rect">
                <a:avLst/>
              </a:prstGeom>
              <a:blipFill>
                <a:blip r:embed="rId3"/>
                <a:stretch>
                  <a:fillRect l="-655" t="-885" r="-145" b="-13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2A1A9548-50EB-49BA-8B96-C783F89BD684}"/>
              </a:ext>
            </a:extLst>
          </p:cNvPr>
          <p:cNvSpPr/>
          <p:nvPr/>
        </p:nvSpPr>
        <p:spPr>
          <a:xfrm>
            <a:off x="441542" y="3068962"/>
            <a:ext cx="4130458" cy="3310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192DCD-DAD4-413B-9CBC-369F65B7F285}"/>
              </a:ext>
            </a:extLst>
          </p:cNvPr>
          <p:cNvSpPr txBox="1"/>
          <p:nvPr/>
        </p:nvSpPr>
        <p:spPr>
          <a:xfrm>
            <a:off x="2965537" y="2506762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Esta condición no se puede cumplir en el caso no separable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4998B1-84B1-4B8C-86FD-771DB5EA71D5}"/>
              </a:ext>
            </a:extLst>
          </p:cNvPr>
          <p:cNvSpPr txBox="1"/>
          <p:nvPr/>
        </p:nvSpPr>
        <p:spPr>
          <a:xfrm>
            <a:off x="304800" y="4059562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/>
              <a:t>... e incluso puede que no sea deseable cumplirla incluso en el caso separable:</a:t>
            </a:r>
            <a:endParaRPr lang="en-US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B54C24-D65F-4FC7-A192-10A5728F6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368" y="4517411"/>
            <a:ext cx="2701246" cy="23405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0C21F1-02FC-4FE0-8B0A-3DD4117E92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4354" y="4572000"/>
            <a:ext cx="2625046" cy="2292294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17B72D-F8D0-46AE-9BFC-69205738F0B1}"/>
              </a:ext>
            </a:extLst>
          </p:cNvPr>
          <p:cNvCxnSpPr>
            <a:cxnSpLocks/>
          </p:cNvCxnSpPr>
          <p:nvPr/>
        </p:nvCxnSpPr>
        <p:spPr>
          <a:xfrm flipH="1">
            <a:off x="6023192" y="5012287"/>
            <a:ext cx="777948" cy="457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0B30C17-6101-44B5-AC93-48F04DBB2767}"/>
              </a:ext>
            </a:extLst>
          </p:cNvPr>
          <p:cNvSpPr txBox="1"/>
          <p:nvPr/>
        </p:nvSpPr>
        <p:spPr>
          <a:xfrm>
            <a:off x="6957425" y="4765321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Agregar este punto cambia todo...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60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0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35B9928-2D59-4C61-8239-62502FB69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62" y="4038600"/>
            <a:ext cx="4867275" cy="183832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B8E717A-E314-42B7-97F8-4D3143936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AR" dirty="0"/>
              <a:t>Clasificador de soporte vectorial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B6CB72-0547-4B15-A4A6-EBFAD258F928}"/>
              </a:ext>
            </a:extLst>
          </p:cNvPr>
          <p:cNvSpPr txBox="1"/>
          <p:nvPr/>
        </p:nvSpPr>
        <p:spPr>
          <a:xfrm>
            <a:off x="381000" y="1524000"/>
            <a:ext cx="838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/>
              <a:t>Idea </a:t>
            </a:r>
            <a:r>
              <a:rPr lang="es-AR" dirty="0"/>
              <a:t>(margen suave): permitir que el clasificador cometa errores, dejando ejemplos del lado incorrecto, siempre y cuando la suma de esos errores esté acotada por alguna constante.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29596A-BA66-407F-B3F2-1751CDB2F77B}"/>
                  </a:ext>
                </a:extLst>
              </p:cNvPr>
              <p:cNvSpPr txBox="1"/>
              <p:nvPr/>
            </p:nvSpPr>
            <p:spPr>
              <a:xfrm>
                <a:off x="381000" y="2362200"/>
                <a:ext cx="8382000" cy="964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AR" dirty="0"/>
              </a:p>
              <a:p>
                <a:r>
                  <a:rPr lang="es-AR" dirty="0"/>
                  <a:t>E</a:t>
                </a:r>
                <a:r>
                  <a:rPr lang="en-US" dirty="0" err="1"/>
                  <a:t>ncontrar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y </a:t>
                </a:r>
                <a14:m>
                  <m:oMath xmlns:m="http://schemas.openxmlformats.org/officeDocument/2006/math">
                    <m:r>
                      <a:rPr lang="es-AR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tal</a:t>
                </a:r>
                <a:r>
                  <a:rPr lang="en-US" dirty="0"/>
                  <a:t> que el M compatible con </a:t>
                </a:r>
                <a:r>
                  <a:rPr lang="en-US" dirty="0" err="1"/>
                  <a:t>estas</a:t>
                </a:r>
                <a:r>
                  <a:rPr lang="en-US" dirty="0"/>
                  <a:t> </a:t>
                </a:r>
                <a:r>
                  <a:rPr lang="en-US" dirty="0" err="1"/>
                  <a:t>condiciones</a:t>
                </a:r>
                <a:r>
                  <a:rPr lang="en-US" dirty="0"/>
                  <a:t> es el </a:t>
                </a:r>
                <a:r>
                  <a:rPr lang="en-US" dirty="0" err="1"/>
                  <a:t>más</a:t>
                </a:r>
                <a:r>
                  <a:rPr lang="en-US" dirty="0"/>
                  <a:t> </a:t>
                </a:r>
                <a:r>
                  <a:rPr lang="en-US" dirty="0" err="1"/>
                  <a:t>grande</a:t>
                </a:r>
                <a:r>
                  <a:rPr lang="en-US" dirty="0"/>
                  <a:t> </a:t>
                </a:r>
                <a:r>
                  <a:rPr lang="en-US" dirty="0" err="1"/>
                  <a:t>posible</a:t>
                </a:r>
                <a:r>
                  <a:rPr lang="en-US" dirty="0"/>
                  <a:t>: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29596A-BA66-407F-B3F2-1751CDB2F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362200"/>
                <a:ext cx="8382000" cy="964495"/>
              </a:xfrm>
              <a:prstGeom prst="rect">
                <a:avLst/>
              </a:prstGeom>
              <a:blipFill>
                <a:blip r:embed="rId3"/>
                <a:stretch>
                  <a:fillRect l="-655" r="-145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2ED16E-B1F2-4762-8D0F-7269A5034FAC}"/>
              </a:ext>
            </a:extLst>
          </p:cNvPr>
          <p:cNvCxnSpPr/>
          <p:nvPr/>
        </p:nvCxnSpPr>
        <p:spPr>
          <a:xfrm flipV="1">
            <a:off x="1563536" y="3935782"/>
            <a:ext cx="457200" cy="228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1F24A80-1E89-4201-B85A-4186352524FB}"/>
                  </a:ext>
                </a:extLst>
              </p:cNvPr>
              <p:cNvSpPr/>
              <p:nvPr/>
            </p:nvSpPr>
            <p:spPr>
              <a:xfrm>
                <a:off x="2037437" y="3680750"/>
                <a:ext cx="10924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s-AR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s-AR" dirty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1F24A80-1E89-4201-B85A-4186352524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437" y="3680750"/>
                <a:ext cx="109247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88B73D3-748E-453F-811B-2EB873A9ECDE}"/>
              </a:ext>
            </a:extLst>
          </p:cNvPr>
          <p:cNvCxnSpPr/>
          <p:nvPr/>
        </p:nvCxnSpPr>
        <p:spPr>
          <a:xfrm flipV="1">
            <a:off x="5009237" y="4458910"/>
            <a:ext cx="457200" cy="228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162C509-E6BC-4CA5-9122-7E8837819141}"/>
                  </a:ext>
                </a:extLst>
              </p:cNvPr>
              <p:cNvSpPr/>
              <p:nvPr/>
            </p:nvSpPr>
            <p:spPr>
              <a:xfrm>
                <a:off x="5638800" y="3883161"/>
                <a:ext cx="331994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A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A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err="1"/>
                  <a:t>está</a:t>
                </a:r>
                <a:r>
                  <a:rPr lang="en-US" dirty="0"/>
                  <a:t> del </a:t>
                </a:r>
                <a:r>
                  <a:rPr lang="en-US" dirty="0" err="1"/>
                  <a:t>lado</a:t>
                </a:r>
                <a:r>
                  <a:rPr lang="en-US" dirty="0"/>
                  <a:t> </a:t>
                </a:r>
                <a:r>
                  <a:rPr lang="en-US" dirty="0" err="1"/>
                  <a:t>correcto</a:t>
                </a:r>
                <a:endParaRPr lang="en-US" dirty="0"/>
              </a:p>
              <a:p>
                <a:r>
                  <a:rPr lang="es-AR" dirty="0"/>
                  <a:t>s</a:t>
                </a:r>
                <a:r>
                  <a:rPr lang="en-US" dirty="0" err="1"/>
                  <a:t>ino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AR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162C509-E6BC-4CA5-9122-7E88378191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3883161"/>
                <a:ext cx="3319948" cy="646331"/>
              </a:xfrm>
              <a:prstGeom prst="rect">
                <a:avLst/>
              </a:prstGeom>
              <a:blipFill>
                <a:blip r:embed="rId5"/>
                <a:stretch>
                  <a:fillRect l="-1468" t="-4717" r="-73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9E86F231-4E6D-42A0-AD61-F9CBAA07153C}"/>
              </a:ext>
            </a:extLst>
          </p:cNvPr>
          <p:cNvSpPr/>
          <p:nvPr/>
        </p:nvSpPr>
        <p:spPr>
          <a:xfrm>
            <a:off x="1214790" y="5087872"/>
            <a:ext cx="1223610" cy="7890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5D5D3-1186-449D-959F-41124D53E194}"/>
              </a:ext>
            </a:extLst>
          </p:cNvPr>
          <p:cNvSpPr txBox="1"/>
          <p:nvPr/>
        </p:nvSpPr>
        <p:spPr>
          <a:xfrm>
            <a:off x="2583676" y="5548302"/>
            <a:ext cx="586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Suma total de los errores acotada por C </a:t>
            </a:r>
          </a:p>
          <a:p>
            <a:r>
              <a:rPr lang="es-AR" dirty="0">
                <a:solidFill>
                  <a:srgbClr val="FF0000"/>
                </a:solidFill>
              </a:rPr>
              <a:t>(</a:t>
            </a:r>
            <a:r>
              <a:rPr lang="es-AR" dirty="0" err="1">
                <a:solidFill>
                  <a:srgbClr val="FF0000"/>
                </a:solidFill>
              </a:rPr>
              <a:t>hiperparámetro</a:t>
            </a:r>
            <a:r>
              <a:rPr lang="es-AR" dirty="0">
                <a:solidFill>
                  <a:srgbClr val="FF0000"/>
                </a:solidFill>
              </a:rPr>
              <a:t> que indica que tan tolerante soy con que los ejemplos de entrenamiento queden del lado equivocado)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36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  <p:bldP spid="14" grpId="0"/>
      <p:bldP spid="15" grpId="0" animBg="1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52268E-4003-4D41-A243-F0B60C46E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AR" dirty="0"/>
              <a:t>Clasificador de soporte vectorial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D30524-3AAE-4C74-AAB0-A152639EE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789" y="2476597"/>
            <a:ext cx="4590789" cy="22478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1F8BB5-C464-447C-A36C-769ABC153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500" y="2476597"/>
            <a:ext cx="4561718" cy="22478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1B4D13-D4FE-4309-A015-EF3E9DD9B119}"/>
              </a:ext>
            </a:extLst>
          </p:cNvPr>
          <p:cNvSpPr txBox="1"/>
          <p:nvPr/>
        </p:nvSpPr>
        <p:spPr>
          <a:xfrm>
            <a:off x="285500" y="1771808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Al ir haciendo C más chico: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A5DD81-5F95-4F93-9832-DF3592DC57EE}"/>
              </a:ext>
            </a:extLst>
          </p:cNvPr>
          <p:cNvSpPr txBox="1"/>
          <p:nvPr/>
        </p:nvSpPr>
        <p:spPr>
          <a:xfrm>
            <a:off x="271930" y="49530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Intuitivamente, C sirve para regular el efecto que el ruido de los datos tiene en la frontera que encuentra el clasificador. Si C es chico (margen “duro”), el clasificador intenta separar todos los ejemplos y únicamente el soporte determina el hiperplano. En cambio, si C es más grande (margen “blando”) ya no importa únicamente el soporte, y se tienen en cuenta ejemplos más lejanos respecto del hiperplano.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94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4A4DEE6-60D0-4A88-9E8E-AEF16B7D3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AR" dirty="0"/>
              <a:t>Clasificador de soporte vectorial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1625B1-1337-4992-9A7F-E039C144DFAA}"/>
              </a:ext>
            </a:extLst>
          </p:cNvPr>
          <p:cNvSpPr txBox="1"/>
          <p:nvPr/>
        </p:nvSpPr>
        <p:spPr>
          <a:xfrm>
            <a:off x="285500" y="1771808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Pero hay casos no separables que son problemáticos para una frontera lineal: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5F5D37-70E8-4875-842D-1D0BC2F6B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00" y="2723368"/>
            <a:ext cx="3733800" cy="3533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E4DEFF-8D27-4C60-B740-830B01BBF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2743200"/>
            <a:ext cx="3505200" cy="349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9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DFAFA2-D3AE-47BA-840D-191F610BC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5778"/>
            <a:ext cx="8229600" cy="1143000"/>
          </a:xfrm>
        </p:spPr>
        <p:txBody>
          <a:bodyPr>
            <a:normAutofit/>
          </a:bodyPr>
          <a:lstStyle/>
          <a:p>
            <a:r>
              <a:rPr lang="es-AR" dirty="0"/>
              <a:t>Clasificador de soporte vectorial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E0128E-F321-4B21-BAAC-9B20F2F43027}"/>
                  </a:ext>
                </a:extLst>
              </p:cNvPr>
              <p:cNvSpPr txBox="1"/>
              <p:nvPr/>
            </p:nvSpPr>
            <p:spPr>
              <a:xfrm>
                <a:off x="285500" y="1771808"/>
                <a:ext cx="8382000" cy="946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/>
                  <a:t>¿Qué hacíamos cuando pasaba lo mismo en regresión logística?</a:t>
                </a:r>
              </a:p>
              <a:p>
                <a:endParaRPr lang="es-AR" b="1" dirty="0"/>
              </a:p>
              <a:p>
                <a:r>
                  <a:rPr lang="es-AR" dirty="0"/>
                  <a:t>Agregar </a:t>
                </a:r>
                <a:r>
                  <a:rPr lang="es-AR" dirty="0" err="1"/>
                  <a:t>features</a:t>
                </a:r>
                <a:r>
                  <a:rPr lang="es-AR" dirty="0"/>
                  <a:t> mediante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s-A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s-A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, por </a:t>
                </a:r>
                <a:r>
                  <a:rPr lang="en-US" dirty="0" err="1"/>
                  <a:t>ejemplo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s-A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E0128E-F321-4B21-BAAC-9B20F2F43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00" y="1771808"/>
                <a:ext cx="8382000" cy="946991"/>
              </a:xfrm>
              <a:prstGeom prst="rect">
                <a:avLst/>
              </a:prstGeom>
              <a:blipFill>
                <a:blip r:embed="rId2"/>
                <a:stretch>
                  <a:fillRect l="-655" t="-3871" b="-7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9697754-A59B-4AEA-9214-A838ABF5F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928938"/>
            <a:ext cx="1352550" cy="39052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6165BD-BF4B-4836-82EF-C301FCACD18B}"/>
              </a:ext>
            </a:extLst>
          </p:cNvPr>
          <p:cNvCxnSpPr/>
          <p:nvPr/>
        </p:nvCxnSpPr>
        <p:spPr>
          <a:xfrm>
            <a:off x="3200400" y="3124200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A307282-C080-4889-8DFA-0D73EEF48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450" y="2967038"/>
            <a:ext cx="2209800" cy="3524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6CAE8D9-051A-4B5E-91DB-3DE67C763131}"/>
                  </a:ext>
                </a:extLst>
              </p:cNvPr>
              <p:cNvSpPr txBox="1"/>
              <p:nvPr/>
            </p:nvSpPr>
            <p:spPr>
              <a:xfrm>
                <a:off x="285500" y="3962400"/>
                <a:ext cx="838200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/>
                  <a:t>La frontera es no lineal cuando la miro proyectada en los p </a:t>
                </a:r>
                <a:r>
                  <a:rPr lang="es-AR" dirty="0" err="1"/>
                  <a:t>features</a:t>
                </a:r>
                <a:r>
                  <a:rPr lang="es-AR" dirty="0"/>
                  <a:t> iniciales, pero es lineal cuando la miro en el espacio de 2p </a:t>
                </a:r>
                <a:r>
                  <a:rPr lang="es-AR" dirty="0" err="1"/>
                  <a:t>features</a:t>
                </a:r>
                <a:r>
                  <a:rPr lang="es-AR" dirty="0"/>
                  <a:t>. </a:t>
                </a:r>
              </a:p>
              <a:p>
                <a:endParaRPr lang="es-AR" dirty="0"/>
              </a:p>
              <a:p>
                <a:r>
                  <a:rPr lang="es-AR" b="1" dirty="0"/>
                  <a:t>Problema</a:t>
                </a:r>
                <a:r>
                  <a:rPr lang="es-AR" dirty="0"/>
                  <a:t>: ¿Qué pasa si no conocemos la forma de </a:t>
                </a:r>
                <a14:m>
                  <m:oMath xmlns:m="http://schemas.openxmlformats.org/officeDocument/2006/math"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s-AR" dirty="0"/>
                  <a:t>?</a:t>
                </a:r>
              </a:p>
              <a:p>
                <a:endParaRPr lang="es-AR" dirty="0"/>
              </a:p>
              <a:p>
                <a:endParaRPr lang="es-AR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6CAE8D9-051A-4B5E-91DB-3DE67C763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00" y="3962400"/>
                <a:ext cx="8382000" cy="1754326"/>
              </a:xfrm>
              <a:prstGeom prst="rect">
                <a:avLst/>
              </a:prstGeom>
              <a:blipFill>
                <a:blip r:embed="rId5"/>
                <a:stretch>
                  <a:fillRect l="-655" t="-1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776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047E21B-1323-4B94-ACAF-C277FD0F2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AR" dirty="0"/>
              <a:t>Máquinas de soporte vectorial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9F433E-D9F7-4DC1-894B-5331F627BA93}"/>
                  </a:ext>
                </a:extLst>
              </p:cNvPr>
              <p:cNvSpPr txBox="1"/>
              <p:nvPr/>
            </p:nvSpPr>
            <p:spPr>
              <a:xfrm>
                <a:off x="381000" y="1524000"/>
                <a:ext cx="838200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/>
                  <a:t>Llamamos </a:t>
                </a:r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s-A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 </a:t>
                </a:r>
              </a:p>
              <a:p>
                <a:r>
                  <a:rPr lang="en-US" dirty="0" err="1"/>
                  <a:t>Luego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s-A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me </a:t>
                </a:r>
                <a:r>
                  <a:rPr lang="en-US" dirty="0" err="1"/>
                  <a:t>indica</a:t>
                </a:r>
                <a:r>
                  <a:rPr lang="en-US" dirty="0"/>
                  <a:t> que tan </a:t>
                </a:r>
                <a:r>
                  <a:rPr lang="en-US" dirty="0" err="1"/>
                  <a:t>cerca</a:t>
                </a:r>
                <a:r>
                  <a:rPr lang="en-US" dirty="0"/>
                  <a:t> o </a:t>
                </a:r>
                <a:r>
                  <a:rPr lang="en-US" dirty="0" err="1"/>
                  <a:t>lejos</a:t>
                </a:r>
                <a:r>
                  <a:rPr lang="en-US" dirty="0"/>
                  <a:t> </a:t>
                </a:r>
                <a:r>
                  <a:rPr lang="en-US" dirty="0" err="1"/>
                  <a:t>estoy</a:t>
                </a:r>
                <a:r>
                  <a:rPr lang="en-US" dirty="0"/>
                  <a:t> del </a:t>
                </a:r>
                <a:r>
                  <a:rPr lang="en-US" dirty="0" err="1"/>
                  <a:t>hiperplano</a:t>
                </a:r>
                <a:r>
                  <a:rPr lang="en-US" dirty="0"/>
                  <a:t>, y me </a:t>
                </a:r>
                <a:r>
                  <a:rPr lang="en-US" dirty="0" err="1"/>
                  <a:t>sirve</a:t>
                </a:r>
                <a:r>
                  <a:rPr lang="en-US" dirty="0"/>
                  <a:t> para </a:t>
                </a:r>
                <a:r>
                  <a:rPr lang="en-US" dirty="0" err="1"/>
                  <a:t>clasificar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b="1" dirty="0" err="1"/>
                  <a:t>Resultado</a:t>
                </a:r>
                <a:r>
                  <a:rPr lang="en-US" dirty="0"/>
                  <a:t> (sin </a:t>
                </a:r>
                <a:r>
                  <a:rPr lang="en-US" dirty="0" err="1"/>
                  <a:t>demostraci</a:t>
                </a:r>
                <a:r>
                  <a:rPr lang="es-AR" dirty="0" err="1"/>
                  <a:t>ón</a:t>
                </a:r>
                <a:r>
                  <a:rPr lang="es-AR" dirty="0"/>
                  <a:t>):</a:t>
                </a:r>
              </a:p>
              <a:p>
                <a:endParaRPr lang="es-AR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9F433E-D9F7-4DC1-894B-5331F627B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524000"/>
                <a:ext cx="8382000" cy="2585323"/>
              </a:xfrm>
              <a:prstGeom prst="rect">
                <a:avLst/>
              </a:prstGeom>
              <a:blipFill>
                <a:blip r:embed="rId2"/>
                <a:stretch>
                  <a:fillRect l="-655" t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CDBB9F0-26D1-4918-8734-1EB87DD49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217" y="2971800"/>
            <a:ext cx="3566293" cy="3505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3F5645-B237-4E11-9F35-C000FD149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57600"/>
            <a:ext cx="2976684" cy="7579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2C06A0-8796-4C01-A01B-BEA8AEEB6695}"/>
                  </a:ext>
                </a:extLst>
              </p:cNvPr>
              <p:cNvSpPr txBox="1"/>
              <p:nvPr/>
            </p:nvSpPr>
            <p:spPr>
              <a:xfrm>
                <a:off x="457200" y="4724400"/>
                <a:ext cx="43434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/>
                  <a:t>d</a:t>
                </a:r>
                <a:r>
                  <a:rPr lang="en-US" dirty="0" err="1"/>
                  <a:t>onde</a:t>
                </a:r>
                <a:r>
                  <a:rPr lang="en-US" dirty="0"/>
                  <a:t> </a:t>
                </a:r>
                <a:r>
                  <a:rPr lang="en-US" b="1" dirty="0"/>
                  <a:t>S </a:t>
                </a:r>
                <a:r>
                  <a:rPr lang="en-US" dirty="0"/>
                  <a:t>es el conjunto de </a:t>
                </a:r>
                <a:r>
                  <a:rPr lang="en-US" b="1" dirty="0"/>
                  <a:t>x</a:t>
                </a:r>
                <a:r>
                  <a:rPr lang="en-US" dirty="0"/>
                  <a:t> que </a:t>
                </a:r>
                <a:r>
                  <a:rPr lang="en-US" dirty="0" err="1"/>
                  <a:t>están</a:t>
                </a:r>
                <a:r>
                  <a:rPr lang="en-US" dirty="0"/>
                  <a:t> </a:t>
                </a:r>
                <a:r>
                  <a:rPr lang="en-US" dirty="0" err="1"/>
                  <a:t>en</a:t>
                </a:r>
                <a:r>
                  <a:rPr lang="en-US" dirty="0"/>
                  <a:t> el </a:t>
                </a:r>
                <a:r>
                  <a:rPr lang="en-US" dirty="0" err="1"/>
                  <a:t>soporte</a:t>
                </a:r>
                <a:r>
                  <a:rPr lang="en-US" dirty="0"/>
                  <a:t> y los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AR" b="1" dirty="0"/>
                  <a:t> </a:t>
                </a:r>
                <a:r>
                  <a:rPr lang="es-AR" dirty="0"/>
                  <a:t>dependen únicamente de los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AR" dirty="0"/>
              </a:p>
              <a:p>
                <a:endParaRPr lang="es-AR" dirty="0"/>
              </a:p>
              <a:p>
                <a:r>
                  <a:rPr lang="es-AR" dirty="0">
                    <a:solidFill>
                      <a:srgbClr val="FF0000"/>
                    </a:solidFill>
                  </a:rPr>
                  <a:t>Observación: para calcular </a:t>
                </a:r>
                <a14:m>
                  <m:oMath xmlns:m="http://schemas.openxmlformats.org/officeDocument/2006/math">
                    <m:r>
                      <a:rPr lang="es-A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A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s-AR" dirty="0">
                    <a:solidFill>
                      <a:srgbClr val="FF0000"/>
                    </a:solidFill>
                  </a:rPr>
                  <a:t> nunca aparece solo, sino en producto con los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s-A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s-AR" dirty="0">
                    <a:solidFill>
                      <a:srgbClr val="FF0000"/>
                    </a:solidFill>
                  </a:rPr>
                  <a:t> del soporte</a:t>
                </a:r>
                <a:endParaRPr lang="es-AR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2C06A0-8796-4C01-A01B-BEA8AEEB6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724400"/>
                <a:ext cx="4343400" cy="2031325"/>
              </a:xfrm>
              <a:prstGeom prst="rect">
                <a:avLst/>
              </a:prstGeom>
              <a:blipFill>
                <a:blip r:embed="rId5"/>
                <a:stretch>
                  <a:fillRect l="-1122" t="-1502" r="-1964" b="-3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926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F6BDDE4-A94C-4DB3-8AC1-F4B231C50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5778"/>
            <a:ext cx="8229600" cy="1143000"/>
          </a:xfrm>
        </p:spPr>
        <p:txBody>
          <a:bodyPr>
            <a:normAutofit/>
          </a:bodyPr>
          <a:lstStyle/>
          <a:p>
            <a:r>
              <a:rPr lang="es-AR" dirty="0"/>
              <a:t>Clasificador de soporte vectorial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8308112-E23E-4AC1-B97D-415BA3C03EF6}"/>
                  </a:ext>
                </a:extLst>
              </p:cNvPr>
              <p:cNvSpPr/>
              <p:nvPr/>
            </p:nvSpPr>
            <p:spPr>
              <a:xfrm>
                <a:off x="228600" y="2387810"/>
                <a:ext cx="4572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s-AR" dirty="0">
                    <a:solidFill>
                      <a:srgbClr val="FF0000"/>
                    </a:solidFill>
                  </a:rPr>
                  <a:t>Observación: para calcular </a:t>
                </a:r>
                <a14:m>
                  <m:oMath xmlns:m="http://schemas.openxmlformats.org/officeDocument/2006/math">
                    <m:r>
                      <a:rPr lang="es-A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A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s-AR" dirty="0">
                    <a:solidFill>
                      <a:srgbClr val="FF0000"/>
                    </a:solidFill>
                  </a:rPr>
                  <a:t> nunca aparece solo, sino en producto con los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s-A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s-AR" dirty="0">
                    <a:solidFill>
                      <a:srgbClr val="FF0000"/>
                    </a:solidFill>
                  </a:rPr>
                  <a:t> del soporte</a:t>
                </a:r>
                <a:endParaRPr lang="es-AR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8308112-E23E-4AC1-B97D-415BA3C03E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387810"/>
                <a:ext cx="4572000" cy="646331"/>
              </a:xfrm>
              <a:prstGeom prst="rect">
                <a:avLst/>
              </a:prstGeom>
              <a:blipFill>
                <a:blip r:embed="rId2"/>
                <a:stretch>
                  <a:fillRect l="-1200" t="-5660" r="-173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CF3F52D-B999-4BFE-A7B8-6D74861AB755}"/>
                  </a:ext>
                </a:extLst>
              </p:cNvPr>
              <p:cNvSpPr/>
              <p:nvPr/>
            </p:nvSpPr>
            <p:spPr>
              <a:xfrm>
                <a:off x="228600" y="1676400"/>
                <a:ext cx="610748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AR" b="1" dirty="0"/>
                  <a:t>Problema</a:t>
                </a:r>
                <a:r>
                  <a:rPr lang="es-AR" dirty="0"/>
                  <a:t>: ¿Qué pasa si no conocemos la forma de </a:t>
                </a:r>
                <a14:m>
                  <m:oMath xmlns:m="http://schemas.openxmlformats.org/officeDocument/2006/math"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s-AR" dirty="0"/>
                  <a:t>?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CF3F52D-B999-4BFE-A7B8-6D74861AB7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676400"/>
                <a:ext cx="6107482" cy="369332"/>
              </a:xfrm>
              <a:prstGeom prst="rect">
                <a:avLst/>
              </a:prstGeom>
              <a:blipFill>
                <a:blip r:embed="rId3"/>
                <a:stretch>
                  <a:fillRect l="-89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2949261-A850-4734-97B3-EF9DF5E1192D}"/>
                  </a:ext>
                </a:extLst>
              </p:cNvPr>
              <p:cNvSpPr/>
              <p:nvPr/>
            </p:nvSpPr>
            <p:spPr>
              <a:xfrm>
                <a:off x="228600" y="3318900"/>
                <a:ext cx="8811016" cy="25855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AR" b="1" dirty="0"/>
                  <a:t>Solución</a:t>
                </a:r>
                <a:r>
                  <a:rPr lang="es-AR" dirty="0"/>
                  <a:t>: No necesitamos conocer </a:t>
                </a:r>
                <a14:m>
                  <m:oMath xmlns:m="http://schemas.openxmlformats.org/officeDocument/2006/math"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A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AR" dirty="0"/>
                  <a:t> siempre que conozcamos como calcular el producto interno entre </a:t>
                </a:r>
                <a14:m>
                  <m:oMath xmlns:m="http://schemas.openxmlformats.org/officeDocument/2006/math"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A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AR" dirty="0"/>
                  <a:t> y </a:t>
                </a:r>
                <a14:m>
                  <m:oMath xmlns:m="http://schemas.openxmlformats.org/officeDocument/2006/math"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A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s-A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AR" dirty="0"/>
                  <a:t> , es decir, una medida de cuanto se parecen </a:t>
                </a:r>
                <a14:m>
                  <m:oMath xmlns:m="http://schemas.openxmlformats.org/officeDocument/2006/math"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A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AR" dirty="0"/>
                  <a:t> y </a:t>
                </a:r>
                <a14:m>
                  <m:oMath xmlns:m="http://schemas.openxmlformats.org/officeDocument/2006/math"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A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s-A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AR" dirty="0"/>
                  <a:t> </a:t>
                </a:r>
              </a:p>
              <a:p>
                <a:endParaRPr lang="es-AR" dirty="0"/>
              </a:p>
              <a:p>
                <a:r>
                  <a:rPr lang="es-AR" dirty="0"/>
                  <a:t>La función que me manda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AR" dirty="0"/>
                  <a:t> 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s-AR" dirty="0"/>
                  <a:t> a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A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A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A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s-A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s-AR" dirty="0"/>
                  <a:t> se llama </a:t>
                </a:r>
                <a:r>
                  <a:rPr lang="es-AR" b="1" dirty="0" err="1"/>
                  <a:t>kernel</a:t>
                </a:r>
                <a:r>
                  <a:rPr lang="es-AR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AR" b="1" dirty="0"/>
                  <a:t> y es todo lo que necesito para determinar el espacio al que transformo mis </a:t>
                </a:r>
                <a:r>
                  <a:rPr lang="es-AR" b="1" dirty="0" err="1"/>
                  <a:t>features</a:t>
                </a:r>
                <a:r>
                  <a:rPr lang="es-AR" b="1" dirty="0"/>
                  <a:t> originales</a:t>
                </a:r>
              </a:p>
              <a:p>
                <a:endParaRPr lang="es-AR" b="1" dirty="0"/>
              </a:p>
              <a:p>
                <a:endParaRPr lang="es-AR" b="1" dirty="0"/>
              </a:p>
              <a:p>
                <a:endParaRPr lang="es-AR" dirty="0"/>
              </a:p>
              <a:p>
                <a:endParaRPr lang="es-AR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2949261-A850-4734-97B3-EF9DF5E119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318900"/>
                <a:ext cx="8811016" cy="2585580"/>
              </a:xfrm>
              <a:prstGeom prst="rect">
                <a:avLst/>
              </a:prstGeom>
              <a:blipFill>
                <a:blip r:embed="rId4"/>
                <a:stretch>
                  <a:fillRect l="-623" t="-1176" r="-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C0EF2D5B-373C-4680-A45E-3C2D949383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4777451"/>
            <a:ext cx="1943100" cy="666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B0BBC6-7480-4B6A-9C5B-DD9C1604CE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" y="5406101"/>
            <a:ext cx="2390775" cy="7429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972CC4-2339-4D05-893F-A3593F70B9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600" y="6142212"/>
            <a:ext cx="2971800" cy="6667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51F7600-F010-4B76-A3A6-13735F347377}"/>
              </a:ext>
            </a:extLst>
          </p:cNvPr>
          <p:cNvSpPr/>
          <p:nvPr/>
        </p:nvSpPr>
        <p:spPr>
          <a:xfrm>
            <a:off x="2257555" y="4936676"/>
            <a:ext cx="6717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transformación identidad, clasificador de soporte vectorial lineal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EE3679-2E1D-4500-8927-BBA02A66224C}"/>
              </a:ext>
            </a:extLst>
          </p:cNvPr>
          <p:cNvSpPr/>
          <p:nvPr/>
        </p:nvSpPr>
        <p:spPr>
          <a:xfrm>
            <a:off x="2743200" y="5592910"/>
            <a:ext cx="6717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transformación a polinomios de grado máximo 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4A1AAC-A0B0-40E7-9742-6AC6745D8BD0}"/>
              </a:ext>
            </a:extLst>
          </p:cNvPr>
          <p:cNvSpPr/>
          <p:nvPr/>
        </p:nvSpPr>
        <p:spPr>
          <a:xfrm>
            <a:off x="3282341" y="6162631"/>
            <a:ext cx="67170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corresponde a una transformación a un espacio vectorial de dimensión infinita, que se define </a:t>
            </a:r>
            <a:r>
              <a:rPr lang="es-AR" i="1" dirty="0" err="1"/>
              <a:t>implicitamente</a:t>
            </a:r>
            <a:endParaRPr lang="es-AR" i="1" dirty="0"/>
          </a:p>
        </p:txBody>
      </p:sp>
    </p:spTree>
    <p:extLst>
      <p:ext uri="{BB962C8B-B14F-4D97-AF65-F5344CB8AC3E}">
        <p14:creationId xmlns:p14="http://schemas.microsoft.com/office/powerpoint/2010/main" val="116172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D1402CF-C47F-4B82-8003-0D8F97DD5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5778"/>
            <a:ext cx="8229600" cy="1143000"/>
          </a:xfrm>
        </p:spPr>
        <p:txBody>
          <a:bodyPr>
            <a:normAutofit/>
          </a:bodyPr>
          <a:lstStyle/>
          <a:p>
            <a:r>
              <a:rPr lang="es-AR" dirty="0"/>
              <a:t>Clasificador de soporte vectorial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AD86C1B-6F40-4BDA-9376-3EA4C324F845}"/>
                  </a:ext>
                </a:extLst>
              </p:cNvPr>
              <p:cNvSpPr/>
              <p:nvPr/>
            </p:nvSpPr>
            <p:spPr>
              <a:xfrm>
                <a:off x="228600" y="1676400"/>
                <a:ext cx="8458200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AR" b="1" dirty="0"/>
                  <a:t>Intuición</a:t>
                </a:r>
                <a:r>
                  <a:rPr lang="es-AR" dirty="0"/>
                  <a:t>: ¿Qué pasa si no conocemos la forma de </a:t>
                </a:r>
                <a14:m>
                  <m:oMath xmlns:m="http://schemas.openxmlformats.org/officeDocument/2006/math"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s-AR" dirty="0"/>
                  <a:t>?</a:t>
                </a:r>
              </a:p>
              <a:p>
                <a:endParaRPr lang="es-AR" dirty="0"/>
              </a:p>
              <a:p>
                <a:r>
                  <a:rPr lang="es-AR" dirty="0"/>
                  <a:t>Si no sabemos la transformación no lineal que le tenemos que aplicar a nuestros </a:t>
                </a:r>
                <a:r>
                  <a:rPr lang="es-AR" dirty="0" err="1"/>
                  <a:t>features</a:t>
                </a:r>
                <a:r>
                  <a:rPr lang="es-AR" dirty="0"/>
                  <a:t>, </a:t>
                </a:r>
                <a:r>
                  <a:rPr lang="es-AR" i="1" dirty="0"/>
                  <a:t>cambiemos la geometría de nuestro espacio, de forma tal que una “recta”  ahora pase a ser otra curva diferente</a:t>
                </a:r>
                <a:endParaRPr lang="es-AR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AD86C1B-6F40-4BDA-9376-3EA4C324F8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676400"/>
                <a:ext cx="8458200" cy="1477328"/>
              </a:xfrm>
              <a:prstGeom prst="rect">
                <a:avLst/>
              </a:prstGeom>
              <a:blipFill>
                <a:blip r:embed="rId2"/>
                <a:stretch>
                  <a:fillRect l="-649" t="-2066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 descr="Kernel Trick in SVM. Kernel Trick can solve this issue using… | by  Siddhartha Sharma | Analytics Vidhya | Medium">
            <a:extLst>
              <a:ext uri="{FF2B5EF4-FFF2-40B4-BE49-F238E27FC236}">
                <a16:creationId xmlns:a16="http://schemas.microsoft.com/office/drawing/2014/main" id="{140FB737-86E5-4E2A-8E1A-A5E23A2BA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3590925"/>
            <a:ext cx="798195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18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FC51DAE-6106-4E6D-BCE4-2590A0CC1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AR" dirty="0"/>
              <a:t>El panorama de algoritmos de ML</a:t>
            </a:r>
            <a:endParaRPr lang="en-US" dirty="0"/>
          </a:p>
        </p:txBody>
      </p:sp>
      <p:pic>
        <p:nvPicPr>
          <p:cNvPr id="1026" name="Picture 2" descr="Facebook">
            <a:extLst>
              <a:ext uri="{FF2B5EF4-FFF2-40B4-BE49-F238E27FC236}">
                <a16:creationId xmlns:a16="http://schemas.microsoft.com/office/drawing/2014/main" id="{6EF645B9-22DC-44D7-9C21-971E554C3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573332"/>
            <a:ext cx="4138293" cy="1676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6658073-0DBB-4023-A98A-661C1F6D5ED2}"/>
              </a:ext>
            </a:extLst>
          </p:cNvPr>
          <p:cNvSpPr txBox="1">
            <a:spLocks/>
          </p:cNvSpPr>
          <p:nvPr/>
        </p:nvSpPr>
        <p:spPr>
          <a:xfrm>
            <a:off x="914400" y="3608249"/>
            <a:ext cx="8229600" cy="2971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Tx/>
              <a:buChar char="-"/>
            </a:pPr>
            <a:r>
              <a:rPr lang="es-AR" sz="2800" dirty="0"/>
              <a:t>Los árboles de decisión son rápidos e interpretables</a:t>
            </a:r>
          </a:p>
          <a:p>
            <a:pPr marL="457200" indent="-457200" algn="l">
              <a:buFontTx/>
              <a:buChar char="-"/>
            </a:pPr>
            <a:r>
              <a:rPr lang="es-AR" sz="2800" dirty="0"/>
              <a:t>Qué bien</a:t>
            </a:r>
          </a:p>
          <a:p>
            <a:pPr marL="457200" indent="-457200" algn="l">
              <a:buFontTx/>
              <a:buChar char="-"/>
            </a:pPr>
            <a:r>
              <a:rPr lang="es-AR" sz="2800" dirty="0"/>
              <a:t>Pero pueden quedar en un mínimo de la función de pérdida</a:t>
            </a:r>
          </a:p>
          <a:p>
            <a:pPr marL="457200" indent="-457200" algn="l">
              <a:buFontTx/>
              <a:buChar char="-"/>
            </a:pPr>
            <a:r>
              <a:rPr lang="es-AR" sz="2800" dirty="0"/>
              <a:t>Qué mal</a:t>
            </a:r>
          </a:p>
          <a:p>
            <a:pPr marL="457200" indent="-457200" algn="l">
              <a:buFontTx/>
              <a:buChar char="-"/>
            </a:pPr>
            <a:r>
              <a:rPr lang="es-AR" sz="2800" dirty="0"/>
              <a:t>Los árboles pueden ser combinados en </a:t>
            </a:r>
            <a:r>
              <a:rPr lang="es-AR" sz="2800" dirty="0" err="1"/>
              <a:t>ensembles</a:t>
            </a:r>
            <a:r>
              <a:rPr lang="es-AR" sz="2800" dirty="0"/>
              <a:t> para atenuar este problema</a:t>
            </a:r>
          </a:p>
          <a:p>
            <a:pPr marL="457200" indent="-457200" algn="l">
              <a:buFontTx/>
              <a:buChar char="-"/>
            </a:pPr>
            <a:r>
              <a:rPr lang="es-AR" sz="2800" dirty="0"/>
              <a:t>Qué bien</a:t>
            </a:r>
          </a:p>
          <a:p>
            <a:pPr marL="457200" indent="-457200" algn="l">
              <a:buFontTx/>
              <a:buChar char="-"/>
            </a:pPr>
            <a:r>
              <a:rPr lang="es-AR" sz="2800" dirty="0"/>
              <a:t>Pero los </a:t>
            </a:r>
            <a:r>
              <a:rPr lang="es-AR" sz="2800" dirty="0" err="1"/>
              <a:t>ensembles</a:t>
            </a:r>
            <a:r>
              <a:rPr lang="es-AR" sz="2800" dirty="0"/>
              <a:t> dejan de ser tan interpretables como los árboles individuales</a:t>
            </a:r>
          </a:p>
          <a:p>
            <a:pPr marL="457200" indent="-457200" algn="l">
              <a:buFontTx/>
              <a:buChar char="-"/>
            </a:pPr>
            <a:r>
              <a:rPr lang="es-AR" sz="2800" dirty="0"/>
              <a:t>Qué mal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8771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E9A167B-01A3-4585-A0FC-8553E2F7C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5778"/>
            <a:ext cx="8229600" cy="1143000"/>
          </a:xfrm>
        </p:spPr>
        <p:txBody>
          <a:bodyPr>
            <a:normAutofit/>
          </a:bodyPr>
          <a:lstStyle/>
          <a:p>
            <a:r>
              <a:rPr lang="es-AR" dirty="0"/>
              <a:t>Clasificador de soporte vectorial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E1C265-F1CE-4517-8E4C-CF7DEAC47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097" y="2895600"/>
            <a:ext cx="2898489" cy="28090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3045FD-9FC7-40A3-9432-F905C2878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897824"/>
            <a:ext cx="2828494" cy="28193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9E1930-7844-42C7-83A9-5C9EB7EB5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895600"/>
            <a:ext cx="2783483" cy="28193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C1CCE3-909F-4EE9-BBE2-57C4DC0E09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1981200"/>
            <a:ext cx="1943100" cy="666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130F75-78AA-4EC8-A649-8CAF9F7688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0425" y="1936315"/>
            <a:ext cx="2390775" cy="7429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C6FA9C-F800-43A9-9A74-3F951C148B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1981200"/>
            <a:ext cx="29718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42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0343DE3-5796-4615-82E7-A53361661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5778"/>
            <a:ext cx="8229600" cy="1143000"/>
          </a:xfrm>
        </p:spPr>
        <p:txBody>
          <a:bodyPr>
            <a:normAutofit/>
          </a:bodyPr>
          <a:lstStyle/>
          <a:p>
            <a:r>
              <a:rPr lang="es-AR" dirty="0"/>
              <a:t>Clasificador de soporte vectorial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330F79-AF14-48D8-A624-8557A4B6C813}"/>
              </a:ext>
            </a:extLst>
          </p:cNvPr>
          <p:cNvSpPr/>
          <p:nvPr/>
        </p:nvSpPr>
        <p:spPr>
          <a:xfrm>
            <a:off x="381000" y="4454266"/>
            <a:ext cx="84582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b="1" dirty="0"/>
              <a:t>Desventajas</a:t>
            </a:r>
            <a:endParaRPr lang="es-AR" b="1" dirty="0"/>
          </a:p>
          <a:p>
            <a:endParaRPr lang="es-AR" b="1" dirty="0"/>
          </a:p>
          <a:p>
            <a:pPr marL="285750" indent="-285750">
              <a:buFontTx/>
              <a:buChar char="-"/>
            </a:pPr>
            <a:r>
              <a:rPr lang="es-AR" sz="1600" dirty="0"/>
              <a:t>Para problemas </a:t>
            </a:r>
            <a:r>
              <a:rPr lang="es-AR" sz="1600" dirty="0" err="1"/>
              <a:t>multietiqueta</a:t>
            </a:r>
            <a:r>
              <a:rPr lang="es-AR" sz="1600" dirty="0"/>
              <a:t> hay que entrenar varios para los problemas binarios correspondientes y hacerlos votar</a:t>
            </a:r>
          </a:p>
          <a:p>
            <a:pPr marL="285750" indent="-285750">
              <a:buFontTx/>
              <a:buChar char="-"/>
            </a:pPr>
            <a:r>
              <a:rPr lang="es-AR" sz="1600" dirty="0"/>
              <a:t>Como todos los clasificadores basados en una noción de distancia, puede ser muy sensible a la normalización de los datos</a:t>
            </a:r>
          </a:p>
          <a:p>
            <a:pPr marL="285750" indent="-285750">
              <a:buFontTx/>
              <a:buChar char="-"/>
            </a:pPr>
            <a:r>
              <a:rPr lang="es-AR" sz="1600" dirty="0"/>
              <a:t>Hay que tener cuidado con </a:t>
            </a:r>
            <a:r>
              <a:rPr lang="es-AR" sz="1600" dirty="0" err="1"/>
              <a:t>datasets</a:t>
            </a:r>
            <a:r>
              <a:rPr lang="es-AR" sz="1600" dirty="0"/>
              <a:t> no balanceados</a:t>
            </a:r>
          </a:p>
          <a:p>
            <a:pPr marL="285750" indent="-285750">
              <a:buFontTx/>
              <a:buChar char="-"/>
            </a:pPr>
            <a:r>
              <a:rPr lang="es-AR" sz="1600" dirty="0"/>
              <a:t>Hay que trabajar para darle una interpretación probabilística</a:t>
            </a:r>
          </a:p>
          <a:p>
            <a:pPr marL="285750" indent="-285750">
              <a:buFontTx/>
              <a:buChar char="-"/>
            </a:pPr>
            <a:endParaRPr lang="es-AR" sz="1600" dirty="0"/>
          </a:p>
          <a:p>
            <a:pPr marL="285750" indent="-285750">
              <a:buFontTx/>
              <a:buChar char="-"/>
            </a:pPr>
            <a:endParaRPr lang="es-AR" sz="1600" dirty="0"/>
          </a:p>
          <a:p>
            <a:pPr marL="285750" indent="-285750">
              <a:buFontTx/>
              <a:buChar char="-"/>
            </a:pPr>
            <a:endParaRPr lang="es-AR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0F4386-BC4D-497A-A46E-9C04114183DD}"/>
              </a:ext>
            </a:extLst>
          </p:cNvPr>
          <p:cNvSpPr/>
          <p:nvPr/>
        </p:nvSpPr>
        <p:spPr>
          <a:xfrm>
            <a:off x="381000" y="1219200"/>
            <a:ext cx="8458200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b="1" dirty="0"/>
              <a:t>Ventajas</a:t>
            </a:r>
            <a:endParaRPr lang="es-AR" b="1" dirty="0"/>
          </a:p>
          <a:p>
            <a:endParaRPr lang="es-AR" b="1" dirty="0"/>
          </a:p>
          <a:p>
            <a:pPr marL="285750" indent="-285750">
              <a:buFontTx/>
              <a:buChar char="-"/>
            </a:pPr>
            <a:r>
              <a:rPr lang="es-AR" sz="1600" dirty="0"/>
              <a:t>Funciona bien con pocos datos relativos a la dimensión del espacio de </a:t>
            </a:r>
            <a:r>
              <a:rPr lang="es-AR" sz="1600" dirty="0" err="1"/>
              <a:t>features</a:t>
            </a:r>
            <a:endParaRPr lang="es-AR" sz="1600" dirty="0"/>
          </a:p>
          <a:p>
            <a:pPr marL="285750" indent="-285750">
              <a:buFontTx/>
              <a:buChar char="-"/>
            </a:pPr>
            <a:r>
              <a:rPr lang="es-AR" sz="1600" dirty="0"/>
              <a:t>Puede aprender cualquier frontera razonable con el </a:t>
            </a:r>
            <a:r>
              <a:rPr lang="es-AR" sz="1600" i="1" dirty="0" err="1"/>
              <a:t>kernel</a:t>
            </a:r>
            <a:r>
              <a:rPr lang="es-AR" sz="1600" dirty="0"/>
              <a:t> adecuado</a:t>
            </a:r>
          </a:p>
          <a:p>
            <a:pPr marL="285750" indent="-285750">
              <a:buFontTx/>
              <a:buChar char="-"/>
            </a:pPr>
            <a:r>
              <a:rPr lang="es-AR" sz="1600" dirty="0"/>
              <a:t>La constante de penalización </a:t>
            </a:r>
            <a:r>
              <a:rPr lang="es-AR" sz="1600" i="1" dirty="0"/>
              <a:t>C </a:t>
            </a:r>
            <a:r>
              <a:rPr lang="es-AR" sz="1600" dirty="0"/>
              <a:t>para el margen hace las veces de constante de regularización </a:t>
            </a:r>
            <a:r>
              <a:rPr lang="es-AR" sz="1600" dirty="0" err="1"/>
              <a:t>ridge</a:t>
            </a:r>
            <a:endParaRPr lang="es-AR" sz="1600" dirty="0"/>
          </a:p>
          <a:p>
            <a:pPr marL="285750" indent="-285750">
              <a:buFontTx/>
              <a:buChar char="-"/>
            </a:pPr>
            <a:r>
              <a:rPr lang="es-AR" sz="1600" dirty="0"/>
              <a:t>El resultado de evaluar el clasificador depende únicamente de los vectores en el soporte, por lo tanto es rápido de computar, y también fácil de almacenar una vez ajustado</a:t>
            </a:r>
          </a:p>
          <a:p>
            <a:pPr marL="285750" indent="-285750">
              <a:buFontTx/>
              <a:buChar char="-"/>
            </a:pPr>
            <a:r>
              <a:rPr lang="es-AR" sz="1600" dirty="0"/>
              <a:t>El tamaño de f(</a:t>
            </a:r>
            <a:r>
              <a:rPr lang="es-AR" sz="1600" b="1" dirty="0"/>
              <a:t>x</a:t>
            </a:r>
            <a:r>
              <a:rPr lang="es-AR" sz="1600" dirty="0"/>
              <a:t>) es interpretable como una medida de distancia al hiperplano</a:t>
            </a:r>
          </a:p>
          <a:p>
            <a:pPr marL="285750" indent="-285750">
              <a:buFontTx/>
              <a:buChar char="-"/>
            </a:pPr>
            <a:r>
              <a:rPr lang="es-AR" sz="1600" dirty="0"/>
              <a:t>En general, está basado en intuiciones geométricas</a:t>
            </a:r>
          </a:p>
          <a:p>
            <a:pPr marL="285750" indent="-285750">
              <a:buFontTx/>
              <a:buChar char="-"/>
            </a:pPr>
            <a:r>
              <a:rPr lang="es-AR" sz="1600" dirty="0"/>
              <a:t>El problema de optimización es cuadrático, en otras palabras, hay un único mínimo global</a:t>
            </a:r>
          </a:p>
          <a:p>
            <a:pPr marL="285750" indent="-285750">
              <a:buFontTx/>
              <a:buChar char="-"/>
            </a:pPr>
            <a:r>
              <a:rPr lang="es-AR" sz="1600" dirty="0"/>
              <a:t>Se puede generalizar a regresión sin mayores problemas</a:t>
            </a:r>
          </a:p>
          <a:p>
            <a:pPr marL="285750" indent="-285750">
              <a:buFontTx/>
              <a:buChar char="-"/>
            </a:pPr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242902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0C0873-C72E-40C0-BFDE-A989DF219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7" y="228600"/>
            <a:ext cx="6829425" cy="2324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AC263E-95A7-42C2-994E-AA38799BB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671367"/>
            <a:ext cx="7848600" cy="395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72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9B0179C-B743-47C3-8EE5-2C04AA02D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5778"/>
            <a:ext cx="8229600" cy="1143000"/>
          </a:xfrm>
        </p:spPr>
        <p:txBody>
          <a:bodyPr>
            <a:normAutofit/>
          </a:bodyPr>
          <a:lstStyle/>
          <a:p>
            <a:r>
              <a:rPr lang="es-AR" dirty="0"/>
              <a:t>Clasificador de soporte vectorial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5A1EBA-3CA1-41B8-940F-79BD7110EF70}"/>
              </a:ext>
            </a:extLst>
          </p:cNvPr>
          <p:cNvSpPr/>
          <p:nvPr/>
        </p:nvSpPr>
        <p:spPr>
          <a:xfrm>
            <a:off x="342900" y="1676400"/>
            <a:ext cx="8458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b="1" dirty="0"/>
              <a:t>¿Cuál es la relación entre SVM y regresión logística?</a:t>
            </a:r>
            <a:endParaRPr lang="es-AR" b="1" dirty="0"/>
          </a:p>
          <a:p>
            <a:endParaRPr lang="es-AR" b="1" dirty="0"/>
          </a:p>
          <a:p>
            <a:endParaRPr lang="es-AR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04B4F1-3B15-4EB3-A659-E88CA7EF1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317604"/>
            <a:ext cx="3857625" cy="68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E4B636-041C-4703-899A-ACDE4E699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407079"/>
            <a:ext cx="3857625" cy="32617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F08E8D-2742-4B87-9C36-5CF2CA481A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5096" y="3390915"/>
            <a:ext cx="4610100" cy="122792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7D25892-4C93-4E00-BE0B-3D332729BA49}"/>
              </a:ext>
            </a:extLst>
          </p:cNvPr>
          <p:cNvSpPr/>
          <p:nvPr/>
        </p:nvSpPr>
        <p:spPr>
          <a:xfrm>
            <a:off x="4572000" y="5006350"/>
            <a:ext cx="41148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b="1" dirty="0">
                <a:solidFill>
                  <a:srgbClr val="FF0000"/>
                </a:solidFill>
              </a:rPr>
              <a:t>C es equivalente a la constante de regularización </a:t>
            </a:r>
            <a:r>
              <a:rPr lang="es-AR" sz="2000" b="1" dirty="0" err="1">
                <a:solidFill>
                  <a:srgbClr val="FF0000"/>
                </a:solidFill>
              </a:rPr>
              <a:t>ridge</a:t>
            </a:r>
            <a:r>
              <a:rPr lang="es-AR" sz="2000" b="1" dirty="0">
                <a:solidFill>
                  <a:srgbClr val="FF0000"/>
                </a:solidFill>
              </a:rPr>
              <a:t> en regresión logística</a:t>
            </a:r>
            <a:endParaRPr lang="es-AR" b="1" dirty="0">
              <a:solidFill>
                <a:srgbClr val="FF0000"/>
              </a:solidFill>
            </a:endParaRPr>
          </a:p>
          <a:p>
            <a:endParaRPr lang="es-AR" b="1" dirty="0"/>
          </a:p>
          <a:p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289435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0079A3-111D-42D0-884B-EB69B4795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62812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E486DFE-B89D-425B-B3C7-C40DCC72C225}"/>
              </a:ext>
            </a:extLst>
          </p:cNvPr>
          <p:cNvSpPr/>
          <p:nvPr/>
        </p:nvSpPr>
        <p:spPr>
          <a:xfrm>
            <a:off x="152400" y="1905000"/>
            <a:ext cx="845820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C = penalización de margen suave, regularización</a:t>
            </a:r>
          </a:p>
          <a:p>
            <a:endParaRPr lang="es-AR" dirty="0"/>
          </a:p>
          <a:p>
            <a:r>
              <a:rPr lang="es-AR" dirty="0" err="1"/>
              <a:t>kernel</a:t>
            </a:r>
            <a:r>
              <a:rPr lang="es-AR" dirty="0"/>
              <a:t> = </a:t>
            </a:r>
            <a:r>
              <a:rPr lang="en-US" dirty="0"/>
              <a:t>linear, poly, </a:t>
            </a:r>
            <a:r>
              <a:rPr lang="en-US" dirty="0" err="1"/>
              <a:t>rbf</a:t>
            </a:r>
            <a:r>
              <a:rPr lang="en-US" dirty="0"/>
              <a:t>, sigmoid, </a:t>
            </a:r>
            <a:r>
              <a:rPr lang="en-US" dirty="0" err="1"/>
              <a:t>precomputado</a:t>
            </a:r>
            <a:endParaRPr lang="en-US" dirty="0"/>
          </a:p>
          <a:p>
            <a:endParaRPr lang="es-AR" dirty="0"/>
          </a:p>
          <a:p>
            <a:r>
              <a:rPr lang="es-AR" dirty="0"/>
              <a:t>d</a:t>
            </a:r>
            <a:r>
              <a:rPr lang="en-US" dirty="0" err="1"/>
              <a:t>egree</a:t>
            </a:r>
            <a:r>
              <a:rPr lang="en-US" dirty="0"/>
              <a:t> = </a:t>
            </a:r>
            <a:r>
              <a:rPr lang="en-US" dirty="0" err="1"/>
              <a:t>grado</a:t>
            </a:r>
            <a:r>
              <a:rPr lang="en-US" dirty="0"/>
              <a:t> del kernel </a:t>
            </a:r>
            <a:r>
              <a:rPr lang="en-US" dirty="0" err="1"/>
              <a:t>polinómico</a:t>
            </a:r>
            <a:r>
              <a:rPr lang="en-US" dirty="0"/>
              <a:t> (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de </a:t>
            </a:r>
            <a:r>
              <a:rPr lang="en-US" dirty="0" err="1"/>
              <a:t>usarlo</a:t>
            </a:r>
            <a:r>
              <a:rPr lang="en-US" dirty="0"/>
              <a:t>)</a:t>
            </a:r>
          </a:p>
          <a:p>
            <a:endParaRPr lang="es-AR" dirty="0"/>
          </a:p>
          <a:p>
            <a:r>
              <a:rPr lang="es-AR" dirty="0"/>
              <a:t>g</a:t>
            </a:r>
            <a:r>
              <a:rPr lang="en-US" dirty="0" err="1"/>
              <a:t>amma</a:t>
            </a:r>
            <a:r>
              <a:rPr lang="en-US" dirty="0"/>
              <a:t> = </a:t>
            </a:r>
            <a:r>
              <a:rPr lang="en-US" dirty="0" err="1"/>
              <a:t>parámetro</a:t>
            </a:r>
            <a:r>
              <a:rPr lang="en-US" dirty="0"/>
              <a:t> del kernel </a:t>
            </a:r>
            <a:r>
              <a:rPr lang="en-US" dirty="0" err="1"/>
              <a:t>rbf</a:t>
            </a:r>
            <a:endParaRPr lang="en-US" dirty="0"/>
          </a:p>
          <a:p>
            <a:endParaRPr lang="es-AR" dirty="0"/>
          </a:p>
          <a:p>
            <a:r>
              <a:rPr lang="es-AR" dirty="0"/>
              <a:t>c</a:t>
            </a:r>
            <a:r>
              <a:rPr lang="en-US" dirty="0"/>
              <a:t>oef0 = </a:t>
            </a:r>
            <a:r>
              <a:rPr lang="en-US" dirty="0" err="1"/>
              <a:t>término</a:t>
            </a:r>
            <a:r>
              <a:rPr lang="en-US" dirty="0"/>
              <a:t> </a:t>
            </a:r>
            <a:r>
              <a:rPr lang="en-US" dirty="0" err="1"/>
              <a:t>independiente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kernel poly o sigmoid</a:t>
            </a:r>
          </a:p>
          <a:p>
            <a:endParaRPr lang="es-AR" dirty="0"/>
          </a:p>
          <a:p>
            <a:r>
              <a:rPr lang="es-AR" dirty="0"/>
              <a:t>p</a:t>
            </a:r>
            <a:r>
              <a:rPr lang="en-US" dirty="0" err="1"/>
              <a:t>robability</a:t>
            </a:r>
            <a:r>
              <a:rPr lang="en-US" dirty="0"/>
              <a:t> = </a:t>
            </a:r>
            <a:r>
              <a:rPr lang="en-US" dirty="0" err="1"/>
              <a:t>hace</a:t>
            </a:r>
            <a:r>
              <a:rPr lang="en-US" dirty="0"/>
              <a:t> un 5 fold cross validation para </a:t>
            </a:r>
            <a:r>
              <a:rPr lang="en-US" dirty="0" err="1"/>
              <a:t>estimar</a:t>
            </a:r>
            <a:r>
              <a:rPr lang="en-US" dirty="0"/>
              <a:t> las </a:t>
            </a:r>
            <a:r>
              <a:rPr lang="en-US" dirty="0" err="1"/>
              <a:t>probabilidades</a:t>
            </a:r>
            <a:r>
              <a:rPr lang="en-US" dirty="0"/>
              <a:t> de </a:t>
            </a:r>
            <a:r>
              <a:rPr lang="en-US" dirty="0" err="1"/>
              <a:t>pertenecer</a:t>
            </a:r>
            <a:r>
              <a:rPr lang="en-US" dirty="0"/>
              <a:t> 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(</a:t>
            </a:r>
            <a:r>
              <a:rPr lang="en-US" dirty="0" err="1"/>
              <a:t>costoso</a:t>
            </a:r>
            <a:r>
              <a:rPr lang="en-US" dirty="0"/>
              <a:t> </a:t>
            </a:r>
            <a:r>
              <a:rPr lang="en-US" dirty="0" err="1"/>
              <a:t>computacionalmente</a:t>
            </a:r>
            <a:r>
              <a:rPr lang="en-US" dirty="0"/>
              <a:t>)</a:t>
            </a:r>
          </a:p>
          <a:p>
            <a:endParaRPr lang="es-AR" dirty="0"/>
          </a:p>
          <a:p>
            <a:r>
              <a:rPr lang="es-AR" dirty="0"/>
              <a:t>c</a:t>
            </a:r>
            <a:r>
              <a:rPr lang="en-US" dirty="0" err="1"/>
              <a:t>lass_weight</a:t>
            </a:r>
            <a:r>
              <a:rPr lang="en-US" dirty="0"/>
              <a:t> = </a:t>
            </a:r>
            <a:r>
              <a:rPr lang="en-US" dirty="0" err="1"/>
              <a:t>pesa</a:t>
            </a:r>
            <a:r>
              <a:rPr lang="en-US" dirty="0"/>
              <a:t> </a:t>
            </a:r>
            <a:r>
              <a:rPr lang="en-US" dirty="0" err="1"/>
              <a:t>diferente</a:t>
            </a:r>
            <a:r>
              <a:rPr lang="en-US" dirty="0"/>
              <a:t> los </a:t>
            </a:r>
            <a:r>
              <a:rPr lang="en-US" dirty="0" err="1"/>
              <a:t>errores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problema</a:t>
            </a:r>
            <a:r>
              <a:rPr lang="en-US" dirty="0"/>
              <a:t> de </a:t>
            </a:r>
            <a:r>
              <a:rPr lang="en-US" dirty="0" err="1"/>
              <a:t>optimización</a:t>
            </a:r>
            <a:r>
              <a:rPr lang="en-US" dirty="0"/>
              <a:t>, de forma </a:t>
            </a:r>
            <a:r>
              <a:rPr lang="en-US" dirty="0" err="1"/>
              <a:t>tal</a:t>
            </a:r>
            <a:r>
              <a:rPr lang="en-US" dirty="0"/>
              <a:t> que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compensar</a:t>
            </a:r>
            <a:r>
              <a:rPr lang="en-US" dirty="0"/>
              <a:t> por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desbalanceados</a:t>
            </a:r>
            <a:r>
              <a:rPr lang="en-US" dirty="0"/>
              <a:t> </a:t>
            </a:r>
            <a:endParaRPr lang="es-AR" dirty="0"/>
          </a:p>
          <a:p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196847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37EE151-5061-4F32-8B9C-FEE65292C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AR" dirty="0"/>
              <a:t>¿Qué problemas puede tener un algoritmo de ML?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DA696C-E783-4B1C-9152-56E341786F6B}"/>
              </a:ext>
            </a:extLst>
          </p:cNvPr>
          <p:cNvSpPr txBox="1"/>
          <p:nvPr/>
        </p:nvSpPr>
        <p:spPr>
          <a:xfrm>
            <a:off x="76200" y="1828800"/>
            <a:ext cx="89916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Frontera de separación lineal </a:t>
            </a:r>
          </a:p>
          <a:p>
            <a:r>
              <a:rPr lang="es-AR" sz="2400" dirty="0"/>
              <a:t>(clasificador lineal, regresión logística sin aumentación de </a:t>
            </a:r>
            <a:r>
              <a:rPr lang="es-AR" sz="2400" dirty="0" err="1"/>
              <a:t>features</a:t>
            </a:r>
            <a:r>
              <a:rPr lang="es-AR" sz="2400" dirty="0"/>
              <a:t>)</a:t>
            </a:r>
          </a:p>
          <a:p>
            <a:endParaRPr lang="es-AR" sz="2800" dirty="0"/>
          </a:p>
          <a:p>
            <a:r>
              <a:rPr lang="es-AR" sz="2800" dirty="0"/>
              <a:t>Converge a un mínimo local de la función de costo </a:t>
            </a:r>
          </a:p>
          <a:p>
            <a:r>
              <a:rPr lang="es-AR" sz="2400" dirty="0"/>
              <a:t>(árboles de decisión, redes neuronales multicapa)</a:t>
            </a:r>
            <a:endParaRPr lang="es-AR" sz="2800" dirty="0"/>
          </a:p>
          <a:p>
            <a:endParaRPr lang="es-AR" sz="2800" dirty="0"/>
          </a:p>
          <a:p>
            <a:r>
              <a:rPr lang="es-AR" sz="2800" dirty="0"/>
              <a:t>Tarda mucho en evaluar nuevas instancias </a:t>
            </a:r>
          </a:p>
          <a:p>
            <a:r>
              <a:rPr lang="es-AR" sz="2400" dirty="0"/>
              <a:t>(KNN)</a:t>
            </a:r>
          </a:p>
          <a:p>
            <a:endParaRPr lang="es-AR" sz="2800" dirty="0"/>
          </a:p>
          <a:p>
            <a:r>
              <a:rPr lang="es-AR" sz="2800" dirty="0"/>
              <a:t>Resultados poco interpretables o intuitivos</a:t>
            </a:r>
          </a:p>
          <a:p>
            <a:r>
              <a:rPr lang="es-AR" sz="2400" dirty="0"/>
              <a:t>(</a:t>
            </a:r>
            <a:r>
              <a:rPr lang="es-AR" sz="2400" dirty="0" err="1"/>
              <a:t>Random</a:t>
            </a:r>
            <a:r>
              <a:rPr lang="es-AR" sz="2400" dirty="0"/>
              <a:t> </a:t>
            </a:r>
            <a:r>
              <a:rPr lang="es-AR" sz="2400" dirty="0" err="1"/>
              <a:t>forest</a:t>
            </a:r>
            <a:r>
              <a:rPr lang="es-AR" sz="2400" dirty="0"/>
              <a:t>)</a:t>
            </a:r>
          </a:p>
          <a:p>
            <a:endParaRPr lang="es-AR" sz="2800" dirty="0"/>
          </a:p>
          <a:p>
            <a:endParaRPr lang="es-AR" sz="2800" dirty="0"/>
          </a:p>
          <a:p>
            <a:endParaRPr lang="es-AR" sz="2800" dirty="0"/>
          </a:p>
          <a:p>
            <a:endParaRPr lang="es-AR" sz="2800" dirty="0"/>
          </a:p>
          <a:p>
            <a:endParaRPr lang="es-AR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6871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37EE151-5061-4F32-8B9C-FEE65292C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AR" dirty="0"/>
              <a:t>¿No sería lindo tener un clasificador que sea...?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DA696C-E783-4B1C-9152-56E341786F6B}"/>
              </a:ext>
            </a:extLst>
          </p:cNvPr>
          <p:cNvSpPr txBox="1"/>
          <p:nvPr/>
        </p:nvSpPr>
        <p:spPr>
          <a:xfrm>
            <a:off x="76200" y="1828800"/>
            <a:ext cx="89916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... capaz de aprender una frontera no lineal prácticamente arbitraria?</a:t>
            </a:r>
          </a:p>
          <a:p>
            <a:endParaRPr lang="es-AR" sz="2800" dirty="0"/>
          </a:p>
          <a:p>
            <a:r>
              <a:rPr lang="es-AR" sz="2800" dirty="0"/>
              <a:t>... este garantizado a converger siempre a un mínimo global de la función de costo?</a:t>
            </a:r>
          </a:p>
          <a:p>
            <a:endParaRPr lang="es-AR" sz="2800" dirty="0"/>
          </a:p>
          <a:p>
            <a:r>
              <a:rPr lang="es-AR" sz="2800" dirty="0"/>
              <a:t>... sea rápido de entrenar y evaluar en nuevos datos?</a:t>
            </a:r>
          </a:p>
          <a:p>
            <a:endParaRPr lang="es-AR" sz="2800" dirty="0"/>
          </a:p>
          <a:p>
            <a:r>
              <a:rPr lang="es-AR" sz="2800" dirty="0"/>
              <a:t>... tenga una interpretación geométrica sencilla e intuitiva?</a:t>
            </a:r>
          </a:p>
          <a:p>
            <a:endParaRPr lang="es-AR" sz="2800" dirty="0"/>
          </a:p>
          <a:p>
            <a:endParaRPr lang="es-AR" sz="2800" dirty="0"/>
          </a:p>
          <a:p>
            <a:endParaRPr lang="es-AR" sz="2800" dirty="0"/>
          </a:p>
          <a:p>
            <a:endParaRPr lang="es-AR" sz="2800" dirty="0"/>
          </a:p>
          <a:p>
            <a:endParaRPr lang="es-AR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40561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F52B21-BF49-431E-AC20-D300C60E6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00" y="609600"/>
            <a:ext cx="8527200" cy="57912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4719AA-0968-4FCB-83BB-CD3D4C426FF5}"/>
              </a:ext>
            </a:extLst>
          </p:cNvPr>
          <p:cNvCxnSpPr/>
          <p:nvPr/>
        </p:nvCxnSpPr>
        <p:spPr>
          <a:xfrm>
            <a:off x="8382000" y="4495800"/>
            <a:ext cx="2286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47459E-CB4E-4C1D-B795-CE0CAB0DD8F1}"/>
              </a:ext>
            </a:extLst>
          </p:cNvPr>
          <p:cNvCxnSpPr/>
          <p:nvPr/>
        </p:nvCxnSpPr>
        <p:spPr>
          <a:xfrm>
            <a:off x="457200" y="4724400"/>
            <a:ext cx="81534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492695-8A5F-4E4B-BE10-0A11C82E75B5}"/>
              </a:ext>
            </a:extLst>
          </p:cNvPr>
          <p:cNvCxnSpPr/>
          <p:nvPr/>
        </p:nvCxnSpPr>
        <p:spPr>
          <a:xfrm>
            <a:off x="457200" y="4953000"/>
            <a:ext cx="62484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79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3E01AAF-2228-4FBD-9BCE-187C1319E44F}"/>
              </a:ext>
            </a:extLst>
          </p:cNvPr>
          <p:cNvSpPr/>
          <p:nvPr/>
        </p:nvSpPr>
        <p:spPr>
          <a:xfrm>
            <a:off x="2628901" y="2745834"/>
            <a:ext cx="1156249" cy="836253"/>
          </a:xfrm>
          <a:custGeom>
            <a:avLst/>
            <a:gdLst>
              <a:gd name="connsiteX0" fmla="*/ 0 w 1020417"/>
              <a:gd name="connsiteY0" fmla="*/ 79513 h 795131"/>
              <a:gd name="connsiteX1" fmla="*/ 1020417 w 1020417"/>
              <a:gd name="connsiteY1" fmla="*/ 0 h 795131"/>
              <a:gd name="connsiteX2" fmla="*/ 1020417 w 1020417"/>
              <a:gd name="connsiteY2" fmla="*/ 795131 h 795131"/>
              <a:gd name="connsiteX3" fmla="*/ 0 w 1020417"/>
              <a:gd name="connsiteY3" fmla="*/ 79513 h 795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0417" h="795131">
                <a:moveTo>
                  <a:pt x="0" y="79513"/>
                </a:moveTo>
                <a:lnTo>
                  <a:pt x="1020417" y="0"/>
                </a:lnTo>
                <a:lnTo>
                  <a:pt x="1020417" y="795131"/>
                </a:lnTo>
                <a:lnTo>
                  <a:pt x="0" y="79513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E4F3533-3A45-434F-997A-831D6F997AAD}"/>
              </a:ext>
            </a:extLst>
          </p:cNvPr>
          <p:cNvSpPr/>
          <p:nvPr/>
        </p:nvSpPr>
        <p:spPr>
          <a:xfrm>
            <a:off x="2420177" y="2904229"/>
            <a:ext cx="1364974" cy="980660"/>
          </a:xfrm>
          <a:custGeom>
            <a:avLst/>
            <a:gdLst>
              <a:gd name="connsiteX0" fmla="*/ 278295 w 1364974"/>
              <a:gd name="connsiteY0" fmla="*/ 0 h 980660"/>
              <a:gd name="connsiteX1" fmla="*/ 278295 w 1364974"/>
              <a:gd name="connsiteY1" fmla="*/ 0 h 980660"/>
              <a:gd name="connsiteX2" fmla="*/ 145774 w 1364974"/>
              <a:gd name="connsiteY2" fmla="*/ 13252 h 980660"/>
              <a:gd name="connsiteX3" fmla="*/ 92765 w 1364974"/>
              <a:gd name="connsiteY3" fmla="*/ 26504 h 980660"/>
              <a:gd name="connsiteX4" fmla="*/ 0 w 1364974"/>
              <a:gd name="connsiteY4" fmla="*/ 26504 h 980660"/>
              <a:gd name="connsiteX5" fmla="*/ 13252 w 1364974"/>
              <a:gd name="connsiteY5" fmla="*/ 980660 h 980660"/>
              <a:gd name="connsiteX6" fmla="*/ 1364974 w 1364974"/>
              <a:gd name="connsiteY6" fmla="*/ 954156 h 980660"/>
              <a:gd name="connsiteX7" fmla="*/ 1325217 w 1364974"/>
              <a:gd name="connsiteY7" fmla="*/ 649356 h 980660"/>
              <a:gd name="connsiteX8" fmla="*/ 278295 w 1364974"/>
              <a:gd name="connsiteY8" fmla="*/ 0 h 980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4974" h="980660">
                <a:moveTo>
                  <a:pt x="278295" y="0"/>
                </a:moveTo>
                <a:lnTo>
                  <a:pt x="278295" y="0"/>
                </a:lnTo>
                <a:cubicBezTo>
                  <a:pt x="234121" y="4417"/>
                  <a:pt x="189722" y="6974"/>
                  <a:pt x="145774" y="13252"/>
                </a:cubicBezTo>
                <a:cubicBezTo>
                  <a:pt x="127744" y="15828"/>
                  <a:pt x="110904" y="24855"/>
                  <a:pt x="92765" y="26504"/>
                </a:cubicBezTo>
                <a:cubicBezTo>
                  <a:pt x="61970" y="29303"/>
                  <a:pt x="30922" y="26504"/>
                  <a:pt x="0" y="26504"/>
                </a:cubicBezTo>
                <a:lnTo>
                  <a:pt x="13252" y="980660"/>
                </a:lnTo>
                <a:lnTo>
                  <a:pt x="1364974" y="954156"/>
                </a:lnTo>
                <a:lnTo>
                  <a:pt x="1325217" y="649356"/>
                </a:lnTo>
                <a:lnTo>
                  <a:pt x="278295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C42EAD5-26BA-4180-830F-A3E3DEB6F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AR" dirty="0"/>
              <a:t>Clasificador de margen máximo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99A490-A51E-4EC1-B439-94A50F3C4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133600"/>
            <a:ext cx="2314575" cy="447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4C20BC-D1FD-4886-B675-6E1C582D9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800600"/>
            <a:ext cx="3619500" cy="40005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8DFCF5-D2C2-4292-A4F7-5CE5A3CB32C8}"/>
              </a:ext>
            </a:extLst>
          </p:cNvPr>
          <p:cNvCxnSpPr/>
          <p:nvPr/>
        </p:nvCxnSpPr>
        <p:spPr>
          <a:xfrm flipV="1">
            <a:off x="2445026" y="2745835"/>
            <a:ext cx="0" cy="1143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7E68CA4-08CF-4B4B-B782-4871FA316497}"/>
              </a:ext>
            </a:extLst>
          </p:cNvPr>
          <p:cNvCxnSpPr/>
          <p:nvPr/>
        </p:nvCxnSpPr>
        <p:spPr>
          <a:xfrm>
            <a:off x="2445026" y="3888835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D8D23F2-C448-46B2-86BC-99E8F57005FA}"/>
              </a:ext>
            </a:extLst>
          </p:cNvPr>
          <p:cNvCxnSpPr>
            <a:cxnSpLocks/>
          </p:cNvCxnSpPr>
          <p:nvPr/>
        </p:nvCxnSpPr>
        <p:spPr>
          <a:xfrm>
            <a:off x="2673626" y="2876106"/>
            <a:ext cx="1066800" cy="6904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374797-EAD7-408E-97D9-034EBF783493}"/>
                  </a:ext>
                </a:extLst>
              </p:cNvPr>
              <p:cNvSpPr txBox="1"/>
              <p:nvPr/>
            </p:nvSpPr>
            <p:spPr>
              <a:xfrm>
                <a:off x="304800" y="2803251"/>
                <a:ext cx="46481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/>
                  <a:t>Hiperplano 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374797-EAD7-408E-97D9-034EBF783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803251"/>
                <a:ext cx="4648199" cy="369332"/>
              </a:xfrm>
              <a:prstGeom prst="rect">
                <a:avLst/>
              </a:prstGeom>
              <a:blipFill>
                <a:blip r:embed="rId4"/>
                <a:stretch>
                  <a:fillRect l="-105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542C604-EB7D-4A42-BEC1-31086E5FF9D6}"/>
                  </a:ext>
                </a:extLst>
              </p:cNvPr>
              <p:cNvSpPr txBox="1"/>
              <p:nvPr/>
            </p:nvSpPr>
            <p:spPr>
              <a:xfrm>
                <a:off x="304800" y="5507397"/>
                <a:ext cx="46481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/>
                  <a:t>Hiperplano 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542C604-EB7D-4A42-BEC1-31086E5FF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507397"/>
                <a:ext cx="4648199" cy="369332"/>
              </a:xfrm>
              <a:prstGeom prst="rect">
                <a:avLst/>
              </a:prstGeom>
              <a:blipFill>
                <a:blip r:embed="rId5"/>
                <a:stretch>
                  <a:fillRect l="-105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24D5BDB5-266C-4A54-B818-F4EF877832B1}"/>
              </a:ext>
            </a:extLst>
          </p:cNvPr>
          <p:cNvSpPr txBox="1"/>
          <p:nvPr/>
        </p:nvSpPr>
        <p:spPr>
          <a:xfrm>
            <a:off x="3324635" y="28952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/>
              <a:t>&gt;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7C7D0F-6119-439D-8E0D-AACD0CB47EFF}"/>
              </a:ext>
            </a:extLst>
          </p:cNvPr>
          <p:cNvSpPr txBox="1"/>
          <p:nvPr/>
        </p:nvSpPr>
        <p:spPr>
          <a:xfrm>
            <a:off x="2826027" y="341369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/>
              <a:t>&lt;</a:t>
            </a:r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53096B-2742-4E09-9F75-4488DDE411DC}"/>
              </a:ext>
            </a:extLst>
          </p:cNvPr>
          <p:cNvSpPr txBox="1"/>
          <p:nvPr/>
        </p:nvSpPr>
        <p:spPr>
          <a:xfrm>
            <a:off x="3733800" y="339497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/>
              <a:t>=</a:t>
            </a:r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4FB329-9D51-49A9-9DFC-8F07ECD2524B}"/>
              </a:ext>
            </a:extLst>
          </p:cNvPr>
          <p:cNvSpPr txBox="1"/>
          <p:nvPr/>
        </p:nvSpPr>
        <p:spPr>
          <a:xfrm>
            <a:off x="4890044" y="2948697"/>
            <a:ext cx="36923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/>
              <a:t>Idea</a:t>
            </a:r>
            <a:r>
              <a:rPr lang="es-AR" sz="2000" dirty="0"/>
              <a:t>: como un hiperplano divide al espacio en dos mitades, puedo usarlo para clasificar puntos en dos categorías, dependiendo de qué lado del hiperplano queden.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1526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8" grpId="0" animBg="1"/>
      <p:bldP spid="14" grpId="0"/>
      <p:bldP spid="15" grpId="0"/>
      <p:bldP spid="21" grpId="0"/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431819E-7F2B-4BE7-8F67-DF2283A01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AR" dirty="0"/>
              <a:t>Clasificador de margen máximo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8A17E9-22C4-46E3-81A5-9EE595BDF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09191"/>
            <a:ext cx="3057525" cy="1143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05FEDD-20ED-4A20-96B7-5B9DF6E02595}"/>
              </a:ext>
            </a:extLst>
          </p:cNvPr>
          <p:cNvSpPr txBox="1"/>
          <p:nvPr/>
        </p:nvSpPr>
        <p:spPr>
          <a:xfrm>
            <a:off x="304800" y="1678748"/>
            <a:ext cx="464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Matriz de datos </a:t>
            </a:r>
            <a:r>
              <a:rPr lang="es-AR" b="1" dirty="0"/>
              <a:t>X </a:t>
            </a:r>
            <a:r>
              <a:rPr lang="es-AR" dirty="0"/>
              <a:t>(n </a:t>
            </a:r>
            <a:r>
              <a:rPr lang="es-AR" dirty="0" err="1"/>
              <a:t>samples</a:t>
            </a:r>
            <a:r>
              <a:rPr lang="es-AR" dirty="0"/>
              <a:t>, p </a:t>
            </a:r>
            <a:r>
              <a:rPr lang="es-AR" dirty="0" err="1"/>
              <a:t>features</a:t>
            </a:r>
            <a:r>
              <a:rPr lang="es-AR" dirty="0"/>
              <a:t>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D6B551-8C32-4F06-87FD-B52D7675E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643" y="1663210"/>
            <a:ext cx="3714750" cy="35909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2EE3C8-A405-44C9-8290-805CE56792B2}"/>
                  </a:ext>
                </a:extLst>
              </p:cNvPr>
              <p:cNvSpPr txBox="1"/>
              <p:nvPr/>
            </p:nvSpPr>
            <p:spPr>
              <a:xfrm>
                <a:off x="268357" y="3800611"/>
                <a:ext cx="4214193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/>
                  <a:t>Cada uno de ellos con dos etiquetas posibles,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A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±1</m:t>
                    </m:r>
                  </m:oMath>
                </a14:m>
                <a:endParaRPr lang="es-AR" dirty="0"/>
              </a:p>
              <a:p>
                <a:endParaRPr lang="es-AR" dirty="0"/>
              </a:p>
              <a:p>
                <a:r>
                  <a:rPr lang="es-AR" dirty="0"/>
                  <a:t>Dado un nuevo ejemplo:</a:t>
                </a:r>
              </a:p>
              <a:p>
                <a:endParaRPr lang="es-AR" dirty="0"/>
              </a:p>
              <a:p>
                <a:endParaRPr lang="es-AR" dirty="0"/>
              </a:p>
              <a:p>
                <a:endParaRPr lang="es-AR" dirty="0"/>
              </a:p>
              <a:p>
                <a:r>
                  <a:rPr lang="es-AR" dirty="0"/>
                  <a:t>¿</a:t>
                </a:r>
                <a:r>
                  <a:rPr lang="en-US" dirty="0" err="1"/>
                  <a:t>Qué</a:t>
                </a:r>
                <a:r>
                  <a:rPr lang="en-US" dirty="0"/>
                  <a:t> </a:t>
                </a:r>
                <a:r>
                  <a:rPr lang="en-US" dirty="0" err="1"/>
                  <a:t>etiqueta</a:t>
                </a:r>
                <a:r>
                  <a:rPr lang="en-US" dirty="0"/>
                  <a:t> le </a:t>
                </a:r>
                <a:r>
                  <a:rPr lang="en-US" dirty="0" err="1"/>
                  <a:t>corresponde</a:t>
                </a:r>
                <a:r>
                  <a:rPr lang="en-US" dirty="0"/>
                  <a:t>?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2EE3C8-A405-44C9-8290-805CE5679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57" y="3800611"/>
                <a:ext cx="4214193" cy="2308324"/>
              </a:xfrm>
              <a:prstGeom prst="rect">
                <a:avLst/>
              </a:prstGeom>
              <a:blipFill>
                <a:blip r:embed="rId4"/>
                <a:stretch>
                  <a:fillRect l="-1158" t="-1319" b="-3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F38A022C-AE29-4F5E-9B28-BAB056D14A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657" y="5192987"/>
            <a:ext cx="2019300" cy="361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487D9F-0F1D-4B6C-B970-B88D1A224DE2}"/>
              </a:ext>
            </a:extLst>
          </p:cNvPr>
          <p:cNvCxnSpPr/>
          <p:nvPr/>
        </p:nvCxnSpPr>
        <p:spPr>
          <a:xfrm flipV="1">
            <a:off x="6120845" y="1838801"/>
            <a:ext cx="1295400" cy="27200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2069A4-AC25-449B-8DF3-B1830D739E46}"/>
              </a:ext>
            </a:extLst>
          </p:cNvPr>
          <p:cNvCxnSpPr/>
          <p:nvPr/>
        </p:nvCxnSpPr>
        <p:spPr>
          <a:xfrm flipV="1">
            <a:off x="5358845" y="2410301"/>
            <a:ext cx="2819400" cy="21485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A55E85-B497-4AF6-AAA9-41C168B97F70}"/>
              </a:ext>
            </a:extLst>
          </p:cNvPr>
          <p:cNvCxnSpPr>
            <a:cxnSpLocks/>
          </p:cNvCxnSpPr>
          <p:nvPr/>
        </p:nvCxnSpPr>
        <p:spPr>
          <a:xfrm flipV="1">
            <a:off x="5739845" y="1838801"/>
            <a:ext cx="2133600" cy="27200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25BA468-B1C4-493F-BAB1-D58EFE71B759}"/>
              </a:ext>
            </a:extLst>
          </p:cNvPr>
          <p:cNvSpPr txBox="1"/>
          <p:nvPr/>
        </p:nvSpPr>
        <p:spPr>
          <a:xfrm>
            <a:off x="5854145" y="1260862"/>
            <a:ext cx="4648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/>
              <a:t>¿Cuál elegir?</a:t>
            </a:r>
            <a:endParaRPr lang="en-US" sz="2400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CFE4FD1-FE7D-4F99-BBB7-D7EEFD4965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2086" y="5690903"/>
            <a:ext cx="3438525" cy="39052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E8601C5-88F2-4D20-B3A3-AEF454F491FB}"/>
              </a:ext>
            </a:extLst>
          </p:cNvPr>
          <p:cNvSpPr txBox="1"/>
          <p:nvPr/>
        </p:nvSpPr>
        <p:spPr>
          <a:xfrm>
            <a:off x="4923181" y="5231909"/>
            <a:ext cx="4214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El signo de: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347075-1BCC-488C-9D48-C20B37E79618}"/>
              </a:ext>
            </a:extLst>
          </p:cNvPr>
          <p:cNvSpPr txBox="1"/>
          <p:nvPr/>
        </p:nvSpPr>
        <p:spPr>
          <a:xfrm>
            <a:off x="4896887" y="6170481"/>
            <a:ext cx="4214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nos da la respuesta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55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4FC6EF4-C79A-4D2B-A867-9692136FD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AR" dirty="0"/>
              <a:t>Clasificador de margen máximo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B94B67-DC7A-44AE-B3A0-586935DD5BF4}"/>
              </a:ext>
            </a:extLst>
          </p:cNvPr>
          <p:cNvSpPr txBox="1"/>
          <p:nvPr/>
        </p:nvSpPr>
        <p:spPr>
          <a:xfrm>
            <a:off x="4695827" y="1832812"/>
            <a:ext cx="4114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Para cada recta puedo calcular su distancia a los puntos de entrenamiento. </a:t>
            </a:r>
          </a:p>
          <a:p>
            <a:r>
              <a:rPr lang="es-AR" dirty="0"/>
              <a:t>Esta distancia se denomina </a:t>
            </a:r>
            <a:r>
              <a:rPr lang="es-AR" b="1" i="1" dirty="0"/>
              <a:t>margen</a:t>
            </a:r>
          </a:p>
          <a:p>
            <a:endParaRPr lang="es-AR" dirty="0"/>
          </a:p>
          <a:p>
            <a:r>
              <a:rPr lang="es-AR" dirty="0"/>
              <a:t>Dentro de las rectas hay una especial:</a:t>
            </a:r>
          </a:p>
          <a:p>
            <a:r>
              <a:rPr lang="es-AR" b="1" i="1" dirty="0"/>
              <a:t>La que maximiza el margen</a:t>
            </a:r>
          </a:p>
          <a:p>
            <a:endParaRPr lang="es-AR" b="1" dirty="0"/>
          </a:p>
          <a:p>
            <a:r>
              <a:rPr lang="es-AR" dirty="0"/>
              <a:t>Los ejemplos para los cuales se realiza esta distancia mínima con el hiperplano se llaman </a:t>
            </a:r>
            <a:r>
              <a:rPr lang="es-AR" b="1" i="1" dirty="0"/>
              <a:t>soporte</a:t>
            </a:r>
          </a:p>
          <a:p>
            <a:endParaRPr lang="es-AR" b="1" dirty="0"/>
          </a:p>
          <a:p>
            <a:r>
              <a:rPr lang="es-AR" b="1" dirty="0"/>
              <a:t>La ecuación que define al hiperplano óptimo depende únicamente de su suporte; los otros ejemplos pueden cambiarse sin que cambie el hiperplano</a:t>
            </a:r>
            <a:endParaRPr lang="en-US" b="1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035BC00-A5C3-4AAC-B0C4-069A98013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3" y="1981200"/>
            <a:ext cx="4448175" cy="437197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08ECFFA-8ECE-4333-83A8-75943E2EAF14}"/>
              </a:ext>
            </a:extLst>
          </p:cNvPr>
          <p:cNvCxnSpPr/>
          <p:nvPr/>
        </p:nvCxnSpPr>
        <p:spPr>
          <a:xfrm>
            <a:off x="2244140" y="2899610"/>
            <a:ext cx="138113" cy="304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D798EA5-26F8-4A60-9E63-1FE54750BB31}"/>
              </a:ext>
            </a:extLst>
          </p:cNvPr>
          <p:cNvCxnSpPr/>
          <p:nvPr/>
        </p:nvCxnSpPr>
        <p:spPr>
          <a:xfrm>
            <a:off x="1315453" y="4347410"/>
            <a:ext cx="138113" cy="304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7D5D75-2DCF-4430-BCCF-D9C3F89A4741}"/>
              </a:ext>
            </a:extLst>
          </p:cNvPr>
          <p:cNvCxnSpPr/>
          <p:nvPr/>
        </p:nvCxnSpPr>
        <p:spPr>
          <a:xfrm>
            <a:off x="2054267" y="4347410"/>
            <a:ext cx="138113" cy="304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3D02E93E-0C3F-4B1C-98BC-2BF8DD9661C1}"/>
              </a:ext>
            </a:extLst>
          </p:cNvPr>
          <p:cNvSpPr/>
          <p:nvPr/>
        </p:nvSpPr>
        <p:spPr>
          <a:xfrm>
            <a:off x="1600200" y="2939346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D037CE3-A9C9-4D18-9CD9-F8B3252A650B}"/>
              </a:ext>
            </a:extLst>
          </p:cNvPr>
          <p:cNvSpPr/>
          <p:nvPr/>
        </p:nvSpPr>
        <p:spPr>
          <a:xfrm>
            <a:off x="2085223" y="2362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7AF3322-CEC2-4E79-969E-C1F978438866}"/>
              </a:ext>
            </a:extLst>
          </p:cNvPr>
          <p:cNvSpPr/>
          <p:nvPr/>
        </p:nvSpPr>
        <p:spPr>
          <a:xfrm>
            <a:off x="1066800" y="243302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8BE0822-1EA0-4E48-98D0-D75988E0A59D}"/>
              </a:ext>
            </a:extLst>
          </p:cNvPr>
          <p:cNvSpPr/>
          <p:nvPr/>
        </p:nvSpPr>
        <p:spPr>
          <a:xfrm>
            <a:off x="953311" y="466355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</a:t>
            </a:r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5480F2C-2090-45D1-8AFF-FA60A7567E4D}"/>
              </a:ext>
            </a:extLst>
          </p:cNvPr>
          <p:cNvSpPr/>
          <p:nvPr/>
        </p:nvSpPr>
        <p:spPr>
          <a:xfrm>
            <a:off x="2971800" y="381000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E7FB241-8C77-433E-BADF-ABFCA03E08B0}"/>
              </a:ext>
            </a:extLst>
          </p:cNvPr>
          <p:cNvSpPr/>
          <p:nvPr/>
        </p:nvSpPr>
        <p:spPr>
          <a:xfrm>
            <a:off x="4114800" y="365760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8EBA77E-F89B-44FA-BF04-C3360C20548C}"/>
              </a:ext>
            </a:extLst>
          </p:cNvPr>
          <p:cNvSpPr/>
          <p:nvPr/>
        </p:nvSpPr>
        <p:spPr>
          <a:xfrm>
            <a:off x="3124200" y="525780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CE6B657-9D44-4172-B60C-8C9705F1618F}"/>
              </a:ext>
            </a:extLst>
          </p:cNvPr>
          <p:cNvSpPr/>
          <p:nvPr/>
        </p:nvSpPr>
        <p:spPr>
          <a:xfrm>
            <a:off x="3886200" y="2762569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4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1" grpId="0" animBg="1"/>
      <p:bldP spid="4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DBBBFE9-09DB-462E-A640-22DF32FE6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AR" dirty="0"/>
              <a:t>Clasificador de margen máximo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25956E-74E6-4D9B-8CFB-CA163477A936}"/>
                  </a:ext>
                </a:extLst>
              </p:cNvPr>
              <p:cNvSpPr txBox="1"/>
              <p:nvPr/>
            </p:nvSpPr>
            <p:spPr>
              <a:xfrm>
                <a:off x="323589" y="1390870"/>
                <a:ext cx="8382000" cy="2060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b="1" dirty="0"/>
                  <a:t>Observación 1</a:t>
                </a:r>
                <a:r>
                  <a:rPr lang="es-AR" dirty="0"/>
                  <a:t> (álgebra lineal del CBC)</a:t>
                </a:r>
              </a:p>
              <a:p>
                <a:endParaRPr lang="es-AR" b="1" dirty="0"/>
              </a:p>
              <a:p>
                <a:r>
                  <a:rPr lang="es-AR" dirty="0"/>
                  <a:t>Sea un hiperplano dado 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con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 err="1"/>
                  <a:t>su</a:t>
                </a:r>
                <a:r>
                  <a:rPr lang="en-US" dirty="0"/>
                  <a:t> normal 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un punto del </a:t>
                </a:r>
                <a:r>
                  <a:rPr lang="en-US" dirty="0" err="1"/>
                  <a:t>espacio</a:t>
                </a:r>
                <a:r>
                  <a:rPr lang="en-US" dirty="0"/>
                  <a:t>.</a:t>
                </a:r>
              </a:p>
              <a:p>
                <a:r>
                  <a:rPr lang="en-US" dirty="0" err="1"/>
                  <a:t>Entonces</a:t>
                </a:r>
                <a:r>
                  <a:rPr lang="en-US" dirty="0"/>
                  <a:t>, la </a:t>
                </a:r>
                <a:r>
                  <a:rPr lang="en-US" dirty="0" err="1"/>
                  <a:t>distancia</a:t>
                </a:r>
                <a:r>
                  <a:rPr lang="en-US" dirty="0"/>
                  <a:t> de un punto </a:t>
                </a:r>
                <a:r>
                  <a:rPr lang="en-US" dirty="0" err="1"/>
                  <a:t>cualquiera</a:t>
                </a:r>
                <a:r>
                  <a:rPr lang="en-US" dirty="0"/>
                  <a:t> del </a:t>
                </a:r>
                <a:r>
                  <a:rPr lang="en-US" dirty="0" err="1"/>
                  <a:t>espacio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s-AR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dirty="0"/>
                  <a:t> al </a:t>
                </a:r>
                <a:r>
                  <a:rPr lang="en-US" dirty="0" err="1"/>
                  <a:t>plano</a:t>
                </a:r>
                <a:r>
                  <a:rPr lang="en-US" dirty="0"/>
                  <a:t> </a:t>
                </a:r>
                <a:r>
                  <a:rPr lang="en-US" dirty="0" err="1"/>
                  <a:t>est</a:t>
                </a:r>
                <a:r>
                  <a:rPr lang="es-AR" dirty="0"/>
                  <a:t>á dada por:</a:t>
                </a:r>
              </a:p>
              <a:p>
                <a:endParaRPr lang="es-A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s-AR" b="1" i="1" smtClean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25956E-74E6-4D9B-8CFB-CA163477A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89" y="1390870"/>
                <a:ext cx="8382000" cy="2060051"/>
              </a:xfrm>
              <a:prstGeom prst="rect">
                <a:avLst/>
              </a:prstGeom>
              <a:blipFill>
                <a:blip r:embed="rId2"/>
                <a:stretch>
                  <a:fillRect l="-582" t="-1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6E2A20-17FA-4E83-85B0-83BF9D5FDB38}"/>
                  </a:ext>
                </a:extLst>
              </p:cNvPr>
              <p:cNvSpPr txBox="1"/>
              <p:nvPr/>
            </p:nvSpPr>
            <p:spPr>
              <a:xfrm>
                <a:off x="304800" y="5105400"/>
                <a:ext cx="83820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b="1" dirty="0"/>
                  <a:t>Observación 3</a:t>
                </a:r>
              </a:p>
              <a:p>
                <a:endParaRPr lang="es-AR" b="1" dirty="0"/>
              </a:p>
              <a:p>
                <a:r>
                  <a:rPr lang="es-AR" dirty="0"/>
                  <a:t>Dado un ejemplo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s-A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s-AR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con </a:t>
                </a:r>
                <a:r>
                  <a:rPr lang="en-US" dirty="0" err="1"/>
                  <a:t>etiqueta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A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±1</m:t>
                    </m:r>
                  </m:oMath>
                </a14:m>
                <a:r>
                  <a:rPr lang="es-AR" dirty="0"/>
                  <a:t> dependiendo de 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s-AR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s-A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AR" dirty="0"/>
                  <a:t>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s-AR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s-AR" dirty="0"/>
                  <a:t>, entonces el producto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AR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s-AR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AR" dirty="0"/>
                  <a:t> es siempre &gt; 0, y si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s-AR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s-AR" dirty="0"/>
                  <a:t> , también es la distancia del punto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s-AR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al </a:t>
                </a:r>
                <a:r>
                  <a:rPr lang="en-US" dirty="0" err="1"/>
                  <a:t>hiperplano</a:t>
                </a:r>
                <a:r>
                  <a:rPr lang="en-US" dirty="0"/>
                  <a:t>.</a:t>
                </a:r>
                <a:endParaRPr lang="en-US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6E2A20-17FA-4E83-85B0-83BF9D5FD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105400"/>
                <a:ext cx="8382000" cy="1477328"/>
              </a:xfrm>
              <a:prstGeom prst="rect">
                <a:avLst/>
              </a:prstGeom>
              <a:blipFill>
                <a:blip r:embed="rId3"/>
                <a:stretch>
                  <a:fillRect l="-582" t="-2479" b="-5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AB62C0-8E1C-4797-B75E-8457D18C12A5}"/>
                  </a:ext>
                </a:extLst>
              </p:cNvPr>
              <p:cNvSpPr txBox="1"/>
              <p:nvPr/>
            </p:nvSpPr>
            <p:spPr>
              <a:xfrm>
                <a:off x="304800" y="3581400"/>
                <a:ext cx="83820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b="1" dirty="0"/>
                  <a:t>Observación 2</a:t>
                </a:r>
                <a:r>
                  <a:rPr lang="es-AR" dirty="0"/>
                  <a:t> (corolario de lo anterior)</a:t>
                </a:r>
              </a:p>
              <a:p>
                <a:endParaRPr lang="es-AR" dirty="0"/>
              </a:p>
              <a:p>
                <a:r>
                  <a:rPr lang="es-AR" dirty="0"/>
                  <a:t>Si la normal cumple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s-AR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s-AR" dirty="0"/>
                  <a:t> , entonces la distancia de un punto al hiperplano está dada por,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A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s-AR" b="1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/>
                    </m:sSub>
                  </m:oMath>
                </a14:m>
                <a:endParaRPr lang="es-AR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AB62C0-8E1C-4797-B75E-8457D18C1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581400"/>
                <a:ext cx="8382000" cy="1477328"/>
              </a:xfrm>
              <a:prstGeom prst="rect">
                <a:avLst/>
              </a:prstGeom>
              <a:blipFill>
                <a:blip r:embed="rId4"/>
                <a:stretch>
                  <a:fillRect l="-582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74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30592</TotalTime>
  <Words>1500</Words>
  <Application>Microsoft Office PowerPoint</Application>
  <PresentationFormat>On-screen Show (4:3)</PresentationFormat>
  <Paragraphs>186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Bahnschrift SemiBold</vt:lpstr>
      <vt:lpstr>Calibri</vt:lpstr>
      <vt:lpstr>Cambria Math</vt:lpstr>
      <vt:lpstr>Office Theme</vt:lpstr>
      <vt:lpstr>PowerPoint Presentation</vt:lpstr>
      <vt:lpstr>El panorama de algoritmos de ML</vt:lpstr>
      <vt:lpstr>¿Qué problemas puede tener un algoritmo de ML?</vt:lpstr>
      <vt:lpstr>¿No sería lindo tener un clasificador que sea...?</vt:lpstr>
      <vt:lpstr>PowerPoint Presentation</vt:lpstr>
      <vt:lpstr>Clasificador de margen máximo</vt:lpstr>
      <vt:lpstr>Clasificador de margen máximo</vt:lpstr>
      <vt:lpstr>Clasificador de margen máximo</vt:lpstr>
      <vt:lpstr>Clasificador de margen máximo</vt:lpstr>
      <vt:lpstr>Clasificador de margen máximo</vt:lpstr>
      <vt:lpstr>Clasificador de soporte vectorial</vt:lpstr>
      <vt:lpstr>Clasificador de soporte vectorial</vt:lpstr>
      <vt:lpstr>Clasificador de soporte vectorial</vt:lpstr>
      <vt:lpstr>Clasificador de soporte vectorial</vt:lpstr>
      <vt:lpstr>Clasificador de soporte vectorial</vt:lpstr>
      <vt:lpstr>Clasificador de soporte vectorial</vt:lpstr>
      <vt:lpstr>Máquinas de soporte vectorial</vt:lpstr>
      <vt:lpstr>Clasificador de soporte vectorial</vt:lpstr>
      <vt:lpstr>Clasificador de soporte vectorial</vt:lpstr>
      <vt:lpstr>Clasificador de soporte vectorial</vt:lpstr>
      <vt:lpstr>Clasificador de soporte vectorial</vt:lpstr>
      <vt:lpstr>PowerPoint Presentation</vt:lpstr>
      <vt:lpstr>Clasificador de soporte vectorial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133</cp:revision>
  <dcterms:created xsi:type="dcterms:W3CDTF">2021-03-20T13:12:36Z</dcterms:created>
  <dcterms:modified xsi:type="dcterms:W3CDTF">2021-05-11T03:24:19Z</dcterms:modified>
</cp:coreProperties>
</file>