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Chiv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B63BC2-93A3-4442-B12E-D0B4379F21DA}">
  <a:tblStyle styleId="{47B63BC2-93A3-4442-B12E-D0B4379F21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Chivo-bold.fntdata"/><Relationship Id="rId10" Type="http://schemas.openxmlformats.org/officeDocument/2006/relationships/slide" Target="slides/slide4.xml"/><Relationship Id="rId32" Type="http://schemas.openxmlformats.org/officeDocument/2006/relationships/font" Target="fonts/Chivo-regular.fntdata"/><Relationship Id="rId13" Type="http://schemas.openxmlformats.org/officeDocument/2006/relationships/slide" Target="slides/slide7.xml"/><Relationship Id="rId35" Type="http://schemas.openxmlformats.org/officeDocument/2006/relationships/font" Target="fonts/Chivo-boldItalic.fntdata"/><Relationship Id="rId12" Type="http://schemas.openxmlformats.org/officeDocument/2006/relationships/slide" Target="slides/slide6.xml"/><Relationship Id="rId34" Type="http://schemas.openxmlformats.org/officeDocument/2006/relationships/font" Target="fonts/Chiv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19011725c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1901172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25b274acb_0_5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25b274acb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25b274acb_0_5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25b274acb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25b274acb_0_5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25b274acb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19011725c_2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19011725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1A"/>
                </a:solidFill>
              </a:rPr>
              <a:t>Se realizó para determinar palabras frecuentes en las observaciones, haciendo un filtrado de stopwords. Se eliminaron palabras que se repetían mucho o que por conocimiento de la temática no serían útiles en el análisis.</a:t>
            </a:r>
            <a:endParaRPr b="1" sz="1200">
              <a:solidFill>
                <a:srgbClr val="00001A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1A"/>
                </a:solidFill>
              </a:rPr>
              <a:t>Respecto a los positivos las palabras síntomas y positivo aparecen como las dos palabras más frecuentes en sus observaciones porque, lógicamente, son personas que manifiestan una aparición de </a:t>
            </a:r>
            <a:endParaRPr b="1" sz="1200">
              <a:solidFill>
                <a:srgbClr val="0000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2933b470c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2933b47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1A"/>
                </a:solidFill>
              </a:rPr>
              <a:t>Aclarar que alta no es de ellos, es el alta de su vínculo</a:t>
            </a:r>
            <a:endParaRPr b="1" sz="1200">
              <a:solidFill>
                <a:srgbClr val="00001A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1A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1A"/>
                </a:solidFill>
              </a:rPr>
              <a:t>Se realizó para determinar palabras frecuentes en las observaciones, haciendo un filtrado de stopwords. Se eliminaron palabras que se repetían mucho o que por conocimiento de la temática no serían útiles en el análisis.</a:t>
            </a:r>
            <a:endParaRPr b="1" sz="1200">
              <a:solidFill>
                <a:srgbClr val="00001A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rgbClr val="00001A"/>
                </a:solidFill>
              </a:rPr>
              <a:t>Respecto a los positivos las palabras síntomas y positivo aparecen como las dos palabras más frecuentes en sus observaciones porque, lógicamente, son personas que manifiestan una aparición de </a:t>
            </a:r>
            <a:endParaRPr b="1" sz="1200">
              <a:solidFill>
                <a:srgbClr val="0000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19011725c_2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19011725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Dejamos lo de SVM, y no estamos convencides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19011725c_2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19011725c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</a:rPr>
              <a:t>Decir: </a:t>
            </a:r>
            <a:r>
              <a:rPr b="1" lang="en-US" sz="1200">
                <a:solidFill>
                  <a:srgbClr val="00001A"/>
                </a:solidFill>
              </a:rPr>
              <a:t>probando otros algoritmos de Sentimental Análisis, en esto de profundizarlo….</a:t>
            </a:r>
            <a:endParaRPr b="1" sz="1200">
              <a:solidFill>
                <a:srgbClr val="00001A"/>
              </a:solidFill>
            </a:endParaRPr>
          </a:p>
          <a:p>
            <a:pPr indent="0" lvl="0" marL="0" rtl="0" algn="just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1A"/>
              </a:solidFill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19011725c_2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e19011725c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600"/>
              <a:buFont typeface="Calibri"/>
              <a:buChar char="▰"/>
            </a:pPr>
            <a:r>
              <a:rPr b="1" lang="en-US" sz="1200">
                <a:solidFill>
                  <a:srgbClr val="00001A"/>
                </a:solidFill>
              </a:rPr>
              <a:t>A partir de este trabajo y de la gran cantidad de gente que luego de ser CE resulta Covid positiva podemos reafirmar lo necesario que es realizar</a:t>
            </a:r>
            <a:r>
              <a:rPr b="1" lang="en-US" sz="1200">
                <a:solidFill>
                  <a:srgbClr val="00001A"/>
                </a:solidFill>
              </a:rPr>
              <a:t> búsquedas de CEs de casos confirmados o sospechosos de Covid-19</a:t>
            </a:r>
            <a:r>
              <a:rPr b="1" lang="en-US" sz="1200">
                <a:solidFill>
                  <a:srgbClr val="00001A"/>
                </a:solidFill>
              </a:rPr>
              <a:t>.</a:t>
            </a:r>
            <a:endParaRPr b="1" sz="1200">
              <a:solidFill>
                <a:srgbClr val="00001A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1A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19011725c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19011725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25b274acb_0_3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25b274ac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25b274acb_0_4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25b274acb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25b274acb_0_4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25b274ac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315290c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e315290c2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25b274acb_0_4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25b274acb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315290c2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 finalmente dejamos esta captura de pantalla sería para explicar que hay 3 clasificaciones y una planilla para cada una de ellas: de pacientes, contactos e inactivos. Y que cada persona que ingresa al sistema tiene un circuito en el que va pasando entre planillas</a:t>
            </a:r>
            <a:endParaRPr/>
          </a:p>
        </p:txBody>
      </p:sp>
      <p:sp>
        <p:nvSpPr>
          <p:cNvPr id="272" name="Google Shape;272;ge315290c27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25b274acb_0_4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25b274acb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25b274acb_0_5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25b274acb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3"/>
          <p:cNvGrpSpPr/>
          <p:nvPr/>
        </p:nvGrpSpPr>
        <p:grpSpPr>
          <a:xfrm>
            <a:off x="-160" y="-267"/>
            <a:ext cx="12191761" cy="6857181"/>
            <a:chOff x="2973586" y="5250656"/>
            <a:chExt cx="2856819" cy="1606800"/>
          </a:xfrm>
        </p:grpSpPr>
        <p:sp>
          <p:nvSpPr>
            <p:cNvPr id="82" name="Google Shape;82;p13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3"/>
          <p:cNvSpPr txBox="1"/>
          <p:nvPr>
            <p:ph type="ctrTitle"/>
          </p:nvPr>
        </p:nvSpPr>
        <p:spPr>
          <a:xfrm>
            <a:off x="609600" y="1065700"/>
            <a:ext cx="7315200" cy="424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rt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rt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rt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rt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rt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rt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rt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rt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5"/>
          <p:cNvGrpSpPr/>
          <p:nvPr/>
        </p:nvGrpSpPr>
        <p:grpSpPr>
          <a:xfrm>
            <a:off x="-160" y="-267"/>
            <a:ext cx="12191761" cy="6857181"/>
            <a:chOff x="2973586" y="5250656"/>
            <a:chExt cx="2856819" cy="1606800"/>
          </a:xfrm>
        </p:grpSpPr>
        <p:sp>
          <p:nvSpPr>
            <p:cNvPr id="97" name="Google Shape;97;p15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5"/>
          <p:cNvSpPr txBox="1"/>
          <p:nvPr>
            <p:ph type="ctrTitle"/>
          </p:nvPr>
        </p:nvSpPr>
        <p:spPr>
          <a:xfrm>
            <a:off x="609600" y="1065700"/>
            <a:ext cx="7315200" cy="424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rt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rt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rt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rt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rt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rt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rt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rt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6"/>
          <p:cNvGrpSpPr/>
          <p:nvPr/>
        </p:nvGrpSpPr>
        <p:grpSpPr>
          <a:xfrm>
            <a:off x="-160" y="-267"/>
            <a:ext cx="12191761" cy="6857181"/>
            <a:chOff x="2973586" y="5250656"/>
            <a:chExt cx="2856819" cy="1606800"/>
          </a:xfrm>
        </p:grpSpPr>
        <p:sp>
          <p:nvSpPr>
            <p:cNvPr id="108" name="Google Shape;108;p16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6"/>
          <p:cNvSpPr txBox="1"/>
          <p:nvPr>
            <p:ph type="ctrTitle"/>
          </p:nvPr>
        </p:nvSpPr>
        <p:spPr>
          <a:xfrm>
            <a:off x="609600" y="1907933"/>
            <a:ext cx="7315200" cy="15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rt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609600" y="3685136"/>
            <a:ext cx="7315200" cy="104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7"/>
          <p:cNvGrpSpPr/>
          <p:nvPr/>
        </p:nvGrpSpPr>
        <p:grpSpPr>
          <a:xfrm>
            <a:off x="-317" y="-267"/>
            <a:ext cx="12191761" cy="6857735"/>
            <a:chOff x="6316957" y="5250656"/>
            <a:chExt cx="2856819" cy="1606930"/>
          </a:xfrm>
        </p:grpSpPr>
        <p:sp>
          <p:nvSpPr>
            <p:cNvPr id="120" name="Google Shape;120;p17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1342533" y="903600"/>
            <a:ext cx="6582300" cy="45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82600" lvl="0" marL="457200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4000"/>
              <a:buChar char="▰"/>
              <a:defRPr sz="4000">
                <a:solidFill>
                  <a:srgbClr val="FFFFFF"/>
                </a:solidFill>
              </a:defRPr>
            </a:lvl1pPr>
            <a:lvl2pPr indent="-482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▰"/>
              <a:defRPr sz="4000">
                <a:solidFill>
                  <a:srgbClr val="FFFFFF"/>
                </a:solidFill>
              </a:defRPr>
            </a:lvl2pPr>
            <a:lvl3pPr indent="-4826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▰"/>
              <a:defRPr sz="4000">
                <a:solidFill>
                  <a:srgbClr val="FFFFFF"/>
                </a:solidFill>
              </a:defRPr>
            </a:lvl3pPr>
            <a:lvl4pPr indent="-4826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▰"/>
              <a:defRPr sz="4000">
                <a:solidFill>
                  <a:srgbClr val="FFFFFF"/>
                </a:solidFill>
              </a:defRPr>
            </a:lvl4pPr>
            <a:lvl5pPr indent="-4826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▰"/>
              <a:defRPr sz="4000">
                <a:solidFill>
                  <a:srgbClr val="FFFFFF"/>
                </a:solidFill>
              </a:defRPr>
            </a:lvl5pPr>
            <a:lvl6pPr indent="-4826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▰"/>
              <a:defRPr sz="4000">
                <a:solidFill>
                  <a:srgbClr val="FFFFFF"/>
                </a:solidFill>
              </a:defRPr>
            </a:lvl6pPr>
            <a:lvl7pPr indent="-4826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▰"/>
              <a:defRPr sz="4000">
                <a:solidFill>
                  <a:srgbClr val="FFFFFF"/>
                </a:solidFill>
              </a:defRPr>
            </a:lvl7pPr>
            <a:lvl8pPr indent="-4826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▰"/>
              <a:defRPr sz="4000">
                <a:solidFill>
                  <a:srgbClr val="FFFFFF"/>
                </a:solidFill>
              </a:defRPr>
            </a:lvl8pPr>
            <a:lvl9pPr indent="-4826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Char char="▰"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1" name="Google Shape;131;p17"/>
          <p:cNvSpPr txBox="1"/>
          <p:nvPr/>
        </p:nvSpPr>
        <p:spPr>
          <a:xfrm>
            <a:off x="319399" y="452928"/>
            <a:ext cx="1035900" cy="8715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33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8"/>
          <p:cNvGrpSpPr/>
          <p:nvPr/>
        </p:nvGrpSpPr>
        <p:grpSpPr>
          <a:xfrm>
            <a:off x="-160" y="-141"/>
            <a:ext cx="12191761" cy="6857756"/>
            <a:chOff x="2973586" y="2777133"/>
            <a:chExt cx="2856819" cy="1606935"/>
          </a:xfrm>
        </p:grpSpPr>
        <p:sp>
          <p:nvSpPr>
            <p:cNvPr id="135" name="Google Shape;135;p18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18"/>
          <p:cNvSpPr txBox="1"/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4267200" y="2545733"/>
            <a:ext cx="7315200" cy="3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800"/>
              </a:spcBef>
              <a:spcAft>
                <a:spcPts val="0"/>
              </a:spcAft>
              <a:buSzPts val="3200"/>
              <a:buChar char="▰"/>
              <a:defRPr/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Char char="▰"/>
              <a:defRPr/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SzPts val="3200"/>
              <a:buChar char="▰"/>
              <a:defRPr/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SzPts val="3200"/>
              <a:buChar char="▰"/>
              <a:defRPr/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SzPts val="3200"/>
              <a:buChar char="▰"/>
              <a:defRPr/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SzPts val="3200"/>
              <a:buChar char="▰"/>
              <a:defRPr/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SzPts val="3200"/>
              <a:buChar char="▰"/>
              <a:defRPr/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SzPts val="3200"/>
              <a:buChar char="▰"/>
              <a:defRPr/>
            </a:lvl8pPr>
            <a:lvl9pPr indent="-431800" lvl="8" marL="4114800" rtl="0">
              <a:spcBef>
                <a:spcPts val="0"/>
              </a:spcBef>
              <a:spcAft>
                <a:spcPts val="0"/>
              </a:spcAft>
              <a:buSzPts val="3200"/>
              <a:buChar char="▰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9"/>
          <p:cNvGrpSpPr/>
          <p:nvPr/>
        </p:nvGrpSpPr>
        <p:grpSpPr>
          <a:xfrm>
            <a:off x="-319" y="-141"/>
            <a:ext cx="12191762" cy="6857756"/>
            <a:chOff x="6361595" y="2777133"/>
            <a:chExt cx="2856819" cy="1606935"/>
          </a:xfrm>
        </p:grpSpPr>
        <p:sp>
          <p:nvSpPr>
            <p:cNvPr id="146" name="Google Shape;146;p19"/>
            <p:cNvSpPr/>
            <p:nvPr/>
          </p:nvSpPr>
          <p:spPr>
            <a:xfrm>
              <a:off x="6361595" y="3328877"/>
              <a:ext cx="2856819" cy="1055191"/>
            </a:xfrm>
            <a:custGeom>
              <a:rect b="b" l="l" r="r" t="t"/>
              <a:pathLst>
                <a:path extrusionOk="0" h="1055191" w="2856819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6361595" y="3581367"/>
              <a:ext cx="471672" cy="250031"/>
            </a:xfrm>
            <a:custGeom>
              <a:rect b="b" l="l" r="r" t="t"/>
              <a:pathLst>
                <a:path extrusionOk="0" h="250031" w="471672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8188769" y="3160702"/>
              <a:ext cx="1029645" cy="349746"/>
            </a:xfrm>
            <a:custGeom>
              <a:rect b="b" l="l" r="r" t="t"/>
              <a:pathLst>
                <a:path extrusionOk="0" h="349746" w="1029645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6361595" y="3343125"/>
              <a:ext cx="868949" cy="319980"/>
            </a:xfrm>
            <a:custGeom>
              <a:rect b="b" l="l" r="r" t="t"/>
              <a:pathLst>
                <a:path extrusionOk="0" h="319980" w="868949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361595" y="3286479"/>
              <a:ext cx="236580" cy="209847"/>
            </a:xfrm>
            <a:custGeom>
              <a:rect b="b" l="l" r="r" t="t"/>
              <a:pathLst>
                <a:path extrusionOk="0" h="209847" w="23658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8331610" y="2824350"/>
              <a:ext cx="886804" cy="324445"/>
            </a:xfrm>
            <a:custGeom>
              <a:rect b="b" l="l" r="r" t="t"/>
              <a:pathLst>
                <a:path extrusionOk="0" h="324445" w="886804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6868978" y="2954026"/>
              <a:ext cx="660639" cy="284261"/>
            </a:xfrm>
            <a:custGeom>
              <a:rect b="b" l="l" r="r" t="t"/>
              <a:pathLst>
                <a:path extrusionOk="0" h="284261" w="660639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7093655" y="2777133"/>
              <a:ext cx="1438825" cy="253007"/>
            </a:xfrm>
            <a:custGeom>
              <a:rect b="b" l="l" r="r" t="t"/>
              <a:pathLst>
                <a:path extrusionOk="0" h="253007" w="1438825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609600" y="3192600"/>
            <a:ext cx="5486400" cy="560700"/>
          </a:xfrm>
          <a:prstGeom prst="rect">
            <a:avLst/>
          </a:prstGeom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4267200" y="3733567"/>
            <a:ext cx="7315200" cy="282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0050" lvl="0" marL="457200" rtl="0">
              <a:spcBef>
                <a:spcPts val="800"/>
              </a:spcBef>
              <a:spcAft>
                <a:spcPts val="0"/>
              </a:spcAft>
              <a:buSzPts val="2700"/>
              <a:buChar char="▰"/>
              <a:defRPr sz="2700"/>
            </a:lvl1pPr>
            <a:lvl2pPr indent="-400050" lvl="1" marL="914400" rtl="0">
              <a:spcBef>
                <a:spcPts val="0"/>
              </a:spcBef>
              <a:spcAft>
                <a:spcPts val="0"/>
              </a:spcAft>
              <a:buSzPts val="2700"/>
              <a:buChar char="▰"/>
              <a:defRPr sz="2700"/>
            </a:lvl2pPr>
            <a:lvl3pPr indent="-400050" lvl="2" marL="1371600" rtl="0">
              <a:spcBef>
                <a:spcPts val="0"/>
              </a:spcBef>
              <a:spcAft>
                <a:spcPts val="0"/>
              </a:spcAft>
              <a:buSzPts val="2700"/>
              <a:buChar char="▰"/>
              <a:defRPr sz="2700"/>
            </a:lvl3pPr>
            <a:lvl4pPr indent="-400050" lvl="3" marL="1828800" rtl="0">
              <a:spcBef>
                <a:spcPts val="0"/>
              </a:spcBef>
              <a:spcAft>
                <a:spcPts val="0"/>
              </a:spcAft>
              <a:buSzPts val="2700"/>
              <a:buChar char="▰"/>
              <a:defRPr sz="2700"/>
            </a:lvl4pPr>
            <a:lvl5pPr indent="-400050" lvl="4" marL="2286000" rtl="0">
              <a:spcBef>
                <a:spcPts val="0"/>
              </a:spcBef>
              <a:spcAft>
                <a:spcPts val="0"/>
              </a:spcAft>
              <a:buSzPts val="2700"/>
              <a:buChar char="▰"/>
              <a:defRPr sz="2700"/>
            </a:lvl5pPr>
            <a:lvl6pPr indent="-400050" lvl="5" marL="2743200" rtl="0">
              <a:spcBef>
                <a:spcPts val="0"/>
              </a:spcBef>
              <a:spcAft>
                <a:spcPts val="0"/>
              </a:spcAft>
              <a:buSzPts val="2700"/>
              <a:buChar char="▰"/>
              <a:defRPr sz="2700"/>
            </a:lvl6pPr>
            <a:lvl7pPr indent="-400050" lvl="6" marL="3200400" rtl="0">
              <a:spcBef>
                <a:spcPts val="0"/>
              </a:spcBef>
              <a:spcAft>
                <a:spcPts val="0"/>
              </a:spcAft>
              <a:buSzPts val="2700"/>
              <a:buChar char="▰"/>
              <a:defRPr sz="2700"/>
            </a:lvl7pPr>
            <a:lvl8pPr indent="-400050" lvl="7" marL="3657600" rtl="0">
              <a:spcBef>
                <a:spcPts val="0"/>
              </a:spcBef>
              <a:spcAft>
                <a:spcPts val="0"/>
              </a:spcAft>
              <a:buSzPts val="2700"/>
              <a:buChar char="▰"/>
              <a:defRPr sz="2700"/>
            </a:lvl8pPr>
            <a:lvl9pPr indent="-400050" lvl="8" marL="4114800" rtl="0">
              <a:spcBef>
                <a:spcPts val="0"/>
              </a:spcBef>
              <a:spcAft>
                <a:spcPts val="0"/>
              </a:spcAft>
              <a:buSzPts val="2700"/>
              <a:buChar char="▰"/>
              <a:defRPr sz="2700"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-160" y="-141"/>
            <a:ext cx="12191761" cy="6857756"/>
            <a:chOff x="2973586" y="2777133"/>
            <a:chExt cx="2856819" cy="1606935"/>
          </a:xfrm>
        </p:grpSpPr>
        <p:sp>
          <p:nvSpPr>
            <p:cNvPr id="159" name="Google Shape;159;p20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20"/>
          <p:cNvSpPr txBox="1"/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4267167" y="2545733"/>
            <a:ext cx="3324900" cy="402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800"/>
              </a:spcBef>
              <a:spcAft>
                <a:spcPts val="0"/>
              </a:spcAft>
              <a:buSzPts val="2400"/>
              <a:buChar char="▰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9pPr>
          </a:lstStyle>
          <a:p/>
        </p:txBody>
      </p:sp>
      <p:sp>
        <p:nvSpPr>
          <p:cNvPr id="167" name="Google Shape;167;p20"/>
          <p:cNvSpPr txBox="1"/>
          <p:nvPr>
            <p:ph idx="2" type="body"/>
          </p:nvPr>
        </p:nvSpPr>
        <p:spPr>
          <a:xfrm>
            <a:off x="8257607" y="2545733"/>
            <a:ext cx="3324900" cy="402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800"/>
              </a:spcBef>
              <a:spcAft>
                <a:spcPts val="0"/>
              </a:spcAft>
              <a:buSzPts val="2400"/>
              <a:buChar char="▰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▰"/>
              <a:defRPr sz="2400"/>
            </a:lvl9pPr>
          </a:lstStyle>
          <a:p/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-160" y="-141"/>
            <a:ext cx="12191761" cy="6857756"/>
            <a:chOff x="2973586" y="2777133"/>
            <a:chExt cx="2856819" cy="1606935"/>
          </a:xfrm>
        </p:grpSpPr>
        <p:sp>
          <p:nvSpPr>
            <p:cNvPr id="171" name="Google Shape;171;p21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1"/>
          <p:cNvSpPr txBox="1"/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609600" y="3177533"/>
            <a:ext cx="3417900" cy="295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▰"/>
              <a:defRPr sz="2100"/>
            </a:lvl1pPr>
            <a:lvl2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9pPr>
          </a:lstStyle>
          <a:p/>
        </p:txBody>
      </p:sp>
      <p:sp>
        <p:nvSpPr>
          <p:cNvPr id="179" name="Google Shape;179;p21"/>
          <p:cNvSpPr txBox="1"/>
          <p:nvPr>
            <p:ph idx="2" type="body"/>
          </p:nvPr>
        </p:nvSpPr>
        <p:spPr>
          <a:xfrm>
            <a:off x="4386983" y="3177533"/>
            <a:ext cx="3417900" cy="295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▰"/>
              <a:defRPr sz="2100"/>
            </a:lvl1pPr>
            <a:lvl2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9pPr>
          </a:lstStyle>
          <a:p/>
        </p:txBody>
      </p:sp>
      <p:sp>
        <p:nvSpPr>
          <p:cNvPr id="180" name="Google Shape;180;p21"/>
          <p:cNvSpPr txBox="1"/>
          <p:nvPr>
            <p:ph idx="3" type="body"/>
          </p:nvPr>
        </p:nvSpPr>
        <p:spPr>
          <a:xfrm>
            <a:off x="8164400" y="3177533"/>
            <a:ext cx="3417900" cy="295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▰"/>
              <a:defRPr sz="2100"/>
            </a:lvl1pPr>
            <a:lvl2pPr indent="-361950" lvl="1" marL="9144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2pPr>
            <a:lvl3pPr indent="-361950" lvl="2" marL="13716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3pPr>
            <a:lvl4pPr indent="-361950" lvl="3" marL="18288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4pPr>
            <a:lvl5pPr indent="-361950" lvl="4" marL="22860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5pPr>
            <a:lvl6pPr indent="-361950" lvl="5" marL="27432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6pPr>
            <a:lvl7pPr indent="-361950" lvl="6" marL="32004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7pPr>
            <a:lvl8pPr indent="-361950" lvl="7" marL="36576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8pPr>
            <a:lvl9pPr indent="-361950" lvl="8" marL="4114800" rtl="0">
              <a:spcBef>
                <a:spcPts val="0"/>
              </a:spcBef>
              <a:spcAft>
                <a:spcPts val="0"/>
              </a:spcAft>
              <a:buSzPts val="2100"/>
              <a:buChar char="▰"/>
              <a:defRPr sz="2100"/>
            </a:lvl9pPr>
          </a:lstStyle>
          <a:p/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-160" y="-141"/>
            <a:ext cx="12191761" cy="6857756"/>
            <a:chOff x="2973586" y="2777133"/>
            <a:chExt cx="2856819" cy="1606935"/>
          </a:xfrm>
        </p:grpSpPr>
        <p:sp>
          <p:nvSpPr>
            <p:cNvPr id="184" name="Google Shape;184;p22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22"/>
          <p:cNvSpPr txBox="1"/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3"/>
          <p:cNvGrpSpPr/>
          <p:nvPr/>
        </p:nvGrpSpPr>
        <p:grpSpPr>
          <a:xfrm>
            <a:off x="-160" y="0"/>
            <a:ext cx="12191761" cy="6859497"/>
            <a:chOff x="2973586" y="0"/>
            <a:chExt cx="2856819" cy="1607343"/>
          </a:xfrm>
        </p:grpSpPr>
        <p:sp>
          <p:nvSpPr>
            <p:cNvPr id="194" name="Google Shape;194;p23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609600" y="2459033"/>
            <a:ext cx="2919900" cy="361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50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4"/>
          <p:cNvGrpSpPr/>
          <p:nvPr/>
        </p:nvGrpSpPr>
        <p:grpSpPr>
          <a:xfrm>
            <a:off x="-160" y="0"/>
            <a:ext cx="12191761" cy="6859497"/>
            <a:chOff x="2973586" y="0"/>
            <a:chExt cx="2856819" cy="1607343"/>
          </a:xfrm>
        </p:grpSpPr>
        <p:sp>
          <p:nvSpPr>
            <p:cNvPr id="203" name="Google Shape;203;p24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5"/>
          <p:cNvGrpSpPr/>
          <p:nvPr/>
        </p:nvGrpSpPr>
        <p:grpSpPr>
          <a:xfrm>
            <a:off x="-317" y="-267"/>
            <a:ext cx="12191761" cy="6857735"/>
            <a:chOff x="6316957" y="5250656"/>
            <a:chExt cx="2856819" cy="1606930"/>
          </a:xfrm>
        </p:grpSpPr>
        <p:sp>
          <p:nvSpPr>
            <p:cNvPr id="211" name="Google Shape;211;p25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5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09600" y="-133"/>
            <a:ext cx="7315200" cy="24192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 Slab"/>
              <a:buNone/>
              <a:defRPr b="1" sz="4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 Slab"/>
              <a:buNone/>
              <a:defRPr b="1" sz="4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 Slab"/>
              <a:buNone/>
              <a:defRPr b="1" sz="4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 Slab"/>
              <a:buNone/>
              <a:defRPr b="1" sz="4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 Slab"/>
              <a:buNone/>
              <a:defRPr b="1" sz="4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 Slab"/>
              <a:buNone/>
              <a:defRPr b="1" sz="4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 Slab"/>
              <a:buNone/>
              <a:defRPr b="1" sz="4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 Slab"/>
              <a:buNone/>
              <a:defRPr b="1" sz="4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 Slab"/>
              <a:buNone/>
              <a:defRPr b="1" sz="4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267200" y="2545733"/>
            <a:ext cx="73152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hivo"/>
              <a:buChar char="▰"/>
              <a:defRPr sz="3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hivo"/>
              <a:buChar char="▰"/>
              <a:defRPr sz="3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Chivo"/>
              <a:buChar char="▰"/>
              <a:defRPr sz="3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Char char="▰"/>
              <a:defRPr sz="3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Char char="▰"/>
              <a:defRPr sz="3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Char char="▰"/>
              <a:defRPr sz="3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Char char="▰"/>
              <a:defRPr sz="3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Char char="▰"/>
              <a:defRPr sz="3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431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ivo"/>
              <a:buChar char="▰"/>
              <a:defRPr sz="3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 sz="16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>
              <a:buNone/>
              <a:defRPr sz="16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 rtl="0">
              <a:buNone/>
              <a:defRPr sz="16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 rtl="0">
              <a:buNone/>
              <a:defRPr sz="16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 rtl="0">
              <a:buNone/>
              <a:defRPr sz="16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 rtl="0">
              <a:buNone/>
              <a:defRPr sz="16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 rtl="0">
              <a:buNone/>
              <a:defRPr sz="16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 rtl="0">
              <a:buNone/>
              <a:defRPr sz="16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 rtl="0">
              <a:buNone/>
              <a:defRPr sz="16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10.jpg"/><Relationship Id="rId6" Type="http://schemas.openxmlformats.org/officeDocument/2006/relationships/image" Target="../media/image1.jpg"/><Relationship Id="rId7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79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 txBox="1"/>
          <p:nvPr>
            <p:ph type="ctrTitle"/>
          </p:nvPr>
        </p:nvSpPr>
        <p:spPr>
          <a:xfrm>
            <a:off x="150" y="3971925"/>
            <a:ext cx="12191700" cy="294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592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</a:t>
            </a:r>
            <a:r>
              <a:rPr b="1" lang="en-US" sz="592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lasificador de riesgo para contactos estrechos de Covid-19</a:t>
            </a:r>
            <a:endParaRPr b="1" sz="592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442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222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Carla Arévalo, Oliver Gibson y Carolina Grillo</a:t>
            </a:r>
            <a:endParaRPr b="1" sz="222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200025" y="190925"/>
            <a:ext cx="10344300" cy="12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/>
              <a:t>Preparación de los datasets</a:t>
            </a:r>
            <a:endParaRPr sz="5000"/>
          </a:p>
        </p:txBody>
      </p:sp>
      <p:sp>
        <p:nvSpPr>
          <p:cNvPr id="295" name="Google Shape;295;p35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246600" y="2872300"/>
            <a:ext cx="11698800" cy="8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3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única planilla de cálculo exportada de Asistencia lista para procesar.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3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Casi sin observaciones para los CEs.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5"/>
          <p:cNvSpPr txBox="1"/>
          <p:nvPr>
            <p:ph type="title"/>
          </p:nvPr>
        </p:nvSpPr>
        <p:spPr>
          <a:xfrm>
            <a:off x="923850" y="2158300"/>
            <a:ext cx="10344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Vicente López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298" name="Google Shape;298;p35"/>
          <p:cNvSpPr txBox="1"/>
          <p:nvPr>
            <p:ph type="title"/>
          </p:nvPr>
        </p:nvSpPr>
        <p:spPr>
          <a:xfrm>
            <a:off x="923850" y="4195213"/>
            <a:ext cx="10344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Tigre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299" name="Google Shape;299;p35"/>
          <p:cNvSpPr txBox="1"/>
          <p:nvPr>
            <p:ph idx="1" type="body"/>
          </p:nvPr>
        </p:nvSpPr>
        <p:spPr>
          <a:xfrm>
            <a:off x="246600" y="4944925"/>
            <a:ext cx="11698800" cy="12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3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exportaron 258 planillas diarias de Asistencia y se mergearon todas obteniendo sólo una, con el cuidado de eliminar datos repetidos. 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3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 cantidad de observaciones para los CEs. 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200025" y="190925"/>
            <a:ext cx="10144200" cy="12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/>
              <a:t>Preparación de los datasets</a:t>
            </a:r>
            <a:endParaRPr sz="5900"/>
          </a:p>
        </p:txBody>
      </p:sp>
      <p:sp>
        <p:nvSpPr>
          <p:cNvPr id="305" name="Google Shape;305;p36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36"/>
          <p:cNvSpPr txBox="1"/>
          <p:nvPr>
            <p:ph idx="1" type="body"/>
          </p:nvPr>
        </p:nvSpPr>
        <p:spPr>
          <a:xfrm>
            <a:off x="639600" y="2852275"/>
            <a:ext cx="10912800" cy="4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ambos casos, las planillas poseían un</a:t>
            </a: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listado de sospechosos, otro de CEs y otro de inactivos que registraron los municipios junto al CeTeC del 1/1/2021 hasta el 31/5/2021.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Armado de un DF para cada municipio: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2" marL="1371600" rtl="0" algn="just"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(CEs ⋂ Sospechoso) ⋃ (Inactivos ⋂ CEs)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2" marL="1371600" rtl="0" algn="just"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Filtrado de los datos: se conservaron aquellas filas que tenían observaciones completas y resultado del test.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200025" y="190925"/>
            <a:ext cx="10344300" cy="12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/>
              <a:t>Preparación de los datasets: observaciones del caso</a:t>
            </a:r>
            <a:endParaRPr sz="4200"/>
          </a:p>
        </p:txBody>
      </p:sp>
      <p:sp>
        <p:nvSpPr>
          <p:cNvPr id="312" name="Google Shape;312;p37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37"/>
          <p:cNvSpPr txBox="1"/>
          <p:nvPr>
            <p:ph idx="1" type="body"/>
          </p:nvPr>
        </p:nvSpPr>
        <p:spPr>
          <a:xfrm>
            <a:off x="739625" y="3092325"/>
            <a:ext cx="10912800" cy="29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observaciones son reportes breves que realizan los operadores del CeTeC cada vez que realizan un seguimiento a los CEs.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¿Cómo es el aislamiento?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comorbilidades posee el CE si las tuviera?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relación existe entre el CE y el caso positivo?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¿Cómo fue el contacto?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200025" y="190925"/>
            <a:ext cx="10344300" cy="12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/>
              <a:t>D</a:t>
            </a:r>
            <a:r>
              <a:rPr lang="en-US" sz="5900"/>
              <a:t>ataset final</a:t>
            </a:r>
            <a:endParaRPr sz="5000"/>
          </a:p>
        </p:txBody>
      </p:sp>
      <p:sp>
        <p:nvSpPr>
          <p:cNvPr id="319" name="Google Shape;319;p38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38"/>
          <p:cNvSpPr txBox="1"/>
          <p:nvPr>
            <p:ph idx="1" type="body"/>
          </p:nvPr>
        </p:nvSpPr>
        <p:spPr>
          <a:xfrm>
            <a:off x="639600" y="2811850"/>
            <a:ext cx="10912800" cy="42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Debido a la falta de comentarios en Vicente López, nos quedamos sólo con el de Tigre para trabajar.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Features: número de documento, edad, aislamiento, observaciones sobre el caso del CE. 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Label: resultado del hisopado.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39"/>
          <p:cNvSpPr txBox="1"/>
          <p:nvPr>
            <p:ph type="title"/>
          </p:nvPr>
        </p:nvSpPr>
        <p:spPr>
          <a:xfrm>
            <a:off x="123900" y="114300"/>
            <a:ext cx="10834800" cy="164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/>
              <a:t>Análisis de WordCloud para las observaciones de CEs</a:t>
            </a:r>
            <a:endParaRPr sz="4100"/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25" y="2314599"/>
            <a:ext cx="11026599" cy="29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 rotWithShape="1">
          <a:blip r:embed="rId4">
            <a:alphaModFix/>
          </a:blip>
          <a:srcRect b="42707" l="5563" r="28281" t="49203"/>
          <a:stretch/>
        </p:blipFill>
        <p:spPr>
          <a:xfrm>
            <a:off x="203900" y="5421600"/>
            <a:ext cx="11784202" cy="810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39"/>
          <p:cNvCxnSpPr/>
          <p:nvPr/>
        </p:nvCxnSpPr>
        <p:spPr>
          <a:xfrm flipH="1">
            <a:off x="3286025" y="5429250"/>
            <a:ext cx="14400" cy="105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40"/>
          <p:cNvSpPr txBox="1"/>
          <p:nvPr>
            <p:ph type="title"/>
          </p:nvPr>
        </p:nvSpPr>
        <p:spPr>
          <a:xfrm>
            <a:off x="123900" y="114300"/>
            <a:ext cx="10834800" cy="164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/>
              <a:t>Análisis de WordCloud para las observaciones de CEs </a:t>
            </a:r>
            <a:endParaRPr sz="5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</a:rPr>
              <a:t>Agregando stopwords</a:t>
            </a:r>
            <a:endParaRPr sz="3900">
              <a:solidFill>
                <a:schemeClr val="dk1"/>
              </a:solidFill>
            </a:endParaRPr>
          </a:p>
        </p:txBody>
      </p:sp>
      <p:pic>
        <p:nvPicPr>
          <p:cNvPr id="336" name="Google Shape;3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89" y="2437037"/>
            <a:ext cx="11455561" cy="31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0"/>
          <p:cNvPicPr preferRelativeResize="0"/>
          <p:nvPr/>
        </p:nvPicPr>
        <p:blipFill rotWithShape="1">
          <a:blip r:embed="rId4">
            <a:alphaModFix/>
          </a:blip>
          <a:srcRect b="36900" l="5507" r="33089" t="52624"/>
          <a:stretch/>
        </p:blipFill>
        <p:spPr>
          <a:xfrm>
            <a:off x="431950" y="5374576"/>
            <a:ext cx="11391826" cy="10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4374" y="699649"/>
            <a:ext cx="3129400" cy="17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41"/>
          <p:cNvSpPr txBox="1"/>
          <p:nvPr>
            <p:ph type="title"/>
          </p:nvPr>
        </p:nvSpPr>
        <p:spPr>
          <a:xfrm>
            <a:off x="166650" y="114300"/>
            <a:ext cx="8805900" cy="12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/>
              <a:t>Modelado</a:t>
            </a:r>
            <a:endParaRPr sz="5700"/>
          </a:p>
        </p:txBody>
      </p:sp>
      <p:graphicFrame>
        <p:nvGraphicFramePr>
          <p:cNvPr id="345" name="Google Shape;345;p41"/>
          <p:cNvGraphicFramePr/>
          <p:nvPr/>
        </p:nvGraphicFramePr>
        <p:xfrm>
          <a:off x="323875" y="320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{47B63BC2-93A3-4442-B12E-D0B4379F21DA}</a:tableStyleId>
              </a:tblPr>
              <a:tblGrid>
                <a:gridCol w="1094400"/>
                <a:gridCol w="1337325"/>
                <a:gridCol w="3137550"/>
                <a:gridCol w="3079400"/>
                <a:gridCol w="2895575"/>
              </a:tblGrid>
              <a:tr h="203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Naive Bayes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(Obs)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Reg. Log. + K folds (Edad + Aisl. + Obs) 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Reg. Log. + K folds + K best + OneHotEncoding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(Edad + Aisl. + Obs) 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SVM 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(kernel lineal)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(Obs + Aisl.)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score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0.65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0.63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0.64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0.74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15B2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42"/>
          <p:cNvSpPr txBox="1"/>
          <p:nvPr>
            <p:ph type="title"/>
          </p:nvPr>
        </p:nvSpPr>
        <p:spPr>
          <a:xfrm>
            <a:off x="200025" y="190925"/>
            <a:ext cx="10344300" cy="12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/>
              <a:t>Conclusiones: </a:t>
            </a:r>
            <a:r>
              <a:rPr lang="en-US" sz="5300"/>
              <a:t>m</a:t>
            </a:r>
            <a:r>
              <a:rPr lang="en-US" sz="5300"/>
              <a:t>odelo</a:t>
            </a:r>
            <a:endParaRPr sz="5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/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452400" y="3100400"/>
            <a:ext cx="11287200" cy="294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1800"/>
              <a:buFont typeface="Calibri"/>
              <a:buChar char="▰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Se obtuvo un predictor medianamente aceptable, con un score de 0.65.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1800"/>
              <a:buFont typeface="Calibri"/>
              <a:buChar char="▰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Podría ser mejorado profundizado el análisis de las observaciones, de modo de obtener probabilidades más representativas en cada uno de los casos.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1800"/>
              <a:buFont typeface="Calibri"/>
              <a:buChar char="▰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Agregar posibles features que no pudimos relevar como: vacunados, tipo de contacto (conviviente, laboral, familiar, etc), acceso a medicina privada, nivel educativo, acceso a la información y antecedentes de covid, entre otros.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43"/>
          <p:cNvSpPr txBox="1"/>
          <p:nvPr>
            <p:ph type="title"/>
          </p:nvPr>
        </p:nvSpPr>
        <p:spPr>
          <a:xfrm>
            <a:off x="200025" y="190925"/>
            <a:ext cx="10344300" cy="12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/>
              <a:t>Conclusiones: </a:t>
            </a:r>
            <a:r>
              <a:rPr lang="en-US" sz="4800"/>
              <a:t>a</a:t>
            </a:r>
            <a:r>
              <a:rPr lang="en-US" sz="4800"/>
              <a:t>dquisición de datos</a:t>
            </a:r>
            <a:endParaRPr sz="4800"/>
          </a:p>
        </p:txBody>
      </p:sp>
      <p:sp>
        <p:nvSpPr>
          <p:cNvPr id="359" name="Google Shape;359;p43"/>
          <p:cNvSpPr txBox="1"/>
          <p:nvPr>
            <p:ph idx="1" type="body"/>
          </p:nvPr>
        </p:nvSpPr>
        <p:spPr>
          <a:xfrm>
            <a:off x="559650" y="2872425"/>
            <a:ext cx="11072700" cy="3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Con los fines de poder hacer este tipo de análisis y generar una herramienta de clasificación de CEs, surge la necesidad de recortar el dataset original lo menos posible. 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Arial"/>
              <a:ea typeface="Arial"/>
              <a:cs typeface="Arial"/>
              <a:sym typeface="Arial"/>
            </a:endParaRPr>
          </a:p>
          <a:p>
            <a:pPr indent="-393700" lvl="3" marL="1828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Rigurosidad en la adquisición de datos y continua confirmación sobre información de los CEs: FUC y medidas de aislamiento.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Arial"/>
              <a:ea typeface="Arial"/>
              <a:cs typeface="Arial"/>
              <a:sym typeface="Arial"/>
            </a:endParaRPr>
          </a:p>
          <a:p>
            <a:pPr indent="-393700" lvl="3" marL="1828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Ausencia de carga de resultados de hisopados de CEs en el sistema de Asistencia perjudica al modelado pues contamos con muchos menos datos que los que podríamos tener.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Preguntas</a:t>
            </a: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: ¿podría ser inferible un análisis semejante a todos los municipios de PBA? ¿Y en todo el país? ¿Puede ser aplicable?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B2C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ctrTitle"/>
          </p:nvPr>
        </p:nvSpPr>
        <p:spPr>
          <a:xfrm>
            <a:off x="2307750" y="2140125"/>
            <a:ext cx="7576500" cy="160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133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¡Gracias por su atención!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257175" y="205200"/>
            <a:ext cx="10544100" cy="65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¿Qué es un contacto estrecho (CE) ?</a:t>
            </a:r>
            <a:endParaRPr sz="3400"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531525" y="2892275"/>
            <a:ext cx="6183600" cy="29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b="1"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 persona que haya permanecido a una distancia menor a 2 metros con un caso confirmado o sospechoso de Covid-19 (hasta resultado de hisopado) mientras presentaba síntomas o durante las 48 horas previas a su inicio, por al menos 15 minutos y sin haber utilizado las medidas de protección adecuadas.</a:t>
            </a:r>
            <a:endParaRPr b="1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0425" y="2801775"/>
            <a:ext cx="4533900" cy="34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200025" y="190925"/>
            <a:ext cx="8734500" cy="12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Contact tracing: una estrategia a la hora de controlar el contagio de Covid-19</a:t>
            </a:r>
            <a:endParaRPr sz="3000"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639600" y="3266625"/>
            <a:ext cx="10912800" cy="29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Objetivo: Prevenir</a:t>
            </a:r>
            <a:r>
              <a:rPr b="1" lang="en-US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transmisión</a:t>
            </a:r>
            <a:r>
              <a:rPr b="1" lang="en-US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Covid-19 mediante la pronta identificación y aislamiento de CEs de pacientes recientemente diagnosticados.</a:t>
            </a:r>
            <a:endParaRPr b="1" sz="3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200025" y="190925"/>
            <a:ext cx="8734500" cy="12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Contact tracing: una estrategia a la hora de controlar el contagio de Covid-19</a:t>
            </a:r>
            <a:endParaRPr sz="3000"/>
          </a:p>
        </p:txBody>
      </p:sp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 rotWithShape="1">
          <a:blip r:embed="rId3">
            <a:alphaModFix/>
          </a:blip>
          <a:srcRect b="0" l="987" r="2216" t="5846"/>
          <a:stretch/>
        </p:blipFill>
        <p:spPr>
          <a:xfrm>
            <a:off x="3814775" y="2188025"/>
            <a:ext cx="8377225" cy="46699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/>
          <p:nvPr/>
        </p:nvSpPr>
        <p:spPr>
          <a:xfrm>
            <a:off x="6438875" y="4272000"/>
            <a:ext cx="3129000" cy="2586000"/>
          </a:xfrm>
          <a:prstGeom prst="ellipse">
            <a:avLst/>
          </a:prstGeom>
          <a:noFill/>
          <a:ln cap="flat" cmpd="sng" w="152400">
            <a:solidFill>
              <a:srgbClr val="15B2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245625" y="4272000"/>
            <a:ext cx="3569100" cy="180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Identificación, aislamiento y seguimiento durante </a:t>
            </a: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días de CEs debido al riesgo de haberse contagiado de Covid-19 y ser posibles generadores de nuevos CEs.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4019500" y="5014900"/>
            <a:ext cx="2214600" cy="8430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14300">
            <a:solidFill>
              <a:srgbClr val="15B2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966" y="76200"/>
            <a:ext cx="6812065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24250"/>
            <a:ext cx="979170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197386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7175" y="4457675"/>
            <a:ext cx="80010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7188" y="685800"/>
            <a:ext cx="780097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4049" y="0"/>
            <a:ext cx="1008389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200025" y="190925"/>
            <a:ext cx="8772600" cy="12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PBA: un ejemplo de adopción de estrategias de contact tracing de 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casos de Covid-19</a:t>
            </a:r>
            <a:endParaRPr sz="4400"/>
          </a:p>
        </p:txBody>
      </p:sp>
      <p:sp>
        <p:nvSpPr>
          <p:cNvPr id="268" name="Google Shape;268;p31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31"/>
          <p:cNvSpPr txBox="1"/>
          <p:nvPr>
            <p:ph idx="1" type="body"/>
          </p:nvPr>
        </p:nvSpPr>
        <p:spPr>
          <a:xfrm>
            <a:off x="639600" y="2735125"/>
            <a:ext cx="10912800" cy="29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 de una plataforma digital integrada que permite: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15B2C1"/>
              </a:buClr>
              <a:buSzPts val="2700"/>
              <a:buFont typeface="Arial"/>
              <a:buChar char="▰"/>
            </a:pPr>
            <a:r>
              <a:rPr b="1"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 de forma precoz y sencilla CEs.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15B2C1"/>
              </a:buClr>
              <a:buSzPts val="2700"/>
              <a:buFont typeface="Arial"/>
              <a:buChar char="▰"/>
            </a:pPr>
            <a:r>
              <a:rPr b="1"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Registrar sus seguimientos.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15B2C1"/>
              </a:buClr>
              <a:buSzPts val="2700"/>
              <a:buFont typeface="Arial"/>
              <a:buChar char="▰"/>
            </a:pPr>
            <a:r>
              <a:rPr b="1"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Interoperar con otras plataformas de uso municipal para dar aviso en tiempo real de CEs que se vuelven casos sospechosos o con necesidad de asistencia.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2"/>
          <p:cNvPicPr preferRelativeResize="0"/>
          <p:nvPr/>
        </p:nvPicPr>
        <p:blipFill rotWithShape="1">
          <a:blip r:embed="rId3">
            <a:alphaModFix/>
          </a:blip>
          <a:srcRect b="6319" l="0" r="931" t="6995"/>
          <a:stretch/>
        </p:blipFill>
        <p:spPr>
          <a:xfrm>
            <a:off x="0" y="0"/>
            <a:ext cx="12191998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type="title"/>
          </p:nvPr>
        </p:nvSpPr>
        <p:spPr>
          <a:xfrm>
            <a:off x="200025" y="190925"/>
            <a:ext cx="9415500" cy="12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Caso de estudio: CeTeC FCEN (UBA)</a:t>
            </a:r>
            <a:endParaRPr sz="4400"/>
          </a:p>
        </p:txBody>
      </p:sp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653900" y="2789575"/>
            <a:ext cx="5118300" cy="29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00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700"/>
              <a:buFont typeface="Arial"/>
              <a:buChar char="▰"/>
            </a:pPr>
            <a:r>
              <a:rPr b="1"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 desde fines de Julio del 2020.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15B2C1"/>
              </a:buClr>
              <a:buSzPts val="2700"/>
              <a:buFont typeface="Arial"/>
              <a:buChar char="▰"/>
            </a:pPr>
            <a:r>
              <a:rPr b="1"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Brinda servicios de Telemedicina para los </a:t>
            </a:r>
            <a:r>
              <a:rPr b="1"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Municipios de Tigre y  Vicente López (Zona Norte del Gran Buenos Aires)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850" y="2701125"/>
            <a:ext cx="6043600" cy="33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B2C1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200025" y="190925"/>
            <a:ext cx="8486700" cy="12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/>
              <a:t>Objetivos</a:t>
            </a:r>
            <a:endParaRPr sz="5900"/>
          </a:p>
        </p:txBody>
      </p:sp>
      <p:sp>
        <p:nvSpPr>
          <p:cNvPr id="288" name="Google Shape;288;p34"/>
          <p:cNvSpPr txBox="1"/>
          <p:nvPr>
            <p:ph idx="12" type="sldNum"/>
          </p:nvPr>
        </p:nvSpPr>
        <p:spPr>
          <a:xfrm>
            <a:off x="345634" y="6232134"/>
            <a:ext cx="642000" cy="3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34"/>
          <p:cNvSpPr txBox="1"/>
          <p:nvPr>
            <p:ph idx="1" type="body"/>
          </p:nvPr>
        </p:nvSpPr>
        <p:spPr>
          <a:xfrm>
            <a:off x="639600" y="2835150"/>
            <a:ext cx="10912800" cy="29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un clasificador de riesgo de contagio para CEs </a:t>
            </a: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casos positivos </a:t>
            </a: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Covid-19.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15B2C1"/>
              </a:buClr>
              <a:buSzPts val="2600"/>
              <a:buFont typeface="Arial"/>
              <a:buChar char="▰"/>
            </a:pP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Establecer</a:t>
            </a:r>
            <a:r>
              <a:rPr b="1"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qué aspectos de la metodología implementada en el CeTeC FCEN resultan determinantes para la buena detección y seguimiento de estos casos y qué cosas podrían ser mejoradas.</a:t>
            </a:r>
            <a:endParaRPr b="1"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morris template">
  <a:themeElements>
    <a:clrScheme name="Custom 347">
      <a:dk1>
        <a:srgbClr val="00001A"/>
      </a:dk1>
      <a:lt1>
        <a:srgbClr val="FFFFFF"/>
      </a:lt1>
      <a:dk2>
        <a:srgbClr val="60707A"/>
      </a:dk2>
      <a:lt2>
        <a:srgbClr val="E8EDF1"/>
      </a:lt2>
      <a:accent1>
        <a:srgbClr val="A6D683"/>
      </a:accent1>
      <a:accent2>
        <a:srgbClr val="2CA388"/>
      </a:accent2>
      <a:accent3>
        <a:srgbClr val="106B6B"/>
      </a:accent3>
      <a:accent4>
        <a:srgbClr val="CFDCE6"/>
      </a:accent4>
      <a:accent5>
        <a:srgbClr val="9EB3C2"/>
      </a:accent5>
      <a:accent6>
        <a:srgbClr val="577C97"/>
      </a:accent6>
      <a:hlink>
        <a:srgbClr val="00001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