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44" r:id="rId6"/>
    <p:sldMasterId id="2147483756" r:id="rId7"/>
  </p:sldMasterIdLst>
  <p:sldIdLst>
    <p:sldId id="257" r:id="rId8"/>
    <p:sldId id="258" r:id="rId9"/>
    <p:sldId id="259" r:id="rId10"/>
    <p:sldId id="260" r:id="rId11"/>
    <p:sldId id="270" r:id="rId12"/>
    <p:sldId id="261" r:id="rId13"/>
    <p:sldId id="271" r:id="rId14"/>
    <p:sldId id="272" r:id="rId15"/>
    <p:sldId id="273" r:id="rId16"/>
    <p:sldId id="264" r:id="rId17"/>
    <p:sldId id="269" r:id="rId18"/>
    <p:sldId id="265"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06BEAA85-CF0F-41F8-B1AD-9D012F215324}">
          <p14:sldIdLst>
            <p14:sldId id="257"/>
            <p14:sldId id="258"/>
            <p14:sldId id="259"/>
            <p14:sldId id="260"/>
            <p14:sldId id="270"/>
            <p14:sldId id="261"/>
            <p14:sldId id="271"/>
            <p14:sldId id="272"/>
            <p14:sldId id="273"/>
            <p14:sldId id="264"/>
            <p14:sldId id="26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03" d="100"/>
          <a:sy n="103" d="100"/>
        </p:scale>
        <p:origin x="15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66013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8980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4272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303978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4915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6962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03325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06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92434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5296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88074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4586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14264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589358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55913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85041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81864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175473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2556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65028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79186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409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73712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148802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873364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035064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690532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996752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23407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209997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504475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738186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19490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320829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40387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372331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63869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3593166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37164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02869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303295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8113138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346414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381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5294292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967087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179246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5245339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81704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194818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312321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617539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501109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8512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93152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167208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068413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909343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770007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801567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125022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707707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506988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085782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7125769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9309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224872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17777404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614536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185141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199171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758563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1871765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1761474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3099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62918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2829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15433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055153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314775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560129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381453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8497131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61927656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2.xml"/><Relationship Id="rId4" Type="http://schemas.openxmlformats.org/officeDocument/2006/relationships/hyperlink" Target="https://github.com/carlucho1/CONAIISI-2024-2"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3.xml"/><Relationship Id="rId6" Type="http://schemas.openxmlformats.org/officeDocument/2006/relationships/image" Target="../media/image4.JPG"/><Relationship Id="rId5" Type="http://schemas.openxmlformats.org/officeDocument/2006/relationships/hyperlink" Target="mailto:lautarolasorsa@gmail.com" TargetMode="External"/><Relationship Id="rId4" Type="http://schemas.openxmlformats.org/officeDocument/2006/relationships/hyperlink" Target="mailto:laulasorsa@unlam.edu.ar" TargetMode="Externa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0.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0188480" y="6010228"/>
            <a:ext cx="1726774" cy="632913"/>
          </a:xfrm>
          <a:custGeom>
            <a:avLst/>
            <a:gdLst/>
            <a:ahLst/>
            <a:cxnLst/>
            <a:rect l="l" t="t" r="r" b="b"/>
            <a:pathLst>
              <a:path w="2590161" h="949369">
                <a:moveTo>
                  <a:pt x="0" y="0"/>
                </a:moveTo>
                <a:lnTo>
                  <a:pt x="2590161" y="0"/>
                </a:lnTo>
                <a:lnTo>
                  <a:pt x="2590161" y="949369"/>
                </a:lnTo>
                <a:lnTo>
                  <a:pt x="0" y="949369"/>
                </a:lnTo>
                <a:lnTo>
                  <a:pt x="0" y="0"/>
                </a:lnTo>
                <a:close/>
              </a:path>
            </a:pathLst>
          </a:custGeom>
          <a:blipFill>
            <a:blip r:embed="rId2"/>
            <a:stretch>
              <a:fillRect l="-17834" t="-15198" r="-16015" b="-11398"/>
            </a:stretch>
          </a:blipFill>
        </p:spPr>
        <p:txBody>
          <a:bodyPr/>
          <a:lstStyle/>
          <a:p>
            <a:endParaRPr lang="es-AR" dirty="0"/>
          </a:p>
        </p:txBody>
      </p:sp>
      <p:sp>
        <p:nvSpPr>
          <p:cNvPr id="8" name="TextBox 8"/>
          <p:cNvSpPr txBox="1"/>
          <p:nvPr/>
        </p:nvSpPr>
        <p:spPr>
          <a:xfrm>
            <a:off x="-7257" y="2949390"/>
            <a:ext cx="12192000" cy="1231106"/>
          </a:xfrm>
          <a:prstGeom prst="rect">
            <a:avLst/>
          </a:prstGeom>
        </p:spPr>
        <p:txBody>
          <a:bodyPr lIns="0" tIns="0" rIns="0" bIns="0" rtlCol="0" anchor="t">
            <a:spAutoFit/>
          </a:bodyPr>
          <a:lstStyle/>
          <a:p>
            <a:pPr algn="ctr">
              <a:lnSpc>
                <a:spcPts val="3211"/>
              </a:lnSpc>
            </a:pPr>
            <a:r>
              <a:rPr lang="es-MX" sz="2919" b="1" dirty="0">
                <a:solidFill>
                  <a:srgbClr val="07416B"/>
                </a:solidFill>
                <a:latin typeface="Arimo Bold"/>
                <a:ea typeface="Arimo Bold"/>
                <a:cs typeface="Arimo Bold"/>
                <a:sym typeface="Arimo Bold"/>
              </a:rPr>
              <a:t>Estudio de tolerancia a errores en sensores empleados para detección de ocupación de habitantes de un recinto empleando técnicas de aprendizaje automático</a:t>
            </a:r>
            <a:endParaRPr lang="en-US" sz="2919" b="1" dirty="0">
              <a:solidFill>
                <a:srgbClr val="07416B"/>
              </a:solidFill>
              <a:latin typeface="Arimo Bold"/>
              <a:ea typeface="Arimo Bold"/>
              <a:cs typeface="Arimo Bold"/>
              <a:sym typeface="Arimo Bold"/>
            </a:endParaRPr>
          </a:p>
        </p:txBody>
      </p:sp>
      <p:sp>
        <p:nvSpPr>
          <p:cNvPr id="9" name="TextBox 9"/>
          <p:cNvSpPr txBox="1"/>
          <p:nvPr/>
        </p:nvSpPr>
        <p:spPr>
          <a:xfrm>
            <a:off x="-7257" y="4180496"/>
            <a:ext cx="12192000" cy="1457835"/>
          </a:xfrm>
          <a:prstGeom prst="rect">
            <a:avLst/>
          </a:prstGeom>
        </p:spPr>
        <p:txBody>
          <a:bodyPr lIns="0" tIns="0" rIns="0" bIns="0" rtlCol="0" anchor="t">
            <a:spAutoFit/>
          </a:bodyPr>
          <a:lstStyle/>
          <a:p>
            <a:pPr algn="ctr">
              <a:lnSpc>
                <a:spcPts val="2933"/>
              </a:lnSpc>
            </a:pPr>
            <a:r>
              <a:rPr lang="en-US" sz="1867" dirty="0">
                <a:solidFill>
                  <a:srgbClr val="000000"/>
                </a:solidFill>
                <a:latin typeface="Arimo"/>
                <a:ea typeface="Arimo"/>
                <a:cs typeface="Arimo"/>
                <a:sym typeface="Arimo"/>
              </a:rPr>
              <a:t>Carlos Alberto </a:t>
            </a:r>
            <a:r>
              <a:rPr lang="es-AR" sz="1867" dirty="0" err="1">
                <a:solidFill>
                  <a:srgbClr val="000000"/>
                </a:solidFill>
                <a:latin typeface="Arimo"/>
                <a:ea typeface="Arimo"/>
                <a:cs typeface="Arimo"/>
                <a:sym typeface="Arimo"/>
              </a:rPr>
              <a:t>Binker</a:t>
            </a:r>
            <a:r>
              <a:rPr lang="en-US" sz="1867" dirty="0">
                <a:solidFill>
                  <a:srgbClr val="000000"/>
                </a:solidFill>
                <a:latin typeface="Arimo"/>
                <a:ea typeface="Arimo"/>
                <a:cs typeface="Arimo"/>
                <a:sym typeface="Arimo"/>
              </a:rPr>
              <a:t>, Hugo </a:t>
            </a:r>
            <a:r>
              <a:rPr lang="en-US" sz="1867" dirty="0" err="1">
                <a:solidFill>
                  <a:srgbClr val="000000"/>
                </a:solidFill>
                <a:latin typeface="Arimo"/>
                <a:ea typeface="Arimo"/>
                <a:cs typeface="Arimo"/>
                <a:sym typeface="Arimo"/>
              </a:rPr>
              <a:t>Tantignone</a:t>
            </a:r>
            <a:r>
              <a:rPr lang="en-US" sz="1867" dirty="0">
                <a:solidFill>
                  <a:srgbClr val="000000"/>
                </a:solidFill>
                <a:latin typeface="Arimo"/>
                <a:ea typeface="Arimo"/>
                <a:cs typeface="Arimo"/>
                <a:sym typeface="Arimo"/>
              </a:rPr>
              <a:t>, Lautaro Lasorsa</a:t>
            </a:r>
          </a:p>
          <a:p>
            <a:pPr algn="ctr">
              <a:lnSpc>
                <a:spcPts val="2933"/>
              </a:lnSpc>
            </a:pPr>
            <a:r>
              <a:rPr lang="en-US" sz="1867" dirty="0">
                <a:solidFill>
                  <a:srgbClr val="000000"/>
                </a:solidFill>
                <a:latin typeface="Arimo"/>
                <a:ea typeface="Arimo"/>
                <a:cs typeface="Arimo"/>
                <a:sym typeface="Arimo"/>
              </a:rPr>
              <a:t>Guillermo </a:t>
            </a:r>
            <a:r>
              <a:rPr lang="en-US" sz="1867" dirty="0" err="1">
                <a:solidFill>
                  <a:srgbClr val="000000"/>
                </a:solidFill>
                <a:latin typeface="Arimo"/>
                <a:ea typeface="Arimo"/>
                <a:cs typeface="Arimo"/>
                <a:sym typeface="Arimo"/>
              </a:rPr>
              <a:t>Buranits</a:t>
            </a:r>
            <a:r>
              <a:rPr lang="en-US" sz="1867" dirty="0">
                <a:solidFill>
                  <a:srgbClr val="000000"/>
                </a:solidFill>
                <a:latin typeface="Arimo"/>
                <a:ea typeface="Arimo"/>
                <a:cs typeface="Arimo"/>
                <a:sym typeface="Arimo"/>
              </a:rPr>
              <a:t>, Eliseo </a:t>
            </a:r>
            <a:r>
              <a:rPr lang="en-US" sz="1867" dirty="0" err="1">
                <a:solidFill>
                  <a:srgbClr val="000000"/>
                </a:solidFill>
                <a:latin typeface="Arimo"/>
                <a:ea typeface="Arimo"/>
                <a:cs typeface="Arimo"/>
                <a:sym typeface="Arimo"/>
              </a:rPr>
              <a:t>Zurdo</a:t>
            </a:r>
            <a:r>
              <a:rPr lang="en-US" sz="1867" dirty="0">
                <a:solidFill>
                  <a:srgbClr val="000000"/>
                </a:solidFill>
                <a:latin typeface="Arimo"/>
                <a:ea typeface="Arimo"/>
                <a:cs typeface="Arimo"/>
                <a:sym typeface="Arimo"/>
              </a:rPr>
              <a:t>, Maximiliano Frattini</a:t>
            </a:r>
          </a:p>
          <a:p>
            <a:pPr algn="ctr">
              <a:lnSpc>
                <a:spcPts val="2933"/>
              </a:lnSpc>
            </a:pPr>
            <a:r>
              <a:rPr lang="es-AR" sz="1867" dirty="0">
                <a:solidFill>
                  <a:srgbClr val="000000"/>
                </a:solidFill>
                <a:latin typeface="Arimo"/>
                <a:ea typeface="Arimo"/>
                <a:cs typeface="Arimo"/>
                <a:sym typeface="Arimo"/>
              </a:rPr>
              <a:t>Departamento de Ingeniería e Investigaciones Tecnológicas, Universidad Nacional de La Matanza</a:t>
            </a:r>
          </a:p>
          <a:p>
            <a:pPr algn="ctr">
              <a:lnSpc>
                <a:spcPts val="2933"/>
              </a:lnSpc>
            </a:pPr>
            <a:r>
              <a:rPr lang="en-US" sz="1867" dirty="0">
                <a:solidFill>
                  <a:srgbClr val="000000"/>
                </a:solidFill>
                <a:latin typeface="Arimo"/>
                <a:ea typeface="Arimo"/>
                <a:cs typeface="Arimo"/>
                <a:sym typeface="Arimo"/>
              </a:rPr>
              <a:t>{</a:t>
            </a:r>
            <a:r>
              <a:rPr lang="en-US" sz="1867" dirty="0" err="1">
                <a:solidFill>
                  <a:srgbClr val="000000"/>
                </a:solidFill>
                <a:latin typeface="Arimo"/>
                <a:ea typeface="Arimo"/>
                <a:cs typeface="Arimo"/>
                <a:sym typeface="Arimo"/>
              </a:rPr>
              <a:t>cbinker</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htantignone</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laulasorsa</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gburanits</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eazurdo</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mfrattini</a:t>
            </a:r>
            <a:r>
              <a:rPr lang="en-US" sz="1867" dirty="0">
                <a:solidFill>
                  <a:srgbClr val="000000"/>
                </a:solidFill>
                <a:latin typeface="Arimo"/>
                <a:ea typeface="Arimo"/>
                <a:cs typeface="Arimo"/>
                <a:sym typeface="Arimo"/>
              </a:rPr>
              <a:t> }@unlam.edu.ar</a:t>
            </a:r>
          </a:p>
        </p:txBody>
      </p:sp>
      <p:grpSp>
        <p:nvGrpSpPr>
          <p:cNvPr id="11" name="Group 4"/>
          <p:cNvGrpSpPr/>
          <p:nvPr/>
        </p:nvGrpSpPr>
        <p:grpSpPr>
          <a:xfrm>
            <a:off x="-7257" y="1"/>
            <a:ext cx="12192000" cy="1244599"/>
            <a:chOff x="0" y="0"/>
            <a:chExt cx="24384000" cy="3850423"/>
          </a:xfrm>
        </p:grpSpPr>
        <p:sp>
          <p:nvSpPr>
            <p:cNvPr id="12" name="Freeform 6"/>
            <p:cNvSpPr/>
            <p:nvPr/>
          </p:nvSpPr>
          <p:spPr>
            <a:xfrm>
              <a:off x="7813857" y="0"/>
              <a:ext cx="16570143" cy="3850423"/>
            </a:xfrm>
            <a:custGeom>
              <a:avLst/>
              <a:gdLst/>
              <a:ahLst/>
              <a:cxnLst/>
              <a:rect l="l" t="t" r="r" b="b"/>
              <a:pathLst>
                <a:path w="16570143" h="3850423">
                  <a:moveTo>
                    <a:pt x="0" y="0"/>
                  </a:moveTo>
                  <a:lnTo>
                    <a:pt x="16570143" y="0"/>
                  </a:lnTo>
                  <a:lnTo>
                    <a:pt x="16570143" y="3850423"/>
                  </a:lnTo>
                  <a:lnTo>
                    <a:pt x="0" y="3850423"/>
                  </a:lnTo>
                  <a:lnTo>
                    <a:pt x="0" y="0"/>
                  </a:lnTo>
                  <a:close/>
                </a:path>
              </a:pathLst>
            </a:custGeom>
            <a:blipFill>
              <a:blip r:embed="rId3">
                <a:duotone>
                  <a:schemeClr val="accent1">
                    <a:shade val="45000"/>
                    <a:satMod val="135000"/>
                  </a:schemeClr>
                  <a:prstClr val="white"/>
                </a:duotone>
              </a:blip>
              <a:stretch>
                <a:fillRect t="-834" b="-834"/>
              </a:stretch>
            </a:blipFill>
          </p:spPr>
          <p:txBody>
            <a:bodyPr/>
            <a:lstStyle/>
            <a:p>
              <a:endParaRPr lang="es-AR"/>
            </a:p>
          </p:txBody>
        </p:sp>
        <p:sp>
          <p:nvSpPr>
            <p:cNvPr id="13" name="Freeform 7"/>
            <p:cNvSpPr/>
            <p:nvPr/>
          </p:nvSpPr>
          <p:spPr>
            <a:xfrm>
              <a:off x="0" y="0"/>
              <a:ext cx="9937514" cy="3850423"/>
            </a:xfrm>
            <a:custGeom>
              <a:avLst/>
              <a:gdLst/>
              <a:ahLst/>
              <a:cxnLst/>
              <a:rect l="l" t="t" r="r" b="b"/>
              <a:pathLst>
                <a:path w="9937514" h="3850423">
                  <a:moveTo>
                    <a:pt x="0" y="0"/>
                  </a:moveTo>
                  <a:lnTo>
                    <a:pt x="9937514" y="0"/>
                  </a:lnTo>
                  <a:lnTo>
                    <a:pt x="9937514" y="3850423"/>
                  </a:lnTo>
                  <a:lnTo>
                    <a:pt x="0" y="3850423"/>
                  </a:lnTo>
                  <a:lnTo>
                    <a:pt x="0" y="0"/>
                  </a:lnTo>
                  <a:close/>
                </a:path>
              </a:pathLst>
            </a:custGeom>
            <a:blipFill>
              <a:blip r:embed="rId4">
                <a:duotone>
                  <a:schemeClr val="accent1">
                    <a:shade val="45000"/>
                    <a:satMod val="135000"/>
                  </a:schemeClr>
                  <a:prstClr val="white"/>
                </a:duotone>
              </a:blip>
              <a:stretch>
                <a:fillRect b="-70248"/>
              </a:stretch>
            </a:blipFill>
          </p:spPr>
          <p:txBody>
            <a:bodyPr/>
            <a:lstStyle/>
            <a:p>
              <a:endParaRPr lang="es-AR"/>
            </a:p>
          </p:txBody>
        </p:sp>
      </p:grpSp>
      <p:sp>
        <p:nvSpPr>
          <p:cNvPr id="10" name="TextBox 10"/>
          <p:cNvSpPr txBox="1"/>
          <p:nvPr/>
        </p:nvSpPr>
        <p:spPr>
          <a:xfrm>
            <a:off x="318747" y="263525"/>
            <a:ext cx="8230713" cy="859210"/>
          </a:xfrm>
          <a:prstGeom prst="rect">
            <a:avLst/>
          </a:prstGeom>
        </p:spPr>
        <p:txBody>
          <a:bodyPr lIns="0" tIns="0" rIns="0" bIns="0" rtlCol="0" anchor="t">
            <a:spAutoFit/>
          </a:bodyPr>
          <a:lstStyle/>
          <a:p>
            <a:pPr>
              <a:lnSpc>
                <a:spcPts val="3463"/>
              </a:lnSpc>
            </a:pPr>
            <a:r>
              <a:rPr lang="en-US" sz="2885" dirty="0" err="1">
                <a:solidFill>
                  <a:srgbClr val="FFFFFF"/>
                </a:solidFill>
                <a:latin typeface="Archivo Black"/>
                <a:ea typeface="Archivo Black"/>
                <a:cs typeface="Archivo Black"/>
                <a:sym typeface="Archivo Black"/>
              </a:rPr>
              <a:t>Eje</a:t>
            </a:r>
            <a:r>
              <a:rPr lang="en-US" sz="2885" dirty="0">
                <a:solidFill>
                  <a:srgbClr val="FFFFFF"/>
                </a:solidFill>
                <a:latin typeface="Archivo Black"/>
                <a:ea typeface="Archivo Black"/>
                <a:cs typeface="Archivo Black"/>
                <a:sym typeface="Archivo Black"/>
              </a:rPr>
              <a:t> </a:t>
            </a:r>
            <a:r>
              <a:rPr lang="en-US" sz="2885" dirty="0" err="1">
                <a:solidFill>
                  <a:srgbClr val="FFFFFF"/>
                </a:solidFill>
                <a:latin typeface="Archivo Black"/>
                <a:ea typeface="Archivo Black"/>
                <a:cs typeface="Archivo Black"/>
                <a:sym typeface="Archivo Black"/>
              </a:rPr>
              <a:t>Temático</a:t>
            </a:r>
            <a:r>
              <a:rPr lang="en-US" sz="2885" dirty="0">
                <a:solidFill>
                  <a:srgbClr val="FFFFFF"/>
                </a:solidFill>
                <a:latin typeface="Archivo Black"/>
                <a:ea typeface="Archivo Black"/>
                <a:cs typeface="Archivo Black"/>
                <a:sym typeface="Archivo Black"/>
              </a:rPr>
              <a:t>: </a:t>
            </a:r>
          </a:p>
          <a:p>
            <a:pPr>
              <a:lnSpc>
                <a:spcPts val="3223"/>
              </a:lnSpc>
              <a:spcBef>
                <a:spcPct val="0"/>
              </a:spcBef>
            </a:pPr>
            <a:r>
              <a:rPr lang="es-MX" sz="2685" dirty="0">
                <a:solidFill>
                  <a:srgbClr val="FFFFFF"/>
                </a:solidFill>
                <a:latin typeface="Archivo Black"/>
                <a:ea typeface="Archivo Black"/>
                <a:cs typeface="Archivo Black"/>
                <a:sym typeface="Archivo Black"/>
              </a:rPr>
              <a:t>Aplicaciones Informáticas y de Sistemas de Información</a:t>
            </a:r>
            <a:endParaRPr lang="en-US" sz="2685" dirty="0">
              <a:solidFill>
                <a:srgbClr val="FFFFFF"/>
              </a:solidFill>
              <a:latin typeface="Archivo Black"/>
              <a:ea typeface="Archivo Black"/>
              <a:cs typeface="Archivo Black"/>
              <a:sym typeface="Archivo Black"/>
            </a:endParaRPr>
          </a:p>
        </p:txBody>
      </p:sp>
      <p:grpSp>
        <p:nvGrpSpPr>
          <p:cNvPr id="18" name="Grupo 17"/>
          <p:cNvGrpSpPr/>
          <p:nvPr/>
        </p:nvGrpSpPr>
        <p:grpSpPr>
          <a:xfrm>
            <a:off x="3657600" y="1310230"/>
            <a:ext cx="5038725" cy="799191"/>
            <a:chOff x="6019800" y="1965345"/>
            <a:chExt cx="7558088" cy="1198786"/>
          </a:xfrm>
        </p:grpSpPr>
        <p:grpSp>
          <p:nvGrpSpPr>
            <p:cNvPr id="16" name="Grupo 15"/>
            <p:cNvGrpSpPr/>
            <p:nvPr/>
          </p:nvGrpSpPr>
          <p:grpSpPr>
            <a:xfrm>
              <a:off x="6019800" y="1965345"/>
              <a:ext cx="4891087" cy="1198786"/>
              <a:chOff x="6538913" y="1899474"/>
              <a:chExt cx="4891087" cy="1198786"/>
            </a:xfrm>
          </p:grpSpPr>
          <p:pic>
            <p:nvPicPr>
              <p:cNvPr id="3" name="Imagen 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48600" y="2135483"/>
                <a:ext cx="2362200" cy="858509"/>
              </a:xfrm>
              <a:prstGeom prst="rect">
                <a:avLst/>
              </a:prstGeom>
            </p:spPr>
          </p:pic>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3200" y="1899474"/>
                <a:ext cx="1066800" cy="1197634"/>
              </a:xfrm>
              <a:prstGeom prst="rect">
                <a:avLst/>
              </a:prstGeom>
            </p:spPr>
          </p:pic>
          <p:pic>
            <p:nvPicPr>
              <p:cNvPr id="15" name="Imagen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8913" y="1946373"/>
                <a:ext cx="1157287" cy="1151887"/>
              </a:xfrm>
              <a:prstGeom prst="rect">
                <a:avLst/>
              </a:prstGeom>
            </p:spPr>
          </p:pic>
        </p:grpSp>
        <p:pic>
          <p:nvPicPr>
            <p:cNvPr id="17" name="Imagen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01388" y="2057400"/>
              <a:ext cx="2476500" cy="1012389"/>
            </a:xfrm>
            <a:prstGeom prst="rect">
              <a:avLst/>
            </a:prstGeom>
          </p:spPr>
        </p:pic>
      </p:grpSp>
      <p:sp>
        <p:nvSpPr>
          <p:cNvPr id="19" name="Google Shape;63;p13"/>
          <p:cNvSpPr txBox="1"/>
          <p:nvPr/>
        </p:nvSpPr>
        <p:spPr>
          <a:xfrm>
            <a:off x="101600" y="6448588"/>
            <a:ext cx="6553200" cy="287303"/>
          </a:xfrm>
          <a:prstGeom prst="rect">
            <a:avLst/>
          </a:prstGeom>
          <a:noFill/>
          <a:ln>
            <a:noFill/>
          </a:ln>
        </p:spPr>
        <p:txBody>
          <a:bodyPr spcFirstLastPara="1" wrap="square" lIns="60950" tIns="60950" rIns="60950" bIns="60950" anchor="t" anchorCtr="0">
            <a:spAutoFit/>
          </a:bodyPr>
          <a:lstStyle/>
          <a:p>
            <a:pPr>
              <a:buClr>
                <a:srgbClr val="000000"/>
              </a:buClr>
              <a:buSzPts val="3400"/>
              <a:buFont typeface="Arial"/>
              <a:buNone/>
            </a:pPr>
            <a:r>
              <a:rPr lang="es-AR" sz="1067" b="1" dirty="0">
                <a:solidFill>
                  <a:srgbClr val="4F81BD">
                    <a:lumMod val="50000"/>
                  </a:srgbClr>
                </a:solidFill>
                <a:latin typeface="Arial"/>
                <a:ea typeface="Arial"/>
                <a:cs typeface="Arial"/>
                <a:sym typeface="Arial"/>
              </a:rPr>
              <a:t>San Fernando del Valle de Catamarca</a:t>
            </a:r>
            <a:r>
              <a:rPr lang="es" sz="1067" b="1" dirty="0">
                <a:solidFill>
                  <a:srgbClr val="4F81BD">
                    <a:lumMod val="50000"/>
                  </a:srgbClr>
                </a:solidFill>
                <a:latin typeface="Arial"/>
                <a:ea typeface="Arial"/>
                <a:cs typeface="Arial"/>
                <a:sym typeface="Arial"/>
              </a:rPr>
              <a:t>, Catamarca, Argentina – 7 y 8 de noviembre 2024 </a:t>
            </a:r>
            <a:endParaRPr sz="1067" b="1" dirty="0">
              <a:solidFill>
                <a:srgbClr val="4F81BD">
                  <a:lumMod val="50000"/>
                </a:srgbClr>
              </a:solidFill>
              <a:latin typeface="Arial"/>
              <a:ea typeface="Arial"/>
              <a:cs typeface="Arial"/>
              <a:sym typeface="Arial"/>
            </a:endParaRPr>
          </a:p>
        </p:txBody>
      </p:sp>
    </p:spTree>
    <p:extLst>
      <p:ext uri="{BB962C8B-B14F-4D97-AF65-F5344CB8AC3E}">
        <p14:creationId xmlns:p14="http://schemas.microsoft.com/office/powerpoint/2010/main" val="197730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1085241"/>
            <a:ext cx="10820400" cy="820738"/>
          </a:xfrm>
          <a:prstGeom prst="rect">
            <a:avLst/>
          </a:prstGeom>
        </p:spPr>
        <p:txBody>
          <a:bodyPr lIns="0" tIns="0" rIns="0" bIns="0" rtlCol="0" anchor="t">
            <a:spAutoFit/>
          </a:bodyPr>
          <a:lstStyle/>
          <a:p>
            <a:pPr algn="ctr">
              <a:lnSpc>
                <a:spcPts val="6400"/>
              </a:lnSpc>
              <a:spcBef>
                <a:spcPct val="0"/>
              </a:spcBef>
            </a:pPr>
            <a:r>
              <a:rPr lang="en-US" sz="5334" b="1" dirty="0" err="1">
                <a:solidFill>
                  <a:srgbClr val="000000"/>
                </a:solidFill>
                <a:latin typeface="Arial Black" panose="020B0A04020102020204" pitchFamily="34" charset="0"/>
                <a:ea typeface="Nourd Heavy"/>
                <a:cs typeface="Nourd Heavy"/>
                <a:sym typeface="Nourd Heavy"/>
              </a:rPr>
              <a:t>Conclusiones</a:t>
            </a:r>
            <a:endParaRPr lang="en-US" sz="5334" b="1" dirty="0">
              <a:solidFill>
                <a:srgbClr val="000000"/>
              </a:solidFill>
              <a:latin typeface="Arial Black" panose="020B0A04020102020204" pitchFamily="34" charset="0"/>
              <a:ea typeface="Nourd Heavy"/>
              <a:cs typeface="Nourd Heavy"/>
              <a:sym typeface="Nourd Heavy"/>
            </a:endParaRPr>
          </a:p>
        </p:txBody>
      </p:sp>
      <p:sp>
        <p:nvSpPr>
          <p:cNvPr id="4" name="Freeform 4"/>
          <p:cNvSpPr/>
          <p:nvPr/>
        </p:nvSpPr>
        <p:spPr>
          <a:xfrm rot="-10800000">
            <a:off x="9173759" y="60706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5" name="Freeform 5"/>
          <p:cNvSpPr/>
          <p:nvPr/>
        </p:nvSpPr>
        <p:spPr>
          <a:xfrm rot="5400000">
            <a:off x="-1019684" y="1210352"/>
            <a:ext cx="3018241" cy="674074"/>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6" name="TextBox 6"/>
          <p:cNvSpPr txBox="1"/>
          <p:nvPr/>
        </p:nvSpPr>
        <p:spPr>
          <a:xfrm>
            <a:off x="1574800" y="2555347"/>
            <a:ext cx="9203447" cy="2275238"/>
          </a:xfrm>
          <a:prstGeom prst="rect">
            <a:avLst/>
          </a:prstGeom>
        </p:spPr>
        <p:txBody>
          <a:bodyPr wrap="square" lIns="0" tIns="0" rIns="0" bIns="0" rtlCol="0" anchor="t">
            <a:spAutoFit/>
          </a:bodyPr>
          <a:lstStyle/>
          <a:p>
            <a:pPr>
              <a:lnSpc>
                <a:spcPts val="3648"/>
              </a:lnSpc>
              <a:spcBef>
                <a:spcPct val="0"/>
              </a:spcBef>
            </a:pPr>
            <a:r>
              <a:rPr lang="es-AR" sz="2431" dirty="0">
                <a:solidFill>
                  <a:srgbClr val="000000"/>
                </a:solidFill>
                <a:latin typeface="Arimo"/>
                <a:ea typeface="Arimo"/>
                <a:cs typeface="Arimo"/>
                <a:sym typeface="Arimo"/>
              </a:rPr>
              <a:t>Se pueden extraer dos conclusiones principales de este trabajo:</a:t>
            </a:r>
          </a:p>
          <a:p>
            <a:pPr marL="342900" indent="-342900">
              <a:lnSpc>
                <a:spcPts val="3648"/>
              </a:lnSpc>
              <a:spcBef>
                <a:spcPct val="0"/>
              </a:spcBef>
              <a:buFont typeface="Arial" panose="020B0604020202020204" pitchFamily="34" charset="0"/>
              <a:buChar char="•"/>
            </a:pPr>
            <a:r>
              <a:rPr lang="es-AR" sz="2431" dirty="0" err="1">
                <a:solidFill>
                  <a:srgbClr val="000000"/>
                </a:solidFill>
                <a:latin typeface="Arimo"/>
                <a:ea typeface="Arimo"/>
                <a:cs typeface="Arimo"/>
                <a:sym typeface="Arimo"/>
              </a:rPr>
              <a:t>Random</a:t>
            </a:r>
            <a:r>
              <a:rPr lang="es-AR" sz="2431" dirty="0">
                <a:solidFill>
                  <a:srgbClr val="000000"/>
                </a:solidFill>
                <a:latin typeface="Arimo"/>
                <a:ea typeface="Arimo"/>
                <a:cs typeface="Arimo"/>
                <a:sym typeface="Arimo"/>
              </a:rPr>
              <a:t> Forest es el modelo con mejor desempeño en el caso estudiado.</a:t>
            </a:r>
          </a:p>
          <a:p>
            <a:pPr marL="342900" indent="-342900">
              <a:lnSpc>
                <a:spcPts val="3648"/>
              </a:lnSpc>
              <a:spcBef>
                <a:spcPct val="0"/>
              </a:spcBef>
              <a:buFont typeface="Arial" panose="020B0604020202020204" pitchFamily="34" charset="0"/>
              <a:buChar char="•"/>
            </a:pPr>
            <a:r>
              <a:rPr lang="es-AR" sz="2431" dirty="0">
                <a:solidFill>
                  <a:srgbClr val="000000"/>
                </a:solidFill>
                <a:latin typeface="Arimo"/>
                <a:ea typeface="Arimo"/>
                <a:cs typeface="Arimo"/>
                <a:sym typeface="Arimo"/>
              </a:rPr>
              <a:t>Los sensores disponibles contienen mucha información sobre la variable a predecir incluso de forma individual.</a:t>
            </a:r>
          </a:p>
        </p:txBody>
      </p:sp>
    </p:spTree>
    <p:extLst>
      <p:ext uri="{BB962C8B-B14F-4D97-AF65-F5344CB8AC3E}">
        <p14:creationId xmlns:p14="http://schemas.microsoft.com/office/powerpoint/2010/main" val="65378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D5657-91B3-7277-4988-E47F38F98A3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B22044E-63F9-CD48-4E85-ACB032305B74}"/>
              </a:ext>
            </a:extLst>
          </p:cNvPr>
          <p:cNvSpPr txBox="1"/>
          <p:nvPr/>
        </p:nvSpPr>
        <p:spPr>
          <a:xfrm>
            <a:off x="685800" y="1085241"/>
            <a:ext cx="10820400" cy="820738"/>
          </a:xfrm>
          <a:prstGeom prst="rect">
            <a:avLst/>
          </a:prstGeom>
        </p:spPr>
        <p:txBody>
          <a:bodyPr lIns="0" tIns="0" rIns="0" bIns="0" rtlCol="0" anchor="t">
            <a:spAutoFit/>
          </a:bodyPr>
          <a:lstStyle/>
          <a:p>
            <a:pPr algn="ctr">
              <a:lnSpc>
                <a:spcPts val="6400"/>
              </a:lnSpc>
              <a:spcBef>
                <a:spcPct val="0"/>
              </a:spcBef>
            </a:pPr>
            <a:r>
              <a:rPr lang="es-AR" sz="5334" b="1" dirty="0">
                <a:solidFill>
                  <a:srgbClr val="000000"/>
                </a:solidFill>
                <a:latin typeface="Arial Black" panose="020B0A04020102020204" pitchFamily="34" charset="0"/>
                <a:ea typeface="Nourd Heavy"/>
                <a:cs typeface="Nourd Heavy"/>
                <a:sym typeface="Nourd Heavy"/>
              </a:rPr>
              <a:t>Comentarios adicionales</a:t>
            </a:r>
          </a:p>
        </p:txBody>
      </p:sp>
      <p:sp>
        <p:nvSpPr>
          <p:cNvPr id="4" name="Freeform 4">
            <a:extLst>
              <a:ext uri="{FF2B5EF4-FFF2-40B4-BE49-F238E27FC236}">
                <a16:creationId xmlns:a16="http://schemas.microsoft.com/office/drawing/2014/main" id="{C4545359-F8C3-7114-C2A5-6C9CD4110DB1}"/>
              </a:ext>
            </a:extLst>
          </p:cNvPr>
          <p:cNvSpPr/>
          <p:nvPr/>
        </p:nvSpPr>
        <p:spPr>
          <a:xfrm rot="-10800000">
            <a:off x="9173759" y="60706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5" name="Freeform 5">
            <a:extLst>
              <a:ext uri="{FF2B5EF4-FFF2-40B4-BE49-F238E27FC236}">
                <a16:creationId xmlns:a16="http://schemas.microsoft.com/office/drawing/2014/main" id="{63F09338-B66C-CC7A-4F8A-F98F6F9C8EEF}"/>
              </a:ext>
            </a:extLst>
          </p:cNvPr>
          <p:cNvSpPr/>
          <p:nvPr/>
        </p:nvSpPr>
        <p:spPr>
          <a:xfrm rot="5400000">
            <a:off x="-1019684" y="1210352"/>
            <a:ext cx="3018241" cy="674074"/>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6" name="TextBox 6">
            <a:extLst>
              <a:ext uri="{FF2B5EF4-FFF2-40B4-BE49-F238E27FC236}">
                <a16:creationId xmlns:a16="http://schemas.microsoft.com/office/drawing/2014/main" id="{68EEF2EB-639C-31FD-1030-86D8B09E07FA}"/>
              </a:ext>
            </a:extLst>
          </p:cNvPr>
          <p:cNvSpPr txBox="1"/>
          <p:nvPr/>
        </p:nvSpPr>
        <p:spPr>
          <a:xfrm>
            <a:off x="1574800" y="2555347"/>
            <a:ext cx="9203447" cy="2275238"/>
          </a:xfrm>
          <a:prstGeom prst="rect">
            <a:avLst/>
          </a:prstGeom>
        </p:spPr>
        <p:txBody>
          <a:bodyPr wrap="square" lIns="0" tIns="0" rIns="0" bIns="0" rtlCol="0" anchor="t">
            <a:spAutoFit/>
          </a:bodyPr>
          <a:lstStyle/>
          <a:p>
            <a:pPr>
              <a:lnSpc>
                <a:spcPts val="3648"/>
              </a:lnSpc>
              <a:spcBef>
                <a:spcPct val="0"/>
              </a:spcBef>
            </a:pPr>
            <a:r>
              <a:rPr lang="es-AR" sz="2431" dirty="0">
                <a:solidFill>
                  <a:srgbClr val="000000"/>
                </a:solidFill>
                <a:latin typeface="Arimo"/>
                <a:ea typeface="Arimo"/>
                <a:cs typeface="Arimo"/>
                <a:sym typeface="Arimo"/>
              </a:rPr>
              <a:t>Por ser un </a:t>
            </a:r>
            <a:r>
              <a:rPr lang="es-AR" sz="2431" dirty="0" err="1">
                <a:solidFill>
                  <a:srgbClr val="000000"/>
                </a:solidFill>
                <a:latin typeface="Arimo"/>
                <a:ea typeface="Arimo"/>
                <a:cs typeface="Arimo"/>
                <a:sym typeface="Arimo"/>
              </a:rPr>
              <a:t>framework</a:t>
            </a:r>
            <a:r>
              <a:rPr lang="es-AR" sz="2431" dirty="0">
                <a:solidFill>
                  <a:srgbClr val="000000"/>
                </a:solidFill>
                <a:latin typeface="Arimo"/>
                <a:ea typeface="Arimo"/>
                <a:cs typeface="Arimo"/>
                <a:sym typeface="Arimo"/>
              </a:rPr>
              <a:t> ligero se utilizó </a:t>
            </a:r>
            <a:r>
              <a:rPr lang="es-AR" sz="2431" dirty="0" err="1">
                <a:solidFill>
                  <a:srgbClr val="000000"/>
                </a:solidFill>
                <a:latin typeface="Arimo"/>
                <a:ea typeface="Arimo"/>
                <a:cs typeface="Arimo"/>
                <a:sym typeface="Arimo"/>
              </a:rPr>
              <a:t>Sklearn</a:t>
            </a:r>
            <a:r>
              <a:rPr lang="es-AR" sz="2431" dirty="0">
                <a:solidFill>
                  <a:srgbClr val="000000"/>
                </a:solidFill>
                <a:latin typeface="Arimo"/>
                <a:ea typeface="Arimo"/>
                <a:cs typeface="Arimo"/>
                <a:sym typeface="Arimo"/>
              </a:rPr>
              <a:t> para la realización de este trabajo. </a:t>
            </a:r>
          </a:p>
          <a:p>
            <a:pPr>
              <a:lnSpc>
                <a:spcPts val="3648"/>
              </a:lnSpc>
              <a:spcBef>
                <a:spcPct val="0"/>
              </a:spcBef>
            </a:pPr>
            <a:endParaRPr lang="es-AR" sz="2431" dirty="0">
              <a:solidFill>
                <a:srgbClr val="000000"/>
              </a:solidFill>
              <a:latin typeface="Arimo"/>
              <a:ea typeface="Arimo"/>
              <a:cs typeface="Arimo"/>
              <a:sym typeface="Arimo"/>
            </a:endParaRPr>
          </a:p>
          <a:p>
            <a:pPr>
              <a:lnSpc>
                <a:spcPts val="3648"/>
              </a:lnSpc>
              <a:spcBef>
                <a:spcPct val="0"/>
              </a:spcBef>
            </a:pPr>
            <a:r>
              <a:rPr lang="es-AR" sz="2431" dirty="0">
                <a:solidFill>
                  <a:srgbClr val="000000"/>
                </a:solidFill>
                <a:latin typeface="Arimo"/>
                <a:ea typeface="Arimo"/>
                <a:cs typeface="Arimo"/>
                <a:sym typeface="Arimo"/>
              </a:rPr>
              <a:t>Todo el trabajo se encuentra disponible en GitHub:</a:t>
            </a:r>
          </a:p>
          <a:p>
            <a:pPr>
              <a:lnSpc>
                <a:spcPts val="3648"/>
              </a:lnSpc>
              <a:spcBef>
                <a:spcPct val="0"/>
              </a:spcBef>
            </a:pPr>
            <a:r>
              <a:rPr lang="es-AR" sz="2431" dirty="0">
                <a:solidFill>
                  <a:srgbClr val="000000"/>
                </a:solidFill>
                <a:latin typeface="Arimo"/>
                <a:ea typeface="Arimo"/>
                <a:cs typeface="Arimo"/>
                <a:sym typeface="Arimo"/>
                <a:hlinkClick r:id="rId4"/>
              </a:rPr>
              <a:t>https://github.com/carlucho1/CONAIISI-2024-2</a:t>
            </a:r>
            <a:r>
              <a:rPr lang="es-AR" sz="2431" dirty="0">
                <a:solidFill>
                  <a:srgbClr val="000000"/>
                </a:solidFill>
                <a:latin typeface="Arimo"/>
                <a:ea typeface="Arimo"/>
                <a:cs typeface="Arimo"/>
                <a:sym typeface="Arimo"/>
              </a:rPr>
              <a:t> </a:t>
            </a:r>
          </a:p>
        </p:txBody>
      </p:sp>
    </p:spTree>
    <p:extLst>
      <p:ext uri="{BB962C8B-B14F-4D97-AF65-F5344CB8AC3E}">
        <p14:creationId xmlns:p14="http://schemas.microsoft.com/office/powerpoint/2010/main" val="222441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043" y="0"/>
            <a:ext cx="12192000" cy="1346200"/>
            <a:chOff x="0" y="0"/>
            <a:chExt cx="24384000" cy="3850423"/>
          </a:xfrm>
        </p:grpSpPr>
        <p:sp>
          <p:nvSpPr>
            <p:cNvPr id="6" name="Freeform 6"/>
            <p:cNvSpPr/>
            <p:nvPr/>
          </p:nvSpPr>
          <p:spPr>
            <a:xfrm>
              <a:off x="7813857" y="0"/>
              <a:ext cx="16570143" cy="3850423"/>
            </a:xfrm>
            <a:custGeom>
              <a:avLst/>
              <a:gdLst/>
              <a:ahLst/>
              <a:cxnLst/>
              <a:rect l="l" t="t" r="r" b="b"/>
              <a:pathLst>
                <a:path w="16570143" h="3850423">
                  <a:moveTo>
                    <a:pt x="0" y="0"/>
                  </a:moveTo>
                  <a:lnTo>
                    <a:pt x="16570143" y="0"/>
                  </a:lnTo>
                  <a:lnTo>
                    <a:pt x="16570143" y="3850423"/>
                  </a:lnTo>
                  <a:lnTo>
                    <a:pt x="0" y="3850423"/>
                  </a:lnTo>
                  <a:lnTo>
                    <a:pt x="0" y="0"/>
                  </a:lnTo>
                  <a:close/>
                </a:path>
              </a:pathLst>
            </a:custGeom>
            <a:blipFill>
              <a:blip r:embed="rId2">
                <a:duotone>
                  <a:schemeClr val="accent1">
                    <a:shade val="45000"/>
                    <a:satMod val="135000"/>
                  </a:schemeClr>
                  <a:prstClr val="white"/>
                </a:duotone>
              </a:blip>
              <a:stretch>
                <a:fillRect t="-834" b="-834"/>
              </a:stretch>
            </a:blipFill>
          </p:spPr>
          <p:txBody>
            <a:bodyPr/>
            <a:lstStyle/>
            <a:p>
              <a:endParaRPr lang="es-AR"/>
            </a:p>
          </p:txBody>
        </p:sp>
        <p:sp>
          <p:nvSpPr>
            <p:cNvPr id="7" name="Freeform 7"/>
            <p:cNvSpPr/>
            <p:nvPr/>
          </p:nvSpPr>
          <p:spPr>
            <a:xfrm>
              <a:off x="0" y="0"/>
              <a:ext cx="9937514" cy="3850423"/>
            </a:xfrm>
            <a:custGeom>
              <a:avLst/>
              <a:gdLst/>
              <a:ahLst/>
              <a:cxnLst/>
              <a:rect l="l" t="t" r="r" b="b"/>
              <a:pathLst>
                <a:path w="9937514" h="3850423">
                  <a:moveTo>
                    <a:pt x="0" y="0"/>
                  </a:moveTo>
                  <a:lnTo>
                    <a:pt x="9937514" y="0"/>
                  </a:lnTo>
                  <a:lnTo>
                    <a:pt x="9937514" y="3850423"/>
                  </a:lnTo>
                  <a:lnTo>
                    <a:pt x="0" y="3850423"/>
                  </a:lnTo>
                  <a:lnTo>
                    <a:pt x="0" y="0"/>
                  </a:lnTo>
                  <a:close/>
                </a:path>
              </a:pathLst>
            </a:custGeom>
            <a:blipFill>
              <a:blip r:embed="rId3">
                <a:duotone>
                  <a:schemeClr val="accent1">
                    <a:shade val="45000"/>
                    <a:satMod val="135000"/>
                  </a:schemeClr>
                  <a:prstClr val="white"/>
                </a:duotone>
              </a:blip>
              <a:stretch>
                <a:fillRect b="-70248"/>
              </a:stretch>
            </a:blipFill>
          </p:spPr>
          <p:txBody>
            <a:bodyPr/>
            <a:lstStyle/>
            <a:p>
              <a:endParaRPr lang="es-AR"/>
            </a:p>
          </p:txBody>
        </p:sp>
      </p:grpSp>
      <p:sp>
        <p:nvSpPr>
          <p:cNvPr id="9" name="TextBox 9"/>
          <p:cNvSpPr txBox="1"/>
          <p:nvPr/>
        </p:nvSpPr>
        <p:spPr>
          <a:xfrm>
            <a:off x="513307" y="3156006"/>
            <a:ext cx="11163300" cy="2154436"/>
          </a:xfrm>
          <a:prstGeom prst="rect">
            <a:avLst/>
          </a:prstGeom>
        </p:spPr>
        <p:txBody>
          <a:bodyPr lIns="0" tIns="0" rIns="0" bIns="0" rtlCol="0" anchor="t">
            <a:spAutoFit/>
          </a:bodyPr>
          <a:lstStyle/>
          <a:p>
            <a:pPr algn="ctr">
              <a:lnSpc>
                <a:spcPts val="16800"/>
              </a:lnSpc>
              <a:spcBef>
                <a:spcPct val="0"/>
              </a:spcBef>
            </a:pPr>
            <a:r>
              <a:rPr lang="en-US" sz="12001" b="1" dirty="0">
                <a:solidFill>
                  <a:srgbClr val="000000"/>
                </a:solidFill>
                <a:latin typeface="Berlin Sans FB Demi" panose="020E0802020502020306" pitchFamily="34" charset="0"/>
                <a:ea typeface="Nourd Heavy"/>
                <a:cs typeface="Nourd Heavy"/>
                <a:sym typeface="Nourd Heavy"/>
              </a:rPr>
              <a:t>¡Gracias!</a:t>
            </a:r>
          </a:p>
        </p:txBody>
      </p:sp>
      <p:sp>
        <p:nvSpPr>
          <p:cNvPr id="10" name="TextBox 10"/>
          <p:cNvSpPr txBox="1"/>
          <p:nvPr/>
        </p:nvSpPr>
        <p:spPr>
          <a:xfrm>
            <a:off x="4354377" y="5511800"/>
            <a:ext cx="7592259" cy="1077218"/>
          </a:xfrm>
          <a:prstGeom prst="rect">
            <a:avLst/>
          </a:prstGeom>
        </p:spPr>
        <p:txBody>
          <a:bodyPr lIns="0" tIns="0" rIns="0" bIns="0" rtlCol="0" anchor="t">
            <a:spAutoFit/>
          </a:bodyPr>
          <a:lstStyle/>
          <a:p>
            <a:pPr>
              <a:lnSpc>
                <a:spcPts val="2933"/>
              </a:lnSpc>
            </a:pPr>
            <a:r>
              <a:rPr lang="en-US" sz="1867" dirty="0" err="1">
                <a:solidFill>
                  <a:srgbClr val="000000"/>
                </a:solidFill>
                <a:latin typeface="Arial" panose="020B0604020202020204" pitchFamily="34" charset="0"/>
                <a:ea typeface="Montaser Arabic"/>
                <a:cs typeface="Arial" panose="020B0604020202020204" pitchFamily="34" charset="0"/>
                <a:sym typeface="Montaser Arabic"/>
              </a:rPr>
              <a:t>Contacto</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a:t>
            </a:r>
          </a:p>
          <a:p>
            <a:pPr marL="575761" lvl="1" indent="-287881">
              <a:lnSpc>
                <a:spcPts val="2933"/>
              </a:lnSpc>
              <a:buFont typeface="Arial"/>
              <a:buChar char="•"/>
            </a:pPr>
            <a:r>
              <a:rPr lang="en-US" sz="1867" dirty="0">
                <a:solidFill>
                  <a:srgbClr val="000000"/>
                </a:solidFill>
                <a:latin typeface="Arial" panose="020B0604020202020204" pitchFamily="34" charset="0"/>
                <a:ea typeface="Montaser Arabic"/>
                <a:cs typeface="Arial" panose="020B0604020202020204" pitchFamily="34" charset="0"/>
                <a:sym typeface="Montaser Arabic"/>
                <a:hlinkClick r:id="rId4"/>
              </a:rPr>
              <a:t>laulasorsa@unlam.edu.ar</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 </a:t>
            </a:r>
            <a:r>
              <a:rPr lang="en-US" sz="1867" dirty="0">
                <a:solidFill>
                  <a:srgbClr val="000000"/>
                </a:solidFill>
                <a:latin typeface="Arial" panose="020B0604020202020204" pitchFamily="34" charset="0"/>
                <a:ea typeface="Montaser Arabic"/>
                <a:cs typeface="Arial" panose="020B0604020202020204" pitchFamily="34" charset="0"/>
                <a:sym typeface="Montaser Arabic"/>
                <a:hlinkClick r:id="rId5"/>
              </a:rPr>
              <a:t>lautarolasorsa@gmail.com</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a:t>
            </a:r>
          </a:p>
          <a:p>
            <a:pPr marL="575761" lvl="1" indent="-287881">
              <a:lnSpc>
                <a:spcPts val="2933"/>
              </a:lnSpc>
              <a:buFont typeface="Arial"/>
              <a:buChar char="•"/>
            </a:pPr>
            <a:r>
              <a:rPr lang="en-US" sz="1867" dirty="0" err="1">
                <a:solidFill>
                  <a:srgbClr val="000000"/>
                </a:solidFill>
                <a:latin typeface="Arial" panose="020B0604020202020204" pitchFamily="34" charset="0"/>
                <a:ea typeface="Montaser Arabic"/>
                <a:cs typeface="Arial" panose="020B0604020202020204" pitchFamily="34" charset="0"/>
                <a:sym typeface="Montaser Arabic"/>
              </a:rPr>
              <a:t>lautaro-lasorsa</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 LinkedIn</a:t>
            </a:r>
          </a:p>
        </p:txBody>
      </p:sp>
      <p:grpSp>
        <p:nvGrpSpPr>
          <p:cNvPr id="11" name="Grupo 10"/>
          <p:cNvGrpSpPr/>
          <p:nvPr/>
        </p:nvGrpSpPr>
        <p:grpSpPr>
          <a:xfrm>
            <a:off x="3575595" y="1451912"/>
            <a:ext cx="5038725" cy="799191"/>
            <a:chOff x="6019800" y="1965345"/>
            <a:chExt cx="7558088" cy="1198786"/>
          </a:xfrm>
        </p:grpSpPr>
        <p:grpSp>
          <p:nvGrpSpPr>
            <p:cNvPr id="12" name="Grupo 11"/>
            <p:cNvGrpSpPr/>
            <p:nvPr/>
          </p:nvGrpSpPr>
          <p:grpSpPr>
            <a:xfrm>
              <a:off x="6019800" y="1965345"/>
              <a:ext cx="4891087" cy="1198786"/>
              <a:chOff x="6538913" y="1899474"/>
              <a:chExt cx="4891087" cy="1198786"/>
            </a:xfrm>
          </p:grpSpPr>
          <p:pic>
            <p:nvPicPr>
              <p:cNvPr id="14" name="Imagen 1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48600" y="2135483"/>
                <a:ext cx="2362200" cy="858509"/>
              </a:xfrm>
              <a:prstGeom prst="rect">
                <a:avLst/>
              </a:prstGeom>
            </p:spPr>
          </p:pic>
          <p:pic>
            <p:nvPicPr>
              <p:cNvPr id="15" name="Imagen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3200" y="1899474"/>
                <a:ext cx="1066800" cy="1197634"/>
              </a:xfrm>
              <a:prstGeom prst="rect">
                <a:avLst/>
              </a:prstGeom>
            </p:spPr>
          </p:pic>
          <p:pic>
            <p:nvPicPr>
              <p:cNvPr id="16" name="Imagen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8913" y="1946373"/>
                <a:ext cx="1157287" cy="1151887"/>
              </a:xfrm>
              <a:prstGeom prst="rect">
                <a:avLst/>
              </a:prstGeom>
            </p:spPr>
          </p:pic>
        </p:grpSp>
        <p:pic>
          <p:nvPicPr>
            <p:cNvPr id="13" name="Imagen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01388" y="2057400"/>
              <a:ext cx="2476500" cy="1012389"/>
            </a:xfrm>
            <a:prstGeom prst="rect">
              <a:avLst/>
            </a:prstGeom>
          </p:spPr>
        </p:pic>
      </p:grpSp>
    </p:spTree>
    <p:extLst>
      <p:ext uri="{BB962C8B-B14F-4D97-AF65-F5344CB8AC3E}">
        <p14:creationId xmlns:p14="http://schemas.microsoft.com/office/powerpoint/2010/main" val="369798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92302" y="1461228"/>
            <a:ext cx="514666" cy="51466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4" name="Group 4"/>
          <p:cNvGrpSpPr/>
          <p:nvPr/>
        </p:nvGrpSpPr>
        <p:grpSpPr>
          <a:xfrm>
            <a:off x="5192302" y="2314455"/>
            <a:ext cx="514666" cy="51466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6" name="Group 6"/>
          <p:cNvGrpSpPr/>
          <p:nvPr/>
        </p:nvGrpSpPr>
        <p:grpSpPr>
          <a:xfrm>
            <a:off x="5192302" y="4882107"/>
            <a:ext cx="514666" cy="51466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8" name="Group 8"/>
          <p:cNvGrpSpPr/>
          <p:nvPr/>
        </p:nvGrpSpPr>
        <p:grpSpPr>
          <a:xfrm>
            <a:off x="5192302" y="4028880"/>
            <a:ext cx="514666" cy="51466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10" name="Group 10"/>
          <p:cNvGrpSpPr/>
          <p:nvPr/>
        </p:nvGrpSpPr>
        <p:grpSpPr>
          <a:xfrm>
            <a:off x="5192302" y="5735334"/>
            <a:ext cx="514666" cy="514666"/>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sp>
        <p:nvSpPr>
          <p:cNvPr id="12" name="TextBox 12"/>
          <p:cNvSpPr txBox="1"/>
          <p:nvPr/>
        </p:nvSpPr>
        <p:spPr>
          <a:xfrm>
            <a:off x="6136180" y="1307589"/>
            <a:ext cx="4881832" cy="633379"/>
          </a:xfrm>
          <a:prstGeom prst="rect">
            <a:avLst/>
          </a:prstGeom>
        </p:spPr>
        <p:txBody>
          <a:bodyPr lIns="0" tIns="0" rIns="0" bIns="0" rtlCol="0" anchor="t">
            <a:spAutoFit/>
          </a:bodyPr>
          <a:lstStyle/>
          <a:p>
            <a:pPr>
              <a:lnSpc>
                <a:spcPts val="5600"/>
              </a:lnSpc>
            </a:pPr>
            <a:r>
              <a:rPr lang="es-AR" sz="2800" dirty="0">
                <a:solidFill>
                  <a:srgbClr val="000000"/>
                </a:solidFill>
                <a:latin typeface="Arimo" panose="020B0604020202020204" charset="0"/>
                <a:ea typeface="Arimo" panose="020B0604020202020204" charset="0"/>
                <a:cs typeface="Arimo" panose="020B0604020202020204" charset="0"/>
                <a:sym typeface="Montaser Arabic"/>
              </a:rPr>
              <a:t>Introducción</a:t>
            </a:r>
          </a:p>
        </p:txBody>
      </p:sp>
      <p:sp>
        <p:nvSpPr>
          <p:cNvPr id="13" name="TextBox 13"/>
          <p:cNvSpPr txBox="1"/>
          <p:nvPr/>
        </p:nvSpPr>
        <p:spPr>
          <a:xfrm>
            <a:off x="6136180" y="2162301"/>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Escenarios</a:t>
            </a:r>
          </a:p>
        </p:txBody>
      </p:sp>
      <p:sp>
        <p:nvSpPr>
          <p:cNvPr id="14" name="TextBox 14"/>
          <p:cNvSpPr txBox="1"/>
          <p:nvPr/>
        </p:nvSpPr>
        <p:spPr>
          <a:xfrm>
            <a:off x="6136180" y="3856356"/>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Falla total</a:t>
            </a:r>
          </a:p>
        </p:txBody>
      </p:sp>
      <p:sp>
        <p:nvSpPr>
          <p:cNvPr id="15" name="Freeform 15"/>
          <p:cNvSpPr/>
          <p:nvPr/>
        </p:nvSpPr>
        <p:spPr>
          <a:xfrm rot="-10800000">
            <a:off x="9151988" y="59182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dirty="0"/>
          </a:p>
        </p:txBody>
      </p:sp>
      <p:sp>
        <p:nvSpPr>
          <p:cNvPr id="16" name="TextBox 16"/>
          <p:cNvSpPr txBox="1"/>
          <p:nvPr/>
        </p:nvSpPr>
        <p:spPr>
          <a:xfrm>
            <a:off x="5267898" y="1460624"/>
            <a:ext cx="363474" cy="487313"/>
          </a:xfrm>
          <a:prstGeom prst="rect">
            <a:avLst/>
          </a:prstGeom>
        </p:spPr>
        <p:txBody>
          <a:bodyPr lIns="0" tIns="0" rIns="0" bIns="0" rtlCol="0" anchor="t">
            <a:spAutoFit/>
          </a:bodyPr>
          <a:lstStyle/>
          <a:p>
            <a:pPr algn="ctr">
              <a:lnSpc>
                <a:spcPts val="3768"/>
              </a:lnSpc>
            </a:pPr>
            <a:r>
              <a:rPr lang="en-US" sz="2400" b="1" dirty="0">
                <a:solidFill>
                  <a:srgbClr val="000000"/>
                </a:solidFill>
                <a:latin typeface="Nourd Heavy"/>
                <a:ea typeface="Nourd Heavy"/>
                <a:cs typeface="Nourd Heavy"/>
                <a:sym typeface="Nourd Heavy"/>
              </a:rPr>
              <a:t>1</a:t>
            </a:r>
          </a:p>
        </p:txBody>
      </p:sp>
      <p:sp>
        <p:nvSpPr>
          <p:cNvPr id="17" name="TextBox 17"/>
          <p:cNvSpPr txBox="1"/>
          <p:nvPr/>
        </p:nvSpPr>
        <p:spPr>
          <a:xfrm>
            <a:off x="5267898" y="2313851"/>
            <a:ext cx="363474" cy="487313"/>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2</a:t>
            </a:r>
          </a:p>
        </p:txBody>
      </p:sp>
      <p:sp>
        <p:nvSpPr>
          <p:cNvPr id="18" name="TextBox 18"/>
          <p:cNvSpPr txBox="1"/>
          <p:nvPr/>
        </p:nvSpPr>
        <p:spPr>
          <a:xfrm>
            <a:off x="6136180" y="4735437"/>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Falla oculta</a:t>
            </a:r>
          </a:p>
        </p:txBody>
      </p:sp>
      <p:sp>
        <p:nvSpPr>
          <p:cNvPr id="19" name="TextBox 19"/>
          <p:cNvSpPr txBox="1"/>
          <p:nvPr/>
        </p:nvSpPr>
        <p:spPr>
          <a:xfrm>
            <a:off x="5267898" y="4881503"/>
            <a:ext cx="363474" cy="446725"/>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5</a:t>
            </a:r>
          </a:p>
        </p:txBody>
      </p:sp>
      <p:sp>
        <p:nvSpPr>
          <p:cNvPr id="20" name="TextBox 20"/>
          <p:cNvSpPr txBox="1"/>
          <p:nvPr/>
        </p:nvSpPr>
        <p:spPr>
          <a:xfrm>
            <a:off x="5267898" y="4028276"/>
            <a:ext cx="363474" cy="446725"/>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4</a:t>
            </a:r>
          </a:p>
        </p:txBody>
      </p:sp>
      <p:sp>
        <p:nvSpPr>
          <p:cNvPr id="21" name="TextBox 21"/>
          <p:cNvSpPr txBox="1"/>
          <p:nvPr/>
        </p:nvSpPr>
        <p:spPr>
          <a:xfrm>
            <a:off x="6136180" y="5550411"/>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Conclusiones</a:t>
            </a:r>
          </a:p>
        </p:txBody>
      </p:sp>
      <p:sp>
        <p:nvSpPr>
          <p:cNvPr id="22" name="TextBox 22"/>
          <p:cNvSpPr txBox="1"/>
          <p:nvPr/>
        </p:nvSpPr>
        <p:spPr>
          <a:xfrm>
            <a:off x="5267898" y="5734730"/>
            <a:ext cx="363474" cy="446725"/>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6</a:t>
            </a:r>
          </a:p>
        </p:txBody>
      </p:sp>
      <p:sp>
        <p:nvSpPr>
          <p:cNvPr id="23" name="TextBox 23"/>
          <p:cNvSpPr txBox="1"/>
          <p:nvPr/>
        </p:nvSpPr>
        <p:spPr>
          <a:xfrm>
            <a:off x="1279333" y="1315335"/>
            <a:ext cx="2838391" cy="820738"/>
          </a:xfrm>
          <a:prstGeom prst="rect">
            <a:avLst/>
          </a:prstGeom>
        </p:spPr>
        <p:txBody>
          <a:bodyPr lIns="0" tIns="0" rIns="0" bIns="0" rtlCol="0" anchor="t">
            <a:spAutoFit/>
          </a:bodyPr>
          <a:lstStyle/>
          <a:p>
            <a:pPr>
              <a:lnSpc>
                <a:spcPts val="6360"/>
              </a:lnSpc>
              <a:spcBef>
                <a:spcPct val="0"/>
              </a:spcBef>
            </a:pPr>
            <a:r>
              <a:rPr lang="en-US" sz="5300" b="1" dirty="0" err="1">
                <a:solidFill>
                  <a:srgbClr val="000000"/>
                </a:solidFill>
                <a:latin typeface="Arial Black" panose="020B0A04020102020204" pitchFamily="34" charset="0"/>
                <a:ea typeface="Nourd Heavy"/>
                <a:cs typeface="Nourd Heavy"/>
                <a:sym typeface="Nourd Heavy"/>
              </a:rPr>
              <a:t>Índice</a:t>
            </a:r>
            <a:endParaRPr lang="en-US" sz="5300" b="1" dirty="0">
              <a:solidFill>
                <a:srgbClr val="000000"/>
              </a:solidFill>
              <a:latin typeface="Arial Black" panose="020B0A04020102020204" pitchFamily="34" charset="0"/>
              <a:ea typeface="Nourd Heavy"/>
              <a:cs typeface="Nourd Heavy"/>
              <a:sym typeface="Nourd Heavy"/>
            </a:endParaRPr>
          </a:p>
        </p:txBody>
      </p:sp>
      <p:sp>
        <p:nvSpPr>
          <p:cNvPr id="24" name="Freeform 24"/>
          <p:cNvSpPr/>
          <p:nvPr/>
        </p:nvSpPr>
        <p:spPr>
          <a:xfrm rot="-10800000">
            <a:off x="0" y="11726"/>
            <a:ext cx="3018241" cy="674074"/>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dirty="0"/>
          </a:p>
        </p:txBody>
      </p:sp>
      <p:grpSp>
        <p:nvGrpSpPr>
          <p:cNvPr id="25" name="Group 4">
            <a:extLst>
              <a:ext uri="{FF2B5EF4-FFF2-40B4-BE49-F238E27FC236}">
                <a16:creationId xmlns:a16="http://schemas.microsoft.com/office/drawing/2014/main" id="{B9EA00A5-FE43-C606-D998-2B320E594407}"/>
              </a:ext>
            </a:extLst>
          </p:cNvPr>
          <p:cNvGrpSpPr/>
          <p:nvPr/>
        </p:nvGrpSpPr>
        <p:grpSpPr>
          <a:xfrm>
            <a:off x="5192302" y="3175653"/>
            <a:ext cx="514666" cy="514666"/>
            <a:chOff x="0" y="0"/>
            <a:chExt cx="6350000" cy="6350000"/>
          </a:xfrm>
        </p:grpSpPr>
        <p:sp>
          <p:nvSpPr>
            <p:cNvPr id="26" name="Freeform 5">
              <a:extLst>
                <a:ext uri="{FF2B5EF4-FFF2-40B4-BE49-F238E27FC236}">
                  <a16:creationId xmlns:a16="http://schemas.microsoft.com/office/drawing/2014/main" id="{4B6DD8E4-6D9E-A19A-4F98-34B30BCC00B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sp>
        <p:nvSpPr>
          <p:cNvPr id="27" name="TextBox 17">
            <a:extLst>
              <a:ext uri="{FF2B5EF4-FFF2-40B4-BE49-F238E27FC236}">
                <a16:creationId xmlns:a16="http://schemas.microsoft.com/office/drawing/2014/main" id="{FFECA162-C7A1-DC2A-F04C-18750F8950B2}"/>
              </a:ext>
            </a:extLst>
          </p:cNvPr>
          <p:cNvSpPr txBox="1"/>
          <p:nvPr/>
        </p:nvSpPr>
        <p:spPr>
          <a:xfrm>
            <a:off x="5267898" y="3175049"/>
            <a:ext cx="363474" cy="446725"/>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3</a:t>
            </a:r>
          </a:p>
        </p:txBody>
      </p:sp>
      <p:sp>
        <p:nvSpPr>
          <p:cNvPr id="28" name="TextBox 13">
            <a:extLst>
              <a:ext uri="{FF2B5EF4-FFF2-40B4-BE49-F238E27FC236}">
                <a16:creationId xmlns:a16="http://schemas.microsoft.com/office/drawing/2014/main" id="{94BE43BA-BBD3-58DB-5E8A-85D69794664A}"/>
              </a:ext>
            </a:extLst>
          </p:cNvPr>
          <p:cNvSpPr txBox="1"/>
          <p:nvPr/>
        </p:nvSpPr>
        <p:spPr>
          <a:xfrm>
            <a:off x="6096000" y="2988395"/>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Modelos</a:t>
            </a:r>
          </a:p>
        </p:txBody>
      </p:sp>
    </p:spTree>
    <p:extLst>
      <p:ext uri="{BB962C8B-B14F-4D97-AF65-F5344CB8AC3E}">
        <p14:creationId xmlns:p14="http://schemas.microsoft.com/office/powerpoint/2010/main" val="223395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330200"/>
            <a:ext cx="3018241" cy="674074"/>
          </a:xfrm>
          <a:custGeom>
            <a:avLst/>
            <a:gdLst/>
            <a:ahLst/>
            <a:cxnLst/>
            <a:rect l="l" t="t" r="r" b="b"/>
            <a:pathLst>
              <a:path w="4527362" h="1011111">
                <a:moveTo>
                  <a:pt x="0" y="0"/>
                </a:moveTo>
                <a:lnTo>
                  <a:pt x="4527362" y="0"/>
                </a:lnTo>
                <a:lnTo>
                  <a:pt x="4527362"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dirty="0"/>
          </a:p>
        </p:txBody>
      </p:sp>
      <p:sp>
        <p:nvSpPr>
          <p:cNvPr id="3" name="TextBox 3"/>
          <p:cNvSpPr txBox="1"/>
          <p:nvPr/>
        </p:nvSpPr>
        <p:spPr>
          <a:xfrm>
            <a:off x="909094" y="3378200"/>
            <a:ext cx="10110169" cy="975716"/>
          </a:xfrm>
          <a:prstGeom prst="rect">
            <a:avLst/>
          </a:prstGeom>
        </p:spPr>
        <p:txBody>
          <a:bodyPr lIns="0" tIns="0" rIns="0" bIns="0" rtlCol="0" anchor="t">
            <a:spAutoFit/>
          </a:bodyPr>
          <a:lstStyle/>
          <a:p>
            <a:pPr algn="just">
              <a:lnSpc>
                <a:spcPts val="2607"/>
              </a:lnSpc>
            </a:pPr>
            <a:r>
              <a:rPr lang="es-AR" sz="1738" dirty="0">
                <a:solidFill>
                  <a:srgbClr val="000000"/>
                </a:solidFill>
                <a:latin typeface="Arimo" panose="020B0604020202020204" charset="0"/>
                <a:ea typeface="Arimo" panose="020B0604020202020204" charset="0"/>
                <a:cs typeface="Arimo" panose="020B0604020202020204" charset="0"/>
                <a:sym typeface="Montaser Arabic"/>
              </a:rPr>
              <a:t>La situación estudiada en este trabajo consiste en, dados sensores </a:t>
            </a:r>
            <a:r>
              <a:rPr lang="es-AR" sz="1738" dirty="0" err="1">
                <a:solidFill>
                  <a:srgbClr val="000000"/>
                </a:solidFill>
                <a:latin typeface="Arimo" panose="020B0604020202020204" charset="0"/>
                <a:ea typeface="Arimo" panose="020B0604020202020204" charset="0"/>
                <a:cs typeface="Arimo" panose="020B0604020202020204" charset="0"/>
                <a:sym typeface="Montaser Arabic"/>
              </a:rPr>
              <a:t>IoT</a:t>
            </a:r>
            <a:r>
              <a:rPr lang="es-AR" sz="1738" dirty="0">
                <a:solidFill>
                  <a:srgbClr val="000000"/>
                </a:solidFill>
                <a:latin typeface="Arimo" panose="020B0604020202020204" charset="0"/>
                <a:ea typeface="Arimo" panose="020B0604020202020204" charset="0"/>
                <a:cs typeface="Arimo" panose="020B0604020202020204" charset="0"/>
                <a:sym typeface="Montaser Arabic"/>
              </a:rPr>
              <a:t> en una habitación, decidir si hay personas en su interior. El presente trabajo busca estudiar el impacto de fallas en estos sensores usando distintos modelos de aprendizaje automático. </a:t>
            </a:r>
          </a:p>
        </p:txBody>
      </p:sp>
      <p:sp>
        <p:nvSpPr>
          <p:cNvPr id="4" name="TextBox 4"/>
          <p:cNvSpPr txBox="1"/>
          <p:nvPr/>
        </p:nvSpPr>
        <p:spPr>
          <a:xfrm>
            <a:off x="757520" y="2100358"/>
            <a:ext cx="5338480" cy="820738"/>
          </a:xfrm>
          <a:prstGeom prst="rect">
            <a:avLst/>
          </a:prstGeom>
        </p:spPr>
        <p:txBody>
          <a:bodyPr lIns="0" tIns="0" rIns="0" bIns="0" rtlCol="0" anchor="t">
            <a:spAutoFit/>
          </a:bodyPr>
          <a:lstStyle/>
          <a:p>
            <a:pPr>
              <a:lnSpc>
                <a:spcPts val="6400"/>
              </a:lnSpc>
              <a:spcBef>
                <a:spcPct val="0"/>
              </a:spcBef>
            </a:pPr>
            <a:r>
              <a:rPr lang="es-AR" sz="5334" b="1" dirty="0">
                <a:solidFill>
                  <a:srgbClr val="000000"/>
                </a:solidFill>
                <a:latin typeface="Arial Black" panose="020B0A04020102020204" pitchFamily="34" charset="0"/>
                <a:ea typeface="Nourd Heavy"/>
                <a:cs typeface="Nourd Heavy"/>
                <a:sym typeface="Nourd Heavy"/>
              </a:rPr>
              <a:t>Introducción</a:t>
            </a:r>
          </a:p>
        </p:txBody>
      </p:sp>
      <p:sp>
        <p:nvSpPr>
          <p:cNvPr id="5" name="Freeform 5"/>
          <p:cNvSpPr/>
          <p:nvPr/>
        </p:nvSpPr>
        <p:spPr>
          <a:xfrm rot="5400000">
            <a:off x="10121612" y="5011843"/>
            <a:ext cx="3018241" cy="674074"/>
          </a:xfrm>
          <a:custGeom>
            <a:avLst/>
            <a:gdLst/>
            <a:ahLst/>
            <a:cxnLst/>
            <a:rect l="l" t="t" r="r" b="b"/>
            <a:pathLst>
              <a:path w="4527362" h="1011111">
                <a:moveTo>
                  <a:pt x="0" y="0"/>
                </a:moveTo>
                <a:lnTo>
                  <a:pt x="4527362" y="0"/>
                </a:lnTo>
                <a:lnTo>
                  <a:pt x="4527362"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Tree>
    <p:extLst>
      <p:ext uri="{BB962C8B-B14F-4D97-AF65-F5344CB8AC3E}">
        <p14:creationId xmlns:p14="http://schemas.microsoft.com/office/powerpoint/2010/main" val="265865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489244" y="1061168"/>
            <a:ext cx="5527286" cy="1641475"/>
          </a:xfrm>
          <a:prstGeom prst="rect">
            <a:avLst/>
          </a:prstGeom>
        </p:spPr>
        <p:txBody>
          <a:bodyPr lIns="0" tIns="0" rIns="0" bIns="0" rtlCol="0" anchor="t">
            <a:spAutoFit/>
          </a:bodyPr>
          <a:lstStyle/>
          <a:p>
            <a:pP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Escenarios propuestos</a:t>
            </a:r>
          </a:p>
        </p:txBody>
      </p:sp>
      <p:sp>
        <p:nvSpPr>
          <p:cNvPr id="7" name="TextBox 7"/>
          <p:cNvSpPr txBox="1"/>
          <p:nvPr/>
        </p:nvSpPr>
        <p:spPr>
          <a:xfrm>
            <a:off x="489244" y="2934810"/>
            <a:ext cx="5220891" cy="3923190"/>
          </a:xfrm>
          <a:prstGeom prst="rect">
            <a:avLst/>
          </a:prstGeom>
        </p:spPr>
        <p:txBody>
          <a:bodyPr wrap="square" lIns="0" tIns="0" rIns="0" bIns="0" rtlCol="0" anchor="t">
            <a:spAutoFit/>
          </a:bodyPr>
          <a:lstStyle/>
          <a:p>
            <a:pPr algn="just">
              <a:lnSpc>
                <a:spcPts val="2799"/>
              </a:lnSpc>
              <a:spcBef>
                <a:spcPct val="0"/>
              </a:spcBef>
            </a:pPr>
            <a:r>
              <a:rPr lang="es-AR" sz="1866" dirty="0">
                <a:solidFill>
                  <a:srgbClr val="000000"/>
                </a:solidFill>
                <a:latin typeface="Arimo"/>
                <a:ea typeface="Arimo"/>
                <a:cs typeface="Arimo"/>
                <a:sym typeface="Arimo"/>
              </a:rPr>
              <a:t>Se estudiarán dos tipos de situaciones:</a:t>
            </a:r>
            <a:br>
              <a:rPr lang="es-AR" sz="1866" dirty="0">
                <a:solidFill>
                  <a:srgbClr val="000000"/>
                </a:solidFill>
                <a:latin typeface="Arimo"/>
                <a:ea typeface="Arimo"/>
                <a:cs typeface="Arimo"/>
                <a:sym typeface="Arimo"/>
              </a:rPr>
            </a:br>
            <a:endParaRPr lang="es-AR" sz="1866" dirty="0">
              <a:solidFill>
                <a:srgbClr val="000000"/>
              </a:solidFill>
              <a:latin typeface="Arimo"/>
              <a:ea typeface="Arimo"/>
              <a:cs typeface="Arimo"/>
              <a:sym typeface="Arimo"/>
            </a:endParaRPr>
          </a:p>
          <a:p>
            <a:pPr marL="457200" indent="-457200" algn="just">
              <a:lnSpc>
                <a:spcPts val="2799"/>
              </a:lnSpc>
              <a:spcBef>
                <a:spcPct val="0"/>
              </a:spcBef>
              <a:buFont typeface="+mj-lt"/>
              <a:buAutoNum type="arabicPeriod"/>
            </a:pPr>
            <a:r>
              <a:rPr lang="es-AR" sz="1866" dirty="0">
                <a:solidFill>
                  <a:srgbClr val="000000"/>
                </a:solidFill>
                <a:latin typeface="Arimo"/>
                <a:ea typeface="Arimo"/>
                <a:cs typeface="Arimo"/>
                <a:sym typeface="Arimo"/>
              </a:rPr>
              <a:t>Un subconjunto de los sensores falla de forma total, y se utilizan modelos entrenados únicamente con los sensores restantes.</a:t>
            </a:r>
            <a:br>
              <a:rPr lang="es-AR" sz="1866" dirty="0">
                <a:solidFill>
                  <a:srgbClr val="000000"/>
                </a:solidFill>
                <a:latin typeface="Arimo"/>
                <a:ea typeface="Arimo"/>
                <a:cs typeface="Arimo"/>
                <a:sym typeface="Arimo"/>
              </a:rPr>
            </a:br>
            <a:endParaRPr lang="es-AR" sz="1866" dirty="0">
              <a:solidFill>
                <a:srgbClr val="000000"/>
              </a:solidFill>
              <a:latin typeface="Arimo"/>
              <a:ea typeface="Arimo"/>
              <a:cs typeface="Arimo"/>
              <a:sym typeface="Arimo"/>
            </a:endParaRPr>
          </a:p>
          <a:p>
            <a:pPr marL="457200" indent="-457200" algn="just">
              <a:lnSpc>
                <a:spcPts val="2799"/>
              </a:lnSpc>
              <a:spcBef>
                <a:spcPct val="0"/>
              </a:spcBef>
              <a:buFont typeface="+mj-lt"/>
              <a:buAutoNum type="arabicPeriod"/>
            </a:pPr>
            <a:r>
              <a:rPr lang="es-AR" sz="1866" dirty="0">
                <a:solidFill>
                  <a:srgbClr val="000000"/>
                </a:solidFill>
                <a:latin typeface="Arimo"/>
                <a:ea typeface="Arimo"/>
                <a:cs typeface="Arimo"/>
                <a:sym typeface="Arimo"/>
              </a:rPr>
              <a:t>Un subconjunto de los sensores tiene un ruido en las mediciones que es desconocido para los modelos, y se usa el modelo para el caso sin fallas.</a:t>
            </a:r>
          </a:p>
          <a:p>
            <a:pPr>
              <a:lnSpc>
                <a:spcPts val="2799"/>
              </a:lnSpc>
              <a:spcBef>
                <a:spcPct val="0"/>
              </a:spcBef>
            </a:pPr>
            <a:endParaRPr lang="es-AR" sz="1866" dirty="0">
              <a:solidFill>
                <a:srgbClr val="000000"/>
              </a:solidFill>
              <a:latin typeface="Arimo"/>
              <a:ea typeface="Arimo"/>
              <a:cs typeface="Arimo"/>
              <a:sym typeface="Arimo"/>
            </a:endParaRPr>
          </a:p>
        </p:txBody>
      </p:sp>
      <p:sp>
        <p:nvSpPr>
          <p:cNvPr id="8" name="Freeform 8"/>
          <p:cNvSpPr/>
          <p:nvPr/>
        </p:nvSpPr>
        <p:spPr>
          <a:xfrm rot="-10800000">
            <a:off x="9804400" y="6172200"/>
            <a:ext cx="2387600" cy="46635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9" name="Freeform 9"/>
          <p:cNvSpPr/>
          <p:nvPr/>
        </p:nvSpPr>
        <p:spPr>
          <a:xfrm rot="-10800000">
            <a:off x="23091" y="177800"/>
            <a:ext cx="2567005" cy="540237"/>
          </a:xfrm>
          <a:custGeom>
            <a:avLst/>
            <a:gdLst/>
            <a:ahLst/>
            <a:cxnLst/>
            <a:rect l="l" t="t" r="r" b="b"/>
            <a:pathLst>
              <a:path w="4527362" h="1011111">
                <a:moveTo>
                  <a:pt x="0" y="0"/>
                </a:moveTo>
                <a:lnTo>
                  <a:pt x="4527362" y="0"/>
                </a:lnTo>
                <a:lnTo>
                  <a:pt x="4527362"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pic>
        <p:nvPicPr>
          <p:cNvPr id="11" name="Imagen 10">
            <a:extLst>
              <a:ext uri="{FF2B5EF4-FFF2-40B4-BE49-F238E27FC236}">
                <a16:creationId xmlns:a16="http://schemas.microsoft.com/office/drawing/2014/main" id="{39EEA98B-D555-399B-4412-B648FD6100FA}"/>
              </a:ext>
            </a:extLst>
          </p:cNvPr>
          <p:cNvPicPr>
            <a:picLocks noChangeAspect="1"/>
          </p:cNvPicPr>
          <p:nvPr/>
        </p:nvPicPr>
        <p:blipFill>
          <a:blip r:embed="rId4"/>
          <a:stretch>
            <a:fillRect/>
          </a:stretch>
        </p:blipFill>
        <p:spPr>
          <a:xfrm>
            <a:off x="6096000" y="1061168"/>
            <a:ext cx="5001323" cy="2181529"/>
          </a:xfrm>
          <a:prstGeom prst="rect">
            <a:avLst/>
          </a:prstGeom>
        </p:spPr>
      </p:pic>
      <p:sp>
        <p:nvSpPr>
          <p:cNvPr id="2" name="TextBox 7">
            <a:extLst>
              <a:ext uri="{FF2B5EF4-FFF2-40B4-BE49-F238E27FC236}">
                <a16:creationId xmlns:a16="http://schemas.microsoft.com/office/drawing/2014/main" id="{94B960C1-7FE4-407D-3D32-29DBC614AB80}"/>
              </a:ext>
            </a:extLst>
          </p:cNvPr>
          <p:cNvSpPr txBox="1"/>
          <p:nvPr/>
        </p:nvSpPr>
        <p:spPr>
          <a:xfrm>
            <a:off x="6173311" y="3429000"/>
            <a:ext cx="5220891" cy="1768754"/>
          </a:xfrm>
          <a:prstGeom prst="rect">
            <a:avLst/>
          </a:prstGeom>
        </p:spPr>
        <p:txBody>
          <a:bodyPr wrap="square" lIns="0" tIns="0" rIns="0" bIns="0" rtlCol="0" anchor="t">
            <a:spAutoFit/>
          </a:bodyPr>
          <a:lstStyle/>
          <a:p>
            <a:pPr algn="just">
              <a:lnSpc>
                <a:spcPts val="2799"/>
              </a:lnSpc>
              <a:spcBef>
                <a:spcPct val="0"/>
              </a:spcBef>
            </a:pPr>
            <a:r>
              <a:rPr lang="es-AR" sz="1866" dirty="0">
                <a:solidFill>
                  <a:srgbClr val="000000"/>
                </a:solidFill>
                <a:latin typeface="Arimo"/>
                <a:ea typeface="Arimo"/>
                <a:cs typeface="Arimo"/>
                <a:sym typeface="Arimo"/>
              </a:rPr>
              <a:t>Esto abre dos variables:</a:t>
            </a:r>
          </a:p>
          <a:p>
            <a:pPr marL="457200" indent="-457200" algn="just">
              <a:lnSpc>
                <a:spcPts val="2799"/>
              </a:lnSpc>
              <a:spcBef>
                <a:spcPct val="0"/>
              </a:spcBef>
              <a:buFont typeface="+mj-lt"/>
              <a:buAutoNum type="arabicPeriod"/>
            </a:pPr>
            <a:r>
              <a:rPr lang="es-AR" sz="1866" dirty="0">
                <a:solidFill>
                  <a:srgbClr val="000000"/>
                </a:solidFill>
                <a:latin typeface="Arimo"/>
                <a:ea typeface="Arimo"/>
                <a:cs typeface="Arimo"/>
                <a:sym typeface="Arimo"/>
              </a:rPr>
              <a:t>La probabilidad de que un subconjunto de sensores falle.</a:t>
            </a:r>
          </a:p>
          <a:p>
            <a:pPr marL="457200" indent="-457200" algn="just">
              <a:lnSpc>
                <a:spcPts val="2799"/>
              </a:lnSpc>
              <a:spcBef>
                <a:spcPct val="0"/>
              </a:spcBef>
              <a:buFont typeface="+mj-lt"/>
              <a:buAutoNum type="arabicPeriod"/>
            </a:pPr>
            <a:r>
              <a:rPr lang="es-AR" sz="1866" dirty="0">
                <a:solidFill>
                  <a:srgbClr val="000000"/>
                </a:solidFill>
                <a:latin typeface="Arimo"/>
                <a:ea typeface="Arimo"/>
                <a:cs typeface="Arimo"/>
                <a:sym typeface="Arimo"/>
              </a:rPr>
              <a:t>En el escenario 2, la magnitud del ruido introducido en el sensor.</a:t>
            </a:r>
          </a:p>
        </p:txBody>
      </p:sp>
    </p:spTree>
    <p:extLst>
      <p:ext uri="{BB962C8B-B14F-4D97-AF65-F5344CB8AC3E}">
        <p14:creationId xmlns:p14="http://schemas.microsoft.com/office/powerpoint/2010/main" val="45629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9EDBF-65B2-BCA6-D9F2-88DA9A22CDEC}"/>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017D434D-0A07-55B9-15D9-BDB4640B3414}"/>
              </a:ext>
            </a:extLst>
          </p:cNvPr>
          <p:cNvSpPr txBox="1"/>
          <p:nvPr/>
        </p:nvSpPr>
        <p:spPr>
          <a:xfrm>
            <a:off x="489244" y="1061168"/>
            <a:ext cx="5527286" cy="820738"/>
          </a:xfrm>
          <a:prstGeom prst="rect">
            <a:avLst/>
          </a:prstGeom>
        </p:spPr>
        <p:txBody>
          <a:bodyPr lIns="0" tIns="0" rIns="0" bIns="0" rtlCol="0" anchor="t">
            <a:spAutoFit/>
          </a:bodyPr>
          <a:lstStyle/>
          <a:p>
            <a:pP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Modelos</a:t>
            </a:r>
          </a:p>
        </p:txBody>
      </p:sp>
      <p:sp>
        <p:nvSpPr>
          <p:cNvPr id="7" name="TextBox 7">
            <a:extLst>
              <a:ext uri="{FF2B5EF4-FFF2-40B4-BE49-F238E27FC236}">
                <a16:creationId xmlns:a16="http://schemas.microsoft.com/office/drawing/2014/main" id="{43129664-EBB3-33DF-8712-355FB304F18B}"/>
              </a:ext>
            </a:extLst>
          </p:cNvPr>
          <p:cNvSpPr txBox="1"/>
          <p:nvPr/>
        </p:nvSpPr>
        <p:spPr>
          <a:xfrm>
            <a:off x="489244" y="2934810"/>
            <a:ext cx="5220891" cy="2127827"/>
          </a:xfrm>
          <a:prstGeom prst="rect">
            <a:avLst/>
          </a:prstGeom>
        </p:spPr>
        <p:txBody>
          <a:bodyPr wrap="square" lIns="0" tIns="0" rIns="0" bIns="0" rtlCol="0" anchor="t">
            <a:spAutoFit/>
          </a:bodyPr>
          <a:lstStyle/>
          <a:p>
            <a:pPr algn="just">
              <a:lnSpc>
                <a:spcPts val="2799"/>
              </a:lnSpc>
              <a:spcBef>
                <a:spcPct val="0"/>
              </a:spcBef>
            </a:pPr>
            <a:r>
              <a:rPr lang="es-AR" sz="1866" dirty="0">
                <a:solidFill>
                  <a:srgbClr val="000000"/>
                </a:solidFill>
                <a:latin typeface="Arimo"/>
                <a:ea typeface="Arimo"/>
                <a:cs typeface="Arimo"/>
                <a:sym typeface="Arimo"/>
              </a:rPr>
              <a:t>En este trabajo se utilizan 4 modelos:</a:t>
            </a:r>
          </a:p>
          <a:p>
            <a:pPr marL="457200" indent="-457200" algn="just">
              <a:lnSpc>
                <a:spcPts val="2799"/>
              </a:lnSpc>
              <a:spcBef>
                <a:spcPct val="0"/>
              </a:spcBef>
              <a:buFont typeface="+mj-lt"/>
              <a:buAutoNum type="arabicPeriod"/>
            </a:pPr>
            <a:r>
              <a:rPr lang="es-AR" sz="1866" dirty="0">
                <a:solidFill>
                  <a:srgbClr val="000000"/>
                </a:solidFill>
                <a:latin typeface="Arimo"/>
                <a:ea typeface="Arimo"/>
                <a:cs typeface="Arimo"/>
                <a:sym typeface="Arimo"/>
              </a:rPr>
              <a:t>Regresión Logística (RL)</a:t>
            </a:r>
          </a:p>
          <a:p>
            <a:pPr marL="457200" indent="-457200" algn="just">
              <a:lnSpc>
                <a:spcPts val="2799"/>
              </a:lnSpc>
              <a:spcBef>
                <a:spcPct val="0"/>
              </a:spcBef>
              <a:buFont typeface="+mj-lt"/>
              <a:buAutoNum type="arabicPeriod"/>
            </a:pPr>
            <a:r>
              <a:rPr lang="es-AR" sz="1866" dirty="0" err="1">
                <a:solidFill>
                  <a:srgbClr val="000000"/>
                </a:solidFill>
                <a:latin typeface="Arimo"/>
                <a:ea typeface="Arimo"/>
                <a:cs typeface="Arimo"/>
                <a:sym typeface="Arimo"/>
              </a:rPr>
              <a:t>Random</a:t>
            </a:r>
            <a:r>
              <a:rPr lang="es-AR" sz="1866" dirty="0">
                <a:solidFill>
                  <a:srgbClr val="000000"/>
                </a:solidFill>
                <a:latin typeface="Arimo"/>
                <a:ea typeface="Arimo"/>
                <a:cs typeface="Arimo"/>
                <a:sym typeface="Arimo"/>
              </a:rPr>
              <a:t> Forest (RF)</a:t>
            </a:r>
          </a:p>
          <a:p>
            <a:pPr marL="457200" indent="-457200" algn="just">
              <a:lnSpc>
                <a:spcPts val="2799"/>
              </a:lnSpc>
              <a:spcBef>
                <a:spcPct val="0"/>
              </a:spcBef>
              <a:buFont typeface="+mj-lt"/>
              <a:buAutoNum type="arabicPeriod"/>
            </a:pPr>
            <a:r>
              <a:rPr lang="es-AR" sz="1866" dirty="0" err="1">
                <a:solidFill>
                  <a:srgbClr val="000000"/>
                </a:solidFill>
                <a:latin typeface="Arimo"/>
                <a:ea typeface="Arimo"/>
                <a:cs typeface="Arimo"/>
                <a:sym typeface="Arimo"/>
              </a:rPr>
              <a:t>Support</a:t>
            </a:r>
            <a:r>
              <a:rPr lang="es-AR" sz="1866" dirty="0">
                <a:solidFill>
                  <a:srgbClr val="000000"/>
                </a:solidFill>
                <a:latin typeface="Arimo"/>
                <a:ea typeface="Arimo"/>
                <a:cs typeface="Arimo"/>
                <a:sym typeface="Arimo"/>
              </a:rPr>
              <a:t> Vector Machine (SVM)</a:t>
            </a:r>
          </a:p>
          <a:p>
            <a:pPr marL="457200" indent="-457200" algn="just">
              <a:lnSpc>
                <a:spcPts val="2799"/>
              </a:lnSpc>
              <a:spcBef>
                <a:spcPct val="0"/>
              </a:spcBef>
              <a:buFont typeface="+mj-lt"/>
              <a:buAutoNum type="arabicPeriod"/>
            </a:pPr>
            <a:r>
              <a:rPr lang="es-AR" sz="1866" dirty="0" err="1">
                <a:solidFill>
                  <a:srgbClr val="000000"/>
                </a:solidFill>
                <a:latin typeface="Arimo"/>
                <a:ea typeface="Arimo"/>
                <a:cs typeface="Arimo"/>
                <a:sym typeface="Arimo"/>
              </a:rPr>
              <a:t>Gradient</a:t>
            </a:r>
            <a:r>
              <a:rPr lang="es-AR" sz="1866" dirty="0">
                <a:solidFill>
                  <a:srgbClr val="000000"/>
                </a:solidFill>
                <a:latin typeface="Arimo"/>
                <a:ea typeface="Arimo"/>
                <a:cs typeface="Arimo"/>
                <a:sym typeface="Arimo"/>
              </a:rPr>
              <a:t> </a:t>
            </a:r>
            <a:r>
              <a:rPr lang="es-AR" sz="1866" dirty="0" err="1">
                <a:solidFill>
                  <a:srgbClr val="000000"/>
                </a:solidFill>
                <a:latin typeface="Arimo"/>
                <a:ea typeface="Arimo"/>
                <a:cs typeface="Arimo"/>
                <a:sym typeface="Arimo"/>
              </a:rPr>
              <a:t>Boosting</a:t>
            </a:r>
            <a:r>
              <a:rPr lang="es-AR" sz="1866" dirty="0">
                <a:solidFill>
                  <a:srgbClr val="000000"/>
                </a:solidFill>
                <a:latin typeface="Arimo"/>
                <a:ea typeface="Arimo"/>
                <a:cs typeface="Arimo"/>
                <a:sym typeface="Arimo"/>
              </a:rPr>
              <a:t> (GB)</a:t>
            </a:r>
          </a:p>
          <a:p>
            <a:pPr>
              <a:lnSpc>
                <a:spcPts val="2799"/>
              </a:lnSpc>
              <a:spcBef>
                <a:spcPct val="0"/>
              </a:spcBef>
            </a:pPr>
            <a:endParaRPr lang="es-AR" sz="1866" dirty="0">
              <a:solidFill>
                <a:srgbClr val="000000"/>
              </a:solidFill>
              <a:latin typeface="Arimo"/>
              <a:ea typeface="Arimo"/>
              <a:cs typeface="Arimo"/>
              <a:sym typeface="Arimo"/>
            </a:endParaRPr>
          </a:p>
        </p:txBody>
      </p:sp>
      <p:sp>
        <p:nvSpPr>
          <p:cNvPr id="8" name="Freeform 8">
            <a:extLst>
              <a:ext uri="{FF2B5EF4-FFF2-40B4-BE49-F238E27FC236}">
                <a16:creationId xmlns:a16="http://schemas.microsoft.com/office/drawing/2014/main" id="{28799AED-5BB7-CC67-5DE6-481BE140BD35}"/>
              </a:ext>
            </a:extLst>
          </p:cNvPr>
          <p:cNvSpPr/>
          <p:nvPr/>
        </p:nvSpPr>
        <p:spPr>
          <a:xfrm rot="-10800000">
            <a:off x="9804400" y="6172200"/>
            <a:ext cx="2387600" cy="46635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9" name="Freeform 9">
            <a:extLst>
              <a:ext uri="{FF2B5EF4-FFF2-40B4-BE49-F238E27FC236}">
                <a16:creationId xmlns:a16="http://schemas.microsoft.com/office/drawing/2014/main" id="{A17E86D2-249F-FFAD-D1E0-CFBD3AF82E43}"/>
              </a:ext>
            </a:extLst>
          </p:cNvPr>
          <p:cNvSpPr/>
          <p:nvPr/>
        </p:nvSpPr>
        <p:spPr>
          <a:xfrm rot="-10800000">
            <a:off x="23091" y="177800"/>
            <a:ext cx="2567005" cy="540237"/>
          </a:xfrm>
          <a:custGeom>
            <a:avLst/>
            <a:gdLst/>
            <a:ahLst/>
            <a:cxnLst/>
            <a:rect l="l" t="t" r="r" b="b"/>
            <a:pathLst>
              <a:path w="4527362" h="1011111">
                <a:moveTo>
                  <a:pt x="0" y="0"/>
                </a:moveTo>
                <a:lnTo>
                  <a:pt x="4527362" y="0"/>
                </a:lnTo>
                <a:lnTo>
                  <a:pt x="4527362"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pic>
        <p:nvPicPr>
          <p:cNvPr id="11" name="Imagen 10">
            <a:extLst>
              <a:ext uri="{FF2B5EF4-FFF2-40B4-BE49-F238E27FC236}">
                <a16:creationId xmlns:a16="http://schemas.microsoft.com/office/drawing/2014/main" id="{6EAF91EF-6568-347F-BE86-97B15E9B19F9}"/>
              </a:ext>
            </a:extLst>
          </p:cNvPr>
          <p:cNvPicPr>
            <a:picLocks noChangeAspect="1"/>
          </p:cNvPicPr>
          <p:nvPr/>
        </p:nvPicPr>
        <p:blipFill>
          <a:blip r:embed="rId4"/>
          <a:stretch>
            <a:fillRect/>
          </a:stretch>
        </p:blipFill>
        <p:spPr>
          <a:xfrm>
            <a:off x="6096000" y="1061168"/>
            <a:ext cx="5001323" cy="2181529"/>
          </a:xfrm>
          <a:prstGeom prst="rect">
            <a:avLst/>
          </a:prstGeom>
        </p:spPr>
      </p:pic>
    </p:spTree>
    <p:extLst>
      <p:ext uri="{BB962C8B-B14F-4D97-AF65-F5344CB8AC3E}">
        <p14:creationId xmlns:p14="http://schemas.microsoft.com/office/powerpoint/2010/main" val="44432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rot="-10800000">
            <a:off x="9173759" y="61214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p:cNvSpPr txBox="1"/>
          <p:nvPr/>
        </p:nvSpPr>
        <p:spPr>
          <a:xfrm>
            <a:off x="729574" y="1428534"/>
            <a:ext cx="11288255" cy="666208"/>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En estos escenarios un subconjunto de los sensores falla de forma total. Se evaluó a cada modelo promediando su desempeño en cada posible subconjunto propio de sensores fallados, ponderado por la probabilidad de cada subconjunto.</a:t>
            </a:r>
          </a:p>
        </p:txBody>
      </p:sp>
      <p:sp>
        <p:nvSpPr>
          <p:cNvPr id="9" name="TextBox 9"/>
          <p:cNvSpPr txBox="1"/>
          <p:nvPr/>
        </p:nvSpPr>
        <p:spPr>
          <a:xfrm>
            <a:off x="1466474" y="439907"/>
            <a:ext cx="9385044" cy="820738"/>
          </a:xfrm>
          <a:prstGeom prst="rect">
            <a:avLst/>
          </a:prstGeom>
        </p:spPr>
        <p:txBody>
          <a:bodyPr lIns="0" tIns="0" rIns="0" bIns="0" rtlCol="0" anchor="t">
            <a:spAutoFit/>
          </a:bodyPr>
          <a:lstStyle/>
          <a:p>
            <a:pPr algn="ct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Falla total</a:t>
            </a:r>
          </a:p>
        </p:txBody>
      </p:sp>
      <p:sp>
        <p:nvSpPr>
          <p:cNvPr id="14" name="TextBox 8">
            <a:extLst>
              <a:ext uri="{FF2B5EF4-FFF2-40B4-BE49-F238E27FC236}">
                <a16:creationId xmlns:a16="http://schemas.microsoft.com/office/drawing/2014/main" id="{71D8CCB5-7247-0661-1D86-926A01BE5EB5}"/>
              </a:ext>
            </a:extLst>
          </p:cNvPr>
          <p:cNvSpPr txBox="1"/>
          <p:nvPr/>
        </p:nvSpPr>
        <p:spPr>
          <a:xfrm>
            <a:off x="5904953" y="2127380"/>
            <a:ext cx="6112875" cy="4128694"/>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Se utilizaron dos distribuciones para modelar la probabilidad de fallo de un subconjunto de sensores:</a:t>
            </a:r>
          </a:p>
          <a:p>
            <a:pPr marL="342900" indent="-342900" algn="just">
              <a:lnSpc>
                <a:spcPts val="2671"/>
              </a:lnSpc>
              <a:spcBef>
                <a:spcPct val="0"/>
              </a:spcBef>
              <a:buFont typeface="+mj-lt"/>
              <a:buAutoNum type="arabicPeriod"/>
            </a:pPr>
            <a:r>
              <a:rPr lang="es-AR" sz="1781" dirty="0">
                <a:solidFill>
                  <a:srgbClr val="000000"/>
                </a:solidFill>
                <a:latin typeface="Arimo"/>
                <a:ea typeface="Arimo"/>
                <a:cs typeface="Arimo"/>
                <a:sym typeface="Arimo"/>
              </a:rPr>
              <a:t>Binomial(</a:t>
            </a:r>
            <a:r>
              <a:rPr lang="es-AR" sz="1781" dirty="0" err="1">
                <a:solidFill>
                  <a:srgbClr val="000000"/>
                </a:solidFill>
                <a:latin typeface="Arimo"/>
                <a:ea typeface="Arimo"/>
                <a:cs typeface="Arimo"/>
                <a:sym typeface="Arimo"/>
              </a:rPr>
              <a:t>n,p</a:t>
            </a:r>
            <a:r>
              <a:rPr lang="es-AR" sz="1781" dirty="0">
                <a:solidFill>
                  <a:srgbClr val="000000"/>
                </a:solidFill>
                <a:latin typeface="Arimo"/>
                <a:ea typeface="Arimo"/>
                <a:cs typeface="Arimo"/>
                <a:sym typeface="Arimo"/>
              </a:rPr>
              <a:t>)</a:t>
            </a:r>
          </a:p>
          <a:p>
            <a:pPr marL="342900" indent="-342900" algn="just">
              <a:lnSpc>
                <a:spcPts val="2671"/>
              </a:lnSpc>
              <a:spcBef>
                <a:spcPct val="0"/>
              </a:spcBef>
              <a:buFont typeface="+mj-lt"/>
              <a:buAutoNum type="arabicPeriod"/>
            </a:pPr>
            <a:r>
              <a:rPr lang="es-AR" sz="1781" dirty="0">
                <a:solidFill>
                  <a:srgbClr val="000000"/>
                </a:solidFill>
                <a:latin typeface="Arimo"/>
                <a:ea typeface="Arimo"/>
                <a:cs typeface="Arimo"/>
                <a:sym typeface="Arimo"/>
              </a:rPr>
              <a:t>Poisson(</a:t>
            </a:r>
            <a:r>
              <a:rPr lang="es-AR" sz="1781" dirty="0" err="1">
                <a:solidFill>
                  <a:srgbClr val="000000"/>
                </a:solidFill>
                <a:latin typeface="Arimo"/>
                <a:ea typeface="Arimo"/>
                <a:cs typeface="Arimo"/>
                <a:sym typeface="Arimo"/>
              </a:rPr>
              <a:t>k,p</a:t>
            </a:r>
            <a:r>
              <a:rPr lang="es-AR" sz="1781" dirty="0">
                <a:solidFill>
                  <a:srgbClr val="000000"/>
                </a:solidFill>
                <a:latin typeface="Arimo"/>
                <a:ea typeface="Arimo"/>
                <a:cs typeface="Arimo"/>
                <a:sym typeface="Arimo"/>
              </a:rPr>
              <a:t>)</a:t>
            </a:r>
          </a:p>
          <a:p>
            <a:pPr algn="just">
              <a:lnSpc>
                <a:spcPts val="2671"/>
              </a:lnSpc>
              <a:spcBef>
                <a:spcPct val="0"/>
              </a:spcBef>
            </a:pPr>
            <a:r>
              <a:rPr lang="es-AR" sz="1781" dirty="0">
                <a:solidFill>
                  <a:srgbClr val="000000"/>
                </a:solidFill>
                <a:latin typeface="Arimo"/>
                <a:ea typeface="Arimo"/>
                <a:cs typeface="Arimo"/>
                <a:sym typeface="Arimo"/>
              </a:rPr>
              <a:t>Donde el valor p parametriza ambas distribuciones, y es el eje X de los gráficos. El eje Y es la precisión promedio ponderada de cada modelo.</a:t>
            </a:r>
          </a:p>
          <a:p>
            <a:pPr algn="just">
              <a:lnSpc>
                <a:spcPts val="2671"/>
              </a:lnSpc>
              <a:spcBef>
                <a:spcPct val="0"/>
              </a:spcBef>
            </a:pPr>
            <a:r>
              <a:rPr lang="es-AR" sz="1781" dirty="0">
                <a:solidFill>
                  <a:srgbClr val="000000"/>
                </a:solidFill>
                <a:latin typeface="Arimo"/>
                <a:ea typeface="Arimo"/>
                <a:cs typeface="Arimo"/>
                <a:sym typeface="Arimo"/>
              </a:rPr>
              <a:t>En la primera columna los gráficos muestran la precisión en valores absolutos, y en la segunda relativa al mejor modelo para ese valor del parámetro.</a:t>
            </a:r>
          </a:p>
          <a:p>
            <a:pPr algn="just">
              <a:lnSpc>
                <a:spcPts val="2671"/>
              </a:lnSpc>
              <a:spcBef>
                <a:spcPct val="0"/>
              </a:spcBef>
            </a:pPr>
            <a:r>
              <a:rPr lang="es-AR" sz="1781" dirty="0">
                <a:solidFill>
                  <a:srgbClr val="000000"/>
                </a:solidFill>
                <a:latin typeface="Arimo"/>
                <a:ea typeface="Arimo"/>
                <a:cs typeface="Arimo"/>
                <a:sym typeface="Arimo"/>
              </a:rPr>
              <a:t>Se puede apreciar siempre el mismo orden: </a:t>
            </a:r>
          </a:p>
          <a:p>
            <a:pPr algn="just">
              <a:lnSpc>
                <a:spcPts val="2671"/>
              </a:lnSpc>
              <a:spcBef>
                <a:spcPct val="0"/>
              </a:spcBef>
            </a:pPr>
            <a:r>
              <a:rPr lang="es-AR" sz="1781" dirty="0">
                <a:solidFill>
                  <a:srgbClr val="000000"/>
                </a:solidFill>
                <a:latin typeface="Arimo"/>
                <a:ea typeface="Arimo"/>
                <a:cs typeface="Arimo"/>
                <a:sym typeface="Arimo"/>
              </a:rPr>
              <a:t>RF &gt; GB &gt; SVM &gt; RL</a:t>
            </a:r>
          </a:p>
        </p:txBody>
      </p:sp>
      <p:pic>
        <p:nvPicPr>
          <p:cNvPr id="3" name="Imagen 2" descr="Gráfico">
            <a:extLst>
              <a:ext uri="{FF2B5EF4-FFF2-40B4-BE49-F238E27FC236}">
                <a16:creationId xmlns:a16="http://schemas.microsoft.com/office/drawing/2014/main" id="{6CF0E39E-95B9-DAB2-4DA4-7D65BEC6BF5E}"/>
              </a:ext>
            </a:extLst>
          </p:cNvPr>
          <p:cNvPicPr>
            <a:picLocks noChangeAspect="1"/>
          </p:cNvPicPr>
          <p:nvPr/>
        </p:nvPicPr>
        <p:blipFill>
          <a:blip r:embed="rId4" cstate="print">
            <a:extLst>
              <a:ext uri="{28A0092B-C50C-407E-A947-70E740481C1C}">
                <a14:useLocalDpi xmlns:a14="http://schemas.microsoft.com/office/drawing/2010/main" val="0"/>
              </a:ext>
            </a:extLst>
          </a:blip>
          <a:srcRect l="5862" t="8028" r="8042" b="5713"/>
          <a:stretch/>
        </p:blipFill>
        <p:spPr>
          <a:xfrm>
            <a:off x="729574" y="2127380"/>
            <a:ext cx="5055406" cy="4727325"/>
          </a:xfrm>
          <a:prstGeom prst="rect">
            <a:avLst/>
          </a:prstGeom>
        </p:spPr>
      </p:pic>
    </p:spTree>
    <p:extLst>
      <p:ext uri="{BB962C8B-B14F-4D97-AF65-F5344CB8AC3E}">
        <p14:creationId xmlns:p14="http://schemas.microsoft.com/office/powerpoint/2010/main" val="391255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DF482-AABD-9255-77C7-CE7257BEBA87}"/>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B77B153A-6207-ED4A-8913-335E83291689}"/>
              </a:ext>
            </a:extLst>
          </p:cNvPr>
          <p:cNvSpPr/>
          <p:nvPr/>
        </p:nvSpPr>
        <p:spPr>
          <a:xfrm rot="-10800000">
            <a:off x="9173759" y="61214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a:extLst>
              <a:ext uri="{FF2B5EF4-FFF2-40B4-BE49-F238E27FC236}">
                <a16:creationId xmlns:a16="http://schemas.microsoft.com/office/drawing/2014/main" id="{7A7817B1-EB41-00F3-571F-CE90DC3A3594}"/>
              </a:ext>
            </a:extLst>
          </p:cNvPr>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a:extLst>
              <a:ext uri="{FF2B5EF4-FFF2-40B4-BE49-F238E27FC236}">
                <a16:creationId xmlns:a16="http://schemas.microsoft.com/office/drawing/2014/main" id="{495AA4D2-0111-77AC-F9A8-ED624190A856}"/>
              </a:ext>
            </a:extLst>
          </p:cNvPr>
          <p:cNvSpPr txBox="1"/>
          <p:nvPr/>
        </p:nvSpPr>
        <p:spPr>
          <a:xfrm>
            <a:off x="729574" y="1428534"/>
            <a:ext cx="11100881" cy="666208"/>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Que incluso con una probabilidad de falla significativamente alta se obtengan buenos valores de precisión es algo llamativo. Por eso es interesante observar la precisión que tienen los modelos utilizando un único sensor.</a:t>
            </a:r>
          </a:p>
        </p:txBody>
      </p:sp>
      <p:sp>
        <p:nvSpPr>
          <p:cNvPr id="9" name="TextBox 9">
            <a:extLst>
              <a:ext uri="{FF2B5EF4-FFF2-40B4-BE49-F238E27FC236}">
                <a16:creationId xmlns:a16="http://schemas.microsoft.com/office/drawing/2014/main" id="{6B049750-7662-7742-502A-B09143050156}"/>
              </a:ext>
            </a:extLst>
          </p:cNvPr>
          <p:cNvSpPr txBox="1"/>
          <p:nvPr/>
        </p:nvSpPr>
        <p:spPr>
          <a:xfrm>
            <a:off x="1466474" y="439907"/>
            <a:ext cx="9385044" cy="820738"/>
          </a:xfrm>
          <a:prstGeom prst="rect">
            <a:avLst/>
          </a:prstGeom>
        </p:spPr>
        <p:txBody>
          <a:bodyPr lIns="0" tIns="0" rIns="0" bIns="0" rtlCol="0" anchor="t">
            <a:spAutoFit/>
          </a:bodyPr>
          <a:lstStyle/>
          <a:p>
            <a:pPr algn="ct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Falla total</a:t>
            </a:r>
          </a:p>
        </p:txBody>
      </p:sp>
      <p:pic>
        <p:nvPicPr>
          <p:cNvPr id="4" name="Imagen 3" descr="Gráfico, Gráfico de barras&#10;&#10;Descripción generada automáticamente">
            <a:extLst>
              <a:ext uri="{FF2B5EF4-FFF2-40B4-BE49-F238E27FC236}">
                <a16:creationId xmlns:a16="http://schemas.microsoft.com/office/drawing/2014/main" id="{DEEAD417-473C-0527-5A18-8572C29CC593}"/>
              </a:ext>
            </a:extLst>
          </p:cNvPr>
          <p:cNvPicPr>
            <a:picLocks noChangeAspect="1"/>
          </p:cNvPicPr>
          <p:nvPr/>
        </p:nvPicPr>
        <p:blipFill>
          <a:blip r:embed="rId4">
            <a:extLst>
              <a:ext uri="{28A0092B-C50C-407E-A947-70E740481C1C}">
                <a14:useLocalDpi xmlns:a14="http://schemas.microsoft.com/office/drawing/2010/main" val="0"/>
              </a:ext>
            </a:extLst>
          </a:blip>
          <a:srcRect l="8342" t="6788" r="9693" b="4492"/>
          <a:stretch/>
        </p:blipFill>
        <p:spPr>
          <a:xfrm>
            <a:off x="689793" y="2094743"/>
            <a:ext cx="7453214" cy="3764882"/>
          </a:xfrm>
          <a:prstGeom prst="rect">
            <a:avLst/>
          </a:prstGeom>
        </p:spPr>
      </p:pic>
      <p:sp>
        <p:nvSpPr>
          <p:cNvPr id="5" name="TextBox 8">
            <a:extLst>
              <a:ext uri="{FF2B5EF4-FFF2-40B4-BE49-F238E27FC236}">
                <a16:creationId xmlns:a16="http://schemas.microsoft.com/office/drawing/2014/main" id="{3BD3EA79-22C3-FF83-1DA5-4144AE423FDE}"/>
              </a:ext>
            </a:extLst>
          </p:cNvPr>
          <p:cNvSpPr txBox="1"/>
          <p:nvPr/>
        </p:nvSpPr>
        <p:spPr>
          <a:xfrm>
            <a:off x="8262981" y="2094742"/>
            <a:ext cx="3687448" cy="2397451"/>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Se puede ver que con solo utilizar el sensor de Luz todos los modelos tienen una precisión de casi el 100%.</a:t>
            </a:r>
          </a:p>
          <a:p>
            <a:pPr algn="just">
              <a:lnSpc>
                <a:spcPts val="2671"/>
              </a:lnSpc>
              <a:spcBef>
                <a:spcPct val="0"/>
              </a:spcBef>
            </a:pPr>
            <a:endParaRPr lang="es-AR" sz="1781" dirty="0">
              <a:solidFill>
                <a:srgbClr val="000000"/>
              </a:solidFill>
              <a:latin typeface="Arimo"/>
              <a:ea typeface="Arimo"/>
              <a:cs typeface="Arimo"/>
              <a:sym typeface="Arimo"/>
            </a:endParaRPr>
          </a:p>
          <a:p>
            <a:pPr algn="just">
              <a:lnSpc>
                <a:spcPts val="2671"/>
              </a:lnSpc>
              <a:spcBef>
                <a:spcPct val="0"/>
              </a:spcBef>
            </a:pPr>
            <a:r>
              <a:rPr lang="es-AR" sz="1781" dirty="0">
                <a:solidFill>
                  <a:srgbClr val="000000"/>
                </a:solidFill>
                <a:latin typeface="Arimo"/>
                <a:ea typeface="Arimo"/>
                <a:cs typeface="Arimo"/>
                <a:sym typeface="Arimo"/>
              </a:rPr>
              <a:t>Además, los demás sensores permiten de forma individual valores de precisión mayores al 70%.</a:t>
            </a:r>
          </a:p>
        </p:txBody>
      </p:sp>
    </p:spTree>
    <p:extLst>
      <p:ext uri="{BB962C8B-B14F-4D97-AF65-F5344CB8AC3E}">
        <p14:creationId xmlns:p14="http://schemas.microsoft.com/office/powerpoint/2010/main" val="112554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EF082-9463-A325-26F2-693FF107D4DF}"/>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684BF327-AC19-4CD0-4A8E-5CBA5C8A94B7}"/>
              </a:ext>
            </a:extLst>
          </p:cNvPr>
          <p:cNvSpPr/>
          <p:nvPr/>
        </p:nvSpPr>
        <p:spPr>
          <a:xfrm rot="5400000">
            <a:off x="10224245" y="4936036"/>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a:extLst>
              <a:ext uri="{FF2B5EF4-FFF2-40B4-BE49-F238E27FC236}">
                <a16:creationId xmlns:a16="http://schemas.microsoft.com/office/drawing/2014/main" id="{1DC4AC17-C870-DB38-4C09-95E7CB1484A4}"/>
              </a:ext>
            </a:extLst>
          </p:cNvPr>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a:extLst>
              <a:ext uri="{FF2B5EF4-FFF2-40B4-BE49-F238E27FC236}">
                <a16:creationId xmlns:a16="http://schemas.microsoft.com/office/drawing/2014/main" id="{3555F56D-B531-49B6-3F11-6A91EFF94D3A}"/>
              </a:ext>
            </a:extLst>
          </p:cNvPr>
          <p:cNvSpPr txBox="1"/>
          <p:nvPr/>
        </p:nvSpPr>
        <p:spPr>
          <a:xfrm>
            <a:off x="729574" y="1428534"/>
            <a:ext cx="11100881" cy="666208"/>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El otro posible escenario es que, al subconjunto con fallos, en lugar de inhabilitarlo, se le introduce un error de una distribución normal con la varianza del sensor en los datos del entrenamiento multiplicada por la variable de magnitud.</a:t>
            </a:r>
          </a:p>
        </p:txBody>
      </p:sp>
      <p:sp>
        <p:nvSpPr>
          <p:cNvPr id="9" name="TextBox 9">
            <a:extLst>
              <a:ext uri="{FF2B5EF4-FFF2-40B4-BE49-F238E27FC236}">
                <a16:creationId xmlns:a16="http://schemas.microsoft.com/office/drawing/2014/main" id="{CAD7B0EC-80D7-33FD-2715-B8BEF46D727D}"/>
              </a:ext>
            </a:extLst>
          </p:cNvPr>
          <p:cNvSpPr txBox="1"/>
          <p:nvPr/>
        </p:nvSpPr>
        <p:spPr>
          <a:xfrm>
            <a:off x="1466474" y="439907"/>
            <a:ext cx="9385044" cy="820738"/>
          </a:xfrm>
          <a:prstGeom prst="rect">
            <a:avLst/>
          </a:prstGeom>
        </p:spPr>
        <p:txBody>
          <a:bodyPr lIns="0" tIns="0" rIns="0" bIns="0" rtlCol="0" anchor="t">
            <a:spAutoFit/>
          </a:bodyPr>
          <a:lstStyle/>
          <a:p>
            <a:pPr algn="ct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Falla oculta</a:t>
            </a:r>
          </a:p>
        </p:txBody>
      </p:sp>
      <p:sp>
        <p:nvSpPr>
          <p:cNvPr id="5" name="TextBox 8">
            <a:extLst>
              <a:ext uri="{FF2B5EF4-FFF2-40B4-BE49-F238E27FC236}">
                <a16:creationId xmlns:a16="http://schemas.microsoft.com/office/drawing/2014/main" id="{DE2CB345-46E2-E3BC-E407-9BCC735959BC}"/>
              </a:ext>
            </a:extLst>
          </p:cNvPr>
          <p:cNvSpPr txBox="1"/>
          <p:nvPr/>
        </p:nvSpPr>
        <p:spPr>
          <a:xfrm>
            <a:off x="729573" y="5509746"/>
            <a:ext cx="10579129" cy="1012457"/>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En estas figuras, cada una utiliza un tipo de distribución distinta, y cada gráfico de cada figura corresponde a un modelo. En estos, el eje X es el parámetro que controla la probabilidad de fallo en los sensores y el Y la intensidad del error introducido. El color indica la precisión promedio ponderada, que como se ve en todos los casos es alta.</a:t>
            </a:r>
          </a:p>
        </p:txBody>
      </p:sp>
      <p:pic>
        <p:nvPicPr>
          <p:cNvPr id="3" name="Imagen 2" descr="Interfaz de usuario gráfica, Aplicación, PowerPoint&#10;&#10;Descripción generada automáticamente">
            <a:extLst>
              <a:ext uri="{FF2B5EF4-FFF2-40B4-BE49-F238E27FC236}">
                <a16:creationId xmlns:a16="http://schemas.microsoft.com/office/drawing/2014/main" id="{EC719314-CA37-8BA9-ABE4-0928460DCD2F}"/>
              </a:ext>
            </a:extLst>
          </p:cNvPr>
          <p:cNvPicPr>
            <a:picLocks noChangeAspect="1"/>
          </p:cNvPicPr>
          <p:nvPr/>
        </p:nvPicPr>
        <p:blipFill>
          <a:blip r:embed="rId4" cstate="print">
            <a:extLst>
              <a:ext uri="{28A0092B-C50C-407E-A947-70E740481C1C}">
                <a14:useLocalDpi xmlns:a14="http://schemas.microsoft.com/office/drawing/2010/main" val="0"/>
              </a:ext>
            </a:extLst>
          </a:blip>
          <a:srcRect l="9380" t="857" r="11645" b="6560"/>
          <a:stretch/>
        </p:blipFill>
        <p:spPr>
          <a:xfrm>
            <a:off x="729574" y="2098438"/>
            <a:ext cx="5327780" cy="3331028"/>
          </a:xfrm>
          <a:prstGeom prst="rect">
            <a:avLst/>
          </a:prstGeom>
        </p:spPr>
      </p:pic>
      <p:pic>
        <p:nvPicPr>
          <p:cNvPr id="11" name="Imagen 10" descr="Interfaz de usuario gráfica, Rectángulo, PowerPoint&#10;&#10;Descripción generada automáticamente">
            <a:extLst>
              <a:ext uri="{FF2B5EF4-FFF2-40B4-BE49-F238E27FC236}">
                <a16:creationId xmlns:a16="http://schemas.microsoft.com/office/drawing/2014/main" id="{1B946CA2-5163-2BD8-CCE8-4C9E368C8A90}"/>
              </a:ext>
            </a:extLst>
          </p:cNvPr>
          <p:cNvPicPr>
            <a:picLocks noChangeAspect="1"/>
          </p:cNvPicPr>
          <p:nvPr/>
        </p:nvPicPr>
        <p:blipFill>
          <a:blip r:embed="rId5" cstate="print">
            <a:extLst>
              <a:ext uri="{28A0092B-C50C-407E-A947-70E740481C1C}">
                <a14:useLocalDpi xmlns:a14="http://schemas.microsoft.com/office/drawing/2010/main" val="0"/>
              </a:ext>
            </a:extLst>
          </a:blip>
          <a:srcRect l="9796" t="1283" r="12029" b="6736"/>
          <a:stretch/>
        </p:blipFill>
        <p:spPr>
          <a:xfrm>
            <a:off x="6622649" y="2094742"/>
            <a:ext cx="5327780" cy="3343233"/>
          </a:xfrm>
          <a:prstGeom prst="rect">
            <a:avLst/>
          </a:prstGeom>
        </p:spPr>
      </p:pic>
    </p:spTree>
    <p:extLst>
      <p:ext uri="{BB962C8B-B14F-4D97-AF65-F5344CB8AC3E}">
        <p14:creationId xmlns:p14="http://schemas.microsoft.com/office/powerpoint/2010/main" val="58733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36C3-DA94-F399-C669-6013DE707AF7}"/>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0D6D1F7F-332A-85FD-9CB2-CD9B4C0ECDE6}"/>
              </a:ext>
            </a:extLst>
          </p:cNvPr>
          <p:cNvSpPr/>
          <p:nvPr/>
        </p:nvSpPr>
        <p:spPr>
          <a:xfrm rot="5400000">
            <a:off x="10224245" y="4936036"/>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a:extLst>
              <a:ext uri="{FF2B5EF4-FFF2-40B4-BE49-F238E27FC236}">
                <a16:creationId xmlns:a16="http://schemas.microsoft.com/office/drawing/2014/main" id="{9B11DD28-2A31-3C67-943C-00A58BB8EF12}"/>
              </a:ext>
            </a:extLst>
          </p:cNvPr>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a:extLst>
              <a:ext uri="{FF2B5EF4-FFF2-40B4-BE49-F238E27FC236}">
                <a16:creationId xmlns:a16="http://schemas.microsoft.com/office/drawing/2014/main" id="{04E2DCAA-3835-F9EF-178E-E0203AC96F6E}"/>
              </a:ext>
            </a:extLst>
          </p:cNvPr>
          <p:cNvSpPr txBox="1"/>
          <p:nvPr/>
        </p:nvSpPr>
        <p:spPr>
          <a:xfrm>
            <a:off x="729574" y="1428534"/>
            <a:ext cx="11100881" cy="319959"/>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Visto lo anterior es razonable preguntarnos cuál modelo es mejor para cada caso</a:t>
            </a:r>
          </a:p>
        </p:txBody>
      </p:sp>
      <p:sp>
        <p:nvSpPr>
          <p:cNvPr id="9" name="TextBox 9">
            <a:extLst>
              <a:ext uri="{FF2B5EF4-FFF2-40B4-BE49-F238E27FC236}">
                <a16:creationId xmlns:a16="http://schemas.microsoft.com/office/drawing/2014/main" id="{025277A0-BB14-376C-5B9D-74D176BBA60C}"/>
              </a:ext>
            </a:extLst>
          </p:cNvPr>
          <p:cNvSpPr txBox="1"/>
          <p:nvPr/>
        </p:nvSpPr>
        <p:spPr>
          <a:xfrm>
            <a:off x="1466474" y="439907"/>
            <a:ext cx="9385044" cy="820738"/>
          </a:xfrm>
          <a:prstGeom prst="rect">
            <a:avLst/>
          </a:prstGeom>
        </p:spPr>
        <p:txBody>
          <a:bodyPr lIns="0" tIns="0" rIns="0" bIns="0" rtlCol="0" anchor="t">
            <a:spAutoFit/>
          </a:bodyPr>
          <a:lstStyle/>
          <a:p>
            <a:pPr algn="ct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Falla oculta</a:t>
            </a:r>
          </a:p>
        </p:txBody>
      </p:sp>
      <p:sp>
        <p:nvSpPr>
          <p:cNvPr id="5" name="TextBox 8">
            <a:extLst>
              <a:ext uri="{FF2B5EF4-FFF2-40B4-BE49-F238E27FC236}">
                <a16:creationId xmlns:a16="http://schemas.microsoft.com/office/drawing/2014/main" id="{57CE833F-48A8-01E4-72E8-D6343D9D4B7F}"/>
              </a:ext>
            </a:extLst>
          </p:cNvPr>
          <p:cNvSpPr txBox="1"/>
          <p:nvPr/>
        </p:nvSpPr>
        <p:spPr>
          <a:xfrm>
            <a:off x="5727669" y="1762146"/>
            <a:ext cx="5411755" cy="2051203"/>
          </a:xfrm>
          <a:prstGeom prst="rect">
            <a:avLst/>
          </a:prstGeom>
        </p:spPr>
        <p:txBody>
          <a:bodyPr wrap="square" lIns="0" tIns="0" rIns="0" bIns="0" rtlCol="0" anchor="t">
            <a:spAutoFit/>
          </a:bodyPr>
          <a:lstStyle/>
          <a:p>
            <a:pPr algn="just">
              <a:lnSpc>
                <a:spcPts val="2671"/>
              </a:lnSpc>
              <a:spcBef>
                <a:spcPct val="0"/>
              </a:spcBef>
            </a:pPr>
            <a:r>
              <a:rPr lang="es-AR" sz="1781" dirty="0">
                <a:solidFill>
                  <a:srgbClr val="000000"/>
                </a:solidFill>
                <a:latin typeface="Arimo"/>
                <a:ea typeface="Arimo"/>
                <a:cs typeface="Arimo"/>
                <a:sym typeface="Arimo"/>
              </a:rPr>
              <a:t>Se ve que para la mayoría del área el </a:t>
            </a:r>
            <a:r>
              <a:rPr lang="es-AR" sz="1781" dirty="0" err="1">
                <a:solidFill>
                  <a:srgbClr val="000000"/>
                </a:solidFill>
                <a:latin typeface="Arimo"/>
                <a:ea typeface="Arimo"/>
                <a:cs typeface="Arimo"/>
                <a:sym typeface="Arimo"/>
              </a:rPr>
              <a:t>Random</a:t>
            </a:r>
            <a:r>
              <a:rPr lang="es-AR" sz="1781" dirty="0">
                <a:solidFill>
                  <a:srgbClr val="000000"/>
                </a:solidFill>
                <a:latin typeface="Arimo"/>
                <a:ea typeface="Arimo"/>
                <a:cs typeface="Arimo"/>
                <a:sym typeface="Arimo"/>
              </a:rPr>
              <a:t> Forest es superior a los demás modelos, pero es interesante notar que hay valores de los parámetros para los cuales es óptimo utilizar SVM o Regresión Logística.</a:t>
            </a:r>
          </a:p>
          <a:p>
            <a:pPr algn="just">
              <a:lnSpc>
                <a:spcPts val="2671"/>
              </a:lnSpc>
              <a:spcBef>
                <a:spcPct val="0"/>
              </a:spcBef>
            </a:pPr>
            <a:endParaRPr lang="es-AR" sz="1781" dirty="0">
              <a:solidFill>
                <a:srgbClr val="000000"/>
              </a:solidFill>
              <a:latin typeface="Arimo"/>
              <a:ea typeface="Arimo"/>
              <a:cs typeface="Arimo"/>
              <a:sym typeface="Arimo"/>
            </a:endParaRPr>
          </a:p>
          <a:p>
            <a:pPr algn="just">
              <a:lnSpc>
                <a:spcPts val="2671"/>
              </a:lnSpc>
              <a:spcBef>
                <a:spcPct val="0"/>
              </a:spcBef>
            </a:pPr>
            <a:r>
              <a:rPr lang="es-AR" sz="1781" dirty="0">
                <a:solidFill>
                  <a:srgbClr val="000000"/>
                </a:solidFill>
                <a:latin typeface="Arimo"/>
                <a:ea typeface="Arimo"/>
                <a:cs typeface="Arimo"/>
                <a:sym typeface="Arimo"/>
              </a:rPr>
              <a:t>El modelo que nunca es superior es </a:t>
            </a:r>
            <a:r>
              <a:rPr lang="es-AR" sz="1781" dirty="0" err="1">
                <a:solidFill>
                  <a:srgbClr val="000000"/>
                </a:solidFill>
                <a:latin typeface="Arimo"/>
                <a:ea typeface="Arimo"/>
                <a:cs typeface="Arimo"/>
                <a:sym typeface="Arimo"/>
              </a:rPr>
              <a:t>Gradient</a:t>
            </a:r>
            <a:r>
              <a:rPr lang="es-AR" sz="1781" dirty="0">
                <a:solidFill>
                  <a:srgbClr val="000000"/>
                </a:solidFill>
                <a:latin typeface="Arimo"/>
                <a:ea typeface="Arimo"/>
                <a:cs typeface="Arimo"/>
                <a:sym typeface="Arimo"/>
              </a:rPr>
              <a:t> </a:t>
            </a:r>
            <a:r>
              <a:rPr lang="es-AR" sz="1781" dirty="0" err="1">
                <a:solidFill>
                  <a:srgbClr val="000000"/>
                </a:solidFill>
                <a:latin typeface="Arimo"/>
                <a:ea typeface="Arimo"/>
                <a:cs typeface="Arimo"/>
                <a:sym typeface="Arimo"/>
              </a:rPr>
              <a:t>Boosting</a:t>
            </a:r>
            <a:r>
              <a:rPr lang="es-AR" sz="1781" dirty="0">
                <a:solidFill>
                  <a:srgbClr val="000000"/>
                </a:solidFill>
                <a:latin typeface="Arimo"/>
                <a:ea typeface="Arimo"/>
                <a:cs typeface="Arimo"/>
                <a:sym typeface="Arimo"/>
              </a:rPr>
              <a:t>. </a:t>
            </a:r>
          </a:p>
        </p:txBody>
      </p:sp>
      <p:pic>
        <p:nvPicPr>
          <p:cNvPr id="4" name="Imagen 3" descr="Gráfico, Gráfico de barras, Gráfico de rectángulos&#10;&#10;Descripción generada automáticamente">
            <a:extLst>
              <a:ext uri="{FF2B5EF4-FFF2-40B4-BE49-F238E27FC236}">
                <a16:creationId xmlns:a16="http://schemas.microsoft.com/office/drawing/2014/main" id="{CD115652-51EF-F5C1-7E94-3400AEB4DCE2}"/>
              </a:ext>
            </a:extLst>
          </p:cNvPr>
          <p:cNvPicPr>
            <a:picLocks noChangeAspect="1"/>
          </p:cNvPicPr>
          <p:nvPr/>
        </p:nvPicPr>
        <p:blipFill>
          <a:blip r:embed="rId4" cstate="print">
            <a:extLst>
              <a:ext uri="{28A0092B-C50C-407E-A947-70E740481C1C}">
                <a14:useLocalDpi xmlns:a14="http://schemas.microsoft.com/office/drawing/2010/main" val="0"/>
              </a:ext>
            </a:extLst>
          </a:blip>
          <a:srcRect l="7575" t="9659" r="8397" b="7892"/>
          <a:stretch/>
        </p:blipFill>
        <p:spPr>
          <a:xfrm>
            <a:off x="729572" y="1748299"/>
            <a:ext cx="4878125" cy="5105603"/>
          </a:xfrm>
          <a:prstGeom prst="rect">
            <a:avLst/>
          </a:prstGeom>
        </p:spPr>
      </p:pic>
    </p:spTree>
    <p:extLst>
      <p:ext uri="{BB962C8B-B14F-4D97-AF65-F5344CB8AC3E}">
        <p14:creationId xmlns:p14="http://schemas.microsoft.com/office/powerpoint/2010/main" val="3008083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764</Words>
  <Application>Microsoft Office PowerPoint</Application>
  <PresentationFormat>Panorámica</PresentationFormat>
  <Paragraphs>71</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7</vt:i4>
      </vt:variant>
      <vt:variant>
        <vt:lpstr>Títulos de diapositiva</vt:lpstr>
      </vt:variant>
      <vt:variant>
        <vt:i4>12</vt:i4>
      </vt:variant>
    </vt:vector>
  </HeadingPairs>
  <TitlesOfParts>
    <vt:vector size="27" baseType="lpstr">
      <vt:lpstr>Archivo Black</vt:lpstr>
      <vt:lpstr>Arial</vt:lpstr>
      <vt:lpstr>Arial Black</vt:lpstr>
      <vt:lpstr>Arimo</vt:lpstr>
      <vt:lpstr>Arimo Bold</vt:lpstr>
      <vt:lpstr>Berlin Sans FB Demi</vt:lpstr>
      <vt:lpstr>Calibri</vt:lpstr>
      <vt:lpstr>Nourd Heavy</vt:lpstr>
      <vt:lpstr>Office Theme</vt:lpstr>
      <vt:lpstr>1_Office Theme</vt:lpstr>
      <vt:lpstr>2_Office Theme</vt:lpstr>
      <vt:lpstr>3_Office Theme</vt:lpstr>
      <vt:lpstr>4_Office Theme</vt:lpstr>
      <vt:lpstr>7_Office Theme</vt:lpstr>
      <vt:lpstr>8_Office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Vanesa</dc:creator>
  <cp:lastModifiedBy>LASORSA LAUTARO</cp:lastModifiedBy>
  <cp:revision>18</cp:revision>
  <dcterms:created xsi:type="dcterms:W3CDTF">2024-10-01T12:40:01Z</dcterms:created>
  <dcterms:modified xsi:type="dcterms:W3CDTF">2024-11-04T03:21:59Z</dcterms:modified>
</cp:coreProperties>
</file>