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14"/>
  </p:normalViewPr>
  <p:slideViewPr>
    <p:cSldViewPr snapToGrid="0" snapToObjects="1" showGuides="1">
      <p:cViewPr varScale="1">
        <p:scale>
          <a:sx n="115" d="100"/>
          <a:sy n="115" d="100"/>
        </p:scale>
        <p:origin x="328" y="19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E247-3AC1-884A-BE13-4B99C3EDC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4A057-467B-7B4D-9DF8-6A83CB155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DC83B-C471-C047-A342-1BFB843B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7495-3216-FC44-B304-6ED33F8A5CD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1B4F-362A-644B-8980-1F428AD0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96C67-610E-EF43-877D-0ADEF3AF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5C-65E3-9642-9659-55829435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E97C-015B-8D41-9A43-8E47A4DF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F4275-9328-084A-A2C2-9BA8AC8EB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8C18-F832-A44B-BDCC-1E2A44A9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7495-3216-FC44-B304-6ED33F8A5CD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BF913-2F29-C64D-9BFC-93FF1F2F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E7A7F-7A8A-0A4E-8823-27D31C8D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5C-65E3-9642-9659-55829435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0D368-D7D1-E04B-A4B6-672EA3ED2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51E91-E84F-2840-BFA1-621D10071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6873B-1010-5641-A2D6-C2FE65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7495-3216-FC44-B304-6ED33F8A5CD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1B162-296F-9F43-B03A-45770D4C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011A3-C3EB-FE4B-9375-5BF7721F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5C-65E3-9642-9659-55829435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4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2863-520A-324D-A54A-DC529A40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6D94-F05B-FB42-9595-644C09B4A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D6308-9746-D14B-B1A1-3F4F90C8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7495-3216-FC44-B304-6ED33F8A5CD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30405-F711-5046-B3F9-AB51F2B8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E90E5-80CA-FD41-9ED4-696EA41C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5C-65E3-9642-9659-55829435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7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20AD-809B-CB4E-949B-5DBE4C0B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66AC8-3F89-2C4C-9403-93E7DEBCE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06E2-A837-164D-8F22-6F4850C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7495-3216-FC44-B304-6ED33F8A5CD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8D083-2CB1-544F-8757-8DC493A3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336E2-215A-0141-9E23-87BF3B70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5C-65E3-9642-9659-55829435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1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F1FB-9D66-4F4B-BD50-66464C10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D08F-B051-6F47-981E-55D75C75F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A1372-ECD7-D243-BF50-FED37CD67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67940-82AF-C041-9B61-05F19773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7495-3216-FC44-B304-6ED33F8A5CD5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04453-9783-014C-BDF7-C92F0123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361A7-88A2-1B4B-AF96-61968878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5C-65E3-9642-9659-55829435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1DD7-0163-7645-A7D4-A3A0DCE8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94681-D5BC-5C4A-A097-1DA53128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13D51-CE66-7F49-BE9F-C12C71934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6194A-30A3-1D40-9482-9277686FB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EDDB-3A11-B248-8BC6-11CE7407A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74441-EE5C-6F4D-87C9-7F5B51A1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7495-3216-FC44-B304-6ED33F8A5CD5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0B0D2-9238-B242-B719-0F2D908A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D91CA-6B1C-3A47-8C1D-48AA00AD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5C-65E3-9642-9659-55829435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9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ED30-ECF0-AE4F-BF45-78CF0738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7DA9C-2702-B948-B7A8-B03D24C9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7495-3216-FC44-B304-6ED33F8A5CD5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590E2-57BF-8A4A-8E17-723426DA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15315-24CB-D747-ACE1-4E611FF0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5C-65E3-9642-9659-55829435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0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1C736-F105-D346-9811-7B3AAF08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7495-3216-FC44-B304-6ED33F8A5CD5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ABAA2-F94D-A148-B143-0380958F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17BC9-A84A-5341-A494-5D8EC7B7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5C-65E3-9642-9659-55829435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9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CFDE-64E4-CE45-A6C0-81A8D5DA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EBA1-E790-E24D-8E83-7B96B3872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C3498-9647-1B4A-A944-00F5720E8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372DF-E7CC-EC45-9A4E-A12D0077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7495-3216-FC44-B304-6ED33F8A5CD5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AB2C1-E789-BA4D-A330-58510607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2E48D-E520-794E-AE35-7C830779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5C-65E3-9642-9659-55829435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A260-A5AD-6A4E-82E8-3234A214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7A44F-057D-3C49-96E6-55DACEE3A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16702-6847-3F4A-A0E3-85D9BC4C8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03BC5-4F00-6842-927D-EAB3BA2A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7495-3216-FC44-B304-6ED33F8A5CD5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1A3A7-92D0-E247-AA12-A4EB4E50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38477-4345-D649-B505-6859CE87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5C-65E3-9642-9659-55829435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7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4C672-8942-9D41-B472-0AB4A790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7A72E-02AC-CC41-B25E-18668AF2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DD233-2295-7347-8D2C-60052108D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17495-3216-FC44-B304-6ED33F8A5CD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8A4D2-FC0F-7F4A-B602-1BBE72BB3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E45A-A17C-8D4F-9D21-3419BA87F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1A55C-65E3-9642-9659-55829435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6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00B6-B2A6-3941-909A-F85EA7F48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86315-CC35-194D-B5DD-F228A1706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0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8386-ECB5-FE45-92AC-46ECB390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bedtools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EDB5-9497-A448-AF41-0981C1F55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41704" cy="4351338"/>
          </a:xfrm>
        </p:spPr>
        <p:txBody>
          <a:bodyPr/>
          <a:lstStyle/>
          <a:p>
            <a:r>
              <a:rPr lang="en-US" dirty="0"/>
              <a:t>Developed by the Quinlan lab at the University of Utah</a:t>
            </a:r>
          </a:p>
          <a:p>
            <a:r>
              <a:rPr lang="en-US" dirty="0"/>
              <a:t>“A swiss-army knife of tools for a wide-range of genomics analysis tasks”</a:t>
            </a:r>
          </a:p>
          <a:p>
            <a:r>
              <a:rPr lang="en-US" dirty="0"/>
              <a:t>Enables “</a:t>
            </a:r>
            <a:r>
              <a:rPr lang="en-US" i="1" dirty="0"/>
              <a:t>genome arithmetic</a:t>
            </a:r>
            <a:r>
              <a:rPr lang="en-US" dirty="0"/>
              <a:t>: that is, set theory on the genome”</a:t>
            </a:r>
          </a:p>
          <a:p>
            <a:r>
              <a:rPr lang="en-US" dirty="0"/>
              <a:t>Centered around the .bed file format</a:t>
            </a:r>
          </a:p>
          <a:p>
            <a:r>
              <a:rPr lang="en-US" dirty="0"/>
              <a:t>Installed on the Spec Ops Image</a:t>
            </a:r>
          </a:p>
          <a:p>
            <a:r>
              <a:rPr lang="en-US" dirty="0"/>
              <a:t>Command format:</a:t>
            </a:r>
          </a:p>
          <a:p>
            <a:pPr marL="457200" lvl="1" indent="0">
              <a:buNone/>
            </a:pPr>
            <a:r>
              <a:rPr lang="en-US" dirty="0" err="1"/>
              <a:t>bedtools</a:t>
            </a:r>
            <a:r>
              <a:rPr lang="en-US" dirty="0"/>
              <a:t> [sub-command] [options]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50A7FCF-EEEA-FB4A-B484-4213E0045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904" y="267494"/>
            <a:ext cx="2354999" cy="316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51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A87C-1548-1544-AD8C-5F5C05BA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.bed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FF7C-88DF-B84C-A598-D8E036FB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tab-delimited file containing 3 required columns and 9 optional columns.</a:t>
            </a:r>
          </a:p>
          <a:p>
            <a:r>
              <a:rPr lang="en-US" dirty="0"/>
              <a:t>No column headers.</a:t>
            </a:r>
          </a:p>
          <a:p>
            <a:r>
              <a:rPr lang="en-US" dirty="0"/>
              <a:t>Annotations refer to a </a:t>
            </a:r>
            <a:r>
              <a:rPr lang="en-US" dirty="0" err="1"/>
              <a:t>fasta</a:t>
            </a:r>
            <a:r>
              <a:rPr lang="en-US" dirty="0"/>
              <a:t> file, but some analysis can be done without that file.</a:t>
            </a:r>
          </a:p>
          <a:p>
            <a:endParaRPr lang="en-US" dirty="0"/>
          </a:p>
          <a:p>
            <a:r>
              <a:rPr lang="en-US" dirty="0"/>
              <a:t>Bare minimum: BED3 file: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48F26D-5D8F-A64A-9467-7873A5D4B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99629"/>
              </p:ext>
            </p:extLst>
          </p:nvPr>
        </p:nvGraphicFramePr>
        <p:xfrm>
          <a:off x="1206810" y="5681959"/>
          <a:ext cx="4736790" cy="370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78930">
                  <a:extLst>
                    <a:ext uri="{9D8B030D-6E8A-4147-A177-3AD203B41FA5}">
                      <a16:colId xmlns:a16="http://schemas.microsoft.com/office/drawing/2014/main" val="759692996"/>
                    </a:ext>
                  </a:extLst>
                </a:gridCol>
                <a:gridCol w="1578930">
                  <a:extLst>
                    <a:ext uri="{9D8B030D-6E8A-4147-A177-3AD203B41FA5}">
                      <a16:colId xmlns:a16="http://schemas.microsoft.com/office/drawing/2014/main" val="2944084131"/>
                    </a:ext>
                  </a:extLst>
                </a:gridCol>
                <a:gridCol w="1578930">
                  <a:extLst>
                    <a:ext uri="{9D8B030D-6E8A-4147-A177-3AD203B41FA5}">
                      <a16:colId xmlns:a16="http://schemas.microsoft.com/office/drawing/2014/main" val="5610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chromosome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start_position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end_position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863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3CC39C-7A20-234B-8FF4-8960B3F2566D}"/>
              </a:ext>
            </a:extLst>
          </p:cNvPr>
          <p:cNvSpPr txBox="1"/>
          <p:nvPr/>
        </p:nvSpPr>
        <p:spPr>
          <a:xfrm>
            <a:off x="6579219" y="5359547"/>
            <a:ext cx="294392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chr1	1	10</a:t>
            </a:r>
          </a:p>
          <a:p>
            <a:r>
              <a:rPr lang="en-US" sz="1200" dirty="0">
                <a:latin typeface="Courier" pitchFamily="2" charset="0"/>
              </a:rPr>
              <a:t>chr1	2	4351283</a:t>
            </a:r>
          </a:p>
          <a:p>
            <a:r>
              <a:rPr lang="en-US" sz="1200" dirty="0">
                <a:latin typeface="Courier" pitchFamily="2" charset="0"/>
              </a:rPr>
              <a:t>chr6	54	54</a:t>
            </a:r>
          </a:p>
          <a:p>
            <a:r>
              <a:rPr lang="en-US" sz="1200" dirty="0">
                <a:latin typeface="Courier" pitchFamily="2" charset="0"/>
              </a:rPr>
              <a:t>chr2	5	15</a:t>
            </a:r>
          </a:p>
          <a:p>
            <a:r>
              <a:rPr lang="en-US" sz="1200" dirty="0">
                <a:latin typeface="Courier" pitchFamily="2" charset="0"/>
              </a:rPr>
              <a:t>chr1	181393	198124</a:t>
            </a:r>
          </a:p>
        </p:txBody>
      </p:sp>
    </p:spTree>
    <p:extLst>
      <p:ext uri="{BB962C8B-B14F-4D97-AF65-F5344CB8AC3E}">
        <p14:creationId xmlns:p14="http://schemas.microsoft.com/office/powerpoint/2010/main" val="296474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FF7C-88DF-B84C-A598-D8E036FB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363"/>
            <a:ext cx="10515600" cy="861819"/>
          </a:xfrm>
        </p:spPr>
        <p:txBody>
          <a:bodyPr/>
          <a:lstStyle/>
          <a:p>
            <a:r>
              <a:rPr lang="en-US" dirty="0"/>
              <a:t>BED4 file – with a name column: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48F26D-5D8F-A64A-9467-7873A5D4B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2621"/>
              </p:ext>
            </p:extLst>
          </p:nvPr>
        </p:nvGraphicFramePr>
        <p:xfrm>
          <a:off x="1128751" y="957279"/>
          <a:ext cx="7022792" cy="370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55698">
                  <a:extLst>
                    <a:ext uri="{9D8B030D-6E8A-4147-A177-3AD203B41FA5}">
                      <a16:colId xmlns:a16="http://schemas.microsoft.com/office/drawing/2014/main" val="759692996"/>
                    </a:ext>
                  </a:extLst>
                </a:gridCol>
                <a:gridCol w="1755698">
                  <a:extLst>
                    <a:ext uri="{9D8B030D-6E8A-4147-A177-3AD203B41FA5}">
                      <a16:colId xmlns:a16="http://schemas.microsoft.com/office/drawing/2014/main" val="2944084131"/>
                    </a:ext>
                  </a:extLst>
                </a:gridCol>
                <a:gridCol w="1755698">
                  <a:extLst>
                    <a:ext uri="{9D8B030D-6E8A-4147-A177-3AD203B41FA5}">
                      <a16:colId xmlns:a16="http://schemas.microsoft.com/office/drawing/2014/main" val="56106227"/>
                    </a:ext>
                  </a:extLst>
                </a:gridCol>
                <a:gridCol w="1755698">
                  <a:extLst>
                    <a:ext uri="{9D8B030D-6E8A-4147-A177-3AD203B41FA5}">
                      <a16:colId xmlns:a16="http://schemas.microsoft.com/office/drawing/2014/main" val="15831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chromosome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start_position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end_position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863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3CC39C-7A20-234B-8FF4-8960B3F2566D}"/>
              </a:ext>
            </a:extLst>
          </p:cNvPr>
          <p:cNvSpPr txBox="1"/>
          <p:nvPr/>
        </p:nvSpPr>
        <p:spPr>
          <a:xfrm>
            <a:off x="1128751" y="1525695"/>
            <a:ext cx="436880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chr1	1	23	FLASH_guide_1</a:t>
            </a:r>
          </a:p>
          <a:p>
            <a:r>
              <a:rPr lang="en-US" sz="1200" dirty="0">
                <a:latin typeface="Courier" pitchFamily="2" charset="0"/>
              </a:rPr>
              <a:t>chr1	2	4351283	FLASH_target_1</a:t>
            </a:r>
          </a:p>
          <a:p>
            <a:r>
              <a:rPr lang="en-US" sz="1200" dirty="0">
                <a:latin typeface="Courier" pitchFamily="2" charset="0"/>
              </a:rPr>
              <a:t>chr6	54	54	FLASH_target_2</a:t>
            </a:r>
          </a:p>
          <a:p>
            <a:r>
              <a:rPr lang="en-US" sz="1200" dirty="0">
                <a:latin typeface="Courier" pitchFamily="2" charset="0"/>
              </a:rPr>
              <a:t>chr2	5	15	FLASH_target_3</a:t>
            </a:r>
          </a:p>
          <a:p>
            <a:r>
              <a:rPr lang="en-US" sz="1200" dirty="0">
                <a:latin typeface="Courier" pitchFamily="2" charset="0"/>
              </a:rPr>
              <a:t>chr1	181393	198124	FLASH_target_4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C847FC-1755-454F-AFFB-26D14BB29BD9}"/>
              </a:ext>
            </a:extLst>
          </p:cNvPr>
          <p:cNvSpPr txBox="1">
            <a:spLocks/>
          </p:cNvSpPr>
          <p:nvPr/>
        </p:nvSpPr>
        <p:spPr>
          <a:xfrm>
            <a:off x="838200" y="2738934"/>
            <a:ext cx="10515600" cy="861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BED6 file – with score and strand columns: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9463CF-847A-EC42-9D2E-4146F530F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18344"/>
              </p:ext>
            </p:extLst>
          </p:nvPr>
        </p:nvGraphicFramePr>
        <p:xfrm>
          <a:off x="1128750" y="3364850"/>
          <a:ext cx="9587574" cy="370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97929">
                  <a:extLst>
                    <a:ext uri="{9D8B030D-6E8A-4147-A177-3AD203B41FA5}">
                      <a16:colId xmlns:a16="http://schemas.microsoft.com/office/drawing/2014/main" val="759692996"/>
                    </a:ext>
                  </a:extLst>
                </a:gridCol>
                <a:gridCol w="1597929">
                  <a:extLst>
                    <a:ext uri="{9D8B030D-6E8A-4147-A177-3AD203B41FA5}">
                      <a16:colId xmlns:a16="http://schemas.microsoft.com/office/drawing/2014/main" val="2944084131"/>
                    </a:ext>
                  </a:extLst>
                </a:gridCol>
                <a:gridCol w="1597929">
                  <a:extLst>
                    <a:ext uri="{9D8B030D-6E8A-4147-A177-3AD203B41FA5}">
                      <a16:colId xmlns:a16="http://schemas.microsoft.com/office/drawing/2014/main" val="56106227"/>
                    </a:ext>
                  </a:extLst>
                </a:gridCol>
                <a:gridCol w="1597929">
                  <a:extLst>
                    <a:ext uri="{9D8B030D-6E8A-4147-A177-3AD203B41FA5}">
                      <a16:colId xmlns:a16="http://schemas.microsoft.com/office/drawing/2014/main" val="1583120007"/>
                    </a:ext>
                  </a:extLst>
                </a:gridCol>
                <a:gridCol w="1597929">
                  <a:extLst>
                    <a:ext uri="{9D8B030D-6E8A-4147-A177-3AD203B41FA5}">
                      <a16:colId xmlns:a16="http://schemas.microsoft.com/office/drawing/2014/main" val="2790351681"/>
                    </a:ext>
                  </a:extLst>
                </a:gridCol>
                <a:gridCol w="1597929">
                  <a:extLst>
                    <a:ext uri="{9D8B030D-6E8A-4147-A177-3AD203B41FA5}">
                      <a16:colId xmlns:a16="http://schemas.microsoft.com/office/drawing/2014/main" val="3518292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chromosome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start_position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end_position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863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EDD7B0F-E567-6047-A2A1-FE336739FD27}"/>
              </a:ext>
            </a:extLst>
          </p:cNvPr>
          <p:cNvSpPr txBox="1"/>
          <p:nvPr/>
        </p:nvSpPr>
        <p:spPr>
          <a:xfrm>
            <a:off x="1128751" y="3933266"/>
            <a:ext cx="677746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chr1	1	23	FLASH_guide_1	1	+</a:t>
            </a:r>
          </a:p>
          <a:p>
            <a:r>
              <a:rPr lang="en-US" sz="1200" dirty="0">
                <a:latin typeface="Courier" pitchFamily="2" charset="0"/>
              </a:rPr>
              <a:t>chr1	2	4351283	FLASH_target_1	1	+</a:t>
            </a:r>
          </a:p>
          <a:p>
            <a:r>
              <a:rPr lang="en-US" sz="1200" dirty="0">
                <a:latin typeface="Courier" pitchFamily="2" charset="0"/>
              </a:rPr>
              <a:t>chr6	54	54	FLASH_target_2	1	-</a:t>
            </a:r>
          </a:p>
          <a:p>
            <a:r>
              <a:rPr lang="en-US" sz="1200" dirty="0">
                <a:latin typeface="Courier" pitchFamily="2" charset="0"/>
              </a:rPr>
              <a:t>chr2	5	15	FLASH_target_3	10	+</a:t>
            </a:r>
          </a:p>
          <a:p>
            <a:r>
              <a:rPr lang="en-US" sz="1200" dirty="0">
                <a:latin typeface="Courier" pitchFamily="2" charset="0"/>
              </a:rPr>
              <a:t>chr1	181393	198124	FLASH_target_4	10	+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B264DB-CC07-5C4D-9DF4-3D0159CA9296}"/>
              </a:ext>
            </a:extLst>
          </p:cNvPr>
          <p:cNvSpPr txBox="1">
            <a:spLocks/>
          </p:cNvSpPr>
          <p:nvPr/>
        </p:nvSpPr>
        <p:spPr>
          <a:xfrm>
            <a:off x="838200" y="5388418"/>
            <a:ext cx="10515600" cy="861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BED12 file – with various graphics parameters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C58C8FC-608D-0743-982C-6387E9DF0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74395"/>
              </p:ext>
            </p:extLst>
          </p:nvPr>
        </p:nvGraphicFramePr>
        <p:xfrm>
          <a:off x="512956" y="6014334"/>
          <a:ext cx="11446926" cy="640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27356">
                  <a:extLst>
                    <a:ext uri="{9D8B030D-6E8A-4147-A177-3AD203B41FA5}">
                      <a16:colId xmlns:a16="http://schemas.microsoft.com/office/drawing/2014/main" val="759692996"/>
                    </a:ext>
                  </a:extLst>
                </a:gridCol>
                <a:gridCol w="1561171">
                  <a:extLst>
                    <a:ext uri="{9D8B030D-6E8A-4147-A177-3AD203B41FA5}">
                      <a16:colId xmlns:a16="http://schemas.microsoft.com/office/drawing/2014/main" val="2944084131"/>
                    </a:ext>
                  </a:extLst>
                </a:gridCol>
                <a:gridCol w="1527717">
                  <a:extLst>
                    <a:ext uri="{9D8B030D-6E8A-4147-A177-3AD203B41FA5}">
                      <a16:colId xmlns:a16="http://schemas.microsoft.com/office/drawing/2014/main" val="56106227"/>
                    </a:ext>
                  </a:extLst>
                </a:gridCol>
                <a:gridCol w="791737">
                  <a:extLst>
                    <a:ext uri="{9D8B030D-6E8A-4147-A177-3AD203B41FA5}">
                      <a16:colId xmlns:a16="http://schemas.microsoft.com/office/drawing/2014/main" val="1583120007"/>
                    </a:ext>
                  </a:extLst>
                </a:gridCol>
                <a:gridCol w="713678">
                  <a:extLst>
                    <a:ext uri="{9D8B030D-6E8A-4147-A177-3AD203B41FA5}">
                      <a16:colId xmlns:a16="http://schemas.microsoft.com/office/drawing/2014/main" val="2790351681"/>
                    </a:ext>
                  </a:extLst>
                </a:gridCol>
                <a:gridCol w="1037063">
                  <a:extLst>
                    <a:ext uri="{9D8B030D-6E8A-4147-A177-3AD203B41FA5}">
                      <a16:colId xmlns:a16="http://schemas.microsoft.com/office/drawing/2014/main" val="3518292165"/>
                    </a:ext>
                  </a:extLst>
                </a:gridCol>
                <a:gridCol w="646771">
                  <a:extLst>
                    <a:ext uri="{9D8B030D-6E8A-4147-A177-3AD203B41FA5}">
                      <a16:colId xmlns:a16="http://schemas.microsoft.com/office/drawing/2014/main" val="3696075727"/>
                    </a:ext>
                  </a:extLst>
                </a:gridCol>
                <a:gridCol w="686000">
                  <a:extLst>
                    <a:ext uri="{9D8B030D-6E8A-4147-A177-3AD203B41FA5}">
                      <a16:colId xmlns:a16="http://schemas.microsoft.com/office/drawing/2014/main" val="1929513533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362748900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4189375030"/>
                    </a:ext>
                  </a:extLst>
                </a:gridCol>
                <a:gridCol w="747132">
                  <a:extLst>
                    <a:ext uri="{9D8B030D-6E8A-4147-A177-3AD203B41FA5}">
                      <a16:colId xmlns:a16="http://schemas.microsoft.com/office/drawing/2014/main" val="4092518422"/>
                    </a:ext>
                  </a:extLst>
                </a:gridCol>
                <a:gridCol w="791735">
                  <a:extLst>
                    <a:ext uri="{9D8B030D-6E8A-4147-A177-3AD203B41FA5}">
                      <a16:colId xmlns:a16="http://schemas.microsoft.com/office/drawing/2014/main" val="1109002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chromosome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start_position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end_position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thickStart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thickEnd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itemRgb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blockCount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blockSizes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blockStarts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86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13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FF7C-88DF-B84C-A598-D8E036FB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363"/>
            <a:ext cx="10515600" cy="861819"/>
          </a:xfrm>
        </p:spPr>
        <p:txBody>
          <a:bodyPr/>
          <a:lstStyle/>
          <a:p>
            <a:r>
              <a:rPr lang="en-US" dirty="0"/>
              <a:t>BEDPE file – for paired end sequencing or other disjointed features. At least 6 columns: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48F26D-5D8F-A64A-9467-7873A5D4B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38109"/>
              </p:ext>
            </p:extLst>
          </p:nvPr>
        </p:nvGraphicFramePr>
        <p:xfrm>
          <a:off x="1128749" y="1227754"/>
          <a:ext cx="8338632" cy="370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42329">
                  <a:extLst>
                    <a:ext uri="{9D8B030D-6E8A-4147-A177-3AD203B41FA5}">
                      <a16:colId xmlns:a16="http://schemas.microsoft.com/office/drawing/2014/main" val="759692996"/>
                    </a:ext>
                  </a:extLst>
                </a:gridCol>
                <a:gridCol w="1042329">
                  <a:extLst>
                    <a:ext uri="{9D8B030D-6E8A-4147-A177-3AD203B41FA5}">
                      <a16:colId xmlns:a16="http://schemas.microsoft.com/office/drawing/2014/main" val="2944084131"/>
                    </a:ext>
                  </a:extLst>
                </a:gridCol>
                <a:gridCol w="1042329">
                  <a:extLst>
                    <a:ext uri="{9D8B030D-6E8A-4147-A177-3AD203B41FA5}">
                      <a16:colId xmlns:a16="http://schemas.microsoft.com/office/drawing/2014/main" val="56106227"/>
                    </a:ext>
                  </a:extLst>
                </a:gridCol>
                <a:gridCol w="1042329">
                  <a:extLst>
                    <a:ext uri="{9D8B030D-6E8A-4147-A177-3AD203B41FA5}">
                      <a16:colId xmlns:a16="http://schemas.microsoft.com/office/drawing/2014/main" val="1583120007"/>
                    </a:ext>
                  </a:extLst>
                </a:gridCol>
                <a:gridCol w="1042329">
                  <a:extLst>
                    <a:ext uri="{9D8B030D-6E8A-4147-A177-3AD203B41FA5}">
                      <a16:colId xmlns:a16="http://schemas.microsoft.com/office/drawing/2014/main" val="2711901449"/>
                    </a:ext>
                  </a:extLst>
                </a:gridCol>
                <a:gridCol w="1042329">
                  <a:extLst>
                    <a:ext uri="{9D8B030D-6E8A-4147-A177-3AD203B41FA5}">
                      <a16:colId xmlns:a16="http://schemas.microsoft.com/office/drawing/2014/main" val="1720578022"/>
                    </a:ext>
                  </a:extLst>
                </a:gridCol>
                <a:gridCol w="1042329">
                  <a:extLst>
                    <a:ext uri="{9D8B030D-6E8A-4147-A177-3AD203B41FA5}">
                      <a16:colId xmlns:a16="http://schemas.microsoft.com/office/drawing/2014/main" val="48171241"/>
                    </a:ext>
                  </a:extLst>
                </a:gridCol>
                <a:gridCol w="1042329">
                  <a:extLst>
                    <a:ext uri="{9D8B030D-6E8A-4147-A177-3AD203B41FA5}">
                      <a16:colId xmlns:a16="http://schemas.microsoft.com/office/drawing/2014/main" val="3133225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chrom1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chrom2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&lt;etc.&gt;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863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3CC39C-7A20-234B-8FF4-8960B3F2566D}"/>
              </a:ext>
            </a:extLst>
          </p:cNvPr>
          <p:cNvSpPr txBox="1"/>
          <p:nvPr/>
        </p:nvSpPr>
        <p:spPr>
          <a:xfrm>
            <a:off x="1128749" y="2105558"/>
            <a:ext cx="81936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chr1	1	150	chr1	101	250	read_pair_1</a:t>
            </a:r>
          </a:p>
          <a:p>
            <a:r>
              <a:rPr lang="en-US" sz="1200" dirty="0">
                <a:latin typeface="Courier" pitchFamily="2" charset="0"/>
              </a:rPr>
              <a:t>chr1	2	151	chr1	302	451	read_pair_2</a:t>
            </a:r>
          </a:p>
          <a:p>
            <a:r>
              <a:rPr lang="en-US" sz="1200" dirty="0">
                <a:latin typeface="Courier" pitchFamily="2" charset="0"/>
              </a:rPr>
              <a:t>chr6	501	650	chr1	45601	45751	read_pair_3</a:t>
            </a:r>
          </a:p>
        </p:txBody>
      </p:sp>
    </p:spTree>
    <p:extLst>
      <p:ext uri="{BB962C8B-B14F-4D97-AF65-F5344CB8AC3E}">
        <p14:creationId xmlns:p14="http://schemas.microsoft.com/office/powerpoint/2010/main" val="337380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A87C-1548-1544-AD8C-5F5C05BA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err="1"/>
              <a:t>bedtools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FF7C-88DF-B84C-A598-D8E036FB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45390" cy="3348541"/>
          </a:xfrm>
        </p:spPr>
        <p:txBody>
          <a:bodyPr/>
          <a:lstStyle/>
          <a:p>
            <a:r>
              <a:rPr lang="en-US" dirty="0" err="1"/>
              <a:t>bamtobed</a:t>
            </a:r>
            <a:r>
              <a:rPr lang="en-US" dirty="0"/>
              <a:t>: </a:t>
            </a:r>
            <a:r>
              <a:rPr lang="en-US" sz="2400" dirty="0" err="1">
                <a:highlight>
                  <a:srgbClr val="C0C0C0"/>
                </a:highlight>
                <a:latin typeface="Courier" pitchFamily="2" charset="0"/>
              </a:rPr>
              <a:t>bedtools</a:t>
            </a:r>
            <a:r>
              <a:rPr lang="en-US" sz="2400" dirty="0">
                <a:highlight>
                  <a:srgbClr val="C0C0C0"/>
                </a:highlight>
                <a:latin typeface="Courier" pitchFamily="2" charset="0"/>
              </a:rPr>
              <a:t> </a:t>
            </a:r>
            <a:r>
              <a:rPr lang="en-US" sz="2400" dirty="0" err="1">
                <a:highlight>
                  <a:srgbClr val="C0C0C0"/>
                </a:highlight>
                <a:latin typeface="Courier" pitchFamily="2" charset="0"/>
              </a:rPr>
              <a:t>bamtobed</a:t>
            </a:r>
            <a:r>
              <a:rPr lang="en-US" sz="2400" dirty="0">
                <a:highlight>
                  <a:srgbClr val="C0C0C0"/>
                </a:highlight>
                <a:latin typeface="Courier" pitchFamily="2" charset="0"/>
              </a:rPr>
              <a:t> [options] -</a:t>
            </a:r>
            <a:r>
              <a:rPr lang="en-US" sz="2400" dirty="0" err="1">
                <a:highlight>
                  <a:srgbClr val="C0C0C0"/>
                </a:highlight>
                <a:latin typeface="Courier" pitchFamily="2" charset="0"/>
              </a:rPr>
              <a:t>i</a:t>
            </a:r>
            <a:r>
              <a:rPr lang="en-US" sz="2400" dirty="0">
                <a:highlight>
                  <a:srgbClr val="C0C0C0"/>
                </a:highlight>
                <a:latin typeface="Courier" pitchFamily="2" charset="0"/>
              </a:rPr>
              <a:t> &lt;bam file&gt;</a:t>
            </a:r>
          </a:p>
          <a:p>
            <a:pPr lvl="1"/>
            <a:r>
              <a:rPr lang="en-US" dirty="0"/>
              <a:t>Converts a bam file (reads mapped to a </a:t>
            </a:r>
            <a:r>
              <a:rPr lang="en-US" dirty="0" err="1"/>
              <a:t>fasta</a:t>
            </a:r>
            <a:r>
              <a:rPr lang="en-US" dirty="0"/>
              <a:t> file) to a bed file</a:t>
            </a:r>
          </a:p>
          <a:p>
            <a:pPr lvl="1"/>
            <a:r>
              <a:rPr lang="en-US" dirty="0"/>
              <a:t>bed file will have one line per read</a:t>
            </a:r>
          </a:p>
          <a:p>
            <a:pPr lvl="2"/>
            <a:r>
              <a:rPr lang="en-US" dirty="0"/>
              <a:t>“/1” or “/2” is appended to the read name to indicate read 1 or read 2</a:t>
            </a:r>
          </a:p>
          <a:p>
            <a:pPr lvl="1"/>
            <a:r>
              <a:rPr lang="en-US" dirty="0"/>
              <a:t>With the –</a:t>
            </a:r>
            <a:r>
              <a:rPr lang="en-US" dirty="0" err="1"/>
              <a:t>bedpe</a:t>
            </a:r>
            <a:r>
              <a:rPr lang="en-US" dirty="0"/>
              <a:t> flag, a .</a:t>
            </a:r>
            <a:r>
              <a:rPr lang="en-US" dirty="0" err="1"/>
              <a:t>bedpe</a:t>
            </a:r>
            <a:r>
              <a:rPr lang="en-US" dirty="0"/>
              <a:t> file will be generated with one line per read pair</a:t>
            </a:r>
          </a:p>
          <a:p>
            <a:pPr lvl="2"/>
            <a:r>
              <a:rPr lang="en-US" dirty="0"/>
              <a:t>If paired reads aren’t on the same chromosome, the alphanumerically earlier chromosome comes first</a:t>
            </a:r>
          </a:p>
          <a:p>
            <a:pPr lvl="2"/>
            <a:r>
              <a:rPr lang="en-US" dirty="0"/>
              <a:t>Orientation with insert size &gt; 0 is chosen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F8550-310E-AA41-BE8B-BAA9AE0435BC}"/>
              </a:ext>
            </a:extLst>
          </p:cNvPr>
          <p:cNvSpPr txBox="1"/>
          <p:nvPr/>
        </p:nvSpPr>
        <p:spPr>
          <a:xfrm>
            <a:off x="1451517" y="5309103"/>
            <a:ext cx="928896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</a:t>
            </a:r>
            <a:r>
              <a:rPr lang="en-US" sz="1400" dirty="0" err="1">
                <a:latin typeface="Courier" pitchFamily="2" charset="0"/>
              </a:rPr>
              <a:t>bedtools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bamtobed</a:t>
            </a:r>
            <a:r>
              <a:rPr lang="en-US" sz="1400" dirty="0">
                <a:latin typeface="Courier" pitchFamily="2" charset="0"/>
              </a:rPr>
              <a:t> -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reads.ba</a:t>
            </a:r>
            <a:r>
              <a:rPr lang="en-US" sz="1400" dirty="0">
                <a:latin typeface="Courier" pitchFamily="2" charset="0"/>
              </a:rPr>
              <a:t> -</a:t>
            </a:r>
            <a:r>
              <a:rPr lang="en-US" sz="1400" dirty="0" err="1">
                <a:latin typeface="Courier" pitchFamily="2" charset="0"/>
              </a:rPr>
              <a:t>bedpe</a:t>
            </a:r>
            <a:r>
              <a:rPr lang="en-US" sz="1400" dirty="0">
                <a:latin typeface="Courier" pitchFamily="2" charset="0"/>
              </a:rPr>
              <a:t> | head -3 </a:t>
            </a:r>
          </a:p>
          <a:p>
            <a:r>
              <a:rPr lang="en-US" sz="1400" dirty="0">
                <a:latin typeface="Courier" pitchFamily="2" charset="0"/>
              </a:rPr>
              <a:t>chr7	1189650	1189651	chr7	1189700	1189701	TUPAC_0001:3:1:0:1452#0	37</a:t>
            </a:r>
          </a:p>
          <a:p>
            <a:r>
              <a:rPr lang="en-US" sz="1400" dirty="0">
                <a:latin typeface="Courier" pitchFamily="2" charset="0"/>
              </a:rPr>
              <a:t>chr11	765606	765656	chr11	769934	769984	TUPAC_0001:3:1:0:1472#0	37</a:t>
            </a:r>
          </a:p>
          <a:p>
            <a:r>
              <a:rPr lang="en-US" sz="1400" dirty="0">
                <a:latin typeface="Courier" pitchFamily="2" charset="0"/>
              </a:rPr>
              <a:t>Chr20	704674	704724	chr20	708987	709037	TUPAC_0001:3:1:1:1833#0	37</a:t>
            </a:r>
          </a:p>
        </p:txBody>
      </p:sp>
    </p:spTree>
    <p:extLst>
      <p:ext uri="{BB962C8B-B14F-4D97-AF65-F5344CB8AC3E}">
        <p14:creationId xmlns:p14="http://schemas.microsoft.com/office/powerpoint/2010/main" val="421233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A87C-1548-1544-AD8C-5F5C05BA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err="1"/>
              <a:t>bedtools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FF7C-88DF-B84C-A598-D8E036FB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45390" cy="772609"/>
          </a:xfrm>
        </p:spPr>
        <p:txBody>
          <a:bodyPr>
            <a:normAutofit/>
          </a:bodyPr>
          <a:lstStyle/>
          <a:p>
            <a:r>
              <a:rPr lang="en-US" dirty="0"/>
              <a:t>intersect: </a:t>
            </a:r>
            <a:r>
              <a:rPr lang="en-US" sz="2200" dirty="0" err="1">
                <a:highlight>
                  <a:srgbClr val="C0C0C0"/>
                </a:highlight>
                <a:latin typeface="Courier" pitchFamily="2" charset="0"/>
              </a:rPr>
              <a:t>bedtools</a:t>
            </a:r>
            <a:r>
              <a:rPr lang="en-US" sz="2200" dirty="0">
                <a:highlight>
                  <a:srgbClr val="C0C0C0"/>
                </a:highlight>
                <a:latin typeface="Courier" pitchFamily="2" charset="0"/>
              </a:rPr>
              <a:t> intersect [options] -a &lt;file&gt; -b &lt;file&gt;</a:t>
            </a:r>
          </a:p>
          <a:p>
            <a:pPr lvl="1"/>
            <a:endParaRPr lang="en-US" dirty="0"/>
          </a:p>
        </p:txBody>
      </p:sp>
      <p:pic>
        <p:nvPicPr>
          <p:cNvPr id="2050" name="Picture 2" descr="../../_images/intersect-glyph.png">
            <a:extLst>
              <a:ext uri="{FF2B5EF4-FFF2-40B4-BE49-F238E27FC236}">
                <a16:creationId xmlns:a16="http://schemas.microsoft.com/office/drawing/2014/main" id="{3CC9078F-A39D-8B46-8106-C0BED0AB8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b="53224"/>
          <a:stretch/>
        </p:blipFill>
        <p:spPr bwMode="auto">
          <a:xfrm>
            <a:off x="2173574" y="2950288"/>
            <a:ext cx="8139659" cy="39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9A0CE69-EE37-C643-851E-67FE0689B151}"/>
              </a:ext>
            </a:extLst>
          </p:cNvPr>
          <p:cNvGrpSpPr/>
          <p:nvPr/>
        </p:nvGrpSpPr>
        <p:grpSpPr>
          <a:xfrm>
            <a:off x="3144769" y="2799177"/>
            <a:ext cx="7426587" cy="302221"/>
            <a:chOff x="590758" y="2413416"/>
            <a:chExt cx="11838796" cy="789498"/>
          </a:xfrm>
        </p:grpSpPr>
        <p:pic>
          <p:nvPicPr>
            <p:cNvPr id="10" name="Picture 4" descr="Image result for long dna">
              <a:extLst>
                <a:ext uri="{FF2B5EF4-FFF2-40B4-BE49-F238E27FC236}">
                  <a16:creationId xmlns:a16="http://schemas.microsoft.com/office/drawing/2014/main" id="{AE26CAEF-3F77-F746-8533-D9D3BE41E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20" b="36008"/>
            <a:stretch/>
          </p:blipFill>
          <p:spPr bwMode="auto">
            <a:xfrm>
              <a:off x="590758" y="2413416"/>
              <a:ext cx="3966252" cy="789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Image result for long dna">
              <a:extLst>
                <a:ext uri="{FF2B5EF4-FFF2-40B4-BE49-F238E27FC236}">
                  <a16:creationId xmlns:a16="http://schemas.microsoft.com/office/drawing/2014/main" id="{49EA3EC1-9630-E441-9046-7BEC0890F0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20" b="36008"/>
            <a:stretch/>
          </p:blipFill>
          <p:spPr bwMode="auto">
            <a:xfrm>
              <a:off x="4527030" y="2413416"/>
              <a:ext cx="3966252" cy="789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long dna">
              <a:extLst>
                <a:ext uri="{FF2B5EF4-FFF2-40B4-BE49-F238E27FC236}">
                  <a16:creationId xmlns:a16="http://schemas.microsoft.com/office/drawing/2014/main" id="{8EA6273E-051F-DD4A-810C-83B7D3F8EA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20" b="36008"/>
            <a:stretch/>
          </p:blipFill>
          <p:spPr bwMode="auto">
            <a:xfrm>
              <a:off x="8463302" y="2413416"/>
              <a:ext cx="3966252" cy="789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048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6B3E211-44B1-1E43-893B-617E52FE3F0C}"/>
              </a:ext>
            </a:extLst>
          </p:cNvPr>
          <p:cNvGrpSpPr/>
          <p:nvPr/>
        </p:nvGrpSpPr>
        <p:grpSpPr>
          <a:xfrm>
            <a:off x="758283" y="2246148"/>
            <a:ext cx="9775564" cy="686623"/>
            <a:chOff x="590758" y="2413416"/>
            <a:chExt cx="11838796" cy="789498"/>
          </a:xfrm>
        </p:grpSpPr>
        <p:pic>
          <p:nvPicPr>
            <p:cNvPr id="3076" name="Picture 4" descr="Image result for long dna">
              <a:extLst>
                <a:ext uri="{FF2B5EF4-FFF2-40B4-BE49-F238E27FC236}">
                  <a16:creationId xmlns:a16="http://schemas.microsoft.com/office/drawing/2014/main" id="{AEAA248D-F500-5F43-91F8-F1C370E133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20" b="36008"/>
            <a:stretch/>
          </p:blipFill>
          <p:spPr bwMode="auto">
            <a:xfrm>
              <a:off x="590758" y="2413416"/>
              <a:ext cx="3966252" cy="789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long dna">
              <a:extLst>
                <a:ext uri="{FF2B5EF4-FFF2-40B4-BE49-F238E27FC236}">
                  <a16:creationId xmlns:a16="http://schemas.microsoft.com/office/drawing/2014/main" id="{3F11107B-8B69-5746-B7D6-C8C23E7115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20" b="36008"/>
            <a:stretch/>
          </p:blipFill>
          <p:spPr bwMode="auto">
            <a:xfrm>
              <a:off x="4527030" y="2413416"/>
              <a:ext cx="3966252" cy="789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long dna">
              <a:extLst>
                <a:ext uri="{FF2B5EF4-FFF2-40B4-BE49-F238E27FC236}">
                  <a16:creationId xmlns:a16="http://schemas.microsoft.com/office/drawing/2014/main" id="{81A7AC4A-C916-2646-888D-034AA57B21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20" b="36008"/>
            <a:stretch/>
          </p:blipFill>
          <p:spPr bwMode="auto">
            <a:xfrm>
              <a:off x="8463302" y="2413416"/>
              <a:ext cx="3966252" cy="789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9032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342</Words>
  <Application>Microsoft Macintosh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Office Theme</vt:lpstr>
      <vt:lpstr>PowerPoint Presentation</vt:lpstr>
      <vt:lpstr>What is bedtools?</vt:lpstr>
      <vt:lpstr>The .bed file format</vt:lpstr>
      <vt:lpstr>PowerPoint Presentation</vt:lpstr>
      <vt:lpstr>PowerPoint Presentation</vt:lpstr>
      <vt:lpstr>Useful bedtools commands</vt:lpstr>
      <vt:lpstr>Useful bedtools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Crawford</dc:creator>
  <cp:lastModifiedBy>Emily Crawford</cp:lastModifiedBy>
  <cp:revision>8</cp:revision>
  <dcterms:created xsi:type="dcterms:W3CDTF">2019-03-07T00:28:06Z</dcterms:created>
  <dcterms:modified xsi:type="dcterms:W3CDTF">2019-03-07T01:49:39Z</dcterms:modified>
</cp:coreProperties>
</file>