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0" r:id="rId4"/>
    <p:sldId id="258"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74274"/>
  </p:normalViewPr>
  <p:slideViewPr>
    <p:cSldViewPr snapToGrid="0" snapToObjects="1">
      <p:cViewPr varScale="1">
        <p:scale>
          <a:sx n="90" d="100"/>
          <a:sy n="90" d="100"/>
        </p:scale>
        <p:origin x="23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50B52-8948-DB48-869C-D00842B2C45C}" type="datetimeFigureOut">
              <a:rPr lang="en-US" smtClean="0"/>
              <a:t>5/16/19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F9FE0-1FFF-5447-B275-3585B324CE9C}" type="slidenum">
              <a:rPr lang="en-US" smtClean="0"/>
              <a:t>‹#›</a:t>
            </a:fld>
            <a:endParaRPr lang="en-US"/>
          </a:p>
        </p:txBody>
      </p:sp>
    </p:spTree>
    <p:extLst>
      <p:ext uri="{BB962C8B-B14F-4D97-AF65-F5344CB8AC3E}">
        <p14:creationId xmlns:p14="http://schemas.microsoft.com/office/powerpoint/2010/main" val="1432773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Got junk sequences in your sequencing </a:t>
            </a:r>
            <a:r>
              <a:rPr lang="en-US" dirty="0" err="1"/>
              <a:t>fastqs</a:t>
            </a:r>
            <a:r>
              <a:rPr lang="en-US" dirty="0"/>
              <a:t>? Many RNA-</a:t>
            </a:r>
            <a:r>
              <a:rPr lang="en-US" dirty="0" err="1"/>
              <a:t>seq</a:t>
            </a:r>
            <a:r>
              <a:rPr lang="en-US" dirty="0"/>
              <a:t> experiments are riddled with repetitive sequences which are of no value to the scientific question you are asking. Some examples include ribosomal RNA and hemoglobin. DASH is a CRISPR-cas9, NGS technology which depletes abundant sequences, increasing coverage of your sequences of interest.</a:t>
            </a:r>
          </a:p>
          <a:p>
            <a:endParaRPr lang="en-US" dirty="0"/>
          </a:p>
          <a:p>
            <a:r>
              <a:rPr lang="en-US" dirty="0"/>
              <a:t>In the lab, you take final NGS libraries ready for sequencing, and combine them with cas9-gRNAs which cut up your repetitive sequences into small fragments. You then size select and amplify your remaining DNA, which should contain most or only your sequences of interest. Your library can then be sequenced. For more details, see our protocol on </a:t>
            </a:r>
            <a:r>
              <a:rPr lang="en-US" dirty="0" err="1"/>
              <a:t>protocols.io</a:t>
            </a:r>
            <a:r>
              <a:rPr lang="en-US" dirty="0"/>
              <a:t>: </a:t>
            </a:r>
            <a:r>
              <a:rPr lang="en-US" dirty="0" err="1"/>
              <a:t>dx.doi.org</a:t>
            </a:r>
            <a:r>
              <a:rPr lang="en-US" dirty="0"/>
              <a:t>/10.17504/protocols.io.y9gfz3w</a:t>
            </a:r>
          </a:p>
          <a:p>
            <a:endParaRPr lang="en-US" dirty="0"/>
          </a:p>
          <a:p>
            <a:endParaRPr lang="en-US" dirty="0"/>
          </a:p>
          <a:p>
            <a:r>
              <a:rPr lang="en-US" dirty="0"/>
              <a:t>In order for DASH to be effective, you want to pick the fewest guides which hit the most of your repetitive sequences. The best way to know the most repetitive sequences in your sequencing is by designing guides which hit your actual reads. David has implemented a greedy algorithm to solve this set cover problem, and created a software package called </a:t>
            </a:r>
            <a:r>
              <a:rPr lang="en-US" dirty="0" err="1"/>
              <a:t>DASHit</a:t>
            </a:r>
            <a:r>
              <a:rPr lang="en-US" dirty="0"/>
              <a:t> to perform automated guide design for DASH experiments.</a:t>
            </a:r>
          </a:p>
          <a:p>
            <a:endParaRPr lang="en-US" dirty="0"/>
          </a:p>
          <a:p>
            <a:r>
              <a:rPr lang="en-US" dirty="0" err="1"/>
              <a:t>DASHit</a:t>
            </a:r>
            <a:r>
              <a:rPr lang="en-US" dirty="0"/>
              <a:t> uses your reads from a preliminary, low-depth sequencing of your samples, and identifies crispr-cas9 cut sites. It has a filtering function for the guides it identifies, which allows you to specify on and off target sequences, and filter based on GC content and secondary structure. It then optimizes your guide list by giving you a set number of guides which hit the most reads.</a:t>
            </a:r>
          </a:p>
        </p:txBody>
      </p:sp>
      <p:sp>
        <p:nvSpPr>
          <p:cNvPr id="4" name="Slide Number Placeholder 3"/>
          <p:cNvSpPr>
            <a:spLocks noGrp="1"/>
          </p:cNvSpPr>
          <p:nvPr>
            <p:ph type="sldNum" sz="quarter" idx="5"/>
          </p:nvPr>
        </p:nvSpPr>
        <p:spPr/>
        <p:txBody>
          <a:bodyPr/>
          <a:lstStyle/>
          <a:p>
            <a:fld id="{694F9FE0-1FFF-5447-B275-3585B324CE9C}" type="slidenum">
              <a:rPr lang="en-US" smtClean="0"/>
              <a:t>2</a:t>
            </a:fld>
            <a:endParaRPr lang="en-US"/>
          </a:p>
        </p:txBody>
      </p:sp>
    </p:spTree>
    <p:extLst>
      <p:ext uri="{BB962C8B-B14F-4D97-AF65-F5344CB8AC3E}">
        <p14:creationId xmlns:p14="http://schemas.microsoft.com/office/powerpoint/2010/main" val="159777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DASHit</a:t>
            </a:r>
            <a:r>
              <a:rPr lang="en-US" dirty="0"/>
              <a:t> also has functionality to score guides against a </a:t>
            </a:r>
            <a:r>
              <a:rPr lang="en-US" dirty="0" err="1"/>
              <a:t>fasta</a:t>
            </a:r>
            <a:r>
              <a:rPr lang="en-US" dirty="0"/>
              <a:t>. You can use this to test how many of your reads would be hit by a given guide set.</a:t>
            </a:r>
          </a:p>
          <a:p>
            <a:endParaRPr lang="en-US" dirty="0"/>
          </a:p>
        </p:txBody>
      </p:sp>
      <p:sp>
        <p:nvSpPr>
          <p:cNvPr id="4" name="Slide Number Placeholder 3"/>
          <p:cNvSpPr>
            <a:spLocks noGrp="1"/>
          </p:cNvSpPr>
          <p:nvPr>
            <p:ph type="sldNum" sz="quarter" idx="5"/>
          </p:nvPr>
        </p:nvSpPr>
        <p:spPr/>
        <p:txBody>
          <a:bodyPr/>
          <a:lstStyle/>
          <a:p>
            <a:fld id="{694F9FE0-1FFF-5447-B275-3585B324CE9C}" type="slidenum">
              <a:rPr lang="en-US" smtClean="0"/>
              <a:t>4</a:t>
            </a:fld>
            <a:endParaRPr lang="en-US"/>
          </a:p>
        </p:txBody>
      </p:sp>
    </p:spTree>
    <p:extLst>
      <p:ext uri="{BB962C8B-B14F-4D97-AF65-F5344CB8AC3E}">
        <p14:creationId xmlns:p14="http://schemas.microsoft.com/office/powerpoint/2010/main" val="53086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using a set of preliminary reads on mouse tissue to design a set of 96 DASH guides. I have written a wrapper script which encompasses most of this work, which will be made available on the </a:t>
            </a:r>
            <a:r>
              <a:rPr lang="en-US" dirty="0" err="1"/>
              <a:t>DASHit</a:t>
            </a:r>
            <a:r>
              <a:rPr lang="en-US" dirty="0"/>
              <a:t> </a:t>
            </a:r>
            <a:r>
              <a:rPr lang="en-US" dirty="0" err="1"/>
              <a:t>github</a:t>
            </a:r>
            <a:r>
              <a:rPr lang="en-US"/>
              <a:t> repository, and remain up-to-date as a reference for anyone wishing to run this pipeline.</a:t>
            </a:r>
          </a:p>
        </p:txBody>
      </p:sp>
      <p:sp>
        <p:nvSpPr>
          <p:cNvPr id="4" name="Slide Number Placeholder 3"/>
          <p:cNvSpPr>
            <a:spLocks noGrp="1"/>
          </p:cNvSpPr>
          <p:nvPr>
            <p:ph type="sldNum" sz="quarter" idx="5"/>
          </p:nvPr>
        </p:nvSpPr>
        <p:spPr/>
        <p:txBody>
          <a:bodyPr/>
          <a:lstStyle/>
          <a:p>
            <a:fld id="{694F9FE0-1FFF-5447-B275-3585B324CE9C}" type="slidenum">
              <a:rPr lang="en-US" smtClean="0"/>
              <a:t>5</a:t>
            </a:fld>
            <a:endParaRPr lang="en-US"/>
          </a:p>
        </p:txBody>
      </p:sp>
    </p:spTree>
    <p:extLst>
      <p:ext uri="{BB962C8B-B14F-4D97-AF65-F5344CB8AC3E}">
        <p14:creationId xmlns:p14="http://schemas.microsoft.com/office/powerpoint/2010/main" val="494388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8C49-3DF6-674E-8359-59E784915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E716BB-74D7-CC43-BDF3-9D260AFCEC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A254D9-7C7D-AE48-B7AF-0E1DF88C64DB}"/>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5" name="Footer Placeholder 4">
            <a:extLst>
              <a:ext uri="{FF2B5EF4-FFF2-40B4-BE49-F238E27FC236}">
                <a16:creationId xmlns:a16="http://schemas.microsoft.com/office/drawing/2014/main" id="{C935F3A0-2B60-4148-95FC-CE32328E3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2DF4F-6B49-3440-937C-4D890A1E6200}"/>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257780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3D6D-B18C-F74C-9F54-195947CABC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6156DB-4AB1-4F49-809D-7E9AF63E2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D9843-CD6C-5A4F-8603-D2B5536DE52F}"/>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5" name="Footer Placeholder 4">
            <a:extLst>
              <a:ext uri="{FF2B5EF4-FFF2-40B4-BE49-F238E27FC236}">
                <a16:creationId xmlns:a16="http://schemas.microsoft.com/office/drawing/2014/main" id="{B577490D-E29B-234F-AD79-DF0104041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ADBEF-210B-EB48-AE27-E26C5C4697A8}"/>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303038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485A5-5998-6844-ABE1-DA2E6A7D5F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1F6AE4-272F-694A-AAB4-094296A1F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515FE-2C2A-254C-B744-6A2A70A2F3CF}"/>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5" name="Footer Placeholder 4">
            <a:extLst>
              <a:ext uri="{FF2B5EF4-FFF2-40B4-BE49-F238E27FC236}">
                <a16:creationId xmlns:a16="http://schemas.microsoft.com/office/drawing/2014/main" id="{7BCCDEB5-E656-A84E-AA5A-D9B5AE4E9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0FD5F-72E3-FE44-94F4-7B49EBF595B0}"/>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186644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990D-8497-B64E-8011-FFCA758FF4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C89DB-A569-4842-9649-531BF8E27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721A7-A379-BE4F-85FD-165DC047F38C}"/>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5" name="Footer Placeholder 4">
            <a:extLst>
              <a:ext uri="{FF2B5EF4-FFF2-40B4-BE49-F238E27FC236}">
                <a16:creationId xmlns:a16="http://schemas.microsoft.com/office/drawing/2014/main" id="{C3A47BFF-E95F-0846-BCD1-6B2091277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E75AB-B830-A54D-9D5F-69B4FFC18EDB}"/>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339438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E82C-D065-E644-B8EC-0EDFBCC6EE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ED1C2-8E20-3648-BE47-5D08B1892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B209D-1293-894E-B4B5-8A1A3B4EF259}"/>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5" name="Footer Placeholder 4">
            <a:extLst>
              <a:ext uri="{FF2B5EF4-FFF2-40B4-BE49-F238E27FC236}">
                <a16:creationId xmlns:a16="http://schemas.microsoft.com/office/drawing/2014/main" id="{2255601E-A7CE-EE43-8A06-4B5819BE3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52F82-FB1F-7C45-B27E-483E5A433E71}"/>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211924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D67F-9849-C543-B27F-E3E4891871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8C1F32-28B9-3E4D-AD2A-CD173F99E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CB37A-A1C6-AA4B-BB58-557777ED0F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28AE07-B2C6-1846-81C6-4E9B3DF5B62C}"/>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6" name="Footer Placeholder 5">
            <a:extLst>
              <a:ext uri="{FF2B5EF4-FFF2-40B4-BE49-F238E27FC236}">
                <a16:creationId xmlns:a16="http://schemas.microsoft.com/office/drawing/2014/main" id="{59BF2917-913E-8640-A2B0-5D3E14702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D8525-3B90-E34E-BBDB-7AFC55AE37F0}"/>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310288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759E-81F7-EE49-9358-4320E3658A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10C4C1-8C44-FD41-A85F-67DF2C485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509D-F675-6E4D-A37A-3236E624D1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3BA69-D548-E74D-B932-F5021EF45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64D249-7D4E-274B-83A5-ED1A41365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1739B6-AF62-DC43-8044-5B19FC4D52E0}"/>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8" name="Footer Placeholder 7">
            <a:extLst>
              <a:ext uri="{FF2B5EF4-FFF2-40B4-BE49-F238E27FC236}">
                <a16:creationId xmlns:a16="http://schemas.microsoft.com/office/drawing/2014/main" id="{4845D7DE-4116-1B40-B0FF-FE19D6697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DA3D1F-C78E-7041-9F16-CBB54DEDF7F6}"/>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329192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3954-69AF-7643-9F58-879E7AF501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0DE038-EFBF-6F4F-9080-18CDB9AA8DA5}"/>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4" name="Footer Placeholder 3">
            <a:extLst>
              <a:ext uri="{FF2B5EF4-FFF2-40B4-BE49-F238E27FC236}">
                <a16:creationId xmlns:a16="http://schemas.microsoft.com/office/drawing/2014/main" id="{9CD9D5DA-3A35-804B-A979-884C7F5CD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47508-F515-C241-94B6-712C4AB0A437}"/>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70457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CC91D-3559-D548-B941-3178EAA23DAE}"/>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3" name="Footer Placeholder 2">
            <a:extLst>
              <a:ext uri="{FF2B5EF4-FFF2-40B4-BE49-F238E27FC236}">
                <a16:creationId xmlns:a16="http://schemas.microsoft.com/office/drawing/2014/main" id="{50250238-967B-AF48-ADE0-A3180F9436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F06DA7-591C-E849-A495-C6EE854E080B}"/>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100381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E3CE-2C5D-7841-B64D-AB6FD6F33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2A5268-3B96-2646-8EF6-6AE7F3D77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FC8058-B1A2-2F42-BDC8-A8934984C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77838-F9E0-4C41-A55D-6AC61D14AB47}"/>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6" name="Footer Placeholder 5">
            <a:extLst>
              <a:ext uri="{FF2B5EF4-FFF2-40B4-BE49-F238E27FC236}">
                <a16:creationId xmlns:a16="http://schemas.microsoft.com/office/drawing/2014/main" id="{8ECCB564-2135-8146-9A3D-5E3AA8A4E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FA26F-5B27-FD46-BD7E-4540E221CD97}"/>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270660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9CAC-6A99-104A-BE30-7C5433982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0DCB8A-3B2C-464C-841A-78EB401B5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CE01ED-647D-D14E-AD2F-2FE8F3A9D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B46BC-2239-9B41-81E0-7D710FBAD0EF}"/>
              </a:ext>
            </a:extLst>
          </p:cNvPr>
          <p:cNvSpPr>
            <a:spLocks noGrp="1"/>
          </p:cNvSpPr>
          <p:nvPr>
            <p:ph type="dt" sz="half" idx="10"/>
          </p:nvPr>
        </p:nvSpPr>
        <p:spPr/>
        <p:txBody>
          <a:bodyPr/>
          <a:lstStyle/>
          <a:p>
            <a:fld id="{ECDF4498-0F4F-BF43-9509-928098D47B77}" type="datetimeFigureOut">
              <a:rPr lang="en-US" smtClean="0"/>
              <a:t>5/16/19</a:t>
            </a:fld>
            <a:endParaRPr lang="en-US"/>
          </a:p>
        </p:txBody>
      </p:sp>
      <p:sp>
        <p:nvSpPr>
          <p:cNvPr id="6" name="Footer Placeholder 5">
            <a:extLst>
              <a:ext uri="{FF2B5EF4-FFF2-40B4-BE49-F238E27FC236}">
                <a16:creationId xmlns:a16="http://schemas.microsoft.com/office/drawing/2014/main" id="{D73584FD-0F4A-A84A-B05E-5C5C829D0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C66F2-C6EE-7F44-8EED-E3E445571F07}"/>
              </a:ext>
            </a:extLst>
          </p:cNvPr>
          <p:cNvSpPr>
            <a:spLocks noGrp="1"/>
          </p:cNvSpPr>
          <p:nvPr>
            <p:ph type="sldNum" sz="quarter" idx="12"/>
          </p:nvPr>
        </p:nvSpPr>
        <p:spPr/>
        <p:txBody>
          <a:bodyPr/>
          <a:lstStyle/>
          <a:p>
            <a:fld id="{52F5EC29-110A-BA46-836B-2819E7187EA0}" type="slidenum">
              <a:rPr lang="en-US" smtClean="0"/>
              <a:t>‹#›</a:t>
            </a:fld>
            <a:endParaRPr lang="en-US"/>
          </a:p>
        </p:txBody>
      </p:sp>
    </p:spTree>
    <p:extLst>
      <p:ext uri="{BB962C8B-B14F-4D97-AF65-F5344CB8AC3E}">
        <p14:creationId xmlns:p14="http://schemas.microsoft.com/office/powerpoint/2010/main" val="273874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67621-67E0-1749-A859-549E29E77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77F6E-CDC5-604C-B281-C25C7A31C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27DB1-A54F-6445-86A0-A982469ED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F4498-0F4F-BF43-9509-928098D47B77}" type="datetimeFigureOut">
              <a:rPr lang="en-US" smtClean="0"/>
              <a:t>5/16/19</a:t>
            </a:fld>
            <a:endParaRPr lang="en-US"/>
          </a:p>
        </p:txBody>
      </p:sp>
      <p:sp>
        <p:nvSpPr>
          <p:cNvPr id="5" name="Footer Placeholder 4">
            <a:extLst>
              <a:ext uri="{FF2B5EF4-FFF2-40B4-BE49-F238E27FC236}">
                <a16:creationId xmlns:a16="http://schemas.microsoft.com/office/drawing/2014/main" id="{1554A9D5-25F6-7740-A94E-C5991AD73E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20FACD-6876-204E-9C9F-82E681FCA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5EC29-110A-BA46-836B-2819E7187EA0}" type="slidenum">
              <a:rPr lang="en-US" smtClean="0"/>
              <a:t>‹#›</a:t>
            </a:fld>
            <a:endParaRPr lang="en-US"/>
          </a:p>
        </p:txBody>
      </p:sp>
    </p:spTree>
    <p:extLst>
      <p:ext uri="{BB962C8B-B14F-4D97-AF65-F5344CB8AC3E}">
        <p14:creationId xmlns:p14="http://schemas.microsoft.com/office/powerpoint/2010/main" val="129754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x.doi.org/10.17504/protocols.io.y9gfz3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C748-BD7F-AD4A-B7AE-974A98FBB966}"/>
              </a:ext>
            </a:extLst>
          </p:cNvPr>
          <p:cNvSpPr>
            <a:spLocks noGrp="1"/>
          </p:cNvSpPr>
          <p:nvPr>
            <p:ph type="ctrTitle"/>
          </p:nvPr>
        </p:nvSpPr>
        <p:spPr/>
        <p:txBody>
          <a:bodyPr/>
          <a:lstStyle/>
          <a:p>
            <a:r>
              <a:rPr lang="en-US" dirty="0" err="1"/>
              <a:t>DASHit</a:t>
            </a:r>
            <a:endParaRPr lang="en-US" dirty="0"/>
          </a:p>
        </p:txBody>
      </p:sp>
      <p:sp>
        <p:nvSpPr>
          <p:cNvPr id="3" name="Subtitle 2">
            <a:extLst>
              <a:ext uri="{FF2B5EF4-FFF2-40B4-BE49-F238E27FC236}">
                <a16:creationId xmlns:a16="http://schemas.microsoft.com/office/drawing/2014/main" id="{69958A3F-5BA7-E44F-B401-FC654226D976}"/>
              </a:ext>
            </a:extLst>
          </p:cNvPr>
          <p:cNvSpPr>
            <a:spLocks noGrp="1"/>
          </p:cNvSpPr>
          <p:nvPr>
            <p:ph type="subTitle" idx="1"/>
          </p:nvPr>
        </p:nvSpPr>
        <p:spPr/>
        <p:txBody>
          <a:bodyPr/>
          <a:lstStyle/>
          <a:p>
            <a:r>
              <a:rPr lang="en-US" dirty="0"/>
              <a:t>Cupcakes and Coding, Amy Lyden</a:t>
            </a:r>
          </a:p>
          <a:p>
            <a:r>
              <a:rPr lang="en-US" dirty="0"/>
              <a:t>05/16/19</a:t>
            </a:r>
          </a:p>
        </p:txBody>
      </p:sp>
    </p:spTree>
    <p:extLst>
      <p:ext uri="{BB962C8B-B14F-4D97-AF65-F5344CB8AC3E}">
        <p14:creationId xmlns:p14="http://schemas.microsoft.com/office/powerpoint/2010/main" val="397490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AEA6-79D5-8047-9113-8542CA04F262}"/>
              </a:ext>
            </a:extLst>
          </p:cNvPr>
          <p:cNvSpPr>
            <a:spLocks noGrp="1"/>
          </p:cNvSpPr>
          <p:nvPr>
            <p:ph type="title"/>
          </p:nvPr>
        </p:nvSpPr>
        <p:spPr/>
        <p:txBody>
          <a:bodyPr/>
          <a:lstStyle/>
          <a:p>
            <a:r>
              <a:rPr lang="en-US" dirty="0" err="1"/>
              <a:t>DASHit</a:t>
            </a:r>
            <a:r>
              <a:rPr lang="en-US" dirty="0"/>
              <a:t> Workflow</a:t>
            </a:r>
          </a:p>
        </p:txBody>
      </p:sp>
      <p:pic>
        <p:nvPicPr>
          <p:cNvPr id="5" name="Picture 4">
            <a:extLst>
              <a:ext uri="{FF2B5EF4-FFF2-40B4-BE49-F238E27FC236}">
                <a16:creationId xmlns:a16="http://schemas.microsoft.com/office/drawing/2014/main" id="{468960CA-B3F3-674E-B869-F0F6AC1AC2EB}"/>
              </a:ext>
            </a:extLst>
          </p:cNvPr>
          <p:cNvPicPr>
            <a:picLocks noChangeAspect="1"/>
          </p:cNvPicPr>
          <p:nvPr/>
        </p:nvPicPr>
        <p:blipFill>
          <a:blip r:embed="rId3"/>
          <a:stretch>
            <a:fillRect/>
          </a:stretch>
        </p:blipFill>
        <p:spPr>
          <a:xfrm>
            <a:off x="802662" y="1962150"/>
            <a:ext cx="10551138" cy="4452938"/>
          </a:xfrm>
          <a:prstGeom prst="rect">
            <a:avLst/>
          </a:prstGeom>
        </p:spPr>
      </p:pic>
    </p:spTree>
    <p:extLst>
      <p:ext uri="{BB962C8B-B14F-4D97-AF65-F5344CB8AC3E}">
        <p14:creationId xmlns:p14="http://schemas.microsoft.com/office/powerpoint/2010/main" val="145863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BAF8-ABF1-8D47-BDB8-F3D22E91F77B}"/>
              </a:ext>
            </a:extLst>
          </p:cNvPr>
          <p:cNvSpPr>
            <a:spLocks noGrp="1"/>
          </p:cNvSpPr>
          <p:nvPr>
            <p:ph type="title"/>
          </p:nvPr>
        </p:nvSpPr>
        <p:spPr/>
        <p:txBody>
          <a:bodyPr/>
          <a:lstStyle/>
          <a:p>
            <a:r>
              <a:rPr lang="en-US" dirty="0" err="1"/>
              <a:t>Protocols.io</a:t>
            </a:r>
            <a:endParaRPr lang="en-US" dirty="0"/>
          </a:p>
        </p:txBody>
      </p:sp>
      <p:sp>
        <p:nvSpPr>
          <p:cNvPr id="3" name="Content Placeholder 2">
            <a:extLst>
              <a:ext uri="{FF2B5EF4-FFF2-40B4-BE49-F238E27FC236}">
                <a16:creationId xmlns:a16="http://schemas.microsoft.com/office/drawing/2014/main" id="{13564042-0680-4145-BD66-2BFCEB1FD99D}"/>
              </a:ext>
            </a:extLst>
          </p:cNvPr>
          <p:cNvSpPr>
            <a:spLocks noGrp="1"/>
          </p:cNvSpPr>
          <p:nvPr>
            <p:ph idx="1"/>
          </p:nvPr>
        </p:nvSpPr>
        <p:spPr/>
        <p:txBody>
          <a:bodyPr/>
          <a:lstStyle/>
          <a:p>
            <a:r>
              <a:rPr lang="en-US" u="sng" dirty="0">
                <a:hlinkClick r:id="rId2"/>
              </a:rPr>
              <a:t>dx.doi.org/10.17504/protocols.io.y9gfz3w</a:t>
            </a:r>
            <a:endParaRPr lang="en-US" dirty="0"/>
          </a:p>
        </p:txBody>
      </p:sp>
      <p:pic>
        <p:nvPicPr>
          <p:cNvPr id="4" name="Picture 3">
            <a:extLst>
              <a:ext uri="{FF2B5EF4-FFF2-40B4-BE49-F238E27FC236}">
                <a16:creationId xmlns:a16="http://schemas.microsoft.com/office/drawing/2014/main" id="{6A7AEA91-DC28-F144-807A-757ED719018A}"/>
              </a:ext>
            </a:extLst>
          </p:cNvPr>
          <p:cNvPicPr>
            <a:picLocks noChangeAspect="1"/>
          </p:cNvPicPr>
          <p:nvPr/>
        </p:nvPicPr>
        <p:blipFill>
          <a:blip r:embed="rId3"/>
          <a:stretch>
            <a:fillRect/>
          </a:stretch>
        </p:blipFill>
        <p:spPr>
          <a:xfrm>
            <a:off x="2286001" y="2399114"/>
            <a:ext cx="7216041" cy="4230285"/>
          </a:xfrm>
          <a:prstGeom prst="rect">
            <a:avLst/>
          </a:prstGeom>
        </p:spPr>
      </p:pic>
    </p:spTree>
    <p:extLst>
      <p:ext uri="{BB962C8B-B14F-4D97-AF65-F5344CB8AC3E}">
        <p14:creationId xmlns:p14="http://schemas.microsoft.com/office/powerpoint/2010/main" val="245357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ECB71A-08C8-4041-89B7-2C72D06DF901}"/>
              </a:ext>
            </a:extLst>
          </p:cNvPr>
          <p:cNvPicPr>
            <a:picLocks noGrp="1" noChangeAspect="1"/>
          </p:cNvPicPr>
          <p:nvPr>
            <p:ph idx="1"/>
          </p:nvPr>
        </p:nvPicPr>
        <p:blipFill>
          <a:blip r:embed="rId3"/>
          <a:stretch>
            <a:fillRect/>
          </a:stretch>
        </p:blipFill>
        <p:spPr>
          <a:xfrm>
            <a:off x="609600" y="1142205"/>
            <a:ext cx="5253037" cy="5253037"/>
          </a:xfrm>
        </p:spPr>
      </p:pic>
      <p:pic>
        <p:nvPicPr>
          <p:cNvPr id="7" name="Picture 6">
            <a:extLst>
              <a:ext uri="{FF2B5EF4-FFF2-40B4-BE49-F238E27FC236}">
                <a16:creationId xmlns:a16="http://schemas.microsoft.com/office/drawing/2014/main" id="{7F58ABC2-218E-CD4D-A9B9-80444E036415}"/>
              </a:ext>
            </a:extLst>
          </p:cNvPr>
          <p:cNvPicPr>
            <a:picLocks noChangeAspect="1"/>
          </p:cNvPicPr>
          <p:nvPr/>
        </p:nvPicPr>
        <p:blipFill>
          <a:blip r:embed="rId4"/>
          <a:stretch>
            <a:fillRect/>
          </a:stretch>
        </p:blipFill>
        <p:spPr>
          <a:xfrm>
            <a:off x="6091237" y="1142205"/>
            <a:ext cx="5715795" cy="5715795"/>
          </a:xfrm>
          <a:prstGeom prst="rect">
            <a:avLst/>
          </a:prstGeom>
        </p:spPr>
      </p:pic>
      <p:sp>
        <p:nvSpPr>
          <p:cNvPr id="8" name="Title 1">
            <a:extLst>
              <a:ext uri="{FF2B5EF4-FFF2-40B4-BE49-F238E27FC236}">
                <a16:creationId xmlns:a16="http://schemas.microsoft.com/office/drawing/2014/main" id="{5E37BE11-3467-5041-A79F-BB1912FFF179}"/>
              </a:ext>
            </a:extLst>
          </p:cNvPr>
          <p:cNvSpPr>
            <a:spLocks noGrp="1"/>
          </p:cNvSpPr>
          <p:nvPr>
            <p:ph type="title"/>
          </p:nvPr>
        </p:nvSpPr>
        <p:spPr>
          <a:xfrm>
            <a:off x="384968" y="0"/>
            <a:ext cx="10474325" cy="1325563"/>
          </a:xfrm>
        </p:spPr>
        <p:txBody>
          <a:bodyPr/>
          <a:lstStyle/>
          <a:p>
            <a:r>
              <a:rPr lang="en-US" dirty="0"/>
              <a:t>Optimizing guide number using </a:t>
            </a:r>
            <a:r>
              <a:rPr lang="en-US" dirty="0" err="1"/>
              <a:t>DASHit</a:t>
            </a:r>
            <a:endParaRPr lang="en-US" dirty="0"/>
          </a:p>
        </p:txBody>
      </p:sp>
    </p:spTree>
    <p:extLst>
      <p:ext uri="{BB962C8B-B14F-4D97-AF65-F5344CB8AC3E}">
        <p14:creationId xmlns:p14="http://schemas.microsoft.com/office/powerpoint/2010/main" val="212803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405A-F681-6B47-A663-FA5DD7A94B75}"/>
              </a:ext>
            </a:extLst>
          </p:cNvPr>
          <p:cNvSpPr>
            <a:spLocks noGrp="1"/>
          </p:cNvSpPr>
          <p:nvPr>
            <p:ph type="title"/>
          </p:nvPr>
        </p:nvSpPr>
        <p:spPr>
          <a:xfrm>
            <a:off x="5341938" y="2908300"/>
            <a:ext cx="5795962" cy="1325563"/>
          </a:xfrm>
        </p:spPr>
        <p:txBody>
          <a:bodyPr/>
          <a:lstStyle/>
          <a:p>
            <a:r>
              <a:rPr lang="en-US" dirty="0"/>
              <a:t>Designed mouse guides using </a:t>
            </a:r>
            <a:r>
              <a:rPr lang="en-US" dirty="0" err="1"/>
              <a:t>DASHit</a:t>
            </a:r>
            <a:endParaRPr lang="en-US" dirty="0"/>
          </a:p>
        </p:txBody>
      </p:sp>
      <p:pic>
        <p:nvPicPr>
          <p:cNvPr id="5" name="Content Placeholder 4">
            <a:extLst>
              <a:ext uri="{FF2B5EF4-FFF2-40B4-BE49-F238E27FC236}">
                <a16:creationId xmlns:a16="http://schemas.microsoft.com/office/drawing/2014/main" id="{4BD47ACE-4E41-5047-9749-261BAF4AF34C}"/>
              </a:ext>
            </a:extLst>
          </p:cNvPr>
          <p:cNvPicPr>
            <a:picLocks noGrp="1" noChangeAspect="1"/>
          </p:cNvPicPr>
          <p:nvPr>
            <p:ph idx="1"/>
          </p:nvPr>
        </p:nvPicPr>
        <p:blipFill>
          <a:blip r:embed="rId3"/>
          <a:stretch>
            <a:fillRect/>
          </a:stretch>
        </p:blipFill>
        <p:spPr>
          <a:xfrm>
            <a:off x="1054100" y="365125"/>
            <a:ext cx="4089357" cy="6323039"/>
          </a:xfrm>
        </p:spPr>
      </p:pic>
    </p:spTree>
    <p:extLst>
      <p:ext uri="{BB962C8B-B14F-4D97-AF65-F5344CB8AC3E}">
        <p14:creationId xmlns:p14="http://schemas.microsoft.com/office/powerpoint/2010/main" val="269094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846F-3319-4A4E-8B07-FD8AD31B06B9}"/>
              </a:ext>
            </a:extLst>
          </p:cNvPr>
          <p:cNvSpPr>
            <a:spLocks noGrp="1"/>
          </p:cNvSpPr>
          <p:nvPr>
            <p:ph type="title"/>
          </p:nvPr>
        </p:nvSpPr>
        <p:spPr/>
        <p:txBody>
          <a:bodyPr/>
          <a:lstStyle/>
          <a:p>
            <a:r>
              <a:rPr lang="en-US" dirty="0"/>
              <a:t>Enriching for reads of interest</a:t>
            </a:r>
          </a:p>
        </p:txBody>
      </p:sp>
      <p:pic>
        <p:nvPicPr>
          <p:cNvPr id="5" name="Content Placeholder 4">
            <a:extLst>
              <a:ext uri="{FF2B5EF4-FFF2-40B4-BE49-F238E27FC236}">
                <a16:creationId xmlns:a16="http://schemas.microsoft.com/office/drawing/2014/main" id="{80982066-B74D-3648-BC5C-CA1D5E999017}"/>
              </a:ext>
            </a:extLst>
          </p:cNvPr>
          <p:cNvPicPr>
            <a:picLocks noGrp="1" noChangeAspect="1"/>
          </p:cNvPicPr>
          <p:nvPr>
            <p:ph idx="1"/>
          </p:nvPr>
        </p:nvPicPr>
        <p:blipFill>
          <a:blip r:embed="rId2"/>
          <a:stretch>
            <a:fillRect/>
          </a:stretch>
        </p:blipFill>
        <p:spPr>
          <a:xfrm>
            <a:off x="122973" y="2152651"/>
            <a:ext cx="11946054" cy="4243386"/>
          </a:xfrm>
        </p:spPr>
      </p:pic>
    </p:spTree>
    <p:extLst>
      <p:ext uri="{BB962C8B-B14F-4D97-AF65-F5344CB8AC3E}">
        <p14:creationId xmlns:p14="http://schemas.microsoft.com/office/powerpoint/2010/main" val="1865513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421</Words>
  <Application>Microsoft Macintosh PowerPoint</Application>
  <PresentationFormat>Widescreen</PresentationFormat>
  <Paragraphs>22</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DASHit</vt:lpstr>
      <vt:lpstr>DASHit Workflow</vt:lpstr>
      <vt:lpstr>Protocols.io</vt:lpstr>
      <vt:lpstr>Optimizing guide number using DASHit</vt:lpstr>
      <vt:lpstr>Designed mouse guides using DASHit</vt:lpstr>
      <vt:lpstr>Enriching for reads of interest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DASHit</dc:title>
  <dc:creator>Amy Lyden</dc:creator>
  <cp:lastModifiedBy>Amy Lyden</cp:lastModifiedBy>
  <cp:revision>4</cp:revision>
  <dcterms:created xsi:type="dcterms:W3CDTF">2019-05-16T19:47:38Z</dcterms:created>
  <dcterms:modified xsi:type="dcterms:W3CDTF">2019-05-16T20:19:25Z</dcterms:modified>
</cp:coreProperties>
</file>