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4"/>
  </p:notesMasterIdLst>
  <p:handoutMasterIdLst>
    <p:handoutMasterId r:id="rId55"/>
  </p:handoutMasterIdLst>
  <p:sldIdLst>
    <p:sldId id="331" r:id="rId3"/>
    <p:sldId id="313" r:id="rId4"/>
    <p:sldId id="314" r:id="rId5"/>
    <p:sldId id="262" r:id="rId6"/>
    <p:sldId id="270" r:id="rId7"/>
    <p:sldId id="317" r:id="rId8"/>
    <p:sldId id="277" r:id="rId9"/>
    <p:sldId id="278" r:id="rId10"/>
    <p:sldId id="260" r:id="rId11"/>
    <p:sldId id="273" r:id="rId12"/>
    <p:sldId id="2076137304" r:id="rId13"/>
    <p:sldId id="2076137317" r:id="rId14"/>
    <p:sldId id="257" r:id="rId15"/>
    <p:sldId id="2076137303" r:id="rId16"/>
    <p:sldId id="2076137305" r:id="rId17"/>
    <p:sldId id="265" r:id="rId18"/>
    <p:sldId id="2076137306" r:id="rId19"/>
    <p:sldId id="2076137307" r:id="rId20"/>
    <p:sldId id="2076137309" r:id="rId21"/>
    <p:sldId id="2076137308" r:id="rId22"/>
    <p:sldId id="2076137311" r:id="rId23"/>
    <p:sldId id="2076137302" r:id="rId24"/>
    <p:sldId id="2076137312" r:id="rId25"/>
    <p:sldId id="264" r:id="rId26"/>
    <p:sldId id="284" r:id="rId27"/>
    <p:sldId id="285" r:id="rId28"/>
    <p:sldId id="286" r:id="rId29"/>
    <p:sldId id="2076137301" r:id="rId30"/>
    <p:sldId id="271" r:id="rId31"/>
    <p:sldId id="281" r:id="rId32"/>
    <p:sldId id="283" r:id="rId33"/>
    <p:sldId id="288" r:id="rId34"/>
    <p:sldId id="2076137313" r:id="rId35"/>
    <p:sldId id="279" r:id="rId36"/>
    <p:sldId id="282" r:id="rId37"/>
    <p:sldId id="266" r:id="rId38"/>
    <p:sldId id="294" r:id="rId39"/>
    <p:sldId id="267" r:id="rId40"/>
    <p:sldId id="268" r:id="rId41"/>
    <p:sldId id="291" r:id="rId42"/>
    <p:sldId id="290" r:id="rId43"/>
    <p:sldId id="293" r:id="rId44"/>
    <p:sldId id="295" r:id="rId45"/>
    <p:sldId id="272" r:id="rId46"/>
    <p:sldId id="274" r:id="rId47"/>
    <p:sldId id="275" r:id="rId48"/>
    <p:sldId id="276" r:id="rId49"/>
    <p:sldId id="2076137315" r:id="rId50"/>
    <p:sldId id="2076137314" r:id="rId51"/>
    <p:sldId id="2076137316" r:id="rId52"/>
    <p:sldId id="29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0"/>
    <a:srgbClr val="292929"/>
    <a:srgbClr val="FF99CC"/>
    <a:srgbClr val="45ACE8"/>
    <a:srgbClr val="2E2E2E"/>
    <a:srgbClr val="B4B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109" autoAdjust="0"/>
  </p:normalViewPr>
  <p:slideViewPr>
    <p:cSldViewPr snapToGrid="0">
      <p:cViewPr varScale="1">
        <p:scale>
          <a:sx n="140" d="100"/>
          <a:sy n="140" d="100"/>
        </p:scale>
        <p:origin x="87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4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3/20/2021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2021/3/20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AMQP</a:t>
            </a:r>
            <a:r>
              <a:rPr lang="zh-TW" altLang="en-US" dirty="0"/>
              <a:t>、</a:t>
            </a:r>
            <a:r>
              <a:rPr lang="en-US" altLang="zh-TW" dirty="0"/>
              <a:t>MQTT</a:t>
            </a:r>
            <a:r>
              <a:rPr lang="zh-TW" altLang="en-US" dirty="0"/>
              <a:t>跟</a:t>
            </a:r>
            <a:r>
              <a:rPr lang="en-US" altLang="zh-TW" dirty="0"/>
              <a:t>HTTP</a:t>
            </a:r>
            <a:r>
              <a:rPr lang="zh-TW" altLang="en-US" dirty="0"/>
              <a:t>一樣是基於</a:t>
            </a:r>
            <a:r>
              <a:rPr lang="en-US" altLang="zh-TW" dirty="0"/>
              <a:t>TCP/IP</a:t>
            </a:r>
            <a:r>
              <a:rPr lang="zh-TW" altLang="en-US" dirty="0"/>
              <a:t>上的通訊協定、但更輕量，適合物聯網的小型裝置、網路頻寬不大的情境下使用。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Device Provisioning: </a:t>
            </a:r>
            <a:r>
              <a:rPr lang="zh-TW" altLang="en-US" dirty="0"/>
              <a:t>大量裝置部屬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2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Thanks for joining us! Have a great conference!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43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293846" y="631178"/>
            <a:ext cx="9604311" cy="4937353"/>
          </a:xfrm>
        </p:spPr>
        <p:txBody>
          <a:bodyPr anchor="t">
            <a:normAutofit/>
          </a:bodyPr>
          <a:lstStyle>
            <a:lvl1pPr algn="l" latinLnBrk="0">
              <a:lnSpc>
                <a:spcPct val="120000"/>
              </a:lnSpc>
              <a:defRPr lang="zh-TW" sz="8000" cap="none" baseline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0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6" y="5661163"/>
            <a:ext cx="9604311" cy="457200"/>
          </a:xfrm>
          <a:noFill/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dirty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65006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3" cy="222436"/>
          </a:xfrm>
        </p:spPr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68CADB-5B7D-4184-ACBD-2A07E474A0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4" y="139314"/>
            <a:ext cx="1503774" cy="3992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39447-3A1F-4112-96F5-D05574B01EE3}"/>
              </a:ext>
            </a:extLst>
          </p:cNvPr>
          <p:cNvSpPr txBox="1"/>
          <p:nvPr userDrawn="1"/>
        </p:nvSpPr>
        <p:spPr>
          <a:xfrm>
            <a:off x="514" y="6597372"/>
            <a:ext cx="1218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B4B1AD"/>
                </a:solidFill>
                <a:latin typeface="+mn-ea"/>
                <a:ea typeface="+mn-ea"/>
              </a:rPr>
              <a:t>https://mvc.tw</a:t>
            </a:r>
            <a:endParaRPr lang="zh-TW" altLang="en-US" sz="1050" dirty="0">
              <a:solidFill>
                <a:srgbClr val="B4B1A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1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超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noFill/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896907" y="489857"/>
            <a:ext cx="1687287" cy="5301343"/>
          </a:xfrm>
        </p:spPr>
        <p:txBody>
          <a:bodyPr vert="eaVert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489858"/>
            <a:ext cx="8906933" cy="5301343"/>
          </a:xfrm>
          <a:noFill/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599" y="120764"/>
            <a:ext cx="10993423" cy="61776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0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745152"/>
            <a:ext cx="11582401" cy="5052677"/>
          </a:xfrm>
          <a:noFill/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lnSpc>
                <a:spcPct val="120000"/>
              </a:lnSpc>
              <a:defRPr sz="2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2pPr>
            <a:lvl3pPr>
              <a:lnSpc>
                <a:spcPct val="120000"/>
              </a:lnSpc>
              <a:defRPr sz="2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3pPr>
            <a:lvl4pPr>
              <a:lnSpc>
                <a:spcPct val="120000"/>
              </a:lnSpc>
              <a:defRPr sz="18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4pPr>
            <a:lvl5pPr>
              <a:lnSpc>
                <a:spcPct val="120000"/>
              </a:lnSpc>
              <a:defRPr sz="18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02</a:t>
            </a:r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03</a:t>
            </a:r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04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05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rgbClr val="447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3" cy="222436"/>
          </a:xfrm>
        </p:spPr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B46E5E57-1E2A-4043-ADB4-53A06A1D65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07" y="-297876"/>
            <a:ext cx="1428750" cy="1428750"/>
          </a:xfrm>
          <a:prstGeom prst="rect">
            <a:avLst/>
          </a:prstGeom>
        </p:spPr>
      </p:pic>
      <p:sp>
        <p:nvSpPr>
          <p:cNvPr id="75" name="文字方塊 74">
            <a:extLst>
              <a:ext uri="{FF2B5EF4-FFF2-40B4-BE49-F238E27FC236}">
                <a16:creationId xmlns:a16="http://schemas.microsoft.com/office/drawing/2014/main" id="{AA80023B-6229-47E3-B16A-C19A18B6B987}"/>
              </a:ext>
            </a:extLst>
          </p:cNvPr>
          <p:cNvSpPr txBox="1"/>
          <p:nvPr userDrawn="1"/>
        </p:nvSpPr>
        <p:spPr>
          <a:xfrm>
            <a:off x="514" y="6597372"/>
            <a:ext cx="1218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B4B1AD"/>
                </a:solidFill>
                <a:latin typeface="+mn-ea"/>
                <a:ea typeface="+mn-ea"/>
              </a:rPr>
              <a:t>https://mvc.tw</a:t>
            </a:r>
            <a:endParaRPr lang="zh-TW" altLang="en-US" sz="1050" dirty="0">
              <a:solidFill>
                <a:srgbClr val="B4B1AD"/>
              </a:solidFill>
              <a:latin typeface="+mn-ea"/>
              <a:ea typeface="+mn-ea"/>
            </a:endParaRPr>
          </a:p>
        </p:txBody>
      </p:sp>
      <p:grpSp>
        <p:nvGrpSpPr>
          <p:cNvPr id="59" name="2210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EC6C339-1A49-46D4-B773-8D92D40E2BA0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42088"/>
            <a:chOff x="0" y="0"/>
            <a:chExt cx="12192000" cy="6042088"/>
          </a:xfrm>
        </p:grpSpPr>
        <p:sp>
          <p:nvSpPr>
            <p:cNvPr id="61" name="iṩḷïdè">
              <a:extLst>
                <a:ext uri="{FF2B5EF4-FFF2-40B4-BE49-F238E27FC236}">
                  <a16:creationId xmlns:a16="http://schemas.microsoft.com/office/drawing/2014/main" id="{E5DBABCE-8007-447C-92A1-ADF5D2B6F9A9}"/>
                </a:ext>
              </a:extLst>
            </p:cNvPr>
            <p:cNvSpPr/>
            <p:nvPr userDrawn="1"/>
          </p:nvSpPr>
          <p:spPr>
            <a:xfrm>
              <a:off x="0" y="0"/>
              <a:ext cx="12192000" cy="5097779"/>
            </a:xfrm>
            <a:prstGeom prst="flowChartDocument">
              <a:avLst/>
            </a:prstGeom>
            <a:gradFill>
              <a:gsLst>
                <a:gs pos="0">
                  <a:schemeClr val="accent1"/>
                </a:gs>
                <a:gs pos="94000">
                  <a:schemeClr val="tx2">
                    <a:lumMod val="25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63" name="îSḷiďê">
              <a:extLst>
                <a:ext uri="{FF2B5EF4-FFF2-40B4-BE49-F238E27FC236}">
                  <a16:creationId xmlns:a16="http://schemas.microsoft.com/office/drawing/2014/main" id="{21486354-0CEA-4F77-9B0F-D8C98C2326ED}"/>
                </a:ext>
              </a:extLst>
            </p:cNvPr>
            <p:cNvGrpSpPr/>
            <p:nvPr userDrawn="1"/>
          </p:nvGrpSpPr>
          <p:grpSpPr>
            <a:xfrm>
              <a:off x="5659802" y="2802302"/>
              <a:ext cx="5859098" cy="3239786"/>
              <a:chOff x="503602" y="2132856"/>
              <a:chExt cx="5859098" cy="3239786"/>
            </a:xfrm>
            <a:scene3d>
              <a:camera prst="perspectiveRight"/>
              <a:lightRig rig="threePt" dir="t"/>
            </a:scene3d>
          </p:grpSpPr>
          <p:grpSp>
            <p:nvGrpSpPr>
              <p:cNvPr id="67" name="ïsḻíḋé">
                <a:extLst>
                  <a:ext uri="{FF2B5EF4-FFF2-40B4-BE49-F238E27FC236}">
                    <a16:creationId xmlns:a16="http://schemas.microsoft.com/office/drawing/2014/main" id="{14ED1D17-AB96-4CB9-959C-52485ECBE2F2}"/>
                  </a:ext>
                </a:extLst>
              </p:cNvPr>
              <p:cNvGrpSpPr/>
              <p:nvPr userDrawn="1"/>
            </p:nvGrpSpPr>
            <p:grpSpPr>
              <a:xfrm>
                <a:off x="503602" y="5249721"/>
                <a:ext cx="5859098" cy="122921"/>
                <a:chOff x="-1348120" y="5777965"/>
                <a:chExt cx="9361040" cy="187516"/>
              </a:xfrm>
            </p:grpSpPr>
            <p:sp>
              <p:nvSpPr>
                <p:cNvPr id="77" name="isḻiḑè">
                  <a:extLst>
                    <a:ext uri="{FF2B5EF4-FFF2-40B4-BE49-F238E27FC236}">
                      <a16:creationId xmlns:a16="http://schemas.microsoft.com/office/drawing/2014/main" id="{563AC378-AFE7-4531-9558-B620FB0C8BC9}"/>
                    </a:ext>
                  </a:extLst>
                </p:cNvPr>
                <p:cNvSpPr/>
                <p:nvPr userDrawn="1"/>
              </p:nvSpPr>
              <p:spPr>
                <a:xfrm flipV="1">
                  <a:off x="-1348120" y="5928907"/>
                  <a:ext cx="9361040" cy="36574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/>
                </a:p>
              </p:txBody>
            </p:sp>
            <p:sp>
              <p:nvSpPr>
                <p:cNvPr id="78" name="ïṣļíḍe">
                  <a:extLst>
                    <a:ext uri="{FF2B5EF4-FFF2-40B4-BE49-F238E27FC236}">
                      <a16:creationId xmlns:a16="http://schemas.microsoft.com/office/drawing/2014/main" id="{8613D567-9E89-49C6-95FE-214D357BC110}"/>
                    </a:ext>
                  </a:extLst>
                </p:cNvPr>
                <p:cNvSpPr/>
                <p:nvPr userDrawn="1"/>
              </p:nvSpPr>
              <p:spPr>
                <a:xfrm>
                  <a:off x="-1348120" y="5777965"/>
                  <a:ext cx="9361040" cy="151085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/>
                </a:p>
              </p:txBody>
            </p:sp>
          </p:grpSp>
          <p:grpSp>
            <p:nvGrpSpPr>
              <p:cNvPr id="68" name="íSḷíḑê">
                <a:extLst>
                  <a:ext uri="{FF2B5EF4-FFF2-40B4-BE49-F238E27FC236}">
                    <a16:creationId xmlns:a16="http://schemas.microsoft.com/office/drawing/2014/main" id="{916B3082-1BDC-4298-84A0-21B15434FD21}"/>
                  </a:ext>
                </a:extLst>
              </p:cNvPr>
              <p:cNvGrpSpPr/>
              <p:nvPr userDrawn="1"/>
            </p:nvGrpSpPr>
            <p:grpSpPr>
              <a:xfrm>
                <a:off x="1002671" y="2132856"/>
                <a:ext cx="4860960" cy="3080807"/>
                <a:chOff x="-375491" y="1139526"/>
                <a:chExt cx="7415769" cy="4700008"/>
              </a:xfrm>
            </p:grpSpPr>
            <p:grpSp>
              <p:nvGrpSpPr>
                <p:cNvPr id="71" name="ïśľïḋé">
                  <a:extLst>
                    <a:ext uri="{FF2B5EF4-FFF2-40B4-BE49-F238E27FC236}">
                      <a16:creationId xmlns:a16="http://schemas.microsoft.com/office/drawing/2014/main" id="{D90A5729-462B-4308-AFEB-843B0831D589}"/>
                    </a:ext>
                  </a:extLst>
                </p:cNvPr>
                <p:cNvGrpSpPr/>
                <p:nvPr userDrawn="1"/>
              </p:nvGrpSpPr>
              <p:grpSpPr>
                <a:xfrm>
                  <a:off x="-375491" y="1139526"/>
                  <a:ext cx="7415769" cy="4700008"/>
                  <a:chOff x="-375492" y="1139528"/>
                  <a:chExt cx="7415785" cy="4700016"/>
                </a:xfrm>
              </p:grpSpPr>
              <p:sp>
                <p:nvSpPr>
                  <p:cNvPr id="73" name="išlíḑè">
                    <a:extLst>
                      <a:ext uri="{FF2B5EF4-FFF2-40B4-BE49-F238E27FC236}">
                        <a16:creationId xmlns:a16="http://schemas.microsoft.com/office/drawing/2014/main" id="{B7581650-9080-4FB7-AD78-85094AF0A33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/>
                  </a:p>
                </p:txBody>
              </p:sp>
              <p:sp>
                <p:nvSpPr>
                  <p:cNvPr id="74" name="íŝḻíḍe">
                    <a:extLst>
                      <a:ext uri="{FF2B5EF4-FFF2-40B4-BE49-F238E27FC236}">
                        <a16:creationId xmlns:a16="http://schemas.microsoft.com/office/drawing/2014/main" id="{09F13CEA-FAFC-4A1F-9D10-5369C84F79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 dirty="0"/>
                  </a:p>
                </p:txBody>
              </p:sp>
              <p:sp>
                <p:nvSpPr>
                  <p:cNvPr id="76" name="îSḷïďé" hidden="1">
                    <a:extLst>
                      <a:ext uri="{FF2B5EF4-FFF2-40B4-BE49-F238E27FC236}">
                        <a16:creationId xmlns:a16="http://schemas.microsoft.com/office/drawing/2014/main" id="{876A10AA-2FBD-4330-96F2-D8A4406474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 dirty="0"/>
                  </a:p>
                </p:txBody>
              </p:sp>
            </p:grpSp>
            <p:sp>
              <p:nvSpPr>
                <p:cNvPr id="72" name="îṩ1ïďê">
                  <a:extLst>
                    <a:ext uri="{FF2B5EF4-FFF2-40B4-BE49-F238E27FC236}">
                      <a16:creationId xmlns:a16="http://schemas.microsoft.com/office/drawing/2014/main" id="{B8C0A866-853D-4101-9DB0-9FAEDA18B961}"/>
                    </a:ext>
                  </a:extLst>
                </p:cNvPr>
                <p:cNvSpPr/>
                <p:nvPr userDrawn="1"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/>
                </a:p>
              </p:txBody>
            </p:sp>
          </p:grpSp>
          <p:sp>
            <p:nvSpPr>
              <p:cNvPr id="69" name="išḻíďè">
                <a:extLst>
                  <a:ext uri="{FF2B5EF4-FFF2-40B4-BE49-F238E27FC236}">
                    <a16:creationId xmlns:a16="http://schemas.microsoft.com/office/drawing/2014/main" id="{4EEC6213-E787-4EEE-B699-9EC028E6F5E7}"/>
                  </a:ext>
                </a:extLst>
              </p:cNvPr>
              <p:cNvSpPr/>
              <p:nvPr userDrawn="1"/>
            </p:nvSpPr>
            <p:spPr>
              <a:xfrm>
                <a:off x="1166336" y="2313357"/>
                <a:ext cx="4515875" cy="2699819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6" name="îśḻîḋe">
              <a:extLst>
                <a:ext uri="{FF2B5EF4-FFF2-40B4-BE49-F238E27FC236}">
                  <a16:creationId xmlns:a16="http://schemas.microsoft.com/office/drawing/2014/main" id="{B4C6904F-E5E4-4109-AB27-C35388636FB8}"/>
                </a:ext>
              </a:extLst>
            </p:cNvPr>
            <p:cNvSpPr/>
            <p:nvPr userDrawn="1"/>
          </p:nvSpPr>
          <p:spPr bwMode="auto">
            <a:xfrm>
              <a:off x="1878002" y="5236291"/>
              <a:ext cx="2343354" cy="441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TW" altLang="en-US" sz="1200" dirty="0"/>
                <a:t>歡迎參加我們的每週四固定聚會</a:t>
              </a:r>
              <a:endParaRPr lang="en-US" altLang="zh-CN" sz="12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182" y="1551050"/>
            <a:ext cx="5649713" cy="1219961"/>
          </a:xfrm>
        </p:spPr>
        <p:txBody>
          <a:bodyPr anchor="t">
            <a:noAutofit/>
          </a:bodyPr>
          <a:lstStyle>
            <a:lvl1pPr algn="ctr" latinLnBrk="0">
              <a:lnSpc>
                <a:spcPct val="120000"/>
              </a:lnSpc>
              <a:defRPr lang="zh-TW" sz="3600" cap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8964" y="2926158"/>
            <a:ext cx="5652213" cy="457200"/>
          </a:xfrm>
          <a:noFill/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8F46B9DC-63DF-4D83-BF63-05B5AAC20B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95" y="3911931"/>
            <a:ext cx="2133833" cy="21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01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0" y="751115"/>
            <a:ext cx="5257801" cy="5040087"/>
          </a:xfrm>
          <a:noFill/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lang="zh-TW" sz="2400"/>
            </a:lvl1pPr>
            <a:lvl2pPr latinLnBrk="0">
              <a:lnSpc>
                <a:spcPct val="120000"/>
              </a:lnSpc>
              <a:defRPr lang="zh-TW" sz="2000"/>
            </a:lvl2pPr>
            <a:lvl3pPr latinLnBrk="0">
              <a:lnSpc>
                <a:spcPct val="120000"/>
              </a:lnSpc>
              <a:defRPr lang="zh-TW" sz="1800"/>
            </a:lvl3pPr>
            <a:lvl4pPr latinLnBrk="0">
              <a:lnSpc>
                <a:spcPct val="120000"/>
              </a:lnSpc>
              <a:defRPr lang="zh-TW" sz="1600"/>
            </a:lvl4pPr>
            <a:lvl5pPr latinLnBrk="0">
              <a:lnSpc>
                <a:spcPct val="120000"/>
              </a:lnSpc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02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03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04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05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324600" y="751115"/>
            <a:ext cx="5259593" cy="5040087"/>
          </a:xfrm>
          <a:noFill/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lang="zh-TW" sz="2400"/>
            </a:lvl1pPr>
            <a:lvl2pPr latinLnBrk="0">
              <a:lnSpc>
                <a:spcPct val="120000"/>
              </a:lnSpc>
              <a:defRPr lang="zh-TW" sz="2000"/>
            </a:lvl2pPr>
            <a:lvl3pPr latinLnBrk="0">
              <a:lnSpc>
                <a:spcPct val="120000"/>
              </a:lnSpc>
              <a:defRPr lang="zh-TW" sz="1800"/>
            </a:lvl3pPr>
            <a:lvl4pPr latinLnBrk="0">
              <a:lnSpc>
                <a:spcPct val="120000"/>
              </a:lnSpc>
              <a:defRPr lang="zh-TW" sz="1600"/>
            </a:lvl4pPr>
            <a:lvl5pPr latinLnBrk="0">
              <a:lnSpc>
                <a:spcPct val="120000"/>
              </a:lnSpc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02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03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04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05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01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609600" y="791287"/>
            <a:ext cx="5271777" cy="641350"/>
          </a:xfrm>
          <a:noFill/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 b="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1602878"/>
            <a:ext cx="5257801" cy="4188324"/>
          </a:xfrm>
          <a:noFill/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lang="zh-TW" sz="2400" baseline="0">
                <a:latin typeface="+mn-lt"/>
              </a:defRPr>
            </a:lvl1pPr>
            <a:lvl2pPr latinLnBrk="0">
              <a:lnSpc>
                <a:spcPct val="120000"/>
              </a:lnSpc>
              <a:defRPr lang="zh-TW" sz="2000"/>
            </a:lvl2pPr>
            <a:lvl3pPr latinLnBrk="0">
              <a:lnSpc>
                <a:spcPct val="120000"/>
              </a:lnSpc>
              <a:defRPr lang="zh-TW" sz="1800"/>
            </a:lvl3pPr>
            <a:lvl4pPr latinLnBrk="0">
              <a:lnSpc>
                <a:spcPct val="120000"/>
              </a:lnSpc>
              <a:defRPr lang="zh-TW" sz="1600"/>
            </a:lvl4pPr>
            <a:lvl5pPr latinLnBrk="0">
              <a:lnSpc>
                <a:spcPct val="120000"/>
              </a:lnSpc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02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03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04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05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791287"/>
            <a:ext cx="5259593" cy="641350"/>
          </a:xfrm>
          <a:noFill/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 b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324600" y="1602878"/>
            <a:ext cx="5259592" cy="4188324"/>
          </a:xfrm>
          <a:noFill/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lang="zh-TW" sz="2400"/>
            </a:lvl1pPr>
            <a:lvl2pPr latinLnBrk="0">
              <a:lnSpc>
                <a:spcPct val="120000"/>
              </a:lnSpc>
              <a:defRPr lang="zh-TW" sz="2000"/>
            </a:lvl2pPr>
            <a:lvl3pPr latinLnBrk="0">
              <a:lnSpc>
                <a:spcPct val="120000"/>
              </a:lnSpc>
              <a:defRPr lang="zh-TW" sz="1800"/>
            </a:lvl3pPr>
            <a:lvl4pPr latinLnBrk="0">
              <a:lnSpc>
                <a:spcPct val="120000"/>
              </a:lnSpc>
              <a:defRPr lang="zh-TW" sz="1600"/>
            </a:lvl4pPr>
            <a:lvl5pPr latinLnBrk="0">
              <a:lnSpc>
                <a:spcPct val="120000"/>
              </a:lnSpc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dirty="0"/>
              <a:t>按一下以編輯母片文字樣式</a:t>
            </a:r>
            <a:r>
              <a:rPr lang="en-US" altLang="zh-TW" dirty="0"/>
              <a:t>01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02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r>
              <a:rPr lang="en-US" altLang="zh-TW" dirty="0"/>
              <a:t>03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04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05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066095" y="6282116"/>
            <a:ext cx="5317864" cy="222436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09599" y="908051"/>
            <a:ext cx="10993423" cy="492290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09599" y="120764"/>
            <a:ext cx="10993423" cy="61776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solidFill>
          <a:srgbClr val="447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2" y="0"/>
            <a:ext cx="12192003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8837859" cy="6858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859" y="571500"/>
            <a:ext cx="3354140" cy="2197100"/>
          </a:xfrm>
        </p:spPr>
        <p:txBody>
          <a:bodyPr anchor="t">
            <a:normAutofit/>
          </a:bodyPr>
          <a:lstStyle>
            <a:lvl1pPr algn="ctr" latinLnBrk="0">
              <a:lnSpc>
                <a:spcPct val="120000"/>
              </a:lnSpc>
              <a:defRPr lang="zh-TW" sz="2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269422"/>
            <a:ext cx="8136808" cy="6017079"/>
          </a:xfrm>
          <a:noFill/>
        </p:spPr>
        <p:txBody>
          <a:bodyPr>
            <a:normAutofit/>
          </a:bodyPr>
          <a:lstStyle>
            <a:lvl1pPr latinLnBrk="0">
              <a:lnSpc>
                <a:spcPct val="120000"/>
              </a:lnSpc>
              <a:defRPr lang="zh-TW" sz="2400"/>
            </a:lvl1pPr>
            <a:lvl2pPr latinLnBrk="0">
              <a:lnSpc>
                <a:spcPct val="120000"/>
              </a:lnSpc>
              <a:defRPr lang="zh-TW" sz="2000"/>
            </a:lvl2pPr>
            <a:lvl3pPr latinLnBrk="0">
              <a:lnSpc>
                <a:spcPct val="120000"/>
              </a:lnSpc>
              <a:defRPr lang="zh-TW" sz="1800"/>
            </a:lvl3pPr>
            <a:lvl4pPr latinLnBrk="0">
              <a:lnSpc>
                <a:spcPct val="120000"/>
              </a:lnSpc>
              <a:defRPr lang="zh-TW" sz="1600"/>
            </a:lvl4pPr>
            <a:lvl5pPr latinLnBrk="0">
              <a:lnSpc>
                <a:spcPct val="120000"/>
              </a:lnSpc>
              <a:defRPr lang="zh-TW" sz="16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834215" y="2995012"/>
            <a:ext cx="3357557" cy="2285950"/>
          </a:xfrm>
          <a:noFill/>
        </p:spPr>
        <p:txBody>
          <a:bodyPr>
            <a:normAutofit/>
          </a:bodyPr>
          <a:lstStyle>
            <a:lvl1pPr marL="0" indent="0" latinLnBrk="0">
              <a:lnSpc>
                <a:spcPct val="120000"/>
              </a:lnSpc>
              <a:spcBef>
                <a:spcPts val="1200"/>
              </a:spcBef>
              <a:buNone/>
              <a:defRPr lang="zh-TW" sz="1600" baseline="0">
                <a:solidFill>
                  <a:schemeClr val="bg1"/>
                </a:solidFill>
                <a:latin typeface="+mn-lt"/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9142160" y="2895600"/>
            <a:ext cx="27802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2917DC9-A6B7-4A46-A6ED-AE86F0517106}"/>
              </a:ext>
            </a:extLst>
          </p:cNvPr>
          <p:cNvSpPr txBox="1"/>
          <p:nvPr userDrawn="1"/>
        </p:nvSpPr>
        <p:spPr>
          <a:xfrm>
            <a:off x="10993420" y="6569633"/>
            <a:ext cx="1218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B4B1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https://mvc.tw</a:t>
            </a:r>
            <a:endParaRPr lang="zh-TW" altLang="en-US" sz="1050" dirty="0">
              <a:solidFill>
                <a:srgbClr val="B4B1A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6D9694BB-2BDD-4F83-9453-9E62E95181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53" y="6282332"/>
            <a:ext cx="831628" cy="8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圖片">
    <p:bg>
      <p:bgPr>
        <a:solidFill>
          <a:srgbClr val="447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0" y="0"/>
            <a:ext cx="12192003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-1" y="0"/>
            <a:ext cx="8916732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1" y="-1697"/>
            <a:ext cx="8912319" cy="6858000"/>
          </a:xfrm>
          <a:solidFill>
            <a:srgbClr val="2E2E2E"/>
          </a:solidFill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dirty="0"/>
              <a:t>按一下圖示以新增圖片</a:t>
            </a:r>
            <a:endParaRPr lang="zh-TW" dirty="0"/>
          </a:p>
        </p:txBody>
      </p:sp>
      <p:sp>
        <p:nvSpPr>
          <p:cNvPr id="61" name="標題 1"/>
          <p:cNvSpPr>
            <a:spLocks noGrp="1"/>
          </p:cNvSpPr>
          <p:nvPr>
            <p:ph type="title"/>
          </p:nvPr>
        </p:nvSpPr>
        <p:spPr>
          <a:xfrm>
            <a:off x="8958527" y="571500"/>
            <a:ext cx="3233245" cy="2197100"/>
          </a:xfrm>
        </p:spPr>
        <p:txBody>
          <a:bodyPr anchor="t">
            <a:normAutofit/>
          </a:bodyPr>
          <a:lstStyle>
            <a:lvl1pPr algn="ctr" latinLnBrk="0">
              <a:lnSpc>
                <a:spcPct val="120000"/>
              </a:lnSpc>
              <a:defRPr lang="zh-TW" sz="26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63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37316" y="2995012"/>
            <a:ext cx="3254457" cy="2285950"/>
          </a:xfrm>
          <a:noFill/>
        </p:spPr>
        <p:txBody>
          <a:bodyPr>
            <a:normAutofit/>
          </a:bodyPr>
          <a:lstStyle>
            <a:lvl1pPr marL="0" indent="0" latinLnBrk="0">
              <a:lnSpc>
                <a:spcPct val="120000"/>
              </a:lnSpc>
              <a:spcBef>
                <a:spcPts val="1200"/>
              </a:spcBef>
              <a:buNone/>
              <a:defRPr lang="zh-TW" sz="1600" baseline="0">
                <a:solidFill>
                  <a:schemeClr val="bg1"/>
                </a:solidFill>
                <a:latin typeface="+mn-lt"/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64" name="直線接點 63"/>
          <p:cNvCxnSpPr/>
          <p:nvPr userDrawn="1"/>
        </p:nvCxnSpPr>
        <p:spPr>
          <a:xfrm>
            <a:off x="9142160" y="2895600"/>
            <a:ext cx="27802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3" cy="222436"/>
          </a:xfrm>
        </p:spPr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A2843D8E-20D5-4198-A3FB-7BAC04AE5D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53" y="6282332"/>
            <a:ext cx="831628" cy="831628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32506276-2C03-4190-A305-39E60337C75A}"/>
              </a:ext>
            </a:extLst>
          </p:cNvPr>
          <p:cNvSpPr txBox="1"/>
          <p:nvPr userDrawn="1"/>
        </p:nvSpPr>
        <p:spPr>
          <a:xfrm>
            <a:off x="10993420" y="6569633"/>
            <a:ext cx="1218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B4B1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https://mvc.tw</a:t>
            </a:r>
            <a:endParaRPr lang="zh-TW" altLang="en-US" sz="1050" dirty="0">
              <a:solidFill>
                <a:srgbClr val="B4B1A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01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637E4C78-FE36-43CE-812F-CDB9991662E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7435"/>
            <a:ext cx="1107343" cy="1107343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99" y="120764"/>
            <a:ext cx="10993423" cy="617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/>
              <a:t>按一下以編輯母片標題樣式</a:t>
            </a:r>
            <a:r>
              <a:rPr lang="en-US" altLang="zh-TW" dirty="0"/>
              <a:t>0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99" y="745152"/>
            <a:ext cx="10993423" cy="50526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  <a:r>
              <a:rPr lang="en-US" altLang="zh-TW" dirty="0"/>
              <a:t>01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02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03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04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05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1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66095" y="6282116"/>
            <a:ext cx="5317864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 userDrawn="1"/>
        </p:nvSpPr>
        <p:spPr>
          <a:xfrm>
            <a:off x="514" y="6597372"/>
            <a:ext cx="1218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B4B1A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https://mvc.tw</a:t>
            </a:r>
            <a:endParaRPr lang="zh-TW" altLang="en-US" sz="1050" dirty="0">
              <a:solidFill>
                <a:srgbClr val="B4B1A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69" r:id="rId8"/>
    <p:sldLayoutId id="2147483654" r:id="rId9"/>
    <p:sldLayoutId id="2147483670" r:id="rId10"/>
    <p:sldLayoutId id="214748367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iot-sdk-python" TargetMode="External"/><Relationship Id="rId2" Type="http://schemas.openxmlformats.org/officeDocument/2006/relationships/hyperlink" Target="https://github.com/Azure/azure-iot-sdk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iot-sdk-csharp" TargetMode="External"/><Relationship Id="rId5" Type="http://schemas.openxmlformats.org/officeDocument/2006/relationships/hyperlink" Target="https://github.com/Azure/azure-iot-sdk-java" TargetMode="External"/><Relationship Id="rId4" Type="http://schemas.openxmlformats.org/officeDocument/2006/relationships/hyperlink" Target="https://github.com/Azure/azure-iot-sdk-no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07569/file-locked-by-anonymou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FO_(computing_and_electronics)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yang920/twMVC2021-42.git" TargetMode="External"/><Relationship Id="rId2" Type="http://schemas.openxmlformats.org/officeDocument/2006/relationships/hyperlink" Target="mailto:Carl_yang@kingston.com.tw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79A41A-7AFA-4557-9F6C-82041A5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A2F509B-C0D9-435A-BD0A-495E96D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Azure</a:t>
            </a:r>
            <a:r>
              <a:rPr lang="zh-TW" altLang="en-US" dirty="0"/>
              <a:t> </a:t>
            </a:r>
            <a:r>
              <a:rPr lang="en-US" altLang="zh-TW" dirty="0"/>
              <a:t>IoT</a:t>
            </a:r>
            <a:r>
              <a:rPr lang="zh-TW" altLang="en-US" dirty="0"/>
              <a:t> </a:t>
            </a:r>
            <a:r>
              <a:rPr lang="en-US" altLang="zh-TW" dirty="0"/>
              <a:t>Hub for Smart Factory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6D80B1-A74D-46B2-8BCD-10BC0E84E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講者：</a:t>
            </a:r>
            <a:r>
              <a:rPr lang="en-US" altLang="zh-TW" dirty="0"/>
              <a:t>Carl Yang</a:t>
            </a:r>
            <a:endParaRPr lang="zh-TW" altLang="en-US" dirty="0"/>
          </a:p>
        </p:txBody>
      </p:sp>
      <p:sp>
        <p:nvSpPr>
          <p:cNvPr id="6" name="išḻíďè">
            <a:extLst>
              <a:ext uri="{FF2B5EF4-FFF2-40B4-BE49-F238E27FC236}">
                <a16:creationId xmlns:a16="http://schemas.microsoft.com/office/drawing/2014/main" id="{E6DBF557-6A07-4763-801D-5D09C58709D3}"/>
              </a:ext>
            </a:extLst>
          </p:cNvPr>
          <p:cNvSpPr/>
          <p:nvPr/>
        </p:nvSpPr>
        <p:spPr>
          <a:xfrm>
            <a:off x="6330580" y="2983308"/>
            <a:ext cx="4515875" cy="269981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perspectiveRigh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7" name="íŝḻíḍe">
            <a:extLst>
              <a:ext uri="{FF2B5EF4-FFF2-40B4-BE49-F238E27FC236}">
                <a16:creationId xmlns:a16="http://schemas.microsoft.com/office/drawing/2014/main" id="{8C703E84-AE3C-4523-A298-30CD0E3ED0AF}"/>
              </a:ext>
            </a:extLst>
          </p:cNvPr>
          <p:cNvSpPr/>
          <p:nvPr/>
        </p:nvSpPr>
        <p:spPr>
          <a:xfrm>
            <a:off x="6170330" y="2815774"/>
            <a:ext cx="4838041" cy="3053864"/>
          </a:xfrm>
          <a:custGeom>
            <a:avLst/>
            <a:gdLst>
              <a:gd name="connsiteX0" fmla="*/ 252028 w 7380820"/>
              <a:gd name="connsiteY0" fmla="*/ 295230 h 4658912"/>
              <a:gd name="connsiteX1" fmla="*/ 252028 w 7380820"/>
              <a:gd name="connsiteY1" fmla="*/ 4363682 h 4658912"/>
              <a:gd name="connsiteX2" fmla="*/ 7128792 w 7380820"/>
              <a:gd name="connsiteY2" fmla="*/ 4363682 h 4658912"/>
              <a:gd name="connsiteX3" fmla="*/ 7128792 w 7380820"/>
              <a:gd name="connsiteY3" fmla="*/ 295230 h 4658912"/>
              <a:gd name="connsiteX4" fmla="*/ 264533 w 7380820"/>
              <a:gd name="connsiteY4" fmla="*/ 0 h 4658912"/>
              <a:gd name="connsiteX5" fmla="*/ 7116287 w 7380820"/>
              <a:gd name="connsiteY5" fmla="*/ 0 h 4658912"/>
              <a:gd name="connsiteX6" fmla="*/ 7380820 w 7380820"/>
              <a:gd name="connsiteY6" fmla="*/ 264533 h 4658912"/>
              <a:gd name="connsiteX7" fmla="*/ 7380820 w 7380820"/>
              <a:gd name="connsiteY7" fmla="*/ 4394379 h 4658912"/>
              <a:gd name="connsiteX8" fmla="*/ 7116287 w 7380820"/>
              <a:gd name="connsiteY8" fmla="*/ 4658912 h 4658912"/>
              <a:gd name="connsiteX9" fmla="*/ 264533 w 7380820"/>
              <a:gd name="connsiteY9" fmla="*/ 4658912 h 4658912"/>
              <a:gd name="connsiteX10" fmla="*/ 0 w 7380820"/>
              <a:gd name="connsiteY10" fmla="*/ 4394379 h 4658912"/>
              <a:gd name="connsiteX11" fmla="*/ 0 w 7380820"/>
              <a:gd name="connsiteY11" fmla="*/ 264533 h 4658912"/>
              <a:gd name="connsiteX12" fmla="*/ 264533 w 7380820"/>
              <a:gd name="connsiteY12" fmla="*/ 0 h 46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80820" h="4658912">
                <a:moveTo>
                  <a:pt x="252028" y="295230"/>
                </a:moveTo>
                <a:lnTo>
                  <a:pt x="252028" y="4363682"/>
                </a:lnTo>
                <a:lnTo>
                  <a:pt x="7128792" y="4363682"/>
                </a:lnTo>
                <a:lnTo>
                  <a:pt x="7128792" y="295230"/>
                </a:lnTo>
                <a:close/>
                <a:moveTo>
                  <a:pt x="264533" y="0"/>
                </a:moveTo>
                <a:lnTo>
                  <a:pt x="7116287" y="0"/>
                </a:lnTo>
                <a:cubicBezTo>
                  <a:pt x="7262385" y="0"/>
                  <a:pt x="7380820" y="118435"/>
                  <a:pt x="7380820" y="264533"/>
                </a:cubicBezTo>
                <a:lnTo>
                  <a:pt x="7380820" y="4394379"/>
                </a:lnTo>
                <a:cubicBezTo>
                  <a:pt x="7380820" y="4540477"/>
                  <a:pt x="7262385" y="4658912"/>
                  <a:pt x="7116287" y="4658912"/>
                </a:cubicBezTo>
                <a:lnTo>
                  <a:pt x="264533" y="4658912"/>
                </a:lnTo>
                <a:cubicBezTo>
                  <a:pt x="118435" y="4658912"/>
                  <a:pt x="0" y="4540477"/>
                  <a:pt x="0" y="4394379"/>
                </a:cubicBezTo>
                <a:lnTo>
                  <a:pt x="0" y="264533"/>
                </a:lnTo>
                <a:cubicBezTo>
                  <a:pt x="0" y="118435"/>
                  <a:pt x="118435" y="0"/>
                  <a:pt x="2645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scene3d>
            <a:camera prst="perspectiveRight"/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1091" dirty="0"/>
          </a:p>
        </p:txBody>
      </p:sp>
    </p:spTree>
    <p:extLst>
      <p:ext uri="{BB962C8B-B14F-4D97-AF65-F5344CB8AC3E}">
        <p14:creationId xmlns:p14="http://schemas.microsoft.com/office/powerpoint/2010/main" val="16590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093C-DAC3-4EF0-8226-24C27BD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SDKs for Client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A84345-F640-434A-8FBD-FF011B29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C: </a:t>
            </a:r>
            <a:r>
              <a:rPr lang="en-US" altLang="zh-TW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https://github.com/Azure/azure-iot-sdk-c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Python: </a:t>
            </a:r>
            <a:r>
              <a:rPr lang="en-US" altLang="zh-TW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https://github.com/Azure/azure-iot-sdk-python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Node.js: </a:t>
            </a:r>
            <a:r>
              <a:rPr lang="en-US" altLang="zh-TW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https://github.com/Azure/azure-iot-sdk-node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Java: </a:t>
            </a:r>
            <a:r>
              <a:rPr lang="en-US" altLang="zh-TW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https://github.com/Azure/azure-iot-sdk-java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.NET C#: </a:t>
            </a:r>
            <a:r>
              <a:rPr lang="en-US" altLang="zh-TW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https://github.com/Azure/azure-iot-sdk-csharp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3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541" y="2597337"/>
            <a:ext cx="68624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7200" b="1" i="1" dirty="0"/>
              <a:t>Architecture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480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</a:p>
          <a:p>
            <a:r>
              <a:rPr lang="en-US" altLang="zh-TW" dirty="0"/>
              <a:t>Monitor</a:t>
            </a:r>
          </a:p>
          <a:p>
            <a:r>
              <a:rPr lang="en-US" altLang="zh-TW" dirty="0"/>
              <a:t>Authentication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Data Flow</a:t>
            </a:r>
            <a:endParaRPr lang="zh-TW" altLang="en-US" b="1" i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C99380-A607-4FCA-B1F2-A1819BEB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64" y="915498"/>
            <a:ext cx="8750542" cy="58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Monitor</a:t>
            </a:r>
            <a:endParaRPr lang="zh-TW" altLang="en-US" b="1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C0EBDF-9FD4-4A63-8B20-8F24CCFA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69" y="899827"/>
            <a:ext cx="8956607" cy="5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8D52-DCAB-47F2-8F4B-FBB48D8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Authentication</a:t>
            </a:r>
            <a:endParaRPr lang="zh-TW" altLang="en-US" b="1" i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845BB-980B-4BF4-A45F-48AC58C4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51" y="900212"/>
            <a:ext cx="7591432" cy="58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34" y="2766218"/>
            <a:ext cx="68624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Data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3176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800" dirty="0"/>
              <a:t>要用資料做什麼</a:t>
            </a:r>
            <a:r>
              <a:rPr lang="en-US" altLang="zh-TW" sz="4800" dirty="0"/>
              <a:t>?</a:t>
            </a:r>
          </a:p>
          <a:p>
            <a:pPr marL="0" indent="0" algn="ctr">
              <a:buNone/>
            </a:pPr>
            <a:r>
              <a:rPr lang="zh-TW" altLang="en-US" sz="4800" dirty="0"/>
              <a:t>分析、警示、統計</a:t>
            </a:r>
            <a:r>
              <a:rPr lang="en-US" altLang="zh-TW" sz="4800" dirty="0"/>
              <a:t>?</a:t>
            </a:r>
          </a:p>
          <a:p>
            <a:pPr marL="0" indent="0" algn="ctr">
              <a:buNone/>
            </a:pPr>
            <a:r>
              <a:rPr lang="zh-TW" altLang="en-US" sz="4800" dirty="0"/>
              <a:t>我們全都要</a:t>
            </a:r>
            <a:r>
              <a:rPr lang="en-US" altLang="zh-TW" sz="4800" dirty="0"/>
              <a:t>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51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516E-5C1F-4BE4-A335-2518F81A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O2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31A66-91E2-4B7D-8BDC-8420E873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17F21F-680A-4752-A091-2B587DF9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88074"/>
            <a:ext cx="11932920" cy="49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C2EC2-31D5-43E1-9118-73DF9D4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警示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O2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41641-1547-4677-ADCE-AAA84CF5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2DD813-8F00-40A4-A49E-05B32E34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242401"/>
            <a:ext cx="3169024" cy="25631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99130E-3AF0-44D9-B596-2F10FA36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3886287"/>
            <a:ext cx="4458652" cy="17889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B9A3C6-117C-483E-9734-32AFC199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164" y="1258932"/>
            <a:ext cx="5786847" cy="43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Challenges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多樣化的資料來源</a:t>
            </a:r>
            <a:endParaRPr lang="en-US" altLang="zh-TW" dirty="0"/>
          </a:p>
          <a:p>
            <a:r>
              <a:rPr lang="zh-TW" altLang="en-US" dirty="0"/>
              <a:t>不一致的資料格式</a:t>
            </a:r>
            <a:endParaRPr lang="en-US" altLang="zh-TW" dirty="0"/>
          </a:p>
          <a:p>
            <a:r>
              <a:rPr lang="zh-TW" altLang="en-US" dirty="0"/>
              <a:t>網路通訊的難易度</a:t>
            </a:r>
            <a:endParaRPr lang="en-US" altLang="zh-TW" dirty="0"/>
          </a:p>
          <a:p>
            <a:r>
              <a:rPr lang="zh-TW" altLang="en-US" dirty="0"/>
              <a:t>龐大的資料量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A4DFA-BB4F-40DF-A398-0E79926F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WIP</a:t>
            </a:r>
            <a:r>
              <a:rPr lang="zh-TW" altLang="en-US" dirty="0"/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BAC0C-0163-4305-A9E3-63CC471E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E7218A-9BEE-4AE1-ACED-7C47DD1E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360095"/>
            <a:ext cx="12005187" cy="3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800" dirty="0"/>
              <a:t>資料從哪裡來</a:t>
            </a:r>
            <a:r>
              <a:rPr lang="en-US" altLang="zh-TW" sz="4800" dirty="0"/>
              <a:t>?</a:t>
            </a:r>
          </a:p>
          <a:p>
            <a:pPr marL="0" indent="0" algn="ctr">
              <a:buNone/>
            </a:pPr>
            <a:r>
              <a:rPr lang="en-US" altLang="zh-TW" sz="4800" dirty="0"/>
              <a:t>OCR</a:t>
            </a:r>
            <a:r>
              <a:rPr lang="zh-TW" altLang="en-US" sz="4800" dirty="0"/>
              <a:t>、</a:t>
            </a:r>
            <a:r>
              <a:rPr lang="en-US" altLang="zh-TW" sz="4800" dirty="0"/>
              <a:t>Devices</a:t>
            </a:r>
            <a:r>
              <a:rPr lang="zh-TW" altLang="en-US" sz="4800" dirty="0"/>
              <a:t>、</a:t>
            </a:r>
            <a:r>
              <a:rPr lang="en-US" altLang="zh-TW" sz="4800" dirty="0"/>
              <a:t>Machine Logs?</a:t>
            </a:r>
          </a:p>
          <a:p>
            <a:pPr marL="0" indent="0" algn="ctr">
              <a:buNone/>
            </a:pPr>
            <a:r>
              <a:rPr lang="zh-TW" altLang="en-US" sz="4800" dirty="0"/>
              <a:t>我們選擇</a:t>
            </a:r>
            <a:r>
              <a:rPr lang="en-US" altLang="zh-TW" sz="4800" dirty="0"/>
              <a:t>Machine Logs!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2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Sources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Various:</a:t>
            </a:r>
          </a:p>
          <a:p>
            <a:pPr lvl="1"/>
            <a:r>
              <a:rPr lang="en-US" altLang="zh-TW" sz="2000" dirty="0"/>
              <a:t>Bar Code Scanner:	</a:t>
            </a:r>
          </a:p>
          <a:p>
            <a:pPr lvl="2"/>
            <a:r>
              <a:rPr lang="en-US" altLang="zh-TW" sz="1600" dirty="0"/>
              <a:t>Device Support</a:t>
            </a:r>
          </a:p>
          <a:p>
            <a:pPr lvl="2"/>
            <a:r>
              <a:rPr lang="en-US" altLang="zh-TW" sz="1600" dirty="0"/>
              <a:t>Weak Integration</a:t>
            </a:r>
          </a:p>
          <a:p>
            <a:pPr lvl="1"/>
            <a:r>
              <a:rPr lang="en-US" altLang="zh-TW" sz="2000" dirty="0"/>
              <a:t>OCR:</a:t>
            </a:r>
          </a:p>
          <a:p>
            <a:pPr lvl="2"/>
            <a:r>
              <a:rPr lang="en-US" altLang="zh-TW" sz="1600" dirty="0"/>
              <a:t>Visual Identification Machine</a:t>
            </a:r>
          </a:p>
          <a:p>
            <a:pPr lvl="1"/>
            <a:r>
              <a:rPr lang="en-US" altLang="zh-TW" sz="2000" dirty="0"/>
              <a:t>Machine Logs:</a:t>
            </a:r>
          </a:p>
          <a:p>
            <a:pPr lvl="2"/>
            <a:r>
              <a:rPr lang="en-US" altLang="zh-TW" sz="1600" dirty="0"/>
              <a:t>Native Machine Software Support</a:t>
            </a:r>
          </a:p>
          <a:p>
            <a:pPr lvl="2"/>
            <a:r>
              <a:rPr lang="en-US" altLang="zh-TW" sz="1600" dirty="0"/>
              <a:t>Stable</a:t>
            </a:r>
            <a:endParaRPr lang="zh-TW" altLang="en-US" sz="1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F3A5F5-B746-46C0-90FC-389218E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917" y="1502936"/>
            <a:ext cx="2676190" cy="17047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9D798B-EEC8-4B92-86C7-E079523D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12" y="3842837"/>
            <a:ext cx="3161905" cy="14476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57D5A2-9C3C-4EE1-97DE-4C26000E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2837"/>
            <a:ext cx="1567543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800" dirty="0"/>
              <a:t>資料如何處理</a:t>
            </a:r>
            <a:r>
              <a:rPr lang="en-US" altLang="zh-TW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6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Various Data Structures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Various Data Schema:</a:t>
            </a:r>
          </a:p>
          <a:p>
            <a:pPr lvl="1"/>
            <a:r>
              <a:rPr lang="en-US" altLang="zh-TW" sz="1600" dirty="0"/>
              <a:t>Keep useful data</a:t>
            </a:r>
          </a:p>
          <a:p>
            <a:pPr lvl="1"/>
            <a:r>
              <a:rPr lang="en-US" altLang="zh-TW" sz="1600" dirty="0"/>
              <a:t>Re-organize structure</a:t>
            </a:r>
          </a:p>
          <a:p>
            <a:pPr lvl="1"/>
            <a:r>
              <a:rPr lang="en-US" altLang="zh-TW" sz="1600" dirty="0"/>
              <a:t>Merge/Divide Values</a:t>
            </a:r>
          </a:p>
          <a:p>
            <a:pPr lvl="1"/>
            <a:r>
              <a:rPr lang="en-US" altLang="zh-TW" sz="1600" dirty="0"/>
              <a:t>Use CSV for exchanging</a:t>
            </a:r>
            <a:endParaRPr lang="zh-TW" altLang="en-US" sz="1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DF98DF-0218-4D23-AF9B-15CE2A70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40" y="3271489"/>
            <a:ext cx="3552825" cy="1476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A48AE-5A6E-4387-8D30-A8DD2264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40" y="4975657"/>
            <a:ext cx="10548282" cy="10744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D53577-9913-4C91-B4B3-82BB0A896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71" y="2858281"/>
            <a:ext cx="6906751" cy="18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Format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Not consistent:</a:t>
            </a:r>
          </a:p>
          <a:p>
            <a:pPr lvl="1"/>
            <a:r>
              <a:rPr lang="zh-TW" altLang="en-US" dirty="0"/>
              <a:t>欄位分隔符號不一致</a:t>
            </a:r>
            <a:r>
              <a:rPr lang="en-US" altLang="zh-TW" dirty="0"/>
              <a:t>:</a:t>
            </a:r>
            <a:r>
              <a:rPr lang="zh-TW" altLang="en-US" dirty="0"/>
              <a:t> 先</a:t>
            </a:r>
            <a:r>
              <a:rPr lang="en-US" altLang="zh-TW" dirty="0"/>
              <a:t>replace</a:t>
            </a:r>
            <a:r>
              <a:rPr lang="zh-TW" altLang="en-US" dirty="0"/>
              <a:t>、再</a:t>
            </a:r>
            <a:r>
              <a:rPr lang="en-US" altLang="zh-TW" dirty="0"/>
              <a:t>Divide</a:t>
            </a:r>
          </a:p>
          <a:p>
            <a:r>
              <a:rPr lang="en-US" altLang="zh-TW" sz="3600" dirty="0"/>
              <a:t>Abnormal Values:</a:t>
            </a:r>
          </a:p>
          <a:p>
            <a:pPr lvl="1"/>
            <a:r>
              <a:rPr lang="zh-TW" altLang="en-US" dirty="0"/>
              <a:t>多個數值</a:t>
            </a:r>
            <a:r>
              <a:rPr lang="en-US" altLang="zh-TW" dirty="0"/>
              <a:t>:</a:t>
            </a:r>
            <a:r>
              <a:rPr lang="zh-TW" altLang="en-US" dirty="0"/>
              <a:t> 只留真正的資料</a:t>
            </a:r>
            <a:endParaRPr lang="en-US" altLang="zh-TW" dirty="0"/>
          </a:p>
          <a:p>
            <a:r>
              <a:rPr lang="en-US" altLang="zh-TW" sz="3600" dirty="0"/>
              <a:t>Value Type:</a:t>
            </a:r>
          </a:p>
          <a:p>
            <a:pPr lvl="1"/>
            <a:r>
              <a:rPr lang="en-US" altLang="zh-TW" dirty="0"/>
              <a:t>Read with STRING type first</a:t>
            </a:r>
          </a:p>
          <a:p>
            <a:pPr lvl="1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A35B4D-DE21-463D-87BE-E1706BF6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5131376"/>
            <a:ext cx="12087225" cy="4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Format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Multiple columns:</a:t>
            </a:r>
          </a:p>
          <a:p>
            <a:pPr lvl="1"/>
            <a:r>
              <a:rPr lang="en-US" altLang="zh-TW" sz="3200" dirty="0"/>
              <a:t>Use the column name closed to value</a:t>
            </a:r>
            <a:endParaRPr lang="en-US" altLang="zh-TW" dirty="0"/>
          </a:p>
          <a:p>
            <a:r>
              <a:rPr lang="en-US" altLang="zh-TW" sz="3600" dirty="0"/>
              <a:t>Hierarchy:</a:t>
            </a:r>
          </a:p>
          <a:p>
            <a:pPr lvl="1"/>
            <a:r>
              <a:rPr lang="en-US" altLang="zh-TW" sz="3200" dirty="0"/>
              <a:t>Set with real data hierarchy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3C21AB-55A3-4AF4-8B91-30B263C2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90" y="4444842"/>
            <a:ext cx="8591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Format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Extra Information:</a:t>
            </a:r>
          </a:p>
          <a:p>
            <a:pPr lvl="1"/>
            <a:r>
              <a:rPr lang="en-US" altLang="zh-TW" sz="3200" dirty="0"/>
              <a:t>Remove it</a:t>
            </a:r>
          </a:p>
          <a:p>
            <a:pPr lvl="1"/>
            <a:r>
              <a:rPr lang="en-US" altLang="zh-TW" sz="3200" dirty="0"/>
              <a:t>Use it on-premises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EDEF73-81BF-4983-8E97-42F2004F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81" y="3857625"/>
            <a:ext cx="6991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Format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Column in value:</a:t>
            </a:r>
          </a:p>
          <a:p>
            <a:pPr lvl="1"/>
            <a:r>
              <a:rPr lang="en-US" altLang="zh-TW" sz="3200" dirty="0"/>
              <a:t>Manually Input</a:t>
            </a:r>
          </a:p>
          <a:p>
            <a:pPr lvl="1"/>
            <a:r>
              <a:rPr lang="en-US" altLang="zh-TW" sz="3200" dirty="0"/>
              <a:t>Confirm with user</a:t>
            </a:r>
          </a:p>
          <a:p>
            <a:pPr lvl="1"/>
            <a:r>
              <a:rPr lang="en-US" altLang="zh-TW" sz="3200" dirty="0"/>
              <a:t>Parse Value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21FED4-0E54-4B79-96A0-80E56FF0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40" y="3093782"/>
            <a:ext cx="7073679" cy="29394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1835FD-3B2A-420E-B434-9307E6E3D022}"/>
              </a:ext>
            </a:extLst>
          </p:cNvPr>
          <p:cNvSpPr/>
          <p:nvPr/>
        </p:nvSpPr>
        <p:spPr>
          <a:xfrm>
            <a:off x="5890607" y="4686979"/>
            <a:ext cx="3674734" cy="3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B43-B02F-4DEB-BF96-447CA12B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Frequency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2CD45-50D0-4269-BC93-C1B53EF1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Scenario: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altLang="zh-TW" sz="3600" dirty="0"/>
              <a:t>File Rename: </a:t>
            </a:r>
          </a:p>
          <a:p>
            <a:pPr lvl="2"/>
            <a:r>
              <a:rPr lang="en-US" altLang="zh-TW" sz="3200" dirty="0"/>
              <a:t>Ex. Test.</a:t>
            </a:r>
            <a:r>
              <a:rPr lang="en-US" altLang="zh-TW" sz="3200" dirty="0">
                <a:solidFill>
                  <a:srgbClr val="FF0000"/>
                </a:solidFill>
              </a:rPr>
              <a:t>csv</a:t>
            </a:r>
            <a:r>
              <a:rPr lang="en-US" altLang="zh-TW" sz="3200" dirty="0"/>
              <a:t> -&gt; </a:t>
            </a:r>
            <a:r>
              <a:rPr lang="en-US" altLang="zh-TW" sz="3200" dirty="0" err="1"/>
              <a:t>Test.</a:t>
            </a:r>
            <a:r>
              <a:rPr lang="en-US" altLang="zh-TW" sz="3200" dirty="0" err="1">
                <a:solidFill>
                  <a:srgbClr val="FF0000"/>
                </a:solidFill>
              </a:rPr>
              <a:t>tmp</a:t>
            </a:r>
            <a:endParaRPr lang="zh-TW" altLang="en-US" sz="3200" dirty="0">
              <a:solidFill>
                <a:srgbClr val="FF0000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altLang="zh-TW" sz="3600" dirty="0"/>
              <a:t>Append data per 1s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altLang="zh-TW" sz="3600" dirty="0"/>
              <a:t>File Rename:</a:t>
            </a:r>
          </a:p>
          <a:p>
            <a:pPr lvl="2"/>
            <a:r>
              <a:rPr lang="en-US" altLang="zh-TW" sz="3200" dirty="0"/>
              <a:t>Ex. </a:t>
            </a:r>
            <a:r>
              <a:rPr lang="en-US" altLang="zh-TW" sz="3200" dirty="0" err="1"/>
              <a:t>Test.</a:t>
            </a:r>
            <a:r>
              <a:rPr lang="en-US" altLang="zh-TW" sz="3200" dirty="0" err="1">
                <a:solidFill>
                  <a:srgbClr val="FF0000"/>
                </a:solidFill>
              </a:rPr>
              <a:t>tmp</a:t>
            </a:r>
            <a:r>
              <a:rPr lang="en-US" altLang="zh-TW" sz="3200" dirty="0"/>
              <a:t> –&gt; Test.</a:t>
            </a:r>
            <a:r>
              <a:rPr lang="en-US" altLang="zh-TW" sz="3200" dirty="0">
                <a:solidFill>
                  <a:srgbClr val="FF0000"/>
                </a:solidFill>
              </a:rPr>
              <a:t>csv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02B486-523F-4FFB-9FA4-7756616D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82" y="1406393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6EE7AB-9357-42AF-B6E3-36F92826D429}"/>
              </a:ext>
            </a:extLst>
          </p:cNvPr>
          <p:cNvSpPr txBox="1">
            <a:spLocks/>
          </p:cNvSpPr>
          <p:nvPr/>
        </p:nvSpPr>
        <p:spPr>
          <a:xfrm>
            <a:off x="3077134" y="2678019"/>
            <a:ext cx="603773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i="1"/>
              <a:t>Azure IoT Hub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596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4" y="502208"/>
            <a:ext cx="10993423" cy="617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File Lock/Missing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64044" y="1506682"/>
            <a:ext cx="6048483" cy="4244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bg1"/>
                </a:solidFill>
              </a:rPr>
              <a:t>Create/Update:</a:t>
            </a:r>
          </a:p>
          <a:p>
            <a:pPr lvl="1"/>
            <a:r>
              <a:rPr lang="en-US" altLang="zh-TW" sz="3200" dirty="0">
                <a:solidFill>
                  <a:schemeClr val="bg1"/>
                </a:solidFill>
              </a:rPr>
              <a:t>Sol: </a:t>
            </a:r>
          </a:p>
          <a:p>
            <a:pPr lvl="2"/>
            <a:r>
              <a:rPr lang="en-US" altLang="zh-TW" sz="3200" dirty="0">
                <a:solidFill>
                  <a:schemeClr val="bg1"/>
                </a:solidFill>
              </a:rPr>
              <a:t>Copying file first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Delete/Rename</a:t>
            </a:r>
          </a:p>
          <a:p>
            <a:pPr lvl="1"/>
            <a:r>
              <a:rPr lang="en-US" altLang="zh-TW" sz="3200" dirty="0">
                <a:solidFill>
                  <a:schemeClr val="bg1"/>
                </a:solidFill>
              </a:rPr>
              <a:t>Sol: </a:t>
            </a:r>
          </a:p>
          <a:p>
            <a:pPr marL="914400" lvl="2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Filtering by full name</a:t>
            </a:r>
          </a:p>
          <a:p>
            <a:pPr marL="914400" lvl="2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(ex. *.csv) then copying</a:t>
            </a:r>
          </a:p>
          <a:p>
            <a:pPr lvl="1"/>
            <a:r>
              <a:rPr lang="en-US" altLang="zh-TW" sz="3200" dirty="0">
                <a:solidFill>
                  <a:schemeClr val="bg1"/>
                </a:solidFill>
              </a:rPr>
              <a:t>Sol: </a:t>
            </a:r>
          </a:p>
          <a:p>
            <a:pPr marL="914400" lvl="2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Filter by modify time</a:t>
            </a:r>
          </a:p>
          <a:p>
            <a:r>
              <a:rPr lang="en-US" altLang="zh-TW" sz="4000" b="1" dirty="0">
                <a:solidFill>
                  <a:srgbClr val="FF0000"/>
                </a:solidFill>
              </a:rPr>
              <a:t>Hint: </a:t>
            </a:r>
            <a:r>
              <a:rPr lang="zh-TW" altLang="en-US" sz="3600" b="1" dirty="0">
                <a:solidFill>
                  <a:srgbClr val="FF0000"/>
                </a:solidFill>
              </a:rPr>
              <a:t>不要跟機台比速度</a:t>
            </a:r>
            <a:r>
              <a:rPr lang="en-US" altLang="zh-TW" sz="3600" b="1" dirty="0">
                <a:solidFill>
                  <a:srgbClr val="FF0000"/>
                </a:solidFill>
              </a:rPr>
              <a:t>!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738E911-7E05-4EA8-B01D-F73BB3EED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45" r="4155" b="2"/>
          <a:stretch/>
        </p:blipFill>
        <p:spPr>
          <a:xfrm>
            <a:off x="7262113" y="1690688"/>
            <a:ext cx="3756029" cy="4047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68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59392"/>
            <a:ext cx="10993423" cy="617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i="1" dirty="0"/>
              <a:t>優化</a:t>
            </a:r>
            <a:endParaRPr lang="en-US" altLang="zh-TW" b="1" i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48930" y="977153"/>
            <a:ext cx="5180245" cy="515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b="1" i="1" dirty="0">
                <a:solidFill>
                  <a:srgbClr val="00B0F0"/>
                </a:solidFill>
              </a:rPr>
              <a:t>If it can be … else …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Optimization: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Create/Update:</a:t>
            </a:r>
          </a:p>
          <a:p>
            <a:pPr lvl="1"/>
            <a:r>
              <a:rPr lang="en-US" altLang="zh-TW" sz="2600" dirty="0">
                <a:solidFill>
                  <a:schemeClr val="bg1"/>
                </a:solidFill>
              </a:rPr>
              <a:t>Create file instead of update, </a:t>
            </a:r>
            <a:r>
              <a:rPr lang="en-US" altLang="zh-TW" sz="2600" dirty="0">
                <a:solidFill>
                  <a:srgbClr val="FF0000"/>
                </a:solidFill>
              </a:rPr>
              <a:t>even if only one record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Delete/ Rename :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Not allowed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A7F131-22B7-409F-ACA2-5A48F92A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60" y="1825625"/>
            <a:ext cx="2874594" cy="33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25564"/>
            <a:ext cx="10993423" cy="617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Read Local File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44F32C-F805-44D5-A5FD-DC441BAB62AD}"/>
              </a:ext>
            </a:extLst>
          </p:cNvPr>
          <p:cNvSpPr txBox="1">
            <a:spLocks/>
          </p:cNvSpPr>
          <p:nvPr/>
        </p:nvSpPr>
        <p:spPr>
          <a:xfrm>
            <a:off x="609599" y="1376053"/>
            <a:ext cx="5180245" cy="3731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Data Size</a:t>
            </a:r>
          </a:p>
          <a:p>
            <a:pPr lvl="1"/>
            <a:r>
              <a:rPr lang="en-US" altLang="zh-TW" sz="2800" dirty="0">
                <a:solidFill>
                  <a:schemeClr val="bg1"/>
                </a:solidFill>
              </a:rPr>
              <a:t>Divide &amp; Conquer</a:t>
            </a:r>
          </a:p>
          <a:p>
            <a:pPr lvl="1"/>
            <a:r>
              <a:rPr lang="zh-TW" altLang="en-US" sz="2800" dirty="0">
                <a:solidFill>
                  <a:schemeClr val="bg1"/>
                </a:solidFill>
              </a:rPr>
              <a:t>單一檔太大，分開寫檔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讀檔。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Read/Write Frequency</a:t>
            </a:r>
          </a:p>
          <a:p>
            <a:pPr lvl="1"/>
            <a:r>
              <a:rPr lang="zh-TW" altLang="en-US" sz="3200" dirty="0">
                <a:solidFill>
                  <a:schemeClr val="bg1"/>
                </a:solidFill>
              </a:rPr>
              <a:t>讀寫檔案速度一定是本地端最快、最穩。</a:t>
            </a:r>
            <a:endParaRPr lang="en-US" altLang="zh-TW" sz="3200" dirty="0">
              <a:solidFill>
                <a:schemeClr val="bg1"/>
              </a:solidFill>
            </a:endParaRPr>
          </a:p>
          <a:p>
            <a:pPr lvl="1"/>
            <a:r>
              <a:rPr lang="zh-TW" altLang="en-US" sz="3200" dirty="0">
                <a:solidFill>
                  <a:schemeClr val="bg1"/>
                </a:solidFill>
              </a:rPr>
              <a:t>提升</a:t>
            </a:r>
            <a:r>
              <a:rPr lang="en-US" altLang="zh-TW" sz="3200" dirty="0">
                <a:solidFill>
                  <a:schemeClr val="bg1"/>
                </a:solidFill>
              </a:rPr>
              <a:t>Host</a:t>
            </a:r>
            <a:r>
              <a:rPr lang="zh-TW" altLang="en-US" sz="3200" dirty="0">
                <a:solidFill>
                  <a:schemeClr val="bg1"/>
                </a:solidFill>
              </a:rPr>
              <a:t>的</a:t>
            </a:r>
            <a:r>
              <a:rPr lang="en-US" altLang="zh-TW" sz="3200" dirty="0">
                <a:solidFill>
                  <a:schemeClr val="bg1"/>
                </a:solidFill>
              </a:rPr>
              <a:t>I/O</a:t>
            </a:r>
            <a:r>
              <a:rPr lang="zh-TW" altLang="en-US" sz="3200" dirty="0">
                <a:solidFill>
                  <a:schemeClr val="bg1"/>
                </a:solidFill>
              </a:rPr>
              <a:t>效能。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CA9165A-7F0B-46A6-AAA1-E6BD34DC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974" y="1554608"/>
            <a:ext cx="3085463" cy="30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800" dirty="0"/>
              <a:t>資料往哪裡送</a:t>
            </a:r>
            <a:r>
              <a:rPr lang="en-US" altLang="zh-TW" sz="4800" dirty="0"/>
              <a:t>?</a:t>
            </a:r>
            <a:r>
              <a:rPr lang="zh-TW" altLang="en-US" sz="4800" dirty="0"/>
              <a:t>怎麼送</a:t>
            </a:r>
            <a:r>
              <a:rPr lang="en-US" altLang="zh-TW" sz="4800" dirty="0"/>
              <a:t>?</a:t>
            </a:r>
          </a:p>
          <a:p>
            <a:pPr marL="0" indent="0" algn="ctr">
              <a:buNone/>
            </a:pPr>
            <a:r>
              <a:rPr lang="en-US" altLang="zh-TW" sz="4800" dirty="0"/>
              <a:t>On-premises: DB/REDIS…</a:t>
            </a:r>
            <a:r>
              <a:rPr lang="en-US" altLang="zh-TW" sz="4800" dirty="0" err="1"/>
              <a:t>etc</a:t>
            </a:r>
            <a:endParaRPr lang="en-US" altLang="zh-TW" sz="4800" dirty="0"/>
          </a:p>
          <a:p>
            <a:pPr marL="0" indent="0" algn="ctr">
              <a:buNone/>
            </a:pPr>
            <a:r>
              <a:rPr lang="en-US" altLang="zh-TW" sz="4800" dirty="0"/>
              <a:t>Cloud: Services?</a:t>
            </a:r>
          </a:p>
        </p:txBody>
      </p:sp>
    </p:spTree>
    <p:extLst>
      <p:ext uri="{BB962C8B-B14F-4D97-AF65-F5344CB8AC3E}">
        <p14:creationId xmlns:p14="http://schemas.microsoft.com/office/powerpoint/2010/main" val="290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B43-B02F-4DEB-BF96-447CA12B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Principals for IoT Hub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2CD45-50D0-4269-BC93-C1B53EF1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256 KB per message</a:t>
            </a:r>
          </a:p>
          <a:p>
            <a:pPr lvl="1"/>
            <a:r>
              <a:rPr lang="en-US" altLang="zh-TW" dirty="0"/>
              <a:t>Make data size closed to 256 KB in each request</a:t>
            </a:r>
          </a:p>
          <a:p>
            <a:r>
              <a:rPr lang="en-US" altLang="zh-TW" dirty="0"/>
              <a:t>4 KB per unit</a:t>
            </a:r>
          </a:p>
          <a:p>
            <a:pPr lvl="1"/>
            <a:r>
              <a:rPr lang="en-US" altLang="zh-TW" dirty="0"/>
              <a:t>Reduce data size as possible, ex. \u0022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99FBBD-FE9B-4800-9EB6-D23DC668B9BF}"/>
              </a:ext>
            </a:extLst>
          </p:cNvPr>
          <p:cNvGrpSpPr/>
          <p:nvPr/>
        </p:nvGrpSpPr>
        <p:grpSpPr>
          <a:xfrm>
            <a:off x="1374591" y="3429000"/>
            <a:ext cx="3478902" cy="2559739"/>
            <a:chOff x="982064" y="4001294"/>
            <a:chExt cx="3183695" cy="235973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089E153-335B-4BC2-A300-545CDFD2DA69}"/>
                </a:ext>
              </a:extLst>
            </p:cNvPr>
            <p:cNvGrpSpPr/>
            <p:nvPr/>
          </p:nvGrpSpPr>
          <p:grpSpPr>
            <a:xfrm>
              <a:off x="982064" y="4001294"/>
              <a:ext cx="1362989" cy="2359736"/>
              <a:chOff x="982064" y="4001294"/>
              <a:chExt cx="1362989" cy="235973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D02120-DDD4-4B36-A1D1-A70EB12E7657}"/>
                  </a:ext>
                </a:extLst>
              </p:cNvPr>
              <p:cNvSpPr/>
              <p:nvPr/>
            </p:nvSpPr>
            <p:spPr>
              <a:xfrm>
                <a:off x="982064" y="4001294"/>
                <a:ext cx="1362989" cy="235973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DDD6C81E-B50E-4600-ABCC-FC35F8EF33F0}"/>
                  </a:ext>
                </a:extLst>
              </p:cNvPr>
              <p:cNvGrpSpPr/>
              <p:nvPr/>
            </p:nvGrpSpPr>
            <p:grpSpPr>
              <a:xfrm>
                <a:off x="982066" y="4088920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E600E8E4-0D7A-46F5-830A-5927970D5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A4B78BB-0791-4569-8F78-D97EE42AF63A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256 KB</a:t>
                  </a:r>
                  <a:endParaRPr lang="zh-TW" altLang="en-US" sz="1050" dirty="0"/>
                </a:p>
              </p:txBody>
            </p: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6B2FD42B-1D8A-4574-B27C-78FF2C2256D2}"/>
                  </a:ext>
                </a:extLst>
              </p:cNvPr>
              <p:cNvGrpSpPr/>
              <p:nvPr/>
            </p:nvGrpSpPr>
            <p:grpSpPr>
              <a:xfrm>
                <a:off x="982065" y="4876362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8" name="圖片 7">
                  <a:extLst>
                    <a:ext uri="{FF2B5EF4-FFF2-40B4-BE49-F238E27FC236}">
                      <a16:creationId xmlns:a16="http://schemas.microsoft.com/office/drawing/2014/main" id="{16C912E8-C8E4-4DCC-92C5-F78B7498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85E7D61-C1A5-43E1-BDC0-EE3DAFBD7AC9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256 KB</a:t>
                  </a:r>
                  <a:endParaRPr lang="zh-TW" altLang="en-US" sz="1050" dirty="0"/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473CBF5F-A58A-42EC-B0E4-2A6ED87E7C94}"/>
                  </a:ext>
                </a:extLst>
              </p:cNvPr>
              <p:cNvGrpSpPr/>
              <p:nvPr/>
            </p:nvGrpSpPr>
            <p:grpSpPr>
              <a:xfrm>
                <a:off x="982064" y="5631615"/>
                <a:ext cx="1257299" cy="609600"/>
                <a:chOff x="315316" y="4001294"/>
                <a:chExt cx="1257299" cy="609600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D697A0E4-33A9-4E3C-9F72-7DDEE7FFF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3965" y="4001294"/>
                  <a:ext cx="628650" cy="609600"/>
                </a:xfrm>
                <a:prstGeom prst="rect">
                  <a:avLst/>
                </a:prstGeom>
              </p:spPr>
            </p:pic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F58F18AB-BC4E-4CA3-BC3A-E0B3B166B155}"/>
                    </a:ext>
                  </a:extLst>
                </p:cNvPr>
                <p:cNvSpPr txBox="1"/>
                <p:nvPr/>
              </p:nvSpPr>
              <p:spPr>
                <a:xfrm>
                  <a:off x="315316" y="4179136"/>
                  <a:ext cx="62864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128 KB</a:t>
                  </a:r>
                  <a:endParaRPr lang="zh-TW" altLang="en-US" sz="1050" dirty="0"/>
                </a:p>
              </p:txBody>
            </p: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95540A2-9E93-45EE-9835-0A37BC236A19}"/>
                </a:ext>
              </a:extLst>
            </p:cNvPr>
            <p:cNvGrpSpPr/>
            <p:nvPr/>
          </p:nvGrpSpPr>
          <p:grpSpPr>
            <a:xfrm>
              <a:off x="3505200" y="4718364"/>
              <a:ext cx="660559" cy="1007834"/>
              <a:chOff x="6096000" y="3291634"/>
              <a:chExt cx="660559" cy="1007834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D07B922-81DD-4066-B557-B16458B06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3291634"/>
                <a:ext cx="652330" cy="661106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9A7B3AA-2D1C-470F-8E63-F2FE87C58C7A}"/>
                  </a:ext>
                </a:extLst>
              </p:cNvPr>
              <p:cNvSpPr txBox="1"/>
              <p:nvPr/>
            </p:nvSpPr>
            <p:spPr>
              <a:xfrm>
                <a:off x="6096000" y="4037858"/>
                <a:ext cx="6605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/>
                  <a:t>IoT Hub</a:t>
                </a:r>
                <a:endParaRPr lang="zh-TW" altLang="en-US" sz="1100" dirty="0"/>
              </a:p>
            </p:txBody>
          </p:sp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BF12FB7-0201-4A8F-8A44-DB7FDA28D132}"/>
                </a:ext>
              </a:extLst>
            </p:cNvPr>
            <p:cNvCxnSpPr/>
            <p:nvPr/>
          </p:nvCxnSpPr>
          <p:spPr>
            <a:xfrm>
              <a:off x="2450816" y="4393720"/>
              <a:ext cx="835309" cy="66048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38622CA-6B25-4877-95FD-A6F9508A4F03}"/>
                </a:ext>
              </a:extLst>
            </p:cNvPr>
            <p:cNvCxnSpPr/>
            <p:nvPr/>
          </p:nvCxnSpPr>
          <p:spPr>
            <a:xfrm>
              <a:off x="2450816" y="5181162"/>
              <a:ext cx="835309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1AE5FF9-BF95-4CFC-913F-2CF627F78F4F}"/>
                </a:ext>
              </a:extLst>
            </p:cNvPr>
            <p:cNvCxnSpPr/>
            <p:nvPr/>
          </p:nvCxnSpPr>
          <p:spPr>
            <a:xfrm flipV="1">
              <a:off x="2450816" y="5308120"/>
              <a:ext cx="835309" cy="62829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七邊形 22">
              <a:extLst>
                <a:ext uri="{FF2B5EF4-FFF2-40B4-BE49-F238E27FC236}">
                  <a16:creationId xmlns:a16="http://schemas.microsoft.com/office/drawing/2014/main" id="{AF519CD3-BB28-49BC-A14A-23921C46E0F3}"/>
                </a:ext>
              </a:extLst>
            </p:cNvPr>
            <p:cNvSpPr/>
            <p:nvPr/>
          </p:nvSpPr>
          <p:spPr>
            <a:xfrm>
              <a:off x="2600324" y="4441941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4" name="七邊形 23">
              <a:extLst>
                <a:ext uri="{FF2B5EF4-FFF2-40B4-BE49-F238E27FC236}">
                  <a16:creationId xmlns:a16="http://schemas.microsoft.com/office/drawing/2014/main" id="{45E1472F-2671-4F2E-8B46-4B58253AFCA8}"/>
                </a:ext>
              </a:extLst>
            </p:cNvPr>
            <p:cNvSpPr/>
            <p:nvPr/>
          </p:nvSpPr>
          <p:spPr>
            <a:xfrm>
              <a:off x="2600323" y="5003320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5" name="七邊形 24">
              <a:extLst>
                <a:ext uri="{FF2B5EF4-FFF2-40B4-BE49-F238E27FC236}">
                  <a16:creationId xmlns:a16="http://schemas.microsoft.com/office/drawing/2014/main" id="{B10387F1-7B7B-4085-B4FB-8C421450F77F}"/>
                </a:ext>
              </a:extLst>
            </p:cNvPr>
            <p:cNvSpPr/>
            <p:nvPr/>
          </p:nvSpPr>
          <p:spPr>
            <a:xfrm>
              <a:off x="2601310" y="5537755"/>
              <a:ext cx="323850" cy="3048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A92B9F34-D672-4046-B18F-86B5C7C0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20" y="3405667"/>
            <a:ext cx="4400550" cy="24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D8B43-B02F-4DEB-BF96-447CA12B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Memory Queue</a:t>
            </a:r>
            <a:endParaRPr lang="zh-TW" altLang="en-US" b="1" i="1" dirty="0"/>
          </a:p>
        </p:txBody>
      </p:sp>
      <p:pic>
        <p:nvPicPr>
          <p:cNvPr id="19" name="內容版面配置區 18" descr="一張含有 物件, 監視器, 時鐘, 螢幕 的圖片&#10;&#10;自動產生的描述">
            <a:extLst>
              <a:ext uri="{FF2B5EF4-FFF2-40B4-BE49-F238E27FC236}">
                <a16:creationId xmlns:a16="http://schemas.microsoft.com/office/drawing/2014/main" id="{309D2FD5-831B-4B42-B431-D028C92E9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8953" y="1925216"/>
            <a:ext cx="2857500" cy="1866900"/>
          </a:xfrm>
          <a:solidFill>
            <a:srgbClr val="FFFF00"/>
          </a:solidFill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DD37C0FF-7D62-4C41-AAC2-E99E6875CD98}"/>
              </a:ext>
            </a:extLst>
          </p:cNvPr>
          <p:cNvGrpSpPr/>
          <p:nvPr/>
        </p:nvGrpSpPr>
        <p:grpSpPr>
          <a:xfrm>
            <a:off x="1404991" y="1637913"/>
            <a:ext cx="1554947" cy="2588931"/>
            <a:chOff x="982064" y="4001294"/>
            <a:chExt cx="1362989" cy="235973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526844-7BC1-4D40-9CC6-28AAF0EBFAA2}"/>
                </a:ext>
              </a:extLst>
            </p:cNvPr>
            <p:cNvSpPr/>
            <p:nvPr/>
          </p:nvSpPr>
          <p:spPr>
            <a:xfrm>
              <a:off x="982064" y="4001294"/>
              <a:ext cx="1362989" cy="235973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F64563E-B4F4-4895-8D78-85BFDD6CB6B0}"/>
                </a:ext>
              </a:extLst>
            </p:cNvPr>
            <p:cNvGrpSpPr/>
            <p:nvPr/>
          </p:nvGrpSpPr>
          <p:grpSpPr>
            <a:xfrm>
              <a:off x="982066" y="4088920"/>
              <a:ext cx="1257299" cy="609600"/>
              <a:chOff x="315316" y="4001294"/>
              <a:chExt cx="1257299" cy="609600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C1269A8C-012F-4057-B9DE-68B79A9B2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B2883DA-A8DC-4ED0-8EB3-D2008917AB48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256 KB</a:t>
                </a:r>
                <a:endParaRPr lang="zh-TW" altLang="en-US" sz="1050" dirty="0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53223BB-EC30-4453-BA80-B41590CA63F2}"/>
                </a:ext>
              </a:extLst>
            </p:cNvPr>
            <p:cNvGrpSpPr/>
            <p:nvPr/>
          </p:nvGrpSpPr>
          <p:grpSpPr>
            <a:xfrm>
              <a:off x="982065" y="4876362"/>
              <a:ext cx="1257299" cy="609600"/>
              <a:chOff x="315316" y="4001294"/>
              <a:chExt cx="1257299" cy="609600"/>
            </a:xfrm>
          </p:grpSpPr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B64CE5C6-BBDD-4EA5-997F-C5693AF4B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AA0437E-08F5-41B0-B046-77772C9A3863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256 KB</a:t>
                </a:r>
                <a:endParaRPr lang="zh-TW" altLang="en-US" sz="1050" dirty="0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1A68B46-1FEB-436C-917C-1B4CD3A9F7B2}"/>
                </a:ext>
              </a:extLst>
            </p:cNvPr>
            <p:cNvGrpSpPr/>
            <p:nvPr/>
          </p:nvGrpSpPr>
          <p:grpSpPr>
            <a:xfrm>
              <a:off x="982064" y="5631615"/>
              <a:ext cx="1257299" cy="609600"/>
              <a:chOff x="315316" y="4001294"/>
              <a:chExt cx="1257299" cy="609600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7DE2BAB0-F3D9-4E3E-991C-12030D343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65" y="4001294"/>
                <a:ext cx="628650" cy="609600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A8D7F50-85AD-4A00-8B67-51CAE64D3A18}"/>
                  </a:ext>
                </a:extLst>
              </p:cNvPr>
              <p:cNvSpPr txBox="1"/>
              <p:nvPr/>
            </p:nvSpPr>
            <p:spPr>
              <a:xfrm>
                <a:off x="315316" y="4179136"/>
                <a:ext cx="6286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/>
                  <a:t>128 KB</a:t>
                </a:r>
                <a:endParaRPr lang="zh-TW" altLang="en-US" sz="1050" dirty="0"/>
              </a:p>
            </p:txBody>
          </p:sp>
        </p:grp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F941ED7B-AF28-4D94-A595-3609DCFF6728}"/>
              </a:ext>
            </a:extLst>
          </p:cNvPr>
          <p:cNvSpPr/>
          <p:nvPr/>
        </p:nvSpPr>
        <p:spPr>
          <a:xfrm>
            <a:off x="3399188" y="2685238"/>
            <a:ext cx="1147482" cy="6688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CAB40084-D2D4-4B67-B48F-2B4AF276ADEC}"/>
              </a:ext>
            </a:extLst>
          </p:cNvPr>
          <p:cNvSpPr/>
          <p:nvPr/>
        </p:nvSpPr>
        <p:spPr>
          <a:xfrm>
            <a:off x="8059710" y="2741383"/>
            <a:ext cx="1147482" cy="6688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7B08F1B-FD9F-41DB-97A1-68D88895F297}"/>
              </a:ext>
            </a:extLst>
          </p:cNvPr>
          <p:cNvGrpSpPr/>
          <p:nvPr/>
        </p:nvGrpSpPr>
        <p:grpSpPr>
          <a:xfrm>
            <a:off x="9471220" y="2274475"/>
            <a:ext cx="1232642" cy="1737476"/>
            <a:chOff x="6096000" y="3291634"/>
            <a:chExt cx="709582" cy="969477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49582A61-0C0E-43FB-A786-8E0280260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91634"/>
              <a:ext cx="652330" cy="661106"/>
            </a:xfrm>
            <a:prstGeom prst="rect">
              <a:avLst/>
            </a:prstGeom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FECA2CE-C996-4A65-907D-C862F7BEE7EE}"/>
                </a:ext>
              </a:extLst>
            </p:cNvPr>
            <p:cNvSpPr txBox="1"/>
            <p:nvPr/>
          </p:nvSpPr>
          <p:spPr>
            <a:xfrm>
              <a:off x="6096000" y="4037858"/>
              <a:ext cx="709582" cy="22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</a:rPr>
                <a:t>IoT Hub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箭號: 弧形右彎 43">
            <a:extLst>
              <a:ext uri="{FF2B5EF4-FFF2-40B4-BE49-F238E27FC236}">
                <a16:creationId xmlns:a16="http://schemas.microsoft.com/office/drawing/2014/main" id="{C84696C0-D440-4E60-BAA3-F1187F822C7E}"/>
              </a:ext>
            </a:extLst>
          </p:cNvPr>
          <p:cNvSpPr/>
          <p:nvPr/>
        </p:nvSpPr>
        <p:spPr>
          <a:xfrm rot="16200000">
            <a:off x="5566462" y="1178232"/>
            <a:ext cx="790142" cy="8166850"/>
          </a:xfrm>
          <a:prstGeom prst="curvedRightArrow">
            <a:avLst>
              <a:gd name="adj1" fmla="val 30362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1DF26F7-944F-4E2A-B6FB-E73B4FE7B44B}"/>
              </a:ext>
            </a:extLst>
          </p:cNvPr>
          <p:cNvSpPr txBox="1"/>
          <p:nvPr/>
        </p:nvSpPr>
        <p:spPr>
          <a:xfrm>
            <a:off x="5265086" y="5167801"/>
            <a:ext cx="139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Latency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6092987-3B5F-4424-8BE3-AF4D6B103DA7}"/>
              </a:ext>
            </a:extLst>
          </p:cNvPr>
          <p:cNvSpPr txBox="1"/>
          <p:nvPr/>
        </p:nvSpPr>
        <p:spPr>
          <a:xfrm>
            <a:off x="5170532" y="1490225"/>
            <a:ext cx="231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Time Series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47" y="2577959"/>
            <a:ext cx="91933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Application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41255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IoT Edge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FFC000"/>
                </a:solidFill>
              </a:rPr>
              <a:t>最接近資料來源的機器</a:t>
            </a:r>
            <a:endParaRPr lang="en-US" altLang="zh-TW" sz="3200" dirty="0">
              <a:solidFill>
                <a:srgbClr val="FFC000"/>
              </a:solidFill>
            </a:endParaRPr>
          </a:p>
          <a:p>
            <a:r>
              <a:rPr lang="zh-TW" altLang="en-US" sz="3200" dirty="0">
                <a:solidFill>
                  <a:srgbClr val="FFC000"/>
                </a:solidFill>
              </a:rPr>
              <a:t>分散式計算</a:t>
            </a:r>
            <a:endParaRPr lang="en-US" altLang="zh-TW" sz="3200" dirty="0">
              <a:solidFill>
                <a:srgbClr val="FFC000"/>
              </a:solidFill>
            </a:endParaRPr>
          </a:p>
          <a:p>
            <a:r>
              <a:rPr lang="zh-TW" altLang="en-US" sz="3200" dirty="0"/>
              <a:t>獨立運算能力</a:t>
            </a:r>
            <a:endParaRPr lang="en-US" altLang="zh-TW" sz="3200" dirty="0"/>
          </a:p>
          <a:p>
            <a:r>
              <a:rPr lang="zh-TW" altLang="en-US" sz="3200" dirty="0"/>
              <a:t>網路通訊能力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15CC00-0867-4AC4-B976-3C70CED1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9" y="2516972"/>
            <a:ext cx="8617148" cy="28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E8D84-A1A9-4730-8B11-B7B8780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18" y="416972"/>
            <a:ext cx="3363170" cy="142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b="1" i="1" dirty="0"/>
              <a:t>IoT Devices or Edge?</a:t>
            </a:r>
            <a:endParaRPr lang="zh-TW" altLang="en-US" sz="4000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46D82-5D74-4DF2-8300-0696BF88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18" y="2032180"/>
            <a:ext cx="5690043" cy="383970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政策</a:t>
            </a:r>
            <a:endParaRPr lang="en-US" altLang="zh-TW" sz="2400" dirty="0"/>
          </a:p>
          <a:p>
            <a:r>
              <a:rPr lang="zh-TW" altLang="en-US" sz="2400" dirty="0"/>
              <a:t>遠端裝置管理</a:t>
            </a:r>
            <a:endParaRPr lang="en-US" altLang="zh-TW" sz="2400" dirty="0"/>
          </a:p>
          <a:p>
            <a:r>
              <a:rPr lang="zh-TW" altLang="en-US" sz="2400" dirty="0"/>
              <a:t>雙向通訊</a:t>
            </a:r>
            <a:endParaRPr lang="en-US" altLang="zh-TW" sz="2400" dirty="0"/>
          </a:p>
          <a:p>
            <a:r>
              <a:rPr lang="en-US" altLang="zh-TW" sz="2400" dirty="0"/>
              <a:t>Device Client</a:t>
            </a:r>
            <a:r>
              <a:rPr lang="zh-TW" altLang="en-US" sz="2400" dirty="0"/>
              <a:t>作業環境</a:t>
            </a:r>
            <a:endParaRPr lang="en-US" altLang="zh-TW" sz="2400" dirty="0"/>
          </a:p>
          <a:p>
            <a:r>
              <a:rPr lang="en-US" altLang="zh-TW" sz="2400" dirty="0"/>
              <a:t>Device Client</a:t>
            </a:r>
            <a:r>
              <a:rPr lang="zh-TW" altLang="en-US" sz="2400" dirty="0"/>
              <a:t>的網路環境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808F9B-2B90-44CC-BD31-DA1A4BE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4" y="1127288"/>
            <a:ext cx="1846470" cy="18097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C86607-E939-48D3-B73A-5115855B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18931"/>
            <a:ext cx="2713512" cy="27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i="1" dirty="0"/>
              <a:t>政策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資料安全性</a:t>
            </a:r>
          </a:p>
          <a:p>
            <a:r>
              <a:rPr lang="zh-TW" altLang="en-US" dirty="0"/>
              <a:t>作業系統</a:t>
            </a:r>
            <a:endParaRPr lang="en-US" altLang="zh-TW" dirty="0"/>
          </a:p>
          <a:p>
            <a:pPr lvl="1"/>
            <a:r>
              <a:rPr lang="en-US" altLang="zh-TW" dirty="0"/>
              <a:t>Win 10 1809+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IoT Edge Runtime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Docker</a:t>
            </a:r>
          </a:p>
          <a:p>
            <a:r>
              <a:rPr lang="zh-TW" altLang="en-US" dirty="0"/>
              <a:t>設備</a:t>
            </a:r>
            <a:endParaRPr lang="en-US" altLang="zh-TW" dirty="0"/>
          </a:p>
          <a:p>
            <a:pPr lvl="1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運算能力、</a:t>
            </a:r>
            <a:r>
              <a:rPr lang="en-US" altLang="zh-TW" dirty="0"/>
              <a:t>I/O</a:t>
            </a:r>
            <a:r>
              <a:rPr lang="zh-TW" altLang="en-US" dirty="0"/>
              <a:t>、</a:t>
            </a:r>
            <a:r>
              <a:rPr lang="en-US" altLang="zh-TW" dirty="0"/>
              <a:t>Storage</a:t>
            </a:r>
          </a:p>
          <a:p>
            <a:r>
              <a:rPr lang="zh-TW" altLang="en-US" dirty="0"/>
              <a:t>通訊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0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DF55B-3EC1-46E9-AE02-AB339CD9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Scale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19D8E-B3F4-4344-8347-A6A597D0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Free: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Only 1 per subscription</a:t>
            </a:r>
          </a:p>
          <a:p>
            <a:r>
              <a:rPr lang="en-US" altLang="zh-TW" sz="2400" dirty="0"/>
              <a:t>Basic: </a:t>
            </a:r>
          </a:p>
          <a:p>
            <a:pPr lvl="1"/>
            <a:r>
              <a:rPr lang="en-US" altLang="zh-TW" sz="2000" dirty="0"/>
              <a:t>Device-to-cloud</a:t>
            </a:r>
          </a:p>
          <a:p>
            <a:r>
              <a:rPr lang="en-US" altLang="zh-TW" sz="2400" dirty="0"/>
              <a:t>Standard: </a:t>
            </a:r>
          </a:p>
          <a:p>
            <a:pPr lvl="1"/>
            <a:r>
              <a:rPr lang="en-US" altLang="zh-TW" sz="2000" dirty="0"/>
              <a:t>Cloud-to-device </a:t>
            </a:r>
          </a:p>
          <a:p>
            <a:pPr lvl="1"/>
            <a:r>
              <a:rPr lang="en-US" altLang="zh-TW" sz="2000" dirty="0"/>
              <a:t>IoT Edge </a:t>
            </a:r>
          </a:p>
          <a:p>
            <a:pPr lvl="1"/>
            <a:r>
              <a:rPr lang="en-US" altLang="zh-TW" sz="2000" dirty="0"/>
              <a:t>Device Management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4A77B8-B0AA-470C-A2C2-1FBA30B4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63" y="1564844"/>
            <a:ext cx="7314877" cy="421299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A1A1663-A214-4A51-A915-E14AAA9F9F92}"/>
              </a:ext>
            </a:extLst>
          </p:cNvPr>
          <p:cNvSpPr txBox="1">
            <a:spLocks/>
          </p:cNvSpPr>
          <p:nvPr/>
        </p:nvSpPr>
        <p:spPr>
          <a:xfrm>
            <a:off x="4724400" y="5857875"/>
            <a:ext cx="4993341" cy="319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(Ref: https://docs.microsoft.com/en-us/azure/iot-hub/iot-hub-scaling)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76D7B6-F5EC-4DC4-96AB-F752BA117666}"/>
              </a:ext>
            </a:extLst>
          </p:cNvPr>
          <p:cNvSpPr/>
          <p:nvPr/>
        </p:nvSpPr>
        <p:spPr>
          <a:xfrm>
            <a:off x="4724400" y="3928025"/>
            <a:ext cx="7091082" cy="1782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i="1" dirty="0"/>
              <a:t>遠端裝置管理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600" dirty="0"/>
              <a:t>軟體更新、大量部署</a:t>
            </a:r>
            <a:endParaRPr lang="en-US" altLang="zh-TW" sz="3600" dirty="0"/>
          </a:p>
          <a:p>
            <a:r>
              <a:rPr lang="en-US" altLang="zh-TW" sz="3600" dirty="0"/>
              <a:t>IoT Edge</a:t>
            </a:r>
          </a:p>
          <a:p>
            <a:pPr lvl="1"/>
            <a:r>
              <a:rPr lang="en-US" altLang="zh-TW" sz="2800" dirty="0"/>
              <a:t>Application Insights</a:t>
            </a:r>
            <a:r>
              <a:rPr lang="zh-TW" altLang="en-US" sz="2800" dirty="0"/>
              <a:t> </a:t>
            </a:r>
            <a:r>
              <a:rPr lang="en-US" altLang="zh-TW" sz="2800" dirty="0"/>
              <a:t>Module</a:t>
            </a:r>
          </a:p>
          <a:p>
            <a:pPr lvl="2"/>
            <a:r>
              <a:rPr lang="zh-TW" altLang="en-US" sz="2400" dirty="0"/>
              <a:t>外部通訊</a:t>
            </a:r>
            <a:endParaRPr lang="en-US" altLang="zh-TW" sz="2400" dirty="0"/>
          </a:p>
          <a:p>
            <a:pPr lvl="1"/>
            <a:r>
              <a:rPr lang="zh-TW" altLang="en-US" sz="3200" dirty="0"/>
              <a:t>路由</a:t>
            </a:r>
            <a:endParaRPr lang="en-US" altLang="zh-TW" sz="3200" dirty="0"/>
          </a:p>
          <a:p>
            <a:pPr lvl="2"/>
            <a:r>
              <a:rPr lang="zh-TW" altLang="en-US" sz="2800" dirty="0"/>
              <a:t>模組間的通訊方式</a:t>
            </a:r>
            <a:endParaRPr lang="en-US" altLang="zh-TW" sz="3600" dirty="0"/>
          </a:p>
          <a:p>
            <a:pPr lvl="1"/>
            <a:r>
              <a:rPr lang="en-US" altLang="zh-TW" sz="2800" dirty="0"/>
              <a:t>Telemetry</a:t>
            </a:r>
          </a:p>
          <a:p>
            <a:pPr lvl="2"/>
            <a:r>
              <a:rPr lang="zh-TW" altLang="en-US" sz="2800" dirty="0"/>
              <a:t>資料存取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661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i="1" dirty="0"/>
              <a:t>雙向通訊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Device</a:t>
            </a:r>
            <a:r>
              <a:rPr lang="zh-TW" altLang="en-US" sz="3600" dirty="0"/>
              <a:t> </a:t>
            </a:r>
            <a:r>
              <a:rPr lang="en-US" altLang="zh-TW" sz="3600" dirty="0"/>
              <a:t>to</a:t>
            </a:r>
            <a:r>
              <a:rPr lang="zh-TW" altLang="en-US" sz="3600" dirty="0"/>
              <a:t> </a:t>
            </a:r>
            <a:r>
              <a:rPr lang="en-US" altLang="zh-TW" sz="3600" dirty="0"/>
              <a:t>cloud</a:t>
            </a:r>
          </a:p>
          <a:p>
            <a:pPr lvl="1"/>
            <a:r>
              <a:rPr lang="en-US" altLang="zh-TW" sz="3600" dirty="0"/>
              <a:t>Telemetry</a:t>
            </a:r>
            <a:r>
              <a:rPr lang="zh-TW" altLang="en-US" sz="3600" dirty="0"/>
              <a:t>遙測資料</a:t>
            </a:r>
            <a:endParaRPr lang="en-US" altLang="zh-TW" sz="3600" dirty="0"/>
          </a:p>
          <a:p>
            <a:r>
              <a:rPr lang="en-US" altLang="zh-TW" sz="3600" dirty="0"/>
              <a:t>Cloud to device</a:t>
            </a:r>
          </a:p>
          <a:p>
            <a:pPr lvl="1"/>
            <a:r>
              <a:rPr lang="en-US" altLang="zh-TW" sz="3200" dirty="0"/>
              <a:t>Notification</a:t>
            </a:r>
          </a:p>
          <a:p>
            <a:pPr lvl="1"/>
            <a:r>
              <a:rPr lang="en-US" altLang="zh-TW" sz="3200" dirty="0"/>
              <a:t>Modules</a:t>
            </a:r>
            <a:r>
              <a:rPr lang="zh-TW" altLang="en-US" sz="3200" dirty="0"/>
              <a:t> </a:t>
            </a:r>
            <a:r>
              <a:rPr lang="en-US" altLang="zh-TW" sz="3200" dirty="0"/>
              <a:t>Update</a:t>
            </a:r>
          </a:p>
          <a:p>
            <a:pPr lvl="1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00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Device Client</a:t>
            </a:r>
            <a:r>
              <a:rPr lang="zh-TW" altLang="en-US" b="1" i="1" dirty="0"/>
              <a:t>作業環境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Windows/Linux</a:t>
            </a:r>
          </a:p>
          <a:p>
            <a:r>
              <a:rPr lang="en-US" altLang="zh-TW" sz="3600" dirty="0"/>
              <a:t>Embedded System</a:t>
            </a:r>
          </a:p>
          <a:p>
            <a:r>
              <a:rPr lang="en-US" altLang="zh-TW" sz="3600" dirty="0"/>
              <a:t>Mobile Device(Android/iOS)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A7A22-5648-45F1-9BA1-42AFA1B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Device Client</a:t>
            </a:r>
            <a:r>
              <a:rPr lang="zh-TW" altLang="en-US" b="1" i="1" dirty="0"/>
              <a:t>的網路環境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822-B76B-430D-A64E-46D50BA3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通訊協定</a:t>
            </a:r>
            <a:endParaRPr lang="en-US" altLang="zh-TW" sz="3600" dirty="0"/>
          </a:p>
          <a:p>
            <a:pPr lvl="1"/>
            <a:r>
              <a:rPr lang="en-US" altLang="zh-TW" sz="3200" dirty="0"/>
              <a:t>https</a:t>
            </a:r>
            <a:r>
              <a:rPr lang="zh-TW" altLang="en-US" sz="3200" dirty="0"/>
              <a:t>、</a:t>
            </a:r>
            <a:r>
              <a:rPr lang="en-US" altLang="zh-TW" sz="3200" dirty="0"/>
              <a:t>AMQP</a:t>
            </a:r>
            <a:r>
              <a:rPr lang="zh-TW" altLang="en-US" sz="3200" dirty="0"/>
              <a:t>、</a:t>
            </a:r>
            <a:r>
              <a:rPr lang="en-US" altLang="zh-TW" sz="3200" dirty="0"/>
              <a:t>MQTT…</a:t>
            </a:r>
            <a:r>
              <a:rPr lang="en-US" altLang="zh-TW" sz="32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Firewall/Proxy</a:t>
            </a:r>
          </a:p>
          <a:p>
            <a:r>
              <a:rPr lang="zh-TW" altLang="en-US" dirty="0"/>
              <a:t>網路通訊</a:t>
            </a:r>
            <a:endParaRPr lang="en-US" altLang="zh-TW" dirty="0"/>
          </a:p>
          <a:p>
            <a:pPr lvl="1"/>
            <a:r>
              <a:rPr lang="zh-TW" altLang="en-US" dirty="0"/>
              <a:t>頻寬</a:t>
            </a:r>
            <a:r>
              <a:rPr lang="en-US" altLang="zh-TW" dirty="0"/>
              <a:t>(ex. </a:t>
            </a:r>
            <a:r>
              <a:rPr lang="zh-TW" altLang="en-US" dirty="0"/>
              <a:t>只允許</a:t>
            </a:r>
            <a:r>
              <a:rPr lang="en-US" altLang="zh-TW" dirty="0"/>
              <a:t>100/10 MB</a:t>
            </a:r>
            <a:r>
              <a:rPr lang="zh-TW" altLang="en-US" dirty="0"/>
              <a:t>夠不夠用</a:t>
            </a:r>
            <a:r>
              <a:rPr lang="en-US" altLang="zh-TW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6796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Win Services or Container?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Docker</a:t>
            </a:r>
          </a:p>
          <a:p>
            <a:pPr lvl="1"/>
            <a:r>
              <a:rPr lang="en-US" altLang="zh-TW" sz="2800" dirty="0"/>
              <a:t>Memory Process</a:t>
            </a:r>
            <a:r>
              <a:rPr lang="zh-TW" altLang="en-US" sz="2800" dirty="0"/>
              <a:t>，注意使用量。</a:t>
            </a:r>
            <a:endParaRPr lang="en-US" altLang="zh-TW" sz="2800" dirty="0"/>
          </a:p>
          <a:p>
            <a:pPr lvl="1"/>
            <a:r>
              <a:rPr lang="en-US" altLang="zh-TW" sz="2800" dirty="0">
                <a:solidFill>
                  <a:srgbClr val="FFC000"/>
                </a:solidFill>
              </a:rPr>
              <a:t>Windows</a:t>
            </a:r>
            <a:r>
              <a:rPr lang="zh-TW" altLang="en-US" sz="2800" dirty="0">
                <a:solidFill>
                  <a:srgbClr val="FFC000"/>
                </a:solidFill>
              </a:rPr>
              <a:t>環境下，盡可能不使用大量的</a:t>
            </a:r>
            <a:r>
              <a:rPr lang="en-US" altLang="zh-TW" sz="2800" dirty="0">
                <a:solidFill>
                  <a:srgbClr val="FFC000"/>
                </a:solidFill>
              </a:rPr>
              <a:t>I/O</a:t>
            </a:r>
            <a:r>
              <a:rPr lang="zh-TW" altLang="en-US" sz="2800" dirty="0">
                <a:solidFill>
                  <a:srgbClr val="FFC000"/>
                </a:solidFill>
              </a:rPr>
              <a:t>處理。</a:t>
            </a:r>
            <a:endParaRPr lang="en-US" altLang="zh-TW" sz="2800" dirty="0">
              <a:solidFill>
                <a:srgbClr val="FFC000"/>
              </a:solidFill>
            </a:endParaRPr>
          </a:p>
          <a:p>
            <a:r>
              <a:rPr lang="en-US" altLang="zh-TW" sz="3200" dirty="0"/>
              <a:t>Windows</a:t>
            </a:r>
            <a:r>
              <a:rPr lang="zh-TW" altLang="en-US" sz="3200" dirty="0"/>
              <a:t> </a:t>
            </a:r>
            <a:r>
              <a:rPr lang="en-US" altLang="zh-TW" sz="3200" dirty="0"/>
              <a:t>Services</a:t>
            </a:r>
          </a:p>
          <a:p>
            <a:pPr lvl="1"/>
            <a:r>
              <a:rPr lang="zh-TW" altLang="en-US" sz="2800" dirty="0"/>
              <a:t>管理不易</a:t>
            </a:r>
            <a:endParaRPr lang="en-US" altLang="zh-TW" sz="2800" dirty="0"/>
          </a:p>
          <a:p>
            <a:pPr lvl="1"/>
            <a:r>
              <a:rPr lang="en-US" altLang="zh-TW" sz="2800" dirty="0"/>
              <a:t>Debug</a:t>
            </a:r>
            <a:r>
              <a:rPr lang="zh-TW" altLang="en-US" sz="2800" dirty="0"/>
              <a:t>資訊不充足</a:t>
            </a:r>
            <a:endParaRPr lang="en-US" altLang="zh-TW" sz="2800" dirty="0"/>
          </a:p>
          <a:p>
            <a:pPr lvl="1"/>
            <a:r>
              <a:rPr lang="zh-TW" altLang="en-US" sz="2800" dirty="0"/>
              <a:t>系統整合性佳</a:t>
            </a:r>
          </a:p>
        </p:txBody>
      </p:sp>
    </p:spTree>
    <p:extLst>
      <p:ext uri="{BB962C8B-B14F-4D97-AF65-F5344CB8AC3E}">
        <p14:creationId xmlns:p14="http://schemas.microsoft.com/office/powerpoint/2010/main" val="5462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65" y="2659626"/>
            <a:ext cx="66025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Cost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5361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Basic or Standard tier?</a:t>
            </a:r>
            <a:endParaRPr lang="zh-TW" altLang="en-US" b="1" i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AED258-EAE5-4722-944B-B84240A5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18F4A9-DEA1-4827-9436-146E76EA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856894"/>
            <a:ext cx="10087584" cy="515842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18E5B24-ED1E-4ADD-A707-3535375C2C5A}"/>
              </a:ext>
            </a:extLst>
          </p:cNvPr>
          <p:cNvSpPr txBox="1">
            <a:spLocks/>
          </p:cNvSpPr>
          <p:nvPr/>
        </p:nvSpPr>
        <p:spPr>
          <a:xfrm>
            <a:off x="1013011" y="6435793"/>
            <a:ext cx="4258235" cy="319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Ref:https</a:t>
            </a:r>
            <a:r>
              <a:rPr lang="en-US" altLang="zh-TW" dirty="0"/>
              <a:t>://azure.microsoft.com/</a:t>
            </a:r>
            <a:r>
              <a:rPr lang="en-US" altLang="zh-TW" dirty="0" err="1"/>
              <a:t>zh-tw</a:t>
            </a:r>
            <a:r>
              <a:rPr lang="en-US" altLang="zh-TW" dirty="0"/>
              <a:t>/pricing/details/</a:t>
            </a:r>
            <a:r>
              <a:rPr lang="en-US" altLang="zh-TW" dirty="0" err="1"/>
              <a:t>iot</a:t>
            </a:r>
            <a:r>
              <a:rPr lang="en-US" altLang="zh-TW" dirty="0"/>
              <a:t>-hub/)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0D68D-5DBA-4621-9399-55A3945F700D}"/>
              </a:ext>
            </a:extLst>
          </p:cNvPr>
          <p:cNvSpPr/>
          <p:nvPr/>
        </p:nvSpPr>
        <p:spPr>
          <a:xfrm>
            <a:off x="4106631" y="1952744"/>
            <a:ext cx="3674734" cy="3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61EFF9-0834-440B-B2A8-9463CC9B03F2}"/>
              </a:ext>
            </a:extLst>
          </p:cNvPr>
          <p:cNvSpPr/>
          <p:nvPr/>
        </p:nvSpPr>
        <p:spPr>
          <a:xfrm>
            <a:off x="4106631" y="4660084"/>
            <a:ext cx="3674734" cy="3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1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i="1" dirty="0"/>
              <a:t>Azure IoT Hub Quota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Charge Unit: 4KB</a:t>
            </a:r>
          </a:p>
          <a:p>
            <a:r>
              <a:rPr lang="en-US" altLang="zh-TW" dirty="0"/>
              <a:t>Batch Daily Volume: </a:t>
            </a:r>
          </a:p>
          <a:p>
            <a:pPr lvl="1"/>
            <a:r>
              <a:rPr lang="en-US" altLang="zh-TW" dirty="0"/>
              <a:t>Type1: </a:t>
            </a:r>
            <a:r>
              <a:rPr lang="en-US" altLang="zh-TW" dirty="0">
                <a:solidFill>
                  <a:srgbClr val="FF0000"/>
                </a:solidFill>
              </a:rPr>
              <a:t>0.18 KB </a:t>
            </a:r>
            <a:r>
              <a:rPr lang="en-US" altLang="zh-TW" dirty="0"/>
              <a:t>x 60s x 60m x 24H x 12 Lines = 186,624 KB</a:t>
            </a:r>
          </a:p>
          <a:p>
            <a:pPr lvl="1"/>
            <a:r>
              <a:rPr lang="en-US" altLang="zh-TW" dirty="0"/>
              <a:t>Type2: </a:t>
            </a:r>
            <a:r>
              <a:rPr lang="en-US" altLang="zh-TW" dirty="0">
                <a:solidFill>
                  <a:srgbClr val="FF0000"/>
                </a:solidFill>
              </a:rPr>
              <a:t>0.98 KB </a:t>
            </a:r>
            <a:r>
              <a:rPr lang="en-US" altLang="zh-TW" dirty="0"/>
              <a:t>x 60/10s x 60m x 24H x 12 Lines = 101,606 KB</a:t>
            </a:r>
          </a:p>
          <a:p>
            <a:pPr lvl="1"/>
            <a:r>
              <a:rPr lang="en-US" altLang="zh-TW" dirty="0"/>
              <a:t>Total: 288,230 / 4 KB = </a:t>
            </a:r>
            <a:r>
              <a:rPr lang="en-US" altLang="zh-TW" dirty="0">
                <a:solidFill>
                  <a:srgbClr val="FF0000"/>
                </a:solidFill>
              </a:rPr>
              <a:t>72,057 Units</a:t>
            </a:r>
          </a:p>
          <a:p>
            <a:r>
              <a:rPr lang="en-US" altLang="zh-TW" dirty="0"/>
              <a:t>Real-time Daily Count:</a:t>
            </a:r>
          </a:p>
          <a:p>
            <a:pPr lvl="1"/>
            <a:r>
              <a:rPr lang="en-US" altLang="zh-TW" dirty="0"/>
              <a:t>Type1: </a:t>
            </a:r>
            <a:r>
              <a:rPr lang="en-US" altLang="zh-TW" dirty="0">
                <a:solidFill>
                  <a:srgbClr val="FF0000"/>
                </a:solidFill>
              </a:rPr>
              <a:t>60s</a:t>
            </a:r>
            <a:r>
              <a:rPr lang="en-US" altLang="zh-TW" dirty="0"/>
              <a:t> x 60m x 24H x 12 Lines = 1,036,800 records</a:t>
            </a:r>
          </a:p>
          <a:p>
            <a:pPr lvl="1"/>
            <a:r>
              <a:rPr lang="en-US" altLang="zh-TW" dirty="0"/>
              <a:t>Type2: </a:t>
            </a:r>
            <a:r>
              <a:rPr lang="en-US" altLang="zh-TW" dirty="0">
                <a:solidFill>
                  <a:srgbClr val="FF0000"/>
                </a:solidFill>
              </a:rPr>
              <a:t>60/10s</a:t>
            </a:r>
            <a:r>
              <a:rPr lang="en-US" altLang="zh-TW" dirty="0"/>
              <a:t> x 60m x 24H x 12 Lines = 1,036,80 records</a:t>
            </a:r>
          </a:p>
          <a:p>
            <a:pPr lvl="1"/>
            <a:r>
              <a:rPr lang="en-US" altLang="zh-TW" dirty="0"/>
              <a:t>Total: 1,036,800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1,036,80 = </a:t>
            </a:r>
            <a:r>
              <a:rPr lang="en-US" altLang="zh-TW" dirty="0">
                <a:solidFill>
                  <a:srgbClr val="FF0000"/>
                </a:solidFill>
              </a:rPr>
              <a:t>1,140,480 Units</a:t>
            </a:r>
          </a:p>
        </p:txBody>
      </p:sp>
    </p:spTree>
    <p:extLst>
      <p:ext uri="{BB962C8B-B14F-4D97-AF65-F5344CB8AC3E}">
        <p14:creationId xmlns:p14="http://schemas.microsoft.com/office/powerpoint/2010/main" val="27912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220FA-B7D2-4A86-8726-3ABD726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48" y="2408615"/>
            <a:ext cx="66025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1" i="1" dirty="0"/>
              <a:t>Summary</a:t>
            </a:r>
            <a:endParaRPr lang="zh-TW" alt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36505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E74F-3350-430F-8AF1-5EDCE04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114CA-6209-4F24-8027-671E1B47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/>
              <a:t>沒有最好的架構、只有最合適的架構</a:t>
            </a: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4000" dirty="0"/>
              <a:t>經驗不是放諸四海皆準的規則、只是借鏡</a:t>
            </a:r>
            <a:endParaRPr lang="en-US" altLang="zh-TW" sz="4800" dirty="0"/>
          </a:p>
          <a:p>
            <a:pPr marL="0" indent="0" algn="ctr">
              <a:buNone/>
            </a:pPr>
            <a:r>
              <a:rPr lang="zh-TW" altLang="en-US" sz="9600" dirty="0"/>
              <a:t>因地制宜</a:t>
            </a:r>
            <a:r>
              <a:rPr lang="en-US" altLang="zh-TW" sz="9600" dirty="0"/>
              <a:t>!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3509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216BA-6171-4E47-87FA-4712BE29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IoT Hub vs Event Hub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ED29E-2ABB-48FD-824E-5B00C98B7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6" y="5941800"/>
            <a:ext cx="7806604" cy="2445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200" dirty="0"/>
              <a:t>(Ref: https://docs.microsoft.com/en-us/azure/iot-hub/iot-hub-compare-event-hubs)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F56778-DD15-4DE7-9963-A5965FA7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76" y="738525"/>
            <a:ext cx="9602287" cy="52246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1A7DC-99ED-451B-BE89-A2CD14930C75}"/>
              </a:ext>
            </a:extLst>
          </p:cNvPr>
          <p:cNvSpPr/>
          <p:nvPr/>
        </p:nvSpPr>
        <p:spPr>
          <a:xfrm>
            <a:off x="1272984" y="2170943"/>
            <a:ext cx="9179863" cy="3718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9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A0E5-6ABF-40E9-8817-57C78E3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5E228-59ED-4A7E-83D4-783C57C3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45152"/>
            <a:ext cx="10993422" cy="505267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Contact:</a:t>
            </a:r>
          </a:p>
          <a:p>
            <a:pPr lvl="1"/>
            <a:r>
              <a:rPr lang="en-US" altLang="zh-TW" sz="2800" dirty="0">
                <a:hlinkClick r:id="rId2"/>
              </a:rPr>
              <a:t>Carl_yang@kingston.com.tw</a:t>
            </a:r>
            <a:endParaRPr lang="en-US" altLang="zh-TW" sz="2800" dirty="0"/>
          </a:p>
          <a:p>
            <a:r>
              <a:rPr lang="en-US" altLang="zh-TW" dirty="0"/>
              <a:t>PPT:</a:t>
            </a:r>
          </a:p>
          <a:p>
            <a:pPr lvl="1"/>
            <a:r>
              <a:rPr lang="en-US" altLang="zh-TW" dirty="0">
                <a:hlinkClick r:id="rId3"/>
              </a:rPr>
              <a:t>https://github.com/carlyang920/twMVC2021-42.git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66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Telemetry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Cache: 1~7 days</a:t>
            </a:r>
          </a:p>
          <a:p>
            <a:r>
              <a:rPr lang="en-US" altLang="zh-TW" sz="2800" dirty="0"/>
              <a:t>Unified format</a:t>
            </a:r>
          </a:p>
          <a:p>
            <a:r>
              <a:rPr lang="en-US" altLang="zh-TW" sz="2800" dirty="0"/>
              <a:t>Unstructured</a:t>
            </a:r>
          </a:p>
          <a:p>
            <a:r>
              <a:rPr lang="en-US" altLang="zh-TW" sz="2800" dirty="0"/>
              <a:t>Data Centralizing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相同事件、相同時間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B3583A-0075-4F45-8930-25684C35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62" y="1230375"/>
            <a:ext cx="7279168" cy="10363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503E4B-D113-42D3-A1FF-D62D2EB3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62" y="2401640"/>
            <a:ext cx="7318611" cy="3035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FE2EB22-E460-405E-AF8F-089CBD9BFCE5}"/>
              </a:ext>
            </a:extLst>
          </p:cNvPr>
          <p:cNvSpPr/>
          <p:nvPr/>
        </p:nvSpPr>
        <p:spPr>
          <a:xfrm>
            <a:off x="5235385" y="2833750"/>
            <a:ext cx="5665694" cy="712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AF9DF3-2A29-4ADA-B83B-F46FE57D80FC}"/>
              </a:ext>
            </a:extLst>
          </p:cNvPr>
          <p:cNvSpPr/>
          <p:nvPr/>
        </p:nvSpPr>
        <p:spPr>
          <a:xfrm>
            <a:off x="4563031" y="1247578"/>
            <a:ext cx="7046259" cy="1009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Consumer Group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5F718-A7DD-425E-806A-4791ED26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Pulling data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Max. 20 consumer groups</a:t>
            </a:r>
            <a:r>
              <a:rPr lang="en-US" altLang="zh-TW" dirty="0"/>
              <a:t> per IoT Hub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5 concurrent readers</a:t>
            </a:r>
            <a:r>
              <a:rPr lang="en-US" altLang="zh-TW" dirty="0"/>
              <a:t> per group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B6A446-2803-45DF-B3F4-4D83BAAE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0" y="3056493"/>
            <a:ext cx="882743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File Upload</a:t>
            </a:r>
            <a:endParaRPr lang="zh-TW" altLang="en-US" b="1" i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5F718-A7DD-425E-806A-4791ED26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1253331"/>
            <a:ext cx="3550024" cy="4351338"/>
          </a:xfrm>
        </p:spPr>
        <p:txBody>
          <a:bodyPr/>
          <a:lstStyle/>
          <a:p>
            <a:r>
              <a:rPr lang="en-US" altLang="zh-TW" dirty="0"/>
              <a:t>Only Support Storage Container</a:t>
            </a:r>
          </a:p>
          <a:p>
            <a:r>
              <a:rPr lang="en-US" altLang="zh-TW" dirty="0"/>
              <a:t>Save data to blob files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Block Blob Only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150385-1E07-48FB-9FA9-7BD63E2D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28" y="2392876"/>
            <a:ext cx="8546335" cy="3211793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F45C30B-AFF6-4912-B7C4-7E9C1EB8978F}"/>
              </a:ext>
            </a:extLst>
          </p:cNvPr>
          <p:cNvSpPr txBox="1">
            <a:spLocks/>
          </p:cNvSpPr>
          <p:nvPr/>
        </p:nvSpPr>
        <p:spPr>
          <a:xfrm>
            <a:off x="3639671" y="1331467"/>
            <a:ext cx="5472955" cy="138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0000"/>
                </a:solidFill>
              </a:rPr>
              <a:t>10 concurrent keys in queue</a:t>
            </a:r>
            <a:endParaRPr lang="en-US" altLang="zh-TW" sz="2400" dirty="0"/>
          </a:p>
          <a:p>
            <a:r>
              <a:rPr lang="zh-TW" altLang="en-US" sz="2400" b="1" dirty="0">
                <a:solidFill>
                  <a:srgbClr val="FF0000"/>
                </a:solidFill>
              </a:rPr>
              <a:t>同時</a:t>
            </a:r>
            <a:r>
              <a:rPr lang="en-US" altLang="zh-TW" sz="2400" b="1" dirty="0">
                <a:solidFill>
                  <a:srgbClr val="FF0000"/>
                </a:solidFill>
              </a:rPr>
              <a:t>10</a:t>
            </a:r>
            <a:r>
              <a:rPr lang="zh-TW" altLang="en-US" sz="2400" b="1" dirty="0">
                <a:solidFill>
                  <a:srgbClr val="FF0000"/>
                </a:solidFill>
              </a:rPr>
              <a:t>台裝置上傳，超過就會失敗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37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A309-D585-4115-A155-A221582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i="1" dirty="0"/>
              <a:t>Query Explorer</a:t>
            </a:r>
            <a:endParaRPr lang="zh-TW" altLang="en-US" b="1" i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829DC9-E320-4532-A170-946CFEE7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in Standard Tier</a:t>
            </a:r>
          </a:p>
          <a:p>
            <a:r>
              <a:rPr lang="en-US" altLang="zh-TW" dirty="0"/>
              <a:t>Device Twins/Jobs </a:t>
            </a:r>
          </a:p>
          <a:p>
            <a:pPr marL="0" indent="0">
              <a:buNone/>
            </a:pPr>
            <a:r>
              <a:rPr lang="en-US" altLang="zh-TW" dirty="0"/>
              <a:t>information</a:t>
            </a:r>
          </a:p>
          <a:p>
            <a:r>
              <a:rPr lang="en-US" altLang="zh-TW" dirty="0"/>
              <a:t>Help to manage devices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725E86-25C7-462F-BF08-DA15E3E5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29" y="277091"/>
            <a:ext cx="6107731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1060"/>
</p:tagLst>
</file>

<file path=ppt/theme/theme1.xml><?xml version="1.0" encoding="utf-8"?>
<a:theme xmlns:a="http://schemas.openxmlformats.org/drawingml/2006/main" name="Diamond Grid 16x9">
  <a:themeElements>
    <a:clrScheme name="自訂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0DE"/>
      </a:accent1>
      <a:accent2>
        <a:srgbClr val="B1BE4D"/>
      </a:accent2>
      <a:accent3>
        <a:srgbClr val="CF94BA"/>
      </a:accent3>
      <a:accent4>
        <a:srgbClr val="E1933A"/>
      </a:accent4>
      <a:accent5>
        <a:srgbClr val="569DB4"/>
      </a:accent5>
      <a:accent6>
        <a:srgbClr val="1C7D9D"/>
      </a:accent6>
      <a:hlink>
        <a:srgbClr val="00A0DE"/>
      </a:hlink>
      <a:folHlink>
        <a:srgbClr val="BFBFBF"/>
      </a:folHlink>
    </a:clrScheme>
    <a:fontScheme name="SkillTree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768395"/>
    </a:dk2>
    <a:lt2>
      <a:srgbClr val="F0F0F0"/>
    </a:lt2>
    <a:accent1>
      <a:srgbClr val="00A0DE"/>
    </a:accent1>
    <a:accent2>
      <a:srgbClr val="B1BE4D"/>
    </a:accent2>
    <a:accent3>
      <a:srgbClr val="CF94BA"/>
    </a:accent3>
    <a:accent4>
      <a:srgbClr val="E1933A"/>
    </a:accent4>
    <a:accent5>
      <a:srgbClr val="569DB4"/>
    </a:accent5>
    <a:accent6>
      <a:srgbClr val="1C7D9D"/>
    </a:accent6>
    <a:hlink>
      <a:srgbClr val="00A0D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768395"/>
    </a:dk2>
    <a:lt2>
      <a:srgbClr val="F0F0F0"/>
    </a:lt2>
    <a:accent1>
      <a:srgbClr val="00A0DE"/>
    </a:accent1>
    <a:accent2>
      <a:srgbClr val="B1BE4D"/>
    </a:accent2>
    <a:accent3>
      <a:srgbClr val="CF94BA"/>
    </a:accent3>
    <a:accent4>
      <a:srgbClr val="E1933A"/>
    </a:accent4>
    <a:accent5>
      <a:srgbClr val="569DB4"/>
    </a:accent5>
    <a:accent6>
      <a:srgbClr val="1C7D9D"/>
    </a:accent6>
    <a:hlink>
      <a:srgbClr val="00A0D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768395"/>
    </a:dk2>
    <a:lt2>
      <a:srgbClr val="F0F0F0"/>
    </a:lt2>
    <a:accent1>
      <a:srgbClr val="00A0DE"/>
    </a:accent1>
    <a:accent2>
      <a:srgbClr val="B1BE4D"/>
    </a:accent2>
    <a:accent3>
      <a:srgbClr val="CF94BA"/>
    </a:accent3>
    <a:accent4>
      <a:srgbClr val="E1933A"/>
    </a:accent4>
    <a:accent5>
      <a:srgbClr val="569DB4"/>
    </a:accent5>
    <a:accent6>
      <a:srgbClr val="1C7D9D"/>
    </a:accent6>
    <a:hlink>
      <a:srgbClr val="00A0DE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1065</Words>
  <Application>Microsoft Office PowerPoint</Application>
  <PresentationFormat>寬螢幕</PresentationFormat>
  <Paragraphs>248</Paragraphs>
  <Slides>51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Microsoft JhengHei UI</vt:lpstr>
      <vt:lpstr>Open Sans</vt:lpstr>
      <vt:lpstr>微軟正黑體</vt:lpstr>
      <vt:lpstr>Arial</vt:lpstr>
      <vt:lpstr>Calibri</vt:lpstr>
      <vt:lpstr>Consolas</vt:lpstr>
      <vt:lpstr>Diamond Grid 16x9</vt:lpstr>
      <vt:lpstr>Azure IoT Hub for Smart Factory</vt:lpstr>
      <vt:lpstr>Challenges</vt:lpstr>
      <vt:lpstr>PowerPoint 簡報</vt:lpstr>
      <vt:lpstr>Scale</vt:lpstr>
      <vt:lpstr>IoT Hub vs Event Hub</vt:lpstr>
      <vt:lpstr>Telemetry</vt:lpstr>
      <vt:lpstr>Consumer Group</vt:lpstr>
      <vt:lpstr>File Upload</vt:lpstr>
      <vt:lpstr>Query Explorer</vt:lpstr>
      <vt:lpstr>SDKs for Client</vt:lpstr>
      <vt:lpstr>Architecture</vt:lpstr>
      <vt:lpstr>PowerPoint 簡報</vt:lpstr>
      <vt:lpstr>Data Flow</vt:lpstr>
      <vt:lpstr>Monitor</vt:lpstr>
      <vt:lpstr>Authentication</vt:lpstr>
      <vt:lpstr>Data</vt:lpstr>
      <vt:lpstr>PowerPoint 簡報</vt:lpstr>
      <vt:lpstr>分析 – 以O2為例</vt:lpstr>
      <vt:lpstr>警示– 以O2為例</vt:lpstr>
      <vt:lpstr>統計 – 以WIP為例</vt:lpstr>
      <vt:lpstr>PowerPoint 簡報</vt:lpstr>
      <vt:lpstr>Sources</vt:lpstr>
      <vt:lpstr>PowerPoint 簡報</vt:lpstr>
      <vt:lpstr>Various Data Structures</vt:lpstr>
      <vt:lpstr>Format</vt:lpstr>
      <vt:lpstr>Format</vt:lpstr>
      <vt:lpstr>Format</vt:lpstr>
      <vt:lpstr>Format</vt:lpstr>
      <vt:lpstr>Frequency</vt:lpstr>
      <vt:lpstr>File Lock/Missing</vt:lpstr>
      <vt:lpstr>優化</vt:lpstr>
      <vt:lpstr>Read Local File</vt:lpstr>
      <vt:lpstr>PowerPoint 簡報</vt:lpstr>
      <vt:lpstr>Principals for IoT Hub</vt:lpstr>
      <vt:lpstr>Memory Queue</vt:lpstr>
      <vt:lpstr>Application</vt:lpstr>
      <vt:lpstr>IoT Edge</vt:lpstr>
      <vt:lpstr>IoT Devices or Edge?</vt:lpstr>
      <vt:lpstr>政策</vt:lpstr>
      <vt:lpstr>遠端裝置管理</vt:lpstr>
      <vt:lpstr>雙向通訊</vt:lpstr>
      <vt:lpstr>Device Client作業環境</vt:lpstr>
      <vt:lpstr>Device Client的網路環境</vt:lpstr>
      <vt:lpstr>Win Services or Container?</vt:lpstr>
      <vt:lpstr>Cost</vt:lpstr>
      <vt:lpstr>Basic or Standard tier?</vt:lpstr>
      <vt:lpstr>Azure IoT Hub Quota</vt:lpstr>
      <vt:lpstr>Summary</vt:lpstr>
      <vt:lpstr>PowerPoint 簡報</vt:lpstr>
      <vt:lpstr>PowerPoint 簡報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2014-03-05T18:01:45Z</dcterms:created>
  <dcterms:modified xsi:type="dcterms:W3CDTF">2021-03-20T01:51:12Z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