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83" r:id="rId3"/>
    <p:sldId id="284" r:id="rId4"/>
    <p:sldId id="285" r:id="rId5"/>
    <p:sldId id="261" r:id="rId6"/>
    <p:sldId id="260" r:id="rId7"/>
    <p:sldId id="257" r:id="rId8"/>
    <p:sldId id="258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47" autoAdjust="0"/>
    <p:restoredTop sz="94754"/>
  </p:normalViewPr>
  <p:slideViewPr>
    <p:cSldViewPr snapToGrid="0">
      <p:cViewPr varScale="1">
        <p:scale>
          <a:sx n="84" d="100"/>
          <a:sy n="84" d="100"/>
        </p:scale>
        <p:origin x="200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DD98DF-B659-C24D-99D4-F5F7494C48C7}" type="datetimeFigureOut">
              <a:rPr lang="en-KR" smtClean="0"/>
              <a:t>7/29/25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17A1F7-311D-A246-B2E2-0A3A2240A100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950225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17A1F7-311D-A246-B2E2-0A3A2240A100}" type="slidenum">
              <a:rPr lang="en-KR" smtClean="0"/>
              <a:t>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5090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E80AE-9CD6-1493-ED8D-8F015D331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F3F30-7312-135B-DA6E-869BDCED4E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276D46-49D6-9C3F-97D0-EF5B86B91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7C33-3D2A-49FD-8702-A60ED212BBD9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B091B-8086-C92E-0A51-DF20CDED6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F5297-60C4-6261-CFCA-D3EDF5923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DBE3-84F2-4CC1-AC5F-B22CA475A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3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441C9-DC52-A8BE-4267-075FF89E6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70F631-BCFE-AFFA-6595-1573870C8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154E3-2ED8-3356-8F9C-512484E35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7C33-3D2A-49FD-8702-A60ED212BBD9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182440-25B3-15B1-DD9A-DF8240316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7FD98F-A983-AB67-1FA7-5F46E6C64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DBE3-84F2-4CC1-AC5F-B22CA475A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BDC9A7-316A-D89C-638F-1A6BC5C762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0D48AA-55BC-7E20-A104-B593A11BA6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EA9F7F-C45A-F186-4851-8D2F8DC3B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7C33-3D2A-49FD-8702-A60ED212BBD9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D0F8E4-CB83-97ED-197E-9BA0C3A1F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1DD54-D7E8-F5CB-6141-D19A50FB7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DBE3-84F2-4CC1-AC5F-B22CA475A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605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10D87-02B7-BA44-EC89-CC2E0A25B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4A923-F920-C904-D66B-309EB7EE3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B1198-648B-1A02-5363-ECA4F1305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7C33-3D2A-49FD-8702-A60ED212BBD9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B9B79-A0B7-A824-F794-DEC7905C6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C10F5-84AB-B440-1483-0420DC763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DBE3-84F2-4CC1-AC5F-B22CA475A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53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17957-048A-359A-E093-8665A7FEA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8A6669-040E-78BE-F478-ED584BF76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E699B-D7B7-5135-1FB8-C6BAAFC6E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7C33-3D2A-49FD-8702-A60ED212BBD9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9960F-A10A-694A-49F5-8C9D3F489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E0708B-5859-2662-4CF1-C955BF29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DBE3-84F2-4CC1-AC5F-B22CA475A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54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AF323-E2F6-0FEB-1156-2EAE08077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99B2C-AED8-9D2A-3149-CCA702AA4E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B6DE4-DB53-A2C6-46F2-2D479DF73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460B7-310B-3545-687C-1E77F733E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7C33-3D2A-49FD-8702-A60ED212BBD9}" type="datetimeFigureOut">
              <a:rPr lang="en-US" smtClean="0"/>
              <a:t>7/29/25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C21866-DF97-ABD8-539D-FFACC0A4E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1CA58-911A-BB3D-7F81-F86417B6D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DBE3-84F2-4CC1-AC5F-B22CA475A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343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95EDC-F5DF-CD06-605F-CB208ED60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C41A7-0674-A2A7-F5D8-4004C7010D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D0E537-DC71-EE5D-4BB1-B5D1DEA7F2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9245A8-EF67-2AD2-15F9-A9FCE5181F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5F2D48-EA9D-6B40-F564-C40ED6CBCF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F1B476-8D23-6007-3EF5-07886BD9D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7C33-3D2A-49FD-8702-A60ED212BBD9}" type="datetimeFigureOut">
              <a:rPr lang="en-US" smtClean="0"/>
              <a:t>7/29/25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6FBDC3-B56E-6E5A-3E8D-66FD14A83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B881A0-3A2D-13E9-8241-98B628218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DBE3-84F2-4CC1-AC5F-B22CA475A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77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7B405-C827-9284-3ADD-768DBE599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9B9CF0-CF73-D792-2DFC-77D2CF584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7C33-3D2A-49FD-8702-A60ED212BBD9}" type="datetimeFigureOut">
              <a:rPr lang="en-US" smtClean="0"/>
              <a:t>7/29/25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A8862A-8C56-CCF1-445D-515F57A9E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23F4CB-E914-3623-6F35-F668C04F2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DBE3-84F2-4CC1-AC5F-B22CA475A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708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0756F2-6154-3780-87E0-451507504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7C33-3D2A-49FD-8702-A60ED212BBD9}" type="datetimeFigureOut">
              <a:rPr lang="en-US" smtClean="0"/>
              <a:t>7/29/25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E4C5CE-5D46-6939-0D7E-6561C03D2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F7A1B7-3AF2-02C9-323D-79DA3637A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DBE3-84F2-4CC1-AC5F-B22CA475A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95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1B278-3089-8EA3-17F5-A19B3F009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DDA16-B188-44D5-67BF-4C4F9BC11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54536B-8CE6-64FA-71F7-D42CD00AE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B47151-B2DE-A380-D257-4AF5EFF82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7C33-3D2A-49FD-8702-A60ED212BBD9}" type="datetimeFigureOut">
              <a:rPr lang="en-US" smtClean="0"/>
              <a:t>7/29/25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B3C6CB-4A13-41A6-230A-E7EBDB04E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7F8CA-3DBB-E2A9-5165-0B1A84AB9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DBE3-84F2-4CC1-AC5F-B22CA475A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601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DA1D4-93FA-4EA4-2D7D-2C632F813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48A59D-B7C1-5AAF-7AAB-0C6C1BEA4E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2E1CAA-F46B-B51E-06FD-F9977AB98E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44D85-4525-791B-9ACE-8ADE04EB1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077C33-3D2A-49FD-8702-A60ED212BBD9}" type="datetimeFigureOut">
              <a:rPr lang="en-US" smtClean="0"/>
              <a:t>7/29/25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D9449-9EAF-1CC0-369D-67AD96308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F7852-31AC-55F0-8468-8B2359CDD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86DBE3-84F2-4CC1-AC5F-B22CA475A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93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53F842-49F0-F9BE-82B5-DE228576F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0CD42E-5C15-80A7-8BBA-44AC3983E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8D268-7702-10DC-C129-A98A452FD0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077C33-3D2A-49FD-8702-A60ED212BBD9}" type="datetimeFigureOut">
              <a:rPr lang="en-US" smtClean="0"/>
              <a:t>7/29/25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27551-4E32-7458-E160-F29C5F91CA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D2C23-6015-5BAE-0BD3-F19933C387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86DBE3-84F2-4CC1-AC5F-B22CA475A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60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bengjhu/multic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cran.r-project.org/web/packages/personalized/index.html" TargetMode="External"/><Relationship Id="rId5" Type="http://schemas.openxmlformats.org/officeDocument/2006/relationships/hyperlink" Target="https://cran.r-project.org/web/packages/metacart/index.html" TargetMode="External"/><Relationship Id="rId4" Type="http://schemas.openxmlformats.org/officeDocument/2006/relationships/hyperlink" Target="https://cran.r-project.org/web/packages/CausalMetaR/index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CausalMetaR/index.html" TargetMode="External"/><Relationship Id="rId2" Type="http://schemas.openxmlformats.org/officeDocument/2006/relationships/hyperlink" Target="https://github.com/dobengjhu/multicate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an.r-project.org/web/packages/personalized/index.html" TargetMode="External"/><Relationship Id="rId4" Type="http://schemas.openxmlformats.org/officeDocument/2006/relationships/hyperlink" Target="https://cran.r-project.org/web/packages/metacart/index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ran.r-project.org/web/packages/CausalMetaR/index.html" TargetMode="External"/><Relationship Id="rId2" Type="http://schemas.openxmlformats.org/officeDocument/2006/relationships/hyperlink" Target="https://github.com/dobengjhu/multicate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an.r-project.org/web/packages/personalized/index.html" TargetMode="External"/><Relationship Id="rId4" Type="http://schemas.openxmlformats.org/officeDocument/2006/relationships/hyperlink" Target="https://cran.r-project.org/web/packages/metacart/index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1ADD6B7-ED2B-AD14-F30C-426975F3B4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9366647"/>
              </p:ext>
            </p:extLst>
          </p:nvPr>
        </p:nvGraphicFramePr>
        <p:xfrm>
          <a:off x="932329" y="1266489"/>
          <a:ext cx="8477512" cy="3678253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18933724"/>
                    </a:ext>
                  </a:extLst>
                </a:gridCol>
                <a:gridCol w="1618756">
                  <a:extLst>
                    <a:ext uri="{9D8B030D-6E8A-4147-A177-3AD203B41FA5}">
                      <a16:colId xmlns:a16="http://schemas.microsoft.com/office/drawing/2014/main" val="3945870020"/>
                    </a:ext>
                  </a:extLst>
                </a:gridCol>
                <a:gridCol w="1676652">
                  <a:extLst>
                    <a:ext uri="{9D8B030D-6E8A-4147-A177-3AD203B41FA5}">
                      <a16:colId xmlns:a16="http://schemas.microsoft.com/office/drawing/2014/main" val="2587881850"/>
                    </a:ext>
                  </a:extLst>
                </a:gridCol>
                <a:gridCol w="1676652">
                  <a:extLst>
                    <a:ext uri="{9D8B030D-6E8A-4147-A177-3AD203B41FA5}">
                      <a16:colId xmlns:a16="http://schemas.microsoft.com/office/drawing/2014/main" val="2372690440"/>
                    </a:ext>
                  </a:extLst>
                </a:gridCol>
                <a:gridCol w="1676652">
                  <a:extLst>
                    <a:ext uri="{9D8B030D-6E8A-4147-A177-3AD203B41FA5}">
                      <a16:colId xmlns:a16="http://schemas.microsoft.com/office/drawing/2014/main" val="830598404"/>
                    </a:ext>
                  </a:extLst>
                </a:gridCol>
              </a:tblGrid>
              <a:tr h="282773"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hlinkClick r:id="rId3"/>
                        </a:rPr>
                        <a:t>multicate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  <a:latin typeface="Aptos" panose="020B0004020202020204" pitchFamily="34" charset="0"/>
                          <a:hlinkClick r:id="rId4"/>
                        </a:rPr>
                        <a:t>CausalMetaR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  <a:latin typeface="Aptos" panose="020B0004020202020204" pitchFamily="34" charset="0"/>
                          <a:hlinkClick r:id="rId5"/>
                        </a:rPr>
                        <a:t>metacart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  <a:latin typeface="Aptos" panose="020B0004020202020204" pitchFamily="34" charset="0"/>
                          <a:hlinkClick r:id="rId6"/>
                        </a:rPr>
                        <a:t>personalized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899145"/>
                  </a:ext>
                </a:extLst>
              </a:tr>
              <a:tr h="14138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  <a:latin typeface="Aptos" panose="020B0004020202020204" pitchFamily="34" charset="0"/>
                        </a:rPr>
                        <a:t>Overview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Estimates the CATE across multiple studies using machine learning techniques and predicts the CATE in a target population of interest</a:t>
                      </a: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  <a:latin typeface="Aptos" panose="020B0004020202020204" pitchFamily="34" charset="0"/>
                        </a:rPr>
                        <a:t>Provides robust and efficient methods for Causally Interpretable Meta-Analysis – estimating causal effects in a target population using a multi-source dataset 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  <a:latin typeface="Aptos" panose="020B0004020202020204" pitchFamily="34" charset="0"/>
                        </a:rPr>
                        <a:t>Integrates classification and regression trees (CART) into meta-analysis to identify interaction effects between moderators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  <a:latin typeface="Aptos" panose="020B0004020202020204" pitchFamily="34" charset="0"/>
                        </a:rPr>
                        <a:t>Provides functions for fitting and validation of models for subgroup identification and personalized medicine / precision medicine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866286"/>
                  </a:ext>
                </a:extLst>
              </a:tr>
              <a:tr h="2477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  <a:latin typeface="Aptos" panose="020B0004020202020204" pitchFamily="34" charset="0"/>
                        </a:rPr>
                        <a:t>Specifically for Clinical data?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  <a:latin typeface="Aptos" panose="020B0004020202020204" pitchFamily="34" charset="0"/>
                        </a:rPr>
                        <a:t>✅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6201414"/>
                  </a:ext>
                </a:extLst>
              </a:tr>
              <a:tr h="2477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  <a:latin typeface="Aptos" panose="020B0004020202020204" pitchFamily="34" charset="0"/>
                        </a:rPr>
                        <a:t>Multiple Studies/sources?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9688353"/>
                  </a:ext>
                </a:extLst>
              </a:tr>
              <a:tr h="24770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u="none" strike="noStrike" dirty="0">
                          <a:effectLst/>
                          <a:latin typeface="Aptos" panose="020B0004020202020204" pitchFamily="34" charset="0"/>
                        </a:rPr>
                        <a:t>Multiple aggregation methods?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25097"/>
                  </a:ext>
                </a:extLst>
              </a:tr>
              <a:tr h="24770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u="none" strike="noStrike" dirty="0">
                          <a:effectLst/>
                          <a:latin typeface="Aptos" panose="020B0004020202020204" pitchFamily="34" charset="0"/>
                        </a:rPr>
                        <a:t>Multiple estimation methods?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8608693"/>
                  </a:ext>
                </a:extLst>
              </a:tr>
              <a:tr h="2477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  <a:latin typeface="Aptos" panose="020B0004020202020204" pitchFamily="34" charset="0"/>
                        </a:rPr>
                        <a:t>Heterogeneity?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2288758"/>
                  </a:ext>
                </a:extLst>
              </a:tr>
              <a:tr h="2477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  <a:latin typeface="Aptos" panose="020B0004020202020204" pitchFamily="34" charset="0"/>
                        </a:rPr>
                        <a:t>Individual data (IPD)?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072606"/>
                  </a:ext>
                </a:extLst>
              </a:tr>
              <a:tr h="2477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  <a:latin typeface="Aptos" panose="020B0004020202020204" pitchFamily="34" charset="0"/>
                        </a:rPr>
                        <a:t>Estimation of CATE?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9275298"/>
                  </a:ext>
                </a:extLst>
              </a:tr>
              <a:tr h="2477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  <a:latin typeface="Aptos" panose="020B0004020202020204" pitchFamily="34" charset="0"/>
                        </a:rPr>
                        <a:t>Prediction of CATE?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47218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3E7795E-44C5-4BA3-2150-6D4F5278BA30}"/>
              </a:ext>
            </a:extLst>
          </p:cNvPr>
          <p:cNvSpPr txBox="1"/>
          <p:nvPr/>
        </p:nvSpPr>
        <p:spPr>
          <a:xfrm>
            <a:off x="2419815" y="5185317"/>
            <a:ext cx="4226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include: something about machine learning methods? More about the visuals/interpretability?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55D6B9E-E784-4400-A48A-C950316758E2}"/>
              </a:ext>
            </a:extLst>
          </p:cNvPr>
          <p:cNvSpPr/>
          <p:nvPr/>
        </p:nvSpPr>
        <p:spPr>
          <a:xfrm>
            <a:off x="10335491" y="0"/>
            <a:ext cx="1856509" cy="55418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Updated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878560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34A7DF-5E4D-7B77-7426-54A645C7B4C6}"/>
              </a:ext>
            </a:extLst>
          </p:cNvPr>
          <p:cNvSpPr/>
          <p:nvPr/>
        </p:nvSpPr>
        <p:spPr>
          <a:xfrm>
            <a:off x="0" y="0"/>
            <a:ext cx="12192000" cy="9017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AD1591-1BC2-16FF-486F-A0CC58867FC1}"/>
              </a:ext>
            </a:extLst>
          </p:cNvPr>
          <p:cNvSpPr txBox="1"/>
          <p:nvPr/>
        </p:nvSpPr>
        <p:spPr>
          <a:xfrm>
            <a:off x="419099" y="182292"/>
            <a:ext cx="1074964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  <a:latin typeface="Georgia" panose="02040502050405020303" pitchFamily="18" charset="0"/>
              </a:rPr>
              <a:t>Aggregation Methods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83FA9A-FA7D-06DD-229F-EC6C95AA4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099" y="1142779"/>
            <a:ext cx="1138645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Pooling with Trial Indicator </a:t>
            </a:r>
            <a:r>
              <a:rPr lang="en-US" sz="2400" dirty="0"/>
              <a:t>[Brantner et al., 2024]:</a:t>
            </a:r>
            <a:r>
              <a:rPr lang="en-US" sz="2400" b="1" dirty="0"/>
              <a:t> </a:t>
            </a:r>
            <a:r>
              <a:rPr lang="en-US" sz="2400" dirty="0"/>
              <a:t>Pool all data together but keep </a:t>
            </a:r>
            <a:r>
              <a:rPr lang="en-US" sz="2400" i="1" dirty="0"/>
              <a:t>study as an indicator </a:t>
            </a:r>
            <a:r>
              <a:rPr lang="en-US" sz="2400" dirty="0"/>
              <a:t>and include that as a covariate in the single-study approaches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3036B7-1965-2264-FB26-D83D30AED5AE}"/>
              </a:ext>
            </a:extLst>
          </p:cNvPr>
          <p:cNvSpPr/>
          <p:nvPr/>
        </p:nvSpPr>
        <p:spPr>
          <a:xfrm>
            <a:off x="7215420" y="3318448"/>
            <a:ext cx="2119081" cy="206906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Pooled data </a:t>
            </a:r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trial membership </a:t>
            </a:r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1E0DEB4E-CD86-3DDD-0451-4DABE247F057}"/>
              </a:ext>
            </a:extLst>
          </p:cNvPr>
          <p:cNvSpPr/>
          <p:nvPr/>
        </p:nvSpPr>
        <p:spPr>
          <a:xfrm>
            <a:off x="5132615" y="3652667"/>
            <a:ext cx="1480457" cy="1400628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6AED32E-4D7B-231B-117E-6272AEF8A1E0}"/>
              </a:ext>
            </a:extLst>
          </p:cNvPr>
          <p:cNvSpPr/>
          <p:nvPr/>
        </p:nvSpPr>
        <p:spPr>
          <a:xfrm>
            <a:off x="7044877" y="3148295"/>
            <a:ext cx="2460164" cy="2413390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4DB639-E3F9-E652-9277-58ADF34BA4B7}"/>
              </a:ext>
            </a:extLst>
          </p:cNvPr>
          <p:cNvSpPr txBox="1"/>
          <p:nvPr/>
        </p:nvSpPr>
        <p:spPr>
          <a:xfrm>
            <a:off x="6880988" y="2179858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 single-study method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12A1272-436E-C27B-D0CA-DEB946570CFC}"/>
              </a:ext>
            </a:extLst>
          </p:cNvPr>
          <p:cNvCxnSpPr>
            <a:cxnSpLocks/>
          </p:cNvCxnSpPr>
          <p:nvPr/>
        </p:nvCxnSpPr>
        <p:spPr>
          <a:xfrm>
            <a:off x="8274962" y="2524182"/>
            <a:ext cx="1" cy="40640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01CC064C-BB18-4BC1-2D80-11C5597DFC90}"/>
              </a:ext>
            </a:extLst>
          </p:cNvPr>
          <p:cNvSpPr/>
          <p:nvPr/>
        </p:nvSpPr>
        <p:spPr>
          <a:xfrm>
            <a:off x="3122386" y="2213944"/>
            <a:ext cx="1248229" cy="120468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Trial 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1C2D94-CD32-7B03-AAE4-FAF22915ED9C}"/>
              </a:ext>
            </a:extLst>
          </p:cNvPr>
          <p:cNvSpPr/>
          <p:nvPr/>
        </p:nvSpPr>
        <p:spPr>
          <a:xfrm>
            <a:off x="3122385" y="3556515"/>
            <a:ext cx="1248229" cy="120468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Trial 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38BBC63-7758-8CC2-5053-19A7294F4BF6}"/>
              </a:ext>
            </a:extLst>
          </p:cNvPr>
          <p:cNvSpPr/>
          <p:nvPr/>
        </p:nvSpPr>
        <p:spPr>
          <a:xfrm>
            <a:off x="3107874" y="5188458"/>
            <a:ext cx="1248229" cy="120468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Trial 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FD9E94-FD61-A6F1-D6C8-C4200ECADF2F}"/>
              </a:ext>
            </a:extLst>
          </p:cNvPr>
          <p:cNvSpPr txBox="1"/>
          <p:nvPr/>
        </p:nvSpPr>
        <p:spPr>
          <a:xfrm rot="5400000">
            <a:off x="3538761" y="4780501"/>
            <a:ext cx="498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65723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34A7DF-5E4D-7B77-7426-54A645C7B4C6}"/>
              </a:ext>
            </a:extLst>
          </p:cNvPr>
          <p:cNvSpPr/>
          <p:nvPr/>
        </p:nvSpPr>
        <p:spPr>
          <a:xfrm>
            <a:off x="0" y="0"/>
            <a:ext cx="12192000" cy="9017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AD1591-1BC2-16FF-486F-A0CC58867FC1}"/>
              </a:ext>
            </a:extLst>
          </p:cNvPr>
          <p:cNvSpPr txBox="1"/>
          <p:nvPr/>
        </p:nvSpPr>
        <p:spPr>
          <a:xfrm>
            <a:off x="419099" y="182292"/>
            <a:ext cx="1074964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b="1" dirty="0">
                <a:solidFill>
                  <a:schemeClr val="bg1"/>
                </a:solidFill>
                <a:latin typeface="Georgia" panose="02040502050405020303" pitchFamily="18" charset="0"/>
              </a:rPr>
              <a:t>Aggregation Methods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83FA9A-FA7D-06DD-229F-EC6C95AA40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099" y="1093792"/>
            <a:ext cx="11386458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Ensemble Forest </a:t>
            </a:r>
            <a:r>
              <a:rPr lang="en-US" sz="2400" dirty="0"/>
              <a:t>[Tan et al., 2023]: Fit model within each study, apply each model to all individuals, and then fit an ensemble random forest to the augmented data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36A374A-B2A8-6987-0BF3-6B8A15D6592D}"/>
              </a:ext>
            </a:extLst>
          </p:cNvPr>
          <p:cNvSpPr/>
          <p:nvPr/>
        </p:nvSpPr>
        <p:spPr>
          <a:xfrm>
            <a:off x="2844800" y="2036585"/>
            <a:ext cx="1248229" cy="120468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Trial 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B0838A2-C5A1-94B7-290F-A36ECB18E268}"/>
              </a:ext>
            </a:extLst>
          </p:cNvPr>
          <p:cNvSpPr/>
          <p:nvPr/>
        </p:nvSpPr>
        <p:spPr>
          <a:xfrm>
            <a:off x="2844799" y="3495268"/>
            <a:ext cx="1248229" cy="120468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Trial 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A96EF5F-B34D-B267-1E74-127E454B7387}"/>
              </a:ext>
            </a:extLst>
          </p:cNvPr>
          <p:cNvSpPr/>
          <p:nvPr/>
        </p:nvSpPr>
        <p:spPr>
          <a:xfrm>
            <a:off x="2844799" y="5373048"/>
            <a:ext cx="1248229" cy="120468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Trial K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6A0D0CE-18D5-60AF-7F2A-0A8D74426AD2}"/>
              </a:ext>
            </a:extLst>
          </p:cNvPr>
          <p:cNvSpPr/>
          <p:nvPr/>
        </p:nvSpPr>
        <p:spPr>
          <a:xfrm>
            <a:off x="7982862" y="3333487"/>
            <a:ext cx="2119081" cy="206906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u="sng" dirty="0">
                <a:latin typeface="Arial" panose="020B0604020202020204" pitchFamily="34" charset="0"/>
                <a:cs typeface="Arial" panose="020B0604020202020204" pitchFamily="34" charset="0"/>
              </a:rPr>
              <a:t>Augmented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data with K predictions per person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54E3216-6BC1-33AE-8476-9CD1008187B6}"/>
              </a:ext>
            </a:extLst>
          </p:cNvPr>
          <p:cNvSpPr/>
          <p:nvPr/>
        </p:nvSpPr>
        <p:spPr>
          <a:xfrm>
            <a:off x="2728683" y="1949415"/>
            <a:ext cx="1480457" cy="1400628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698D80-48D7-A8D3-919E-0A162959F359}"/>
              </a:ext>
            </a:extLst>
          </p:cNvPr>
          <p:cNvSpPr txBox="1"/>
          <p:nvPr/>
        </p:nvSpPr>
        <p:spPr>
          <a:xfrm rot="16200000">
            <a:off x="547696" y="4125813"/>
            <a:ext cx="2787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 single-study method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0755C66-5E8D-0168-4271-ACCF80FCF91A}"/>
              </a:ext>
            </a:extLst>
          </p:cNvPr>
          <p:cNvCxnSpPr>
            <a:cxnSpLocks/>
          </p:cNvCxnSpPr>
          <p:nvPr/>
        </p:nvCxnSpPr>
        <p:spPr>
          <a:xfrm flipV="1">
            <a:off x="2253342" y="2965494"/>
            <a:ext cx="417283" cy="52976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826B473-A0C1-BFC8-E411-E8F49E7AEFDF}"/>
              </a:ext>
            </a:extLst>
          </p:cNvPr>
          <p:cNvSpPr txBox="1"/>
          <p:nvPr/>
        </p:nvSpPr>
        <p:spPr>
          <a:xfrm rot="5400000">
            <a:off x="3318329" y="4830578"/>
            <a:ext cx="4989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…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08B3C2D-8E35-3592-37E8-9456E1642CA3}"/>
              </a:ext>
            </a:extLst>
          </p:cNvPr>
          <p:cNvSpPr/>
          <p:nvPr/>
        </p:nvSpPr>
        <p:spPr>
          <a:xfrm>
            <a:off x="2728683" y="3397297"/>
            <a:ext cx="1480457" cy="1400628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7B8EA06-B403-E4FB-7B03-9FCBCAE92D21}"/>
              </a:ext>
            </a:extLst>
          </p:cNvPr>
          <p:cNvSpPr/>
          <p:nvPr/>
        </p:nvSpPr>
        <p:spPr>
          <a:xfrm>
            <a:off x="2728682" y="5268124"/>
            <a:ext cx="1480457" cy="1400628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9A4F2EC-9CB0-2681-5E7B-4296F8172F9A}"/>
              </a:ext>
            </a:extLst>
          </p:cNvPr>
          <p:cNvCxnSpPr>
            <a:cxnSpLocks/>
          </p:cNvCxnSpPr>
          <p:nvPr/>
        </p:nvCxnSpPr>
        <p:spPr>
          <a:xfrm flipV="1">
            <a:off x="2301005" y="3962840"/>
            <a:ext cx="359227" cy="119821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163193-2791-FDF8-5F1E-882B6EA8AC53}"/>
              </a:ext>
            </a:extLst>
          </p:cNvPr>
          <p:cNvCxnSpPr>
            <a:cxnSpLocks/>
          </p:cNvCxnSpPr>
          <p:nvPr/>
        </p:nvCxnSpPr>
        <p:spPr>
          <a:xfrm>
            <a:off x="2171691" y="5304105"/>
            <a:ext cx="498934" cy="40034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001A353-988F-E741-4EB4-F996CCF02BA9}"/>
              </a:ext>
            </a:extLst>
          </p:cNvPr>
          <p:cNvSpPr txBox="1"/>
          <p:nvPr/>
        </p:nvSpPr>
        <p:spPr>
          <a:xfrm>
            <a:off x="4783117" y="3946406"/>
            <a:ext cx="30889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 according to trial 1, trial 2, …, trial K models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946EC61-71D8-A169-72A4-A8E5382EDDBB}"/>
              </a:ext>
            </a:extLst>
          </p:cNvPr>
          <p:cNvCxnSpPr>
            <a:cxnSpLocks/>
          </p:cNvCxnSpPr>
          <p:nvPr/>
        </p:nvCxnSpPr>
        <p:spPr>
          <a:xfrm>
            <a:off x="4325256" y="2505507"/>
            <a:ext cx="1011049" cy="129370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5390BC1-0CE8-5A50-9AFD-8C2D3F87E593}"/>
              </a:ext>
            </a:extLst>
          </p:cNvPr>
          <p:cNvCxnSpPr>
            <a:cxnSpLocks/>
          </p:cNvCxnSpPr>
          <p:nvPr/>
        </p:nvCxnSpPr>
        <p:spPr>
          <a:xfrm>
            <a:off x="4346041" y="3906135"/>
            <a:ext cx="429158" cy="149743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B3B3BD3-E2B6-7DBB-8629-DF3B5D1DC78F}"/>
              </a:ext>
            </a:extLst>
          </p:cNvPr>
          <p:cNvCxnSpPr>
            <a:cxnSpLocks/>
          </p:cNvCxnSpPr>
          <p:nvPr/>
        </p:nvCxnSpPr>
        <p:spPr>
          <a:xfrm flipV="1">
            <a:off x="4373750" y="4745478"/>
            <a:ext cx="807850" cy="1283375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6D1AF52D-C397-0821-30E5-7D8A7120F605}"/>
              </a:ext>
            </a:extLst>
          </p:cNvPr>
          <p:cNvSpPr/>
          <p:nvPr/>
        </p:nvSpPr>
        <p:spPr>
          <a:xfrm>
            <a:off x="7864187" y="3210419"/>
            <a:ext cx="2356429" cy="2338825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A1BA53-B1BD-617E-AB7E-F8B19B51967E}"/>
              </a:ext>
            </a:extLst>
          </p:cNvPr>
          <p:cNvSpPr txBox="1"/>
          <p:nvPr/>
        </p:nvSpPr>
        <p:spPr>
          <a:xfrm>
            <a:off x="7497950" y="2458777"/>
            <a:ext cx="3088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 ensemble model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3CAEF74-11F1-2F0F-1D93-ABBBB9C91D3A}"/>
              </a:ext>
            </a:extLst>
          </p:cNvPr>
          <p:cNvCxnSpPr>
            <a:cxnSpLocks/>
          </p:cNvCxnSpPr>
          <p:nvPr/>
        </p:nvCxnSpPr>
        <p:spPr>
          <a:xfrm>
            <a:off x="9029309" y="2799081"/>
            <a:ext cx="0" cy="352637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4411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D420DC1-D01D-C110-2687-49449159ED0F}"/>
              </a:ext>
            </a:extLst>
          </p:cNvPr>
          <p:cNvGrpSpPr/>
          <p:nvPr/>
        </p:nvGrpSpPr>
        <p:grpSpPr>
          <a:xfrm>
            <a:off x="200526" y="144379"/>
            <a:ext cx="11605936" cy="6495501"/>
            <a:chOff x="9510334" y="11881723"/>
            <a:chExt cx="12409444" cy="6832125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C3126CE-198A-24E3-6270-5DB420E8A4AF}"/>
                </a:ext>
              </a:extLst>
            </p:cNvPr>
            <p:cNvGrpSpPr/>
            <p:nvPr/>
          </p:nvGrpSpPr>
          <p:grpSpPr>
            <a:xfrm>
              <a:off x="9510334" y="11977526"/>
              <a:ext cx="12409444" cy="6736322"/>
              <a:chOff x="10057252" y="11219576"/>
              <a:chExt cx="10828642" cy="7367706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57FA893F-64B3-D2B2-B12D-61CF8DB36D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b="54611"/>
              <a:stretch>
                <a:fillRect/>
              </a:stretch>
            </p:blipFill>
            <p:spPr>
              <a:xfrm>
                <a:off x="17418089" y="14999677"/>
                <a:ext cx="3467805" cy="3587605"/>
              </a:xfrm>
              <a:prstGeom prst="rect">
                <a:avLst/>
              </a:prstGeom>
            </p:spPr>
          </p:pic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94CC0A74-1F95-44A9-9129-7D3ECC3BC9F9}"/>
                  </a:ext>
                </a:extLst>
              </p:cNvPr>
              <p:cNvGrpSpPr/>
              <p:nvPr/>
            </p:nvGrpSpPr>
            <p:grpSpPr>
              <a:xfrm>
                <a:off x="10057252" y="11219576"/>
                <a:ext cx="10828642" cy="7351034"/>
                <a:chOff x="9753600" y="9372600"/>
                <a:chExt cx="10828642" cy="7351034"/>
              </a:xfrm>
            </p:grpSpPr>
            <p:pic>
              <p:nvPicPr>
                <p:cNvPr id="7" name="Picture 6">
                  <a:extLst>
                    <a:ext uri="{FF2B5EF4-FFF2-40B4-BE49-F238E27FC236}">
                      <a16:creationId xmlns:a16="http://schemas.microsoft.com/office/drawing/2014/main" id="{A875F98B-78E0-284B-CBB3-050CB935170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rcRect b="50074"/>
                <a:stretch>
                  <a:fillRect/>
                </a:stretch>
              </p:blipFill>
              <p:spPr>
                <a:xfrm>
                  <a:off x="9753600" y="9372600"/>
                  <a:ext cx="7331647" cy="3600178"/>
                </a:xfrm>
                <a:prstGeom prst="rect">
                  <a:avLst/>
                </a:prstGeom>
              </p:spPr>
            </p:pic>
            <p:pic>
              <p:nvPicPr>
                <p:cNvPr id="8" name="Picture 7">
                  <a:extLst>
                    <a:ext uri="{FF2B5EF4-FFF2-40B4-BE49-F238E27FC236}">
                      <a16:creationId xmlns:a16="http://schemas.microsoft.com/office/drawing/2014/main" id="{2F35D272-C771-3B4B-82EC-034C744A357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789160" y="13077561"/>
                  <a:ext cx="3656351" cy="3646073"/>
                </a:xfrm>
                <a:prstGeom prst="rect">
                  <a:avLst/>
                </a:prstGeom>
              </p:spPr>
            </p:pic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500FFE0E-4290-E29F-95C0-61A34018AEF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rcRect t="50054" r="49602"/>
                <a:stretch>
                  <a:fillRect/>
                </a:stretch>
              </p:blipFill>
              <p:spPr>
                <a:xfrm>
                  <a:off x="17059848" y="9376472"/>
                  <a:ext cx="3522394" cy="3601657"/>
                </a:xfrm>
                <a:prstGeom prst="rect">
                  <a:avLst/>
                </a:prstGeom>
              </p:spPr>
            </p:pic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8488B531-65E3-DDA5-9578-D893A14E95E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rcRect l="49602" t="50053" b="5417"/>
                <a:stretch>
                  <a:fillRect/>
                </a:stretch>
              </p:blipFill>
              <p:spPr>
                <a:xfrm>
                  <a:off x="13390233" y="13440913"/>
                  <a:ext cx="3724205" cy="3211036"/>
                </a:xfrm>
                <a:prstGeom prst="rect">
                  <a:avLst/>
                </a:prstGeom>
              </p:spPr>
            </p:pic>
          </p:grp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0E6085C-932E-E7BB-BE04-779D0C1F6215}"/>
                </a:ext>
              </a:extLst>
            </p:cNvPr>
            <p:cNvSpPr txBox="1"/>
            <p:nvPr/>
          </p:nvSpPr>
          <p:spPr>
            <a:xfrm>
              <a:off x="9582113" y="11894571"/>
              <a:ext cx="4061469" cy="42464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90000">
              <a:noAutofit/>
            </a:bodyPr>
            <a:lstStyle/>
            <a:p>
              <a:pPr algn="ctr"/>
              <a:r>
                <a:rPr lang="en-KR" dirty="0"/>
                <a:t>Histogram of Estiamted CATEs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0F31BDA-7BAB-6195-C231-ECEFCD809F7D}"/>
                </a:ext>
              </a:extLst>
            </p:cNvPr>
            <p:cNvSpPr txBox="1"/>
            <p:nvPr/>
          </p:nvSpPr>
          <p:spPr>
            <a:xfrm>
              <a:off x="13772231" y="11881723"/>
              <a:ext cx="4064714" cy="43748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90000">
              <a:noAutofit/>
            </a:bodyPr>
            <a:lstStyle/>
            <a:p>
              <a:pPr algn="ctr"/>
              <a:r>
                <a:rPr lang="en-KR" dirty="0"/>
                <a:t>Boxplot of CATEs by Study ID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09C9AB0-9831-E690-AE9F-35508040681D}"/>
                </a:ext>
              </a:extLst>
            </p:cNvPr>
            <p:cNvSpPr txBox="1"/>
            <p:nvPr/>
          </p:nvSpPr>
          <p:spPr>
            <a:xfrm>
              <a:off x="17958508" y="11890155"/>
              <a:ext cx="3863648" cy="4290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90000">
              <a:noAutofit/>
            </a:bodyPr>
            <a:lstStyle/>
            <a:p>
              <a:pPr algn="ctr"/>
              <a:r>
                <a:rPr lang="en-KR" dirty="0"/>
                <a:t>95% CI Plot for All CATEs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C46EF48-F2EF-64D4-A103-05F2E85A272B}"/>
                </a:ext>
              </a:extLst>
            </p:cNvPr>
            <p:cNvSpPr txBox="1"/>
            <p:nvPr/>
          </p:nvSpPr>
          <p:spPr>
            <a:xfrm>
              <a:off x="9582113" y="15371645"/>
              <a:ext cx="4095742" cy="449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90000">
              <a:noAutofit/>
            </a:bodyPr>
            <a:lstStyle/>
            <a:p>
              <a:pPr algn="ctr"/>
              <a:r>
                <a:rPr lang="en-KR" dirty="0"/>
                <a:t>Interpretation Tree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1EFF9A9-8E5D-6173-9FE5-BF6FDFC51C1A}"/>
                </a:ext>
              </a:extLst>
            </p:cNvPr>
            <p:cNvSpPr txBox="1"/>
            <p:nvPr/>
          </p:nvSpPr>
          <p:spPr>
            <a:xfrm>
              <a:off x="13772232" y="15380078"/>
              <a:ext cx="4110942" cy="441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90000">
              <a:noAutofit/>
            </a:bodyPr>
            <a:lstStyle/>
            <a:p>
              <a:pPr algn="ctr"/>
              <a:r>
                <a:rPr lang="en-KR" dirty="0"/>
                <a:t>Best Linear Projection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9489ACE-E24A-F92A-0308-B9C342CB513C}"/>
                </a:ext>
              </a:extLst>
            </p:cNvPr>
            <p:cNvSpPr txBox="1"/>
            <p:nvPr/>
          </p:nvSpPr>
          <p:spPr>
            <a:xfrm>
              <a:off x="17989636" y="15371645"/>
              <a:ext cx="3815367" cy="44975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lIns="90000">
              <a:noAutofit/>
            </a:bodyPr>
            <a:lstStyle/>
            <a:p>
              <a:pPr algn="ctr"/>
              <a:r>
                <a:rPr lang="en-KR" dirty="0"/>
                <a:t>Covariate Distribution by Study ID</a:t>
              </a: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9E58FF0-5B6A-962C-07A2-A8F8C6C6E991}"/>
              </a:ext>
            </a:extLst>
          </p:cNvPr>
          <p:cNvCxnSpPr>
            <a:cxnSpLocks/>
          </p:cNvCxnSpPr>
          <p:nvPr/>
        </p:nvCxnSpPr>
        <p:spPr>
          <a:xfrm>
            <a:off x="4186467" y="6563075"/>
            <a:ext cx="3830543" cy="11489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433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92EFE-38A0-40B9-C686-EC21AF2D6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FCF350-0455-4A16-ABF2-7391F1803272}"/>
              </a:ext>
            </a:extLst>
          </p:cNvPr>
          <p:cNvGraphicFramePr>
            <a:graphicFrameLocks noGrp="1"/>
          </p:cNvGraphicFramePr>
          <p:nvPr/>
        </p:nvGraphicFramePr>
        <p:xfrm>
          <a:off x="1148203" y="1266489"/>
          <a:ext cx="8261637" cy="3182849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725809">
                  <a:extLst>
                    <a:ext uri="{9D8B030D-6E8A-4147-A177-3AD203B41FA5}">
                      <a16:colId xmlns:a16="http://schemas.microsoft.com/office/drawing/2014/main" val="18933724"/>
                    </a:ext>
                  </a:extLst>
                </a:gridCol>
                <a:gridCol w="1633957">
                  <a:extLst>
                    <a:ext uri="{9D8B030D-6E8A-4147-A177-3AD203B41FA5}">
                      <a16:colId xmlns:a16="http://schemas.microsoft.com/office/drawing/2014/main" val="3945870020"/>
                    </a:ext>
                  </a:extLst>
                </a:gridCol>
                <a:gridCol w="1633957">
                  <a:extLst>
                    <a:ext uri="{9D8B030D-6E8A-4147-A177-3AD203B41FA5}">
                      <a16:colId xmlns:a16="http://schemas.microsoft.com/office/drawing/2014/main" val="2587881850"/>
                    </a:ext>
                  </a:extLst>
                </a:gridCol>
                <a:gridCol w="1633957">
                  <a:extLst>
                    <a:ext uri="{9D8B030D-6E8A-4147-A177-3AD203B41FA5}">
                      <a16:colId xmlns:a16="http://schemas.microsoft.com/office/drawing/2014/main" val="2372690440"/>
                    </a:ext>
                  </a:extLst>
                </a:gridCol>
                <a:gridCol w="1633957">
                  <a:extLst>
                    <a:ext uri="{9D8B030D-6E8A-4147-A177-3AD203B41FA5}">
                      <a16:colId xmlns:a16="http://schemas.microsoft.com/office/drawing/2014/main" val="830598404"/>
                    </a:ext>
                  </a:extLst>
                </a:gridCol>
              </a:tblGrid>
              <a:tr h="282773">
                <a:tc>
                  <a:txBody>
                    <a:bodyPr/>
                    <a:lstStyle/>
                    <a:p>
                      <a:pPr algn="ctr" fontAlgn="ctr"/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hlinkClick r:id="rId2"/>
                        </a:rPr>
                        <a:t>multicate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  <a:latin typeface="Aptos" panose="020B0004020202020204" pitchFamily="34" charset="0"/>
                          <a:hlinkClick r:id="rId3"/>
                        </a:rPr>
                        <a:t>CausalMetaR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  <a:latin typeface="Aptos" panose="020B0004020202020204" pitchFamily="34" charset="0"/>
                          <a:hlinkClick r:id="rId4"/>
                        </a:rPr>
                        <a:t>metacart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b="1" u="none" strike="noStrike" dirty="0">
                          <a:effectLst/>
                          <a:latin typeface="Aptos" panose="020B0004020202020204" pitchFamily="34" charset="0"/>
                          <a:hlinkClick r:id="rId5"/>
                        </a:rPr>
                        <a:t>personalized</a:t>
                      </a:r>
                      <a:endParaRPr lang="en-US" sz="1050" b="1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899145"/>
                  </a:ext>
                </a:extLst>
              </a:tr>
              <a:tr h="141386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  <a:latin typeface="Aptos" panose="020B0004020202020204" pitchFamily="34" charset="0"/>
                        </a:rPr>
                        <a:t>Overview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b="0" i="0" u="none" strike="noStrike" dirty="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Estimates the CATE across multiple studies using machine learning techniques and predicts the CATE in a target population of interest</a:t>
                      </a: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  <a:latin typeface="Aptos" panose="020B0004020202020204" pitchFamily="34" charset="0"/>
                        </a:rPr>
                        <a:t>Provides robust and efficient methods for Causally Interpretable Meta-Analysis – estimating causal effects in a target population using a multi-source dataset 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  <a:latin typeface="Aptos" panose="020B0004020202020204" pitchFamily="34" charset="0"/>
                        </a:rPr>
                        <a:t>Integrates classification and regression trees (CART) into meta-analysis to identify interaction effects between moderators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50" u="none" strike="noStrike" dirty="0">
                          <a:effectLst/>
                          <a:latin typeface="Aptos" panose="020B0004020202020204" pitchFamily="34" charset="0"/>
                        </a:rPr>
                        <a:t>Provides functions for fitting and validation of models for subgroup identification and personalized medicine / precision medicine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7866286"/>
                  </a:ext>
                </a:extLst>
              </a:tr>
              <a:tr h="2477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  <a:latin typeface="Aptos" panose="020B0004020202020204" pitchFamily="34" charset="0"/>
                        </a:rPr>
                        <a:t>Specifically for Clinical data?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  <a:latin typeface="Aptos" panose="020B0004020202020204" pitchFamily="34" charset="0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6201414"/>
                  </a:ext>
                </a:extLst>
              </a:tr>
              <a:tr h="2477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  <a:latin typeface="Aptos" panose="020B0004020202020204" pitchFamily="34" charset="0"/>
                        </a:rPr>
                        <a:t>Multiple Studies/sources?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9688353"/>
                  </a:ext>
                </a:extLst>
              </a:tr>
              <a:tr h="2477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  <a:latin typeface="Aptos" panose="020B0004020202020204" pitchFamily="34" charset="0"/>
                        </a:rPr>
                        <a:t>Heterogeneity?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2288758"/>
                  </a:ext>
                </a:extLst>
              </a:tr>
              <a:tr h="2477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 dirty="0">
                          <a:effectLst/>
                          <a:latin typeface="Aptos" panose="020B0004020202020204" pitchFamily="34" charset="0"/>
                        </a:rPr>
                        <a:t>Individual data (IPD)?</a:t>
                      </a:r>
                      <a:endParaRPr lang="en-US" sz="105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072606"/>
                  </a:ext>
                </a:extLst>
              </a:tr>
              <a:tr h="2477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  <a:latin typeface="Aptos" panose="020B0004020202020204" pitchFamily="34" charset="0"/>
                        </a:rPr>
                        <a:t>Estimation of CATE?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9275298"/>
                  </a:ext>
                </a:extLst>
              </a:tr>
              <a:tr h="2477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50" u="none" strike="noStrike">
                          <a:effectLst/>
                          <a:latin typeface="Aptos" panose="020B0004020202020204" pitchFamily="34" charset="0"/>
                        </a:rPr>
                        <a:t>Prediction of CATE?</a:t>
                      </a:r>
                      <a:endParaRPr lang="en-US" sz="1050" b="0" i="0" u="none" strike="noStrike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0B0004020202020204" pitchFamily="34" charset="0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" panose="020B0004020202020204" pitchFamily="34" charset="0"/>
                      </a:endParaRPr>
                    </a:p>
                  </a:txBody>
                  <a:tcPr marL="5961" marR="5961" marT="5961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747218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B888E0D-6E5E-C400-D121-2B137E102EC7}"/>
              </a:ext>
            </a:extLst>
          </p:cNvPr>
          <p:cNvSpPr txBox="1"/>
          <p:nvPr/>
        </p:nvSpPr>
        <p:spPr>
          <a:xfrm>
            <a:off x="2419815" y="5185317"/>
            <a:ext cx="42263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include: something about machine learning methods? More about the visuals/interpretability?</a:t>
            </a:r>
          </a:p>
        </p:txBody>
      </p:sp>
    </p:spTree>
    <p:extLst>
      <p:ext uri="{BB962C8B-B14F-4D97-AF65-F5344CB8AC3E}">
        <p14:creationId xmlns:p14="http://schemas.microsoft.com/office/powerpoint/2010/main" val="341906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3F45A-F394-2DD0-8B0E-16609BF36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7D9FB43-6D01-EB71-6032-BDF4927A927C}"/>
              </a:ext>
            </a:extLst>
          </p:cNvPr>
          <p:cNvGraphicFramePr>
            <a:graphicFrameLocks noGrp="1"/>
          </p:cNvGraphicFramePr>
          <p:nvPr/>
        </p:nvGraphicFramePr>
        <p:xfrm>
          <a:off x="1148203" y="1266490"/>
          <a:ext cx="8261637" cy="3890930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1725809">
                  <a:extLst>
                    <a:ext uri="{9D8B030D-6E8A-4147-A177-3AD203B41FA5}">
                      <a16:colId xmlns:a16="http://schemas.microsoft.com/office/drawing/2014/main" val="18933724"/>
                    </a:ext>
                  </a:extLst>
                </a:gridCol>
                <a:gridCol w="1633957">
                  <a:extLst>
                    <a:ext uri="{9D8B030D-6E8A-4147-A177-3AD203B41FA5}">
                      <a16:colId xmlns:a16="http://schemas.microsoft.com/office/drawing/2014/main" val="3945870020"/>
                    </a:ext>
                  </a:extLst>
                </a:gridCol>
                <a:gridCol w="1633957">
                  <a:extLst>
                    <a:ext uri="{9D8B030D-6E8A-4147-A177-3AD203B41FA5}">
                      <a16:colId xmlns:a16="http://schemas.microsoft.com/office/drawing/2014/main" val="2587881850"/>
                    </a:ext>
                  </a:extLst>
                </a:gridCol>
                <a:gridCol w="1633957">
                  <a:extLst>
                    <a:ext uri="{9D8B030D-6E8A-4147-A177-3AD203B41FA5}">
                      <a16:colId xmlns:a16="http://schemas.microsoft.com/office/drawing/2014/main" val="2372690440"/>
                    </a:ext>
                  </a:extLst>
                </a:gridCol>
                <a:gridCol w="1633957">
                  <a:extLst>
                    <a:ext uri="{9D8B030D-6E8A-4147-A177-3AD203B41FA5}">
                      <a16:colId xmlns:a16="http://schemas.microsoft.com/office/drawing/2014/main" val="830598404"/>
                    </a:ext>
                  </a:extLst>
                </a:gridCol>
              </a:tblGrid>
              <a:tr h="250374"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hlinkClick r:id="rId2"/>
                        </a:rPr>
                        <a:t>multicate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 err="1">
                          <a:effectLst/>
                          <a:hlinkClick r:id="rId3"/>
                        </a:rPr>
                        <a:t>CausalMetaR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 err="1">
                          <a:effectLst/>
                          <a:hlinkClick r:id="rId4"/>
                        </a:rPr>
                        <a:t>metacart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u="none" strike="noStrike" dirty="0">
                          <a:effectLst/>
                          <a:hlinkClick r:id="rId5"/>
                        </a:rPr>
                        <a:t>personalized</a:t>
                      </a:r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0899145"/>
                  </a:ext>
                </a:extLst>
              </a:tr>
              <a:tr h="125186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Title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Estimates the CATE across multiple studies using machine learning techniques and predicts the CATE in a target population of interest</a:t>
                      </a: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Provides robust and efficient methods for Causally Interpretable Meta-Analysis – estimating causal effects in a target population using a multi-source dataset 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Integrates classification and regression trees (CART) into meta-analysis to identify interaction effects between moderators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u="none" strike="noStrike" dirty="0">
                          <a:effectLst/>
                        </a:rPr>
                        <a:t>Provides functions for fitting and validation of models for subgroup identification and personalized medicine / precision medicine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177866286"/>
                  </a:ext>
                </a:extLst>
              </a:tr>
              <a:tr h="1251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Description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Focusing on various combination of aggregation and estimation method for multiple studies and a target population, as well as visualization of covariate distributions across studies</a:t>
                      </a: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Focusing on SATE (or PATE) using machine learning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Focusing on </a:t>
                      </a:r>
                      <a:r>
                        <a:rPr lang="en-US" sz="1000" u="none" strike="noStrike" dirty="0" err="1">
                          <a:effectLst/>
                        </a:rPr>
                        <a:t>indentifying</a:t>
                      </a:r>
                      <a:r>
                        <a:rPr lang="en-US" sz="1000" u="none" strike="noStrike" dirty="0">
                          <a:effectLst/>
                        </a:rPr>
                        <a:t> the interaction effects between influential moderators in meta-analysis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For subgroup identification under the general subgroup identification framework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extLst>
                  <a:ext uri="{0D108BD9-81ED-4DB2-BD59-A6C34878D82A}">
                    <a16:rowId xmlns:a16="http://schemas.microsoft.com/office/drawing/2014/main" val="3114641711"/>
                  </a:ext>
                </a:extLst>
              </a:tr>
              <a:tr h="1251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Specifically for Clinical data?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u="none" strike="noStrike" dirty="0">
                          <a:effectLst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extLst>
                  <a:ext uri="{0D108BD9-81ED-4DB2-BD59-A6C34878D82A}">
                    <a16:rowId xmlns:a16="http://schemas.microsoft.com/office/drawing/2014/main" val="1156201414"/>
                  </a:ext>
                </a:extLst>
              </a:tr>
              <a:tr h="1359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Multiple Studies/sources?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extLst>
                  <a:ext uri="{0D108BD9-81ED-4DB2-BD59-A6C34878D82A}">
                    <a16:rowId xmlns:a16="http://schemas.microsoft.com/office/drawing/2014/main" val="2439688353"/>
                  </a:ext>
                </a:extLst>
              </a:tr>
              <a:tr h="1359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Heterogeneity?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extLst>
                  <a:ext uri="{0D108BD9-81ED-4DB2-BD59-A6C34878D82A}">
                    <a16:rowId xmlns:a16="http://schemas.microsoft.com/office/drawing/2014/main" val="2552288758"/>
                  </a:ext>
                </a:extLst>
              </a:tr>
              <a:tr h="1267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Individual traits (IPD)?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extLst>
                  <a:ext uri="{0D108BD9-81ED-4DB2-BD59-A6C34878D82A}">
                    <a16:rowId xmlns:a16="http://schemas.microsoft.com/office/drawing/2014/main" val="56072606"/>
                  </a:ext>
                </a:extLst>
              </a:tr>
              <a:tr h="12677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Estimation of CATE?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extLst>
                  <a:ext uri="{0D108BD9-81ED-4DB2-BD59-A6C34878D82A}">
                    <a16:rowId xmlns:a16="http://schemas.microsoft.com/office/drawing/2014/main" val="3209275298"/>
                  </a:ext>
                </a:extLst>
              </a:tr>
              <a:tr h="1251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Prediction of CATE?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ptos" panose="02110004020202020204"/>
                          <a:ea typeface="+mn-ea"/>
                          <a:cs typeface="+mn-cs"/>
                        </a:rPr>
                        <a:t>✅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61" marR="5961" marT="5961" marB="0" anchor="ctr"/>
                </a:tc>
                <a:extLst>
                  <a:ext uri="{0D108BD9-81ED-4DB2-BD59-A6C34878D82A}">
                    <a16:rowId xmlns:a16="http://schemas.microsoft.com/office/drawing/2014/main" val="3357472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4652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D7CB42A-668C-5F1B-A7F4-FE17069F03B7}"/>
              </a:ext>
            </a:extLst>
          </p:cNvPr>
          <p:cNvSpPr/>
          <p:nvPr/>
        </p:nvSpPr>
        <p:spPr>
          <a:xfrm>
            <a:off x="6743700" y="1759950"/>
            <a:ext cx="2981738" cy="1706217"/>
          </a:xfrm>
          <a:prstGeom prst="rect">
            <a:avLst/>
          </a:prstGeom>
          <a:noFill/>
          <a:ln w="38100"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None/>
            </a:pPr>
            <a:r>
              <a:rPr lang="en-US" sz="2400" b="1" u="sng" dirty="0">
                <a:solidFill>
                  <a:sysClr val="windowText" lastClr="000000"/>
                </a:solidFill>
                <a:ea typeface="Helvetica Neue" panose="02000503000000020004" pitchFamily="2" charset="0"/>
                <a:cs typeface="Arial" panose="020B0604020202020204" pitchFamily="34" charset="0"/>
              </a:rPr>
              <a:t>Target population</a:t>
            </a:r>
          </a:p>
          <a:p>
            <a:pPr lvl="0" algn="ctr">
              <a:buNone/>
            </a:pPr>
            <a:r>
              <a:rPr lang="en-US" sz="2400" dirty="0">
                <a:solidFill>
                  <a:sysClr val="windowText" lastClr="000000"/>
                </a:solidFill>
                <a:ea typeface="Helvetica Neue" panose="02000503000000020004" pitchFamily="2" charset="0"/>
                <a:cs typeface="Arial" panose="020B0604020202020204" pitchFamily="34" charset="0"/>
              </a:rPr>
              <a:t>Group of patients at baseline in a health care system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21C13E-93B9-790C-1577-2A783950A511}"/>
              </a:ext>
            </a:extLst>
          </p:cNvPr>
          <p:cNvSpPr/>
          <p:nvPr/>
        </p:nvSpPr>
        <p:spPr>
          <a:xfrm>
            <a:off x="3114262" y="1759950"/>
            <a:ext cx="2981738" cy="1706217"/>
          </a:xfrm>
          <a:prstGeom prst="rect">
            <a:avLst/>
          </a:prstGeom>
          <a:noFill/>
          <a:ln w="38100"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None/>
            </a:pPr>
            <a:r>
              <a:rPr lang="en-US" sz="2400" b="1" u="sng" dirty="0">
                <a:solidFill>
                  <a:sysClr val="windowText" lastClr="000000"/>
                </a:solidFill>
                <a:ea typeface="Helvetica Neue" panose="02000503000000020004" pitchFamily="2" charset="0"/>
                <a:cs typeface="Arial" panose="020B0604020202020204" pitchFamily="34" charset="0"/>
              </a:rPr>
              <a:t>Training data</a:t>
            </a:r>
          </a:p>
          <a:p>
            <a:pPr lvl="0" algn="ctr">
              <a:buNone/>
            </a:pPr>
            <a:r>
              <a:rPr lang="en-US" sz="2400" dirty="0">
                <a:solidFill>
                  <a:sysClr val="windowText" lastClr="000000"/>
                </a:solidFill>
                <a:ea typeface="Helvetica Neue" panose="02000503000000020004" pitchFamily="2" charset="0"/>
                <a:cs typeface="Arial" panose="020B0604020202020204" pitchFamily="34" charset="0"/>
              </a:rPr>
              <a:t>Multiple studies comparing treatment efficacy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E5D305-22C5-54DB-7B91-56677E71396E}"/>
              </a:ext>
            </a:extLst>
          </p:cNvPr>
          <p:cNvSpPr/>
          <p:nvPr/>
        </p:nvSpPr>
        <p:spPr>
          <a:xfrm>
            <a:off x="3114262" y="4388194"/>
            <a:ext cx="2981738" cy="1706217"/>
          </a:xfrm>
          <a:prstGeom prst="rect">
            <a:avLst/>
          </a:prstGeom>
          <a:noFill/>
          <a:ln w="38100"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None/>
            </a:pPr>
            <a:r>
              <a:rPr lang="en-US" sz="2400" b="1" u="sng" dirty="0">
                <a:solidFill>
                  <a:sysClr val="windowText" lastClr="000000"/>
                </a:solidFill>
                <a:ea typeface="Helvetica Neue" panose="02000503000000020004" pitchFamily="2" charset="0"/>
                <a:cs typeface="Arial" panose="020B0604020202020204" pitchFamily="34" charset="0"/>
              </a:rPr>
              <a:t>Step 1</a:t>
            </a:r>
            <a:endParaRPr lang="en-US" sz="2400" u="sng" dirty="0">
              <a:solidFill>
                <a:sysClr val="windowText" lastClr="000000"/>
              </a:solidFill>
              <a:ea typeface="Helvetica Neue" panose="02000503000000020004" pitchFamily="2" charset="0"/>
              <a:cs typeface="Arial" panose="020B0604020202020204" pitchFamily="34" charset="0"/>
            </a:endParaRPr>
          </a:p>
          <a:p>
            <a:pPr lvl="0" algn="ctr">
              <a:buNone/>
            </a:pPr>
            <a:r>
              <a:rPr lang="en-US" sz="2400" dirty="0">
                <a:solidFill>
                  <a:sysClr val="windowText" lastClr="000000"/>
                </a:solidFill>
                <a:ea typeface="Helvetica Neue" panose="02000503000000020004" pitchFamily="2" charset="0"/>
                <a:cs typeface="Arial" panose="020B0604020202020204" pitchFamily="34" charset="0"/>
              </a:rPr>
              <a:t>Estimate CATE </a:t>
            </a:r>
            <a:r>
              <a:rPr lang="en-US" sz="2400">
                <a:solidFill>
                  <a:sysClr val="windowText" lastClr="000000"/>
                </a:solidFill>
                <a:ea typeface="Helvetica Neue" panose="02000503000000020004" pitchFamily="2" charset="0"/>
                <a:cs typeface="Arial" panose="020B0604020202020204" pitchFamily="34" charset="0"/>
              </a:rPr>
              <a:t>in studies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570CB4-39D7-E705-D85E-53EE017FC7C7}"/>
              </a:ext>
            </a:extLst>
          </p:cNvPr>
          <p:cNvSpPr/>
          <p:nvPr/>
        </p:nvSpPr>
        <p:spPr>
          <a:xfrm>
            <a:off x="6743700" y="4388193"/>
            <a:ext cx="2981738" cy="1706217"/>
          </a:xfrm>
          <a:prstGeom prst="rect">
            <a:avLst/>
          </a:prstGeom>
          <a:noFill/>
          <a:ln w="38100">
            <a:solidFill>
              <a:srgbClr val="2F559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None/>
            </a:pPr>
            <a:r>
              <a:rPr lang="en-US" sz="2400" b="1" u="sng" dirty="0">
                <a:solidFill>
                  <a:sysClr val="windowText" lastClr="000000"/>
                </a:solidFill>
                <a:ea typeface="Helvetica Neue" panose="02000503000000020004" pitchFamily="2" charset="0"/>
                <a:cs typeface="Arial" panose="020B0604020202020204" pitchFamily="34" charset="0"/>
              </a:rPr>
              <a:t>Step 2</a:t>
            </a:r>
          </a:p>
          <a:p>
            <a:pPr lvl="0" algn="ctr">
              <a:buNone/>
            </a:pPr>
            <a:r>
              <a:rPr lang="en-US" sz="2400" dirty="0">
                <a:solidFill>
                  <a:sysClr val="windowText" lastClr="000000"/>
                </a:solidFill>
                <a:ea typeface="Helvetica Neue" panose="02000503000000020004" pitchFamily="2" charset="0"/>
                <a:cs typeface="Arial" panose="020B0604020202020204" pitchFamily="34" charset="0"/>
              </a:rPr>
              <a:t>Predict CATE in target population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66FF45-A4C3-8522-A485-4EB05D95BD36}"/>
              </a:ext>
            </a:extLst>
          </p:cNvPr>
          <p:cNvSpPr txBox="1"/>
          <p:nvPr/>
        </p:nvSpPr>
        <p:spPr>
          <a:xfrm>
            <a:off x="585584" y="2382225"/>
            <a:ext cx="1895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F0FEA7-5B4B-3C5E-51B5-EED0585E25C0}"/>
              </a:ext>
            </a:extLst>
          </p:cNvPr>
          <p:cNvSpPr txBox="1"/>
          <p:nvPr/>
        </p:nvSpPr>
        <p:spPr>
          <a:xfrm>
            <a:off x="585584" y="5010468"/>
            <a:ext cx="18950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Approach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4238CC5-0D49-FBDF-C76B-71165665A95A}"/>
              </a:ext>
            </a:extLst>
          </p:cNvPr>
          <p:cNvCxnSpPr/>
          <p:nvPr/>
        </p:nvCxnSpPr>
        <p:spPr>
          <a:xfrm flipV="1">
            <a:off x="4605131" y="3697355"/>
            <a:ext cx="0" cy="450574"/>
          </a:xfrm>
          <a:prstGeom prst="straightConnector1">
            <a:avLst/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72CCF4-8A69-57B7-D340-54CAD5D97719}"/>
              </a:ext>
            </a:extLst>
          </p:cNvPr>
          <p:cNvCxnSpPr/>
          <p:nvPr/>
        </p:nvCxnSpPr>
        <p:spPr>
          <a:xfrm flipV="1">
            <a:off x="8221317" y="3697355"/>
            <a:ext cx="0" cy="450574"/>
          </a:xfrm>
          <a:prstGeom prst="straightConnector1">
            <a:avLst/>
          </a:prstGeom>
          <a:ln w="38100">
            <a:solidFill>
              <a:srgbClr val="2F559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9683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31DE00C-E957-844E-4EDB-F9CFC9D5E2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9100" y="1894114"/>
                <a:ext cx="11582400" cy="5094513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sz="2400" b="1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  <a:t>Stable Unit Treatment Value Assumption (SUTVA)</a:t>
                </a:r>
                <a:r>
                  <a:rPr lang="en-US" sz="2400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  <a:t> in each study</a:t>
                </a:r>
                <a:br>
                  <a:rPr lang="en-US" sz="2400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</a:br>
                <a:endParaRPr lang="en-US" sz="18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b="1" dirty="0" err="1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  <a:t>Unconfoundedness</a:t>
                </a:r>
                <a:r>
                  <a:rPr lang="en-US" sz="2400" b="1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  <a:t> of each RCT</a:t>
                </a:r>
                <a:r>
                  <a:rPr lang="en-US" sz="2400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{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𝑌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(0),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𝑌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(1)} 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𝑊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|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𝑿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  <a:t>in each study </a:t>
                </a:r>
                <a:br>
                  <a:rPr lang="en-US" sz="2400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</a:br>
                <a:endParaRPr lang="en-US" sz="18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b="1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  <a:t>Consistency</a:t>
                </a:r>
                <a:r>
                  <a:rPr lang="en-US" sz="2400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𝑌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𝑊𝑌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(1)+(1−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𝑊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𝑌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(0) 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  <a:t>almost surely in each study</a:t>
                </a:r>
                <a:br>
                  <a:rPr lang="en-US" sz="2400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</a:br>
                <a:endParaRPr lang="en-US" sz="18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b="1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  <a:t>Positivity of treatment assignment</a:t>
                </a:r>
                <a:r>
                  <a:rPr lang="en-US" sz="2400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  <a:t>: There exists a constant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𝑐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&gt;0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𝑐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&lt;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𝑊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=1|</m:t>
                    </m:r>
                    <m:r>
                      <a:rPr lang="en-US" sz="2400" b="1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𝑿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&lt;1 −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𝑐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𝑿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  <a:t> in each study</a:t>
                </a:r>
                <a:br>
                  <a:rPr lang="en-US" sz="2400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</a:br>
                <a:endParaRPr lang="en-US" sz="1800" dirty="0">
                  <a:latin typeface="Arial" panose="020B0604020202020204" pitchFamily="34" charset="0"/>
                  <a:ea typeface="Helvetica Neue" panose="02000503000000020004" pitchFamily="2" charset="0"/>
                  <a:cs typeface="Arial" panose="020B0604020202020204" pitchFamily="34" charset="0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sz="2400" b="1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  <a:t>Positivity of study membership: </a:t>
                </a:r>
                <a:r>
                  <a:rPr lang="en-US" sz="2400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  <a:t>There exists a constant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&gt;0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&lt;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𝑆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{1, 2, …,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𝐾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}|</m:t>
                    </m:r>
                    <m:r>
                      <a:rPr lang="en-US" sz="2400" b="1" i="1" dirty="0" err="1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𝑿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)&lt;1−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𝑑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  <a:ea typeface="Helvetica Neue" panose="02000503000000020004" pitchFamily="2" charset="0"/>
                        <a:cs typeface="Arial" panose="020B0604020202020204" pitchFamily="34" charset="0"/>
                      </a:rPr>
                      <m:t>𝑿</m:t>
                    </m:r>
                  </m:oMath>
                </a14:m>
                <a:r>
                  <a:rPr lang="en-US" sz="2400" dirty="0">
                    <a:latin typeface="Arial" panose="020B0604020202020204" pitchFamily="34" charset="0"/>
                    <a:ea typeface="Helvetica Neue" panose="02000503000000020004" pitchFamily="2" charset="0"/>
                    <a:cs typeface="Arial" panose="020B0604020202020204" pitchFamily="34" charset="0"/>
                  </a:rPr>
                  <a:t> in the target population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D31DE00C-E957-844E-4EDB-F9CFC9D5E2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9100" y="1894114"/>
                <a:ext cx="11582400" cy="5094513"/>
              </a:xfrm>
              <a:blipFill>
                <a:blip r:embed="rId2"/>
                <a:stretch>
                  <a:fillRect l="-737" t="-1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EAECC9B-F408-A9AE-6650-64A92D3E6CD3}"/>
              </a:ext>
            </a:extLst>
          </p:cNvPr>
          <p:cNvSpPr txBox="1"/>
          <p:nvPr/>
        </p:nvSpPr>
        <p:spPr>
          <a:xfrm>
            <a:off x="419100" y="1079051"/>
            <a:ext cx="73286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Assumptions</a:t>
            </a:r>
          </a:p>
        </p:txBody>
      </p:sp>
    </p:spTree>
    <p:extLst>
      <p:ext uri="{BB962C8B-B14F-4D97-AF65-F5344CB8AC3E}">
        <p14:creationId xmlns:p14="http://schemas.microsoft.com/office/powerpoint/2010/main" val="2084740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E606469-2BAA-BFCC-EAEC-FFE4082ED4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430" y="2822836"/>
            <a:ext cx="10515600" cy="24065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Single-study methods</a:t>
            </a:r>
          </a:p>
          <a:p>
            <a:pPr marL="754063" lvl="1" indent="-411163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S-Learner</a:t>
            </a:r>
          </a:p>
          <a:p>
            <a:pPr marL="754063" lvl="1" indent="-411163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Causal Forest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EC4981-D552-0D0A-2048-8F88920A1C35}"/>
              </a:ext>
            </a:extLst>
          </p:cNvPr>
          <p:cNvSpPr txBox="1"/>
          <p:nvPr/>
        </p:nvSpPr>
        <p:spPr>
          <a:xfrm>
            <a:off x="6577901" y="2822836"/>
            <a:ext cx="473102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800" b="1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Aggregation methods</a:t>
            </a:r>
          </a:p>
          <a:p>
            <a:pPr marL="754063" lvl="1" indent="-411163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No Pooling</a:t>
            </a:r>
          </a:p>
          <a:p>
            <a:pPr marL="754063" lvl="1" indent="-411163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Pooling with Trial Indicator</a:t>
            </a:r>
          </a:p>
          <a:p>
            <a:pPr marL="754063" lvl="1" indent="-411163">
              <a:buFont typeface="+mj-lt"/>
              <a:buAutoNum type="arabicPeriod"/>
            </a:pPr>
            <a:r>
              <a:rPr lang="en-US" sz="2400" dirty="0">
                <a:latin typeface="Arial" panose="020B0604020202020204" pitchFamily="34" charset="0"/>
                <a:ea typeface="Helvetica Neue" panose="02000503000000020004" pitchFamily="2" charset="0"/>
                <a:cs typeface="Arial" panose="020B0604020202020204" pitchFamily="34" charset="0"/>
              </a:rPr>
              <a:t>Ensemble Forest</a:t>
            </a:r>
          </a:p>
        </p:txBody>
      </p:sp>
      <p:sp>
        <p:nvSpPr>
          <p:cNvPr id="6" name="Plus 8">
            <a:extLst>
              <a:ext uri="{FF2B5EF4-FFF2-40B4-BE49-F238E27FC236}">
                <a16:creationId xmlns:a16="http://schemas.microsoft.com/office/drawing/2014/main" id="{FCE19C63-7900-4247-E1FC-0D7F742975C2}"/>
              </a:ext>
            </a:extLst>
          </p:cNvPr>
          <p:cNvSpPr/>
          <p:nvPr/>
        </p:nvSpPr>
        <p:spPr>
          <a:xfrm>
            <a:off x="5022574" y="2831895"/>
            <a:ext cx="1378226" cy="1194210"/>
          </a:xfrm>
          <a:prstGeom prst="mathPlus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94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468</TotalTime>
  <Words>789</Words>
  <Application>Microsoft Macintosh PowerPoint</Application>
  <PresentationFormat>Widescreen</PresentationFormat>
  <Paragraphs>158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Cambria Math</vt:lpstr>
      <vt:lpstr>Georgia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Johns Hopkins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Kyungeun Jeon</dc:creator>
  <cp:lastModifiedBy>Kyungeun Jeon</cp:lastModifiedBy>
  <cp:revision>15</cp:revision>
  <dcterms:created xsi:type="dcterms:W3CDTF">2025-06-24T23:58:49Z</dcterms:created>
  <dcterms:modified xsi:type="dcterms:W3CDTF">2025-07-29T14:30:03Z</dcterms:modified>
</cp:coreProperties>
</file>