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85" r:id="rId3"/>
    <p:sldId id="286" r:id="rId4"/>
    <p:sldId id="283" r:id="rId5"/>
    <p:sldId id="284" r:id="rId6"/>
    <p:sldId id="287" r:id="rId7"/>
    <p:sldId id="257" r:id="rId8"/>
    <p:sldId id="261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83" autoAdjust="0"/>
    <p:restoredTop sz="94726"/>
  </p:normalViewPr>
  <p:slideViewPr>
    <p:cSldViewPr snapToGrid="0">
      <p:cViewPr>
        <p:scale>
          <a:sx n="196" d="100"/>
          <a:sy n="196" d="100"/>
        </p:scale>
        <p:origin x="132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98DF-B659-C24D-99D4-F5F7494C48C7}" type="datetimeFigureOut">
              <a:rPr lang="en-KR" smtClean="0"/>
              <a:t>9/5/25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A1F7-311D-A246-B2E2-0A3A2240A10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022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7A1F7-311D-A246-B2E2-0A3A2240A10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09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0AE-9CD6-1493-ED8D-8F015D3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3F30-7312-135B-DA6E-869BDCE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D46-49D6-9C3F-97D0-EF5B86B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91B-8086-C92E-0A51-DF20CDED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5297-60C4-6261-CFCA-D3EDF59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1C9-DC52-A8BE-4267-075FF8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F631-BCFE-AFFA-6595-1573870C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54E3-2ED8-3356-8F9C-512484E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2440-25B3-15B1-DD9A-DF82403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98F-A983-AB67-1FA7-5F46E6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9A7-316A-D89C-638F-1A6BC5C7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48AA-55BC-7E20-A104-B593A11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9F7F-C45A-F186-4851-8D2F8D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8E4-CB83-97ED-197E-9BA0C3A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DD54-D7E8-F5CB-6141-D19A50F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D87-02B7-BA44-EC89-CC2E0A2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923-F920-C904-D66B-309EB7E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198-648B-1A02-5363-ECA4F13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9B79-A0B7-A824-F794-DEC7905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10F5-84AB-B440-1483-0420DC7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957-048A-359A-E093-8665A7F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6669-040E-78BE-F478-ED584BF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699B-D7B7-5135-1FB8-C6BAAF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960F-A10A-694A-49F5-8C9D3F4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708B-5859-2662-4CF1-C955BF2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323-E2F6-0FEB-1156-2EAE080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B2C-AED8-9D2A-3149-CCA702AA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DE4-DB53-A2C6-46F2-2D479DF7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60B7-310B-3545-687C-1E77F73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66-DF97-ABD8-539D-FFACC0A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CA58-911A-BB3D-7F81-F86417B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EDC-F5DF-CD06-605F-CB208ED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41A7-0674-A2A7-F5D8-4004C701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E537-DC71-EE5D-4BB1-B5D1DEA7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45A8-EF67-2AD2-15F9-A9FCE5181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F2D48-EA9D-6B40-F564-C40ED6C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B476-8D23-6007-3EF5-07886BD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BDC3-B56E-6E5A-3E8D-66FD14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81A0-3A2D-13E9-8241-98B62821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405-C827-9284-3ADD-768DBE5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9CF0-CF73-D792-2DFC-77D2CF5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862A-8C56-CCF1-445D-515F57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F4CB-E914-3623-6F35-F668C04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56F2-6154-3780-87E0-45150750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C5CE-5D46-6939-0D7E-6561C03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A1B7-3AF2-02C9-323D-79DA363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278-3089-8EA3-17F5-A19B3F0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16-B188-44D5-67BF-4C4F9BC1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536B-8CE6-64FA-71F7-D42CD00A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7151-B2DE-A380-D257-4AF5EFF8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CB-4A13-41A6-230A-E7EBDB04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F8CA-3DBB-E2A9-5165-0B1A84A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A1D4-93FA-4EA4-2D7D-2C632F8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A59D-B7C1-5AAF-7AAB-0C6C1BE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CAA-F46B-B51E-06FD-F9977AB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D85-4525-791B-9ACE-8ADE04E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449-9EAF-1CC0-369D-67AD963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852-31AC-55F0-8468-8B2359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3F842-49F0-F9BE-82B5-DE22857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D42E-5C15-80A7-8BBA-44AC398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D268-7702-10DC-C129-A98A452F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77C33-3D2A-49FD-8702-A60ED212BBD9}" type="datetimeFigureOut">
              <a:rPr lang="en-US" smtClean="0"/>
              <a:t>9/5/25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7551-4E32-7458-E160-F29C5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2C23-6015-5BAE-0BD3-F19933C3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bengjhu/multic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an.r-project.org/web/packages/personalized/index.html" TargetMode="External"/><Relationship Id="rId5" Type="http://schemas.openxmlformats.org/officeDocument/2006/relationships/hyperlink" Target="https://cran.r-project.org/web/packages/metacart/index.html" TargetMode="External"/><Relationship Id="rId4" Type="http://schemas.openxmlformats.org/officeDocument/2006/relationships/hyperlink" Target="https://cran.r-project.org/web/packages/CausalMetaR/index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DD6B7-ED2B-AD14-F30C-426975F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129545"/>
              </p:ext>
            </p:extLst>
          </p:nvPr>
        </p:nvGraphicFramePr>
        <p:xfrm>
          <a:off x="933854" y="1266490"/>
          <a:ext cx="9286674" cy="333793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90148">
                  <a:extLst>
                    <a:ext uri="{9D8B030D-6E8A-4147-A177-3AD203B41FA5}">
                      <a16:colId xmlns:a16="http://schemas.microsoft.com/office/drawing/2014/main" val="1805567935"/>
                    </a:ext>
                  </a:extLst>
                </a:gridCol>
                <a:gridCol w="3040786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413935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75140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3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6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3756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0488" indent="0" algn="l" fontAlgn="ctr">
                        <a:tabLst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1014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Key Features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Handles multiple Studies/sources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multiple aggregation methods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097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Includes multiple estimation methods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8693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Identifies heterogeneity across multiple studies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Supports Individual patient-level data (IPD)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Estimates CATEs across multiple studies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1014">
                <a:tc vMerge="1"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Predicts CATEs in a target population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E7795E-44C5-4BA3-2150-6D4F5278BA30}"/>
              </a:ext>
            </a:extLst>
          </p:cNvPr>
          <p:cNvSpPr txBox="1"/>
          <p:nvPr/>
        </p:nvSpPr>
        <p:spPr>
          <a:xfrm>
            <a:off x="2419815" y="5185317"/>
            <a:ext cx="42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include: something about machine learning methods? More about the visuals/interpretability?</a:t>
            </a:r>
          </a:p>
        </p:txBody>
      </p:sp>
    </p:spTree>
    <p:extLst>
      <p:ext uri="{BB962C8B-B14F-4D97-AF65-F5344CB8AC3E}">
        <p14:creationId xmlns:p14="http://schemas.microsoft.com/office/powerpoint/2010/main" val="387856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06469-2BAA-BFCC-EAEC-FFE4082E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30" y="2822836"/>
            <a:ext cx="10515600" cy="240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Single-study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S-Learner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Causal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4981-D552-0D0A-2048-8F88920A1C35}"/>
              </a:ext>
            </a:extLst>
          </p:cNvPr>
          <p:cNvSpPr txBox="1"/>
          <p:nvPr/>
        </p:nvSpPr>
        <p:spPr>
          <a:xfrm>
            <a:off x="6577901" y="2822836"/>
            <a:ext cx="473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Aggregation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Pooling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Pooling with Trial Indicator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Ensemble Forest</a:t>
            </a:r>
          </a:p>
        </p:txBody>
      </p:sp>
      <p:sp>
        <p:nvSpPr>
          <p:cNvPr id="6" name="Plus 8">
            <a:extLst>
              <a:ext uri="{FF2B5EF4-FFF2-40B4-BE49-F238E27FC236}">
                <a16:creationId xmlns:a16="http://schemas.microsoft.com/office/drawing/2014/main" id="{FCE19C63-7900-4247-E1FC-0D7F742975C2}"/>
              </a:ext>
            </a:extLst>
          </p:cNvPr>
          <p:cNvSpPr/>
          <p:nvPr/>
        </p:nvSpPr>
        <p:spPr>
          <a:xfrm>
            <a:off x="5022574" y="2831895"/>
            <a:ext cx="1378226" cy="119421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4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20DC1-D01D-C110-2687-49449159ED0F}"/>
              </a:ext>
            </a:extLst>
          </p:cNvPr>
          <p:cNvGrpSpPr/>
          <p:nvPr/>
        </p:nvGrpSpPr>
        <p:grpSpPr>
          <a:xfrm>
            <a:off x="200526" y="144379"/>
            <a:ext cx="11605936" cy="6495501"/>
            <a:chOff x="9510334" y="11881723"/>
            <a:chExt cx="12409444" cy="6832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3126CE-198A-24E3-6270-5DB420E8A4AF}"/>
                </a:ext>
              </a:extLst>
            </p:cNvPr>
            <p:cNvGrpSpPr/>
            <p:nvPr/>
          </p:nvGrpSpPr>
          <p:grpSpPr>
            <a:xfrm>
              <a:off x="9510334" y="12319212"/>
              <a:ext cx="12409444" cy="6394636"/>
              <a:chOff x="10057252" y="11593287"/>
              <a:chExt cx="10828642" cy="6993994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7FA893F-64B3-D2B2-B12D-61CF8DB36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4611"/>
              <a:stretch>
                <a:fillRect/>
              </a:stretch>
            </p:blipFill>
            <p:spPr>
              <a:xfrm>
                <a:off x="17418089" y="15423731"/>
                <a:ext cx="3467805" cy="3163550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4CC0A74-1F95-44A9-9129-7D3ECC3BC9F9}"/>
                  </a:ext>
                </a:extLst>
              </p:cNvPr>
              <p:cNvGrpSpPr/>
              <p:nvPr/>
            </p:nvGrpSpPr>
            <p:grpSpPr>
              <a:xfrm>
                <a:off x="10057252" y="11593287"/>
                <a:ext cx="10828642" cy="6977323"/>
                <a:chOff x="9753600" y="9746311"/>
                <a:chExt cx="10828642" cy="6977323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875F98B-78E0-284B-CBB3-050CB9351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50074"/>
                <a:stretch>
                  <a:fillRect/>
                </a:stretch>
              </p:blipFill>
              <p:spPr>
                <a:xfrm>
                  <a:off x="9753600" y="9746311"/>
                  <a:ext cx="7331647" cy="3226466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F35D272-C771-3B4B-82EC-034C744A3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89160" y="13437219"/>
                  <a:ext cx="3656351" cy="3286415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00FFE0E-4290-E29F-95C0-61A34018A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50054" r="49602"/>
                <a:stretch>
                  <a:fillRect/>
                </a:stretch>
              </p:blipFill>
              <p:spPr>
                <a:xfrm>
                  <a:off x="17059848" y="9767091"/>
                  <a:ext cx="3522394" cy="3211035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488B531-65E3-DDA5-9578-D893A14E9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49602" t="50053" b="5417"/>
                <a:stretch>
                  <a:fillRect/>
                </a:stretch>
              </p:blipFill>
              <p:spPr>
                <a:xfrm>
                  <a:off x="13390233" y="13576756"/>
                  <a:ext cx="3724205" cy="3075192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E6085C-932E-E7BB-BE04-779D0C1F6215}"/>
                </a:ext>
              </a:extLst>
            </p:cNvPr>
            <p:cNvSpPr txBox="1"/>
            <p:nvPr/>
          </p:nvSpPr>
          <p:spPr>
            <a:xfrm>
              <a:off x="9582113" y="11894571"/>
              <a:ext cx="4061469" cy="424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A. Histogram of Estiamted CATEs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F31BDA-7BAB-6195-C231-ECEFCD809F7D}"/>
                </a:ext>
              </a:extLst>
            </p:cNvPr>
            <p:cNvSpPr txBox="1"/>
            <p:nvPr/>
          </p:nvSpPr>
          <p:spPr>
            <a:xfrm>
              <a:off x="13772231" y="11881723"/>
              <a:ext cx="4064714" cy="4374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B. Boxplot of CATEs by Study ID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C9AB0-9831-E690-AE9F-35508040681D}"/>
                </a:ext>
              </a:extLst>
            </p:cNvPr>
            <p:cNvSpPr txBox="1"/>
            <p:nvPr/>
          </p:nvSpPr>
          <p:spPr>
            <a:xfrm>
              <a:off x="17958508" y="11890155"/>
              <a:ext cx="3863648" cy="429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C. 95% CI Plot for All CATEs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46EF48-F2EF-64D4-A103-05F2E85A272B}"/>
                </a:ext>
              </a:extLst>
            </p:cNvPr>
            <p:cNvSpPr txBox="1"/>
            <p:nvPr/>
          </p:nvSpPr>
          <p:spPr>
            <a:xfrm>
              <a:off x="9582113" y="15371645"/>
              <a:ext cx="4095742" cy="44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D. Interpretation Tree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EFF9A9-8E5D-6173-9FE5-BF6FDFC51C1A}"/>
                </a:ext>
              </a:extLst>
            </p:cNvPr>
            <p:cNvSpPr txBox="1"/>
            <p:nvPr/>
          </p:nvSpPr>
          <p:spPr>
            <a:xfrm>
              <a:off x="13772232" y="15380078"/>
              <a:ext cx="4110942" cy="441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E. Best Linear Projection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489ACE-E24A-F92A-0308-B9C342CB513C}"/>
                </a:ext>
              </a:extLst>
            </p:cNvPr>
            <p:cNvSpPr txBox="1"/>
            <p:nvPr/>
          </p:nvSpPr>
          <p:spPr>
            <a:xfrm>
              <a:off x="17989636" y="15371645"/>
              <a:ext cx="3815367" cy="44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 anchor="ctr">
              <a:noAutofit/>
            </a:bodyPr>
            <a:lstStyle/>
            <a:p>
              <a:pPr algn="ctr"/>
              <a:r>
                <a:rPr lang="en-KR" dirty="0"/>
                <a:t>F. Covariate-CATE by Study ID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58FF0-5B6A-962C-07A2-A8F8C6C6E991}"/>
              </a:ext>
            </a:extLst>
          </p:cNvPr>
          <p:cNvCxnSpPr>
            <a:cxnSpLocks/>
          </p:cNvCxnSpPr>
          <p:nvPr/>
        </p:nvCxnSpPr>
        <p:spPr>
          <a:xfrm>
            <a:off x="4186467" y="6563075"/>
            <a:ext cx="3830543" cy="11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33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B928C-5887-9DBB-763F-648DA4469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3C5CA-1F7B-B5F7-82C1-3F62E9CB4723}"/>
              </a:ext>
            </a:extLst>
          </p:cNvPr>
          <p:cNvSpPr/>
          <p:nvPr/>
        </p:nvSpPr>
        <p:spPr>
          <a:xfrm>
            <a:off x="523462" y="2575891"/>
            <a:ext cx="2497749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studies comparing treatment efficacy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0F3E6-9DA8-BBD1-1BFB-6DDD4B2374C3}"/>
              </a:ext>
            </a:extLst>
          </p:cNvPr>
          <p:cNvSpPr/>
          <p:nvPr/>
        </p:nvSpPr>
        <p:spPr>
          <a:xfrm>
            <a:off x="3434173" y="2575891"/>
            <a:ext cx="2497749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0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using </a:t>
            </a:r>
            <a:r>
              <a:rPr lang="en-US" sz="2000" dirty="0" err="1">
                <a:solidFill>
                  <a:srgbClr val="0070C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estimate_cate</a:t>
            </a:r>
            <a:r>
              <a:rPr lang="en-US" sz="2000" dirty="0">
                <a:solidFill>
                  <a:srgbClr val="0070C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() </a:t>
            </a: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and store the model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06667-46E1-1951-DEF9-F7D72C8AD698}"/>
              </a:ext>
            </a:extLst>
          </p:cNvPr>
          <p:cNvCxnSpPr>
            <a:cxnSpLocks/>
          </p:cNvCxnSpPr>
          <p:nvPr/>
        </p:nvCxnSpPr>
        <p:spPr>
          <a:xfrm rot="5400000" flipV="1">
            <a:off x="3245454" y="3284944"/>
            <a:ext cx="0" cy="377438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CF7C620-8E00-14CC-F55F-E86B5D1BD927}"/>
              </a:ext>
            </a:extLst>
          </p:cNvPr>
          <p:cNvSpPr/>
          <p:nvPr/>
        </p:nvSpPr>
        <p:spPr>
          <a:xfrm>
            <a:off x="9269366" y="2575888"/>
            <a:ext cx="2497749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  <a:endParaRPr lang="en-US" sz="20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Apply the model to target population using </a:t>
            </a:r>
            <a:r>
              <a:rPr lang="en-US" sz="2000" dirty="0">
                <a:solidFill>
                  <a:srgbClr val="0070C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predict()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60AC77-65E4-F281-7D67-893B9EC2CD50}"/>
              </a:ext>
            </a:extLst>
          </p:cNvPr>
          <p:cNvCxnSpPr>
            <a:cxnSpLocks/>
          </p:cNvCxnSpPr>
          <p:nvPr/>
        </p:nvCxnSpPr>
        <p:spPr>
          <a:xfrm rot="5400000" flipV="1">
            <a:off x="9031352" y="3240277"/>
            <a:ext cx="0" cy="377438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959E39C5-77AF-6793-5A57-B95113303A4C}"/>
              </a:ext>
            </a:extLst>
          </p:cNvPr>
          <p:cNvSpPr/>
          <p:nvPr/>
        </p:nvSpPr>
        <p:spPr>
          <a:xfrm>
            <a:off x="6344884" y="2575889"/>
            <a:ext cx="2497749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0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0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at baseline in a health care system</a:t>
            </a:r>
            <a:endParaRPr lang="en-US" sz="2000" dirty="0">
              <a:solidFill>
                <a:sysClr val="windowText" lastClr="000000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AA1D58E-01C4-5FF2-DD37-39F30184AA05}"/>
              </a:ext>
            </a:extLst>
          </p:cNvPr>
          <p:cNvCxnSpPr>
            <a:cxnSpLocks/>
          </p:cNvCxnSpPr>
          <p:nvPr/>
        </p:nvCxnSpPr>
        <p:spPr>
          <a:xfrm rot="5400000" flipV="1">
            <a:off x="6120641" y="3270034"/>
            <a:ext cx="0" cy="377438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21744E1-D4C2-278F-2D46-2473A8A46F23}"/>
              </a:ext>
            </a:extLst>
          </p:cNvPr>
          <p:cNvSpPr/>
          <p:nvPr/>
        </p:nvSpPr>
        <p:spPr>
          <a:xfrm>
            <a:off x="125732" y="1256760"/>
            <a:ext cx="900000" cy="9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8B46E0F-1EC6-F6FA-2EF8-660E189072F9}"/>
              </a:ext>
            </a:extLst>
          </p:cNvPr>
          <p:cNvSpPr/>
          <p:nvPr/>
        </p:nvSpPr>
        <p:spPr>
          <a:xfrm>
            <a:off x="2685382" y="1256760"/>
            <a:ext cx="900000" cy="9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9FD22EE2-9DAE-E9AB-4213-039603794918}"/>
              </a:ext>
            </a:extLst>
          </p:cNvPr>
          <p:cNvSpPr/>
          <p:nvPr/>
        </p:nvSpPr>
        <p:spPr>
          <a:xfrm>
            <a:off x="1356360" y="2103120"/>
            <a:ext cx="381000" cy="457528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D1CAB58-5AB6-BD92-F394-0BD964B0256E}"/>
              </a:ext>
            </a:extLst>
          </p:cNvPr>
          <p:cNvSpPr/>
          <p:nvPr/>
        </p:nvSpPr>
        <p:spPr>
          <a:xfrm>
            <a:off x="1104480" y="1256760"/>
            <a:ext cx="900000" cy="900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A601623-6520-BBAA-E3C2-ADE6ACA94C91}"/>
              </a:ext>
            </a:extLst>
          </p:cNvPr>
          <p:cNvSpPr/>
          <p:nvPr/>
        </p:nvSpPr>
        <p:spPr>
          <a:xfrm>
            <a:off x="2083228" y="163476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F720395-6EFB-6CB3-3053-9F27706C4908}"/>
              </a:ext>
            </a:extLst>
          </p:cNvPr>
          <p:cNvSpPr/>
          <p:nvPr/>
        </p:nvSpPr>
        <p:spPr>
          <a:xfrm>
            <a:off x="2266108" y="163476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E9D3B99-EF2D-AD85-A380-419B4A0329D5}"/>
              </a:ext>
            </a:extLst>
          </p:cNvPr>
          <p:cNvSpPr/>
          <p:nvPr/>
        </p:nvSpPr>
        <p:spPr>
          <a:xfrm>
            <a:off x="2464228" y="1634760"/>
            <a:ext cx="144000" cy="144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02E040-1589-47EB-4631-1462463B15EA}"/>
              </a:ext>
            </a:extLst>
          </p:cNvPr>
          <p:cNvSpPr/>
          <p:nvPr/>
        </p:nvSpPr>
        <p:spPr>
          <a:xfrm>
            <a:off x="6974637" y="1264080"/>
            <a:ext cx="1238242" cy="900000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 group</a:t>
            </a:r>
          </a:p>
        </p:txBody>
      </p:sp>
    </p:spTree>
    <p:extLst>
      <p:ext uri="{BB962C8B-B14F-4D97-AF65-F5344CB8AC3E}">
        <p14:creationId xmlns:p14="http://schemas.microsoft.com/office/powerpoint/2010/main" val="1156499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4A7DF-5E4D-7B77-7426-54A645C7B4C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1591-1BC2-16FF-486F-A0CC58867FC1}"/>
              </a:ext>
            </a:extLst>
          </p:cNvPr>
          <p:cNvSpPr txBox="1"/>
          <p:nvPr/>
        </p:nvSpPr>
        <p:spPr>
          <a:xfrm>
            <a:off x="419099" y="182292"/>
            <a:ext cx="1074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Aggregation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FA9A-FA7D-06DD-229F-EC6C95AA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142779"/>
            <a:ext cx="11386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Pooling with Trial Indicator </a:t>
            </a:r>
            <a:r>
              <a:rPr lang="en-US" sz="2400" dirty="0"/>
              <a:t>[Brantner et al., 2024]:</a:t>
            </a:r>
            <a:r>
              <a:rPr lang="en-US" sz="2400" b="1" dirty="0"/>
              <a:t> </a:t>
            </a:r>
            <a:r>
              <a:rPr lang="en-US" sz="2400" dirty="0"/>
              <a:t>Pool all data together but keep </a:t>
            </a:r>
            <a:r>
              <a:rPr lang="en-US" sz="2400" i="1" dirty="0"/>
              <a:t>study as an indicator </a:t>
            </a:r>
            <a:r>
              <a:rPr lang="en-US" sz="2400" dirty="0"/>
              <a:t>and include that as a covariate in the single-study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3036B7-1965-2264-FB26-D83D30AED5AE}"/>
              </a:ext>
            </a:extLst>
          </p:cNvPr>
          <p:cNvSpPr/>
          <p:nvPr/>
        </p:nvSpPr>
        <p:spPr>
          <a:xfrm>
            <a:off x="7215420" y="3318448"/>
            <a:ext cx="2119081" cy="2069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Pooled data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trial membership 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E0DEB4E-CD86-3DDD-0451-4DABE247F057}"/>
              </a:ext>
            </a:extLst>
          </p:cNvPr>
          <p:cNvSpPr/>
          <p:nvPr/>
        </p:nvSpPr>
        <p:spPr>
          <a:xfrm>
            <a:off x="5132615" y="3652667"/>
            <a:ext cx="1480457" cy="140062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ED32E-4D7B-231B-117E-6272AEF8A1E0}"/>
              </a:ext>
            </a:extLst>
          </p:cNvPr>
          <p:cNvSpPr/>
          <p:nvPr/>
        </p:nvSpPr>
        <p:spPr>
          <a:xfrm>
            <a:off x="7044877" y="3148295"/>
            <a:ext cx="2460164" cy="24133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DB639-E3F9-E652-9277-58ADF34BA4B7}"/>
              </a:ext>
            </a:extLst>
          </p:cNvPr>
          <p:cNvSpPr txBox="1"/>
          <p:nvPr/>
        </p:nvSpPr>
        <p:spPr>
          <a:xfrm>
            <a:off x="6880988" y="217985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single-study method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2A1272-436E-C27B-D0CA-DEB946570CFC}"/>
              </a:ext>
            </a:extLst>
          </p:cNvPr>
          <p:cNvCxnSpPr>
            <a:cxnSpLocks/>
          </p:cNvCxnSpPr>
          <p:nvPr/>
        </p:nvCxnSpPr>
        <p:spPr>
          <a:xfrm>
            <a:off x="8274962" y="2524182"/>
            <a:ext cx="1" cy="4064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1CC064C-BB18-4BC1-2D80-11C5597DFC90}"/>
              </a:ext>
            </a:extLst>
          </p:cNvPr>
          <p:cNvSpPr/>
          <p:nvPr/>
        </p:nvSpPr>
        <p:spPr>
          <a:xfrm>
            <a:off x="3122386" y="2213944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C2D94-CD32-7B03-AAE4-FAF22915ED9C}"/>
              </a:ext>
            </a:extLst>
          </p:cNvPr>
          <p:cNvSpPr/>
          <p:nvPr/>
        </p:nvSpPr>
        <p:spPr>
          <a:xfrm>
            <a:off x="3122385" y="3556515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8BBC63-7758-8CC2-5053-19A7294F4BF6}"/>
              </a:ext>
            </a:extLst>
          </p:cNvPr>
          <p:cNvSpPr/>
          <p:nvPr/>
        </p:nvSpPr>
        <p:spPr>
          <a:xfrm>
            <a:off x="3107874" y="518845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D9E94-FD61-A6F1-D6C8-C4200ECADF2F}"/>
              </a:ext>
            </a:extLst>
          </p:cNvPr>
          <p:cNvSpPr txBox="1"/>
          <p:nvPr/>
        </p:nvSpPr>
        <p:spPr>
          <a:xfrm rot="5400000">
            <a:off x="3538761" y="4780501"/>
            <a:ext cx="49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572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4A7DF-5E4D-7B77-7426-54A645C7B4C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1591-1BC2-16FF-486F-A0CC58867FC1}"/>
              </a:ext>
            </a:extLst>
          </p:cNvPr>
          <p:cNvSpPr txBox="1"/>
          <p:nvPr/>
        </p:nvSpPr>
        <p:spPr>
          <a:xfrm>
            <a:off x="419099" y="182292"/>
            <a:ext cx="1074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Aggregation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FA9A-FA7D-06DD-229F-EC6C95AA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093792"/>
            <a:ext cx="11386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Ensemble Forest </a:t>
            </a:r>
            <a:r>
              <a:rPr lang="en-US" sz="2400" dirty="0"/>
              <a:t>[Tan et al., 2023]: Fit model within each study, apply each model to all individuals, and then fit an ensemble random forest to the augmented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6A374A-B2A8-6987-0BF3-6B8A15D6592D}"/>
              </a:ext>
            </a:extLst>
          </p:cNvPr>
          <p:cNvSpPr/>
          <p:nvPr/>
        </p:nvSpPr>
        <p:spPr>
          <a:xfrm>
            <a:off x="2844800" y="2036585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0838A2-C5A1-94B7-290F-A36ECB18E268}"/>
              </a:ext>
            </a:extLst>
          </p:cNvPr>
          <p:cNvSpPr/>
          <p:nvPr/>
        </p:nvSpPr>
        <p:spPr>
          <a:xfrm>
            <a:off x="2844799" y="349526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96EF5F-B34D-B267-1E74-127E454B7387}"/>
              </a:ext>
            </a:extLst>
          </p:cNvPr>
          <p:cNvSpPr/>
          <p:nvPr/>
        </p:nvSpPr>
        <p:spPr>
          <a:xfrm>
            <a:off x="2844799" y="537304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A0D0CE-18D5-60AF-7F2A-0A8D74426AD2}"/>
              </a:ext>
            </a:extLst>
          </p:cNvPr>
          <p:cNvSpPr/>
          <p:nvPr/>
        </p:nvSpPr>
        <p:spPr>
          <a:xfrm>
            <a:off x="7982862" y="3333487"/>
            <a:ext cx="2119081" cy="2069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with K predictions per person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E3216-6BC1-33AE-8476-9CD1008187B6}"/>
              </a:ext>
            </a:extLst>
          </p:cNvPr>
          <p:cNvSpPr/>
          <p:nvPr/>
        </p:nvSpPr>
        <p:spPr>
          <a:xfrm>
            <a:off x="2728683" y="1949415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D80-48D7-A8D3-919E-0A162959F359}"/>
              </a:ext>
            </a:extLst>
          </p:cNvPr>
          <p:cNvSpPr txBox="1"/>
          <p:nvPr/>
        </p:nvSpPr>
        <p:spPr>
          <a:xfrm rot="16200000">
            <a:off x="547696" y="412581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single-study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755C66-5E8D-0168-4271-ACCF80FCF91A}"/>
              </a:ext>
            </a:extLst>
          </p:cNvPr>
          <p:cNvCxnSpPr>
            <a:cxnSpLocks/>
          </p:cNvCxnSpPr>
          <p:nvPr/>
        </p:nvCxnSpPr>
        <p:spPr>
          <a:xfrm flipV="1">
            <a:off x="2253342" y="2965494"/>
            <a:ext cx="417283" cy="529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26B473-A0C1-BFC8-E411-E8F49E7AEFDF}"/>
              </a:ext>
            </a:extLst>
          </p:cNvPr>
          <p:cNvSpPr txBox="1"/>
          <p:nvPr/>
        </p:nvSpPr>
        <p:spPr>
          <a:xfrm rot="5400000">
            <a:off x="3318329" y="4830578"/>
            <a:ext cx="49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B3C2D-8E35-3592-37E8-9456E1642CA3}"/>
              </a:ext>
            </a:extLst>
          </p:cNvPr>
          <p:cNvSpPr/>
          <p:nvPr/>
        </p:nvSpPr>
        <p:spPr>
          <a:xfrm>
            <a:off x="2728683" y="3397297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B8EA06-B403-E4FB-7B03-9FCBCAE92D21}"/>
              </a:ext>
            </a:extLst>
          </p:cNvPr>
          <p:cNvSpPr/>
          <p:nvPr/>
        </p:nvSpPr>
        <p:spPr>
          <a:xfrm>
            <a:off x="2728682" y="5268124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A4F2EC-9CB0-2681-5E7B-4296F8172F9A}"/>
              </a:ext>
            </a:extLst>
          </p:cNvPr>
          <p:cNvCxnSpPr>
            <a:cxnSpLocks/>
          </p:cNvCxnSpPr>
          <p:nvPr/>
        </p:nvCxnSpPr>
        <p:spPr>
          <a:xfrm flipV="1">
            <a:off x="2301005" y="3962840"/>
            <a:ext cx="359227" cy="1198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163193-2791-FDF8-5F1E-882B6EA8AC53}"/>
              </a:ext>
            </a:extLst>
          </p:cNvPr>
          <p:cNvCxnSpPr>
            <a:cxnSpLocks/>
          </p:cNvCxnSpPr>
          <p:nvPr/>
        </p:nvCxnSpPr>
        <p:spPr>
          <a:xfrm>
            <a:off x="2171691" y="5304105"/>
            <a:ext cx="498934" cy="4003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01A353-988F-E741-4EB4-F996CCF02BA9}"/>
              </a:ext>
            </a:extLst>
          </p:cNvPr>
          <p:cNvSpPr txBox="1"/>
          <p:nvPr/>
        </p:nvSpPr>
        <p:spPr>
          <a:xfrm>
            <a:off x="4783117" y="3946406"/>
            <a:ext cx="308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according to trial 1, trial 2, …, trial K models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46EC61-71D8-A169-72A4-A8E5382EDDBB}"/>
              </a:ext>
            </a:extLst>
          </p:cNvPr>
          <p:cNvCxnSpPr>
            <a:cxnSpLocks/>
          </p:cNvCxnSpPr>
          <p:nvPr/>
        </p:nvCxnSpPr>
        <p:spPr>
          <a:xfrm>
            <a:off x="4325256" y="2505507"/>
            <a:ext cx="1011049" cy="12937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390BC1-0CE8-5A50-9AFD-8C2D3F87E593}"/>
              </a:ext>
            </a:extLst>
          </p:cNvPr>
          <p:cNvCxnSpPr>
            <a:cxnSpLocks/>
          </p:cNvCxnSpPr>
          <p:nvPr/>
        </p:nvCxnSpPr>
        <p:spPr>
          <a:xfrm>
            <a:off x="4346041" y="3906135"/>
            <a:ext cx="429158" cy="1497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B3BD3-E2B6-7DBB-8629-DF3B5D1DC78F}"/>
              </a:ext>
            </a:extLst>
          </p:cNvPr>
          <p:cNvCxnSpPr>
            <a:cxnSpLocks/>
          </p:cNvCxnSpPr>
          <p:nvPr/>
        </p:nvCxnSpPr>
        <p:spPr>
          <a:xfrm flipV="1">
            <a:off x="4373750" y="4745478"/>
            <a:ext cx="807850" cy="12833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D1AF52D-C397-0821-30E5-7D8A7120F605}"/>
              </a:ext>
            </a:extLst>
          </p:cNvPr>
          <p:cNvSpPr/>
          <p:nvPr/>
        </p:nvSpPr>
        <p:spPr>
          <a:xfrm>
            <a:off x="7864187" y="3210419"/>
            <a:ext cx="2356429" cy="23388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1BA53-B1BD-617E-AB7E-F8B19B51967E}"/>
              </a:ext>
            </a:extLst>
          </p:cNvPr>
          <p:cNvSpPr txBox="1"/>
          <p:nvPr/>
        </p:nvSpPr>
        <p:spPr>
          <a:xfrm>
            <a:off x="7497950" y="2458777"/>
            <a:ext cx="308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ensemble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CAEF74-11F1-2F0F-1D93-ABBBB9C91D3A}"/>
              </a:ext>
            </a:extLst>
          </p:cNvPr>
          <p:cNvCxnSpPr>
            <a:cxnSpLocks/>
          </p:cNvCxnSpPr>
          <p:nvPr/>
        </p:nvCxnSpPr>
        <p:spPr>
          <a:xfrm>
            <a:off x="9029309" y="2799081"/>
            <a:ext cx="0" cy="3526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1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BC76-DF8E-DDA0-D9BF-7B3AD9923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KR" dirty="0"/>
              <a:t>Before updates</a:t>
            </a:r>
          </a:p>
        </p:txBody>
      </p:sp>
    </p:spTree>
    <p:extLst>
      <p:ext uri="{BB962C8B-B14F-4D97-AF65-F5344CB8AC3E}">
        <p14:creationId xmlns:p14="http://schemas.microsoft.com/office/powerpoint/2010/main" val="2840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CB42A-668C-5F1B-A7F4-FE17069F03B7}"/>
              </a:ext>
            </a:extLst>
          </p:cNvPr>
          <p:cNvSpPr/>
          <p:nvPr/>
        </p:nvSpPr>
        <p:spPr>
          <a:xfrm>
            <a:off x="6743700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at baseline in a health care system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1C13E-93B9-790C-1577-2A783950A511}"/>
              </a:ext>
            </a:extLst>
          </p:cNvPr>
          <p:cNvSpPr/>
          <p:nvPr/>
        </p:nvSpPr>
        <p:spPr>
          <a:xfrm>
            <a:off x="3114262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studies comparing treatment efficacy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D305-22C5-54DB-7B91-56677E71396E}"/>
              </a:ext>
            </a:extLst>
          </p:cNvPr>
          <p:cNvSpPr/>
          <p:nvPr/>
        </p:nvSpPr>
        <p:spPr>
          <a:xfrm>
            <a:off x="3114262" y="4388194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4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</a:t>
            </a:r>
            <a:r>
              <a:rPr lang="en-US" sz="240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in studies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70CB4-39D7-E705-D85E-53EE017FC7C7}"/>
              </a:ext>
            </a:extLst>
          </p:cNvPr>
          <p:cNvSpPr/>
          <p:nvPr/>
        </p:nvSpPr>
        <p:spPr>
          <a:xfrm>
            <a:off x="6743700" y="4388193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 CATE in target population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6FF45-A4C3-8522-A485-4EB05D95BD36}"/>
              </a:ext>
            </a:extLst>
          </p:cNvPr>
          <p:cNvSpPr txBox="1"/>
          <p:nvPr/>
        </p:nvSpPr>
        <p:spPr>
          <a:xfrm>
            <a:off x="585584" y="2382225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FEA7-5B4B-3C5E-51B5-EED0585E25C0}"/>
              </a:ext>
            </a:extLst>
          </p:cNvPr>
          <p:cNvSpPr txBox="1"/>
          <p:nvPr/>
        </p:nvSpPr>
        <p:spPr>
          <a:xfrm>
            <a:off x="585584" y="5010468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38CC5-0D49-FBDF-C76B-71165665A95A}"/>
              </a:ext>
            </a:extLst>
          </p:cNvPr>
          <p:cNvCxnSpPr/>
          <p:nvPr/>
        </p:nvCxnSpPr>
        <p:spPr>
          <a:xfrm flipV="1">
            <a:off x="4605131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2CCF4-8A69-57B7-D340-54CAD5D97719}"/>
              </a:ext>
            </a:extLst>
          </p:cNvPr>
          <p:cNvCxnSpPr/>
          <p:nvPr/>
        </p:nvCxnSpPr>
        <p:spPr>
          <a:xfrm flipV="1">
            <a:off x="8221317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8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92EFE-38A0-40B9-C686-EC21AF2D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CF350-0455-4A16-ABF2-7391F1803272}"/>
              </a:ext>
            </a:extLst>
          </p:cNvPr>
          <p:cNvGraphicFramePr>
            <a:graphicFrameLocks noGrp="1"/>
          </p:cNvGraphicFramePr>
          <p:nvPr/>
        </p:nvGraphicFramePr>
        <p:xfrm>
          <a:off x="1148203" y="1266489"/>
          <a:ext cx="8261637" cy="31828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82773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2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3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41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Specifically for Clinical data?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ptos" panose="020B0004020202020204" pitchFamily="34" charset="0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Studies/sources?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Heterogeneity?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Individual data (IPD)?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Estimation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Prediction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888E0D-6E5E-C400-D121-2B137E102EC7}"/>
              </a:ext>
            </a:extLst>
          </p:cNvPr>
          <p:cNvSpPr txBox="1"/>
          <p:nvPr/>
        </p:nvSpPr>
        <p:spPr>
          <a:xfrm>
            <a:off x="2419815" y="5185317"/>
            <a:ext cx="42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include: something about machine learning methods? More about the visuals/interpretability?</a:t>
            </a:r>
          </a:p>
        </p:txBody>
      </p:sp>
    </p:spTree>
    <p:extLst>
      <p:ext uri="{BB962C8B-B14F-4D97-AF65-F5344CB8AC3E}">
        <p14:creationId xmlns:p14="http://schemas.microsoft.com/office/powerpoint/2010/main" val="34190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Stable Unit Treatment Value Assumption (SUTVA)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 err="1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Unconfoundedness</a:t>
                </a: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of each RCT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(1)} 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in each study 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Consistency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(1)+(1−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almost surely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treatment assignment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=1|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&lt;1 −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study membership: 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{1, 2, …,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}|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)&lt;1−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the target population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  <a:blipFill>
                <a:blip r:embed="rId2"/>
                <a:stretch>
                  <a:fillRect l="-737" t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AECC9B-F408-A9AE-6650-64A92D3E6CD3}"/>
              </a:ext>
            </a:extLst>
          </p:cNvPr>
          <p:cNvSpPr txBox="1"/>
          <p:nvPr/>
        </p:nvSpPr>
        <p:spPr>
          <a:xfrm>
            <a:off x="419100" y="107905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084740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676</Words>
  <Application>Microsoft Macintosh PowerPoint</Application>
  <PresentationFormat>Widescreen</PresentationFormat>
  <Paragraphs>130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Georgia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updates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Kyungeun Jeon</dc:creator>
  <cp:lastModifiedBy>Kyungeun Jeon</cp:lastModifiedBy>
  <cp:revision>20</cp:revision>
  <dcterms:created xsi:type="dcterms:W3CDTF">2025-06-24T23:58:49Z</dcterms:created>
  <dcterms:modified xsi:type="dcterms:W3CDTF">2025-09-05T21:14:34Z</dcterms:modified>
</cp:coreProperties>
</file>