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1" autoAdjust="0"/>
    <p:restoredTop sz="94678"/>
  </p:normalViewPr>
  <p:slideViewPr>
    <p:cSldViewPr snapToGrid="0">
      <p:cViewPr>
        <p:scale>
          <a:sx n="115" d="100"/>
          <a:sy n="115" d="100"/>
        </p:scale>
        <p:origin x="28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80AE-9CD6-1493-ED8D-8F015D331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F3F30-7312-135B-DA6E-869BDCED4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76D46-49D6-9C3F-97D0-EF5B86B91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B091B-8086-C92E-0A51-DF20CDED6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F5297-60C4-6261-CFCA-D3EDF592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3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41C9-DC52-A8BE-4267-075FF89E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0F631-BCFE-AFFA-6595-1573870C8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154E3-2ED8-3356-8F9C-512484E35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82440-25B3-15B1-DD9A-DF824031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FD98F-A983-AB67-1FA7-5F46E6C6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BDC9A7-316A-D89C-638F-1A6BC5C76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D48AA-55BC-7E20-A104-B593A11BA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A9F7F-C45A-F186-4851-8D2F8DC3B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0F8E4-CB83-97ED-197E-9BA0C3A1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1DD54-D7E8-F5CB-6141-D19A50FB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0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0D87-02B7-BA44-EC89-CC2E0A25B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4A923-F920-C904-D66B-309EB7EE3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B1198-648B-1A02-5363-ECA4F1305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B9B79-A0B7-A824-F794-DEC7905C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C10F5-84AB-B440-1483-0420DC76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3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17957-048A-359A-E093-8665A7FE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A6669-040E-78BE-F478-ED584BF76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E699B-D7B7-5135-1FB8-C6BAAFC6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9960F-A10A-694A-49F5-8C9D3F48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0708B-5859-2662-4CF1-C955BF29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4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F323-E2F6-0FEB-1156-2EAE0807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99B2C-AED8-9D2A-3149-CCA702AA4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B6DE4-DB53-A2C6-46F2-2D479DF73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460B7-310B-3545-687C-1E77F733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21866-DF97-ABD8-539D-FFACC0A4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1CA58-911A-BB3D-7F81-F86417B6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4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5EDC-F5DF-CD06-605F-CB208ED60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C41A7-0674-A2A7-F5D8-4004C7010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0E537-DC71-EE5D-4BB1-B5D1DEA7F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245A8-EF67-2AD2-15F9-A9FCE5181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F2D48-EA9D-6B40-F564-C40ED6CBC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1B476-8D23-6007-3EF5-07886BD9D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7/15/25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FBDC3-B56E-6E5A-3E8D-66FD14A8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B881A0-3A2D-13E9-8241-98B62821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7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B405-C827-9284-3ADD-768DBE59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B9CF0-CF73-D792-2DFC-77D2CF58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7/15/25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8862A-8C56-CCF1-445D-515F57A9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3F4CB-E914-3623-6F35-F668C04F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7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756F2-6154-3780-87E0-45150750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7/15/25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4C5CE-5D46-6939-0D7E-6561C03D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7A1B7-3AF2-02C9-323D-79DA3637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9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B278-3089-8EA3-17F5-A19B3F00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DDA16-B188-44D5-67BF-4C4F9BC11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4536B-8CE6-64FA-71F7-D42CD00AE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47151-B2DE-A380-D257-4AF5EFF8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3C6CB-4A13-41A6-230A-E7EBDB04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7F8CA-3DBB-E2A9-5165-0B1A84AB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DA1D4-93FA-4EA4-2D7D-2C632F813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8A59D-B7C1-5AAF-7AAB-0C6C1BEA4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E1CAA-F46B-B51E-06FD-F9977AB98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44D85-4525-791B-9ACE-8ADE04EB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D9449-9EAF-1CC0-369D-67AD9630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F7852-31AC-55F0-8468-8B2359CD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9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53F842-49F0-F9BE-82B5-DE228576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CD42E-5C15-80A7-8BBA-44AC3983E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8D268-7702-10DC-C129-A98A452FD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077C33-3D2A-49FD-8702-A60ED212BBD9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27551-4E32-7458-E160-F29C5F91C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D2C23-6015-5BAE-0BD3-F19933C38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6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CausalMetaR/index.html" TargetMode="External"/><Relationship Id="rId2" Type="http://schemas.openxmlformats.org/officeDocument/2006/relationships/hyperlink" Target="https://github.com/dobengjhu/multicate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an.r-project.org/web/packages/personalized/index.html" TargetMode="External"/><Relationship Id="rId4" Type="http://schemas.openxmlformats.org/officeDocument/2006/relationships/hyperlink" Target="https://cran.r-project.org/web/packages/metacart/index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CausalMetaR/index.html" TargetMode="External"/><Relationship Id="rId2" Type="http://schemas.openxmlformats.org/officeDocument/2006/relationships/hyperlink" Target="https://github.com/dobengjhu/multicate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an.r-project.org/web/packages/personalized/index.html" TargetMode="External"/><Relationship Id="rId4" Type="http://schemas.openxmlformats.org/officeDocument/2006/relationships/hyperlink" Target="https://cran.r-project.org/web/packages/metacart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ADD6B7-ED2B-AD14-F30C-426975F3B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640671"/>
              </p:ext>
            </p:extLst>
          </p:nvPr>
        </p:nvGraphicFramePr>
        <p:xfrm>
          <a:off x="1148203" y="1266489"/>
          <a:ext cx="8261637" cy="318284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725809">
                  <a:extLst>
                    <a:ext uri="{9D8B030D-6E8A-4147-A177-3AD203B41FA5}">
                      <a16:colId xmlns:a16="http://schemas.microsoft.com/office/drawing/2014/main" val="18933724"/>
                    </a:ext>
                  </a:extLst>
                </a:gridCol>
                <a:gridCol w="1633957">
                  <a:extLst>
                    <a:ext uri="{9D8B030D-6E8A-4147-A177-3AD203B41FA5}">
                      <a16:colId xmlns:a16="http://schemas.microsoft.com/office/drawing/2014/main" val="3945870020"/>
                    </a:ext>
                  </a:extLst>
                </a:gridCol>
                <a:gridCol w="1633957">
                  <a:extLst>
                    <a:ext uri="{9D8B030D-6E8A-4147-A177-3AD203B41FA5}">
                      <a16:colId xmlns:a16="http://schemas.microsoft.com/office/drawing/2014/main" val="2587881850"/>
                    </a:ext>
                  </a:extLst>
                </a:gridCol>
                <a:gridCol w="1633957">
                  <a:extLst>
                    <a:ext uri="{9D8B030D-6E8A-4147-A177-3AD203B41FA5}">
                      <a16:colId xmlns:a16="http://schemas.microsoft.com/office/drawing/2014/main" val="2372690440"/>
                    </a:ext>
                  </a:extLst>
                </a:gridCol>
                <a:gridCol w="1633957">
                  <a:extLst>
                    <a:ext uri="{9D8B030D-6E8A-4147-A177-3AD203B41FA5}">
                      <a16:colId xmlns:a16="http://schemas.microsoft.com/office/drawing/2014/main" val="830598404"/>
                    </a:ext>
                  </a:extLst>
                </a:gridCol>
              </a:tblGrid>
              <a:tr h="282773"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hlinkClick r:id="rId2"/>
                        </a:rPr>
                        <a:t>multicate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ptos" panose="020B0004020202020204" pitchFamily="34" charset="0"/>
                          <a:hlinkClick r:id="rId3"/>
                        </a:rPr>
                        <a:t>CausalMetaR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ptos" panose="020B0004020202020204" pitchFamily="34" charset="0"/>
                          <a:hlinkClick r:id="rId4"/>
                        </a:rPr>
                        <a:t>metacart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ptos" panose="020B0004020202020204" pitchFamily="34" charset="0"/>
                          <a:hlinkClick r:id="rId5"/>
                        </a:rPr>
                        <a:t>personalized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899145"/>
                  </a:ext>
                </a:extLst>
              </a:tr>
              <a:tr h="14138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Overview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Estimates the CATE across multiple studies using machine learning techniques and predicts the CATE in a target population of interest</a:t>
                      </a: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Provides robust and efficient methods for Causally Interpretable Meta-Analysis – estimating causal effects in a target population using a multi-source dataset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Integrates classification and regression trees (CART) into meta-analysis to identify interaction effects between moderators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Provides functions for fitting and validation of models for subgroup identification and personalized medicine / precision medicine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866286"/>
                  </a:ext>
                </a:extLst>
              </a:tr>
              <a:tr h="2477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Specifically for Clinical data?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  <a:latin typeface="Aptos" panose="020B0004020202020204" pitchFamily="34" charset="0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201414"/>
                  </a:ext>
                </a:extLst>
              </a:tr>
              <a:tr h="2477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Multiple Studies/sources?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688353"/>
                  </a:ext>
                </a:extLst>
              </a:tr>
              <a:tr h="2477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Aptos" panose="020B0004020202020204" pitchFamily="34" charset="0"/>
                        </a:rPr>
                        <a:t>Heterogeneity?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288758"/>
                  </a:ext>
                </a:extLst>
              </a:tr>
              <a:tr h="2477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Individual data (IPD)?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72606"/>
                  </a:ext>
                </a:extLst>
              </a:tr>
              <a:tr h="2477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Aptos" panose="020B0004020202020204" pitchFamily="34" charset="0"/>
                        </a:rPr>
                        <a:t>Estimation of CATE?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275298"/>
                  </a:ext>
                </a:extLst>
              </a:tr>
              <a:tr h="2477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Aptos" panose="020B0004020202020204" pitchFamily="34" charset="0"/>
                        </a:rPr>
                        <a:t>Prediction of CATE?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47218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3E7795E-44C5-4BA3-2150-6D4F5278BA30}"/>
              </a:ext>
            </a:extLst>
          </p:cNvPr>
          <p:cNvSpPr txBox="1"/>
          <p:nvPr/>
        </p:nvSpPr>
        <p:spPr>
          <a:xfrm>
            <a:off x="2419815" y="5185317"/>
            <a:ext cx="4226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include: something about machine learning methods? More about the visuals/interpretability?</a:t>
            </a:r>
          </a:p>
        </p:txBody>
      </p:sp>
    </p:spTree>
    <p:extLst>
      <p:ext uri="{BB962C8B-B14F-4D97-AF65-F5344CB8AC3E}">
        <p14:creationId xmlns:p14="http://schemas.microsoft.com/office/powerpoint/2010/main" val="387856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3F45A-F394-2DD0-8B0E-16609BF36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D9FB43-6D01-EB71-6032-BDF4927A927C}"/>
              </a:ext>
            </a:extLst>
          </p:cNvPr>
          <p:cNvGraphicFramePr>
            <a:graphicFrameLocks noGrp="1"/>
          </p:cNvGraphicFramePr>
          <p:nvPr/>
        </p:nvGraphicFramePr>
        <p:xfrm>
          <a:off x="1148203" y="1266490"/>
          <a:ext cx="8261637" cy="389093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725809">
                  <a:extLst>
                    <a:ext uri="{9D8B030D-6E8A-4147-A177-3AD203B41FA5}">
                      <a16:colId xmlns:a16="http://schemas.microsoft.com/office/drawing/2014/main" val="18933724"/>
                    </a:ext>
                  </a:extLst>
                </a:gridCol>
                <a:gridCol w="1633957">
                  <a:extLst>
                    <a:ext uri="{9D8B030D-6E8A-4147-A177-3AD203B41FA5}">
                      <a16:colId xmlns:a16="http://schemas.microsoft.com/office/drawing/2014/main" val="3945870020"/>
                    </a:ext>
                  </a:extLst>
                </a:gridCol>
                <a:gridCol w="1633957">
                  <a:extLst>
                    <a:ext uri="{9D8B030D-6E8A-4147-A177-3AD203B41FA5}">
                      <a16:colId xmlns:a16="http://schemas.microsoft.com/office/drawing/2014/main" val="2587881850"/>
                    </a:ext>
                  </a:extLst>
                </a:gridCol>
                <a:gridCol w="1633957">
                  <a:extLst>
                    <a:ext uri="{9D8B030D-6E8A-4147-A177-3AD203B41FA5}">
                      <a16:colId xmlns:a16="http://schemas.microsoft.com/office/drawing/2014/main" val="2372690440"/>
                    </a:ext>
                  </a:extLst>
                </a:gridCol>
                <a:gridCol w="1633957">
                  <a:extLst>
                    <a:ext uri="{9D8B030D-6E8A-4147-A177-3AD203B41FA5}">
                      <a16:colId xmlns:a16="http://schemas.microsoft.com/office/drawing/2014/main" val="830598404"/>
                    </a:ext>
                  </a:extLst>
                </a:gridCol>
              </a:tblGrid>
              <a:tr h="250374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2"/>
                        </a:rPr>
                        <a:t>multicate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  <a:hlinkClick r:id="rId3"/>
                        </a:rPr>
                        <a:t>CausalMetaR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  <a:hlinkClick r:id="rId4"/>
                        </a:rPr>
                        <a:t>metacart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hlinkClick r:id="rId5"/>
                        </a:rPr>
                        <a:t>personalized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899145"/>
                  </a:ext>
                </a:extLst>
              </a:tr>
              <a:tr h="12518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Title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Estimates the CATE across multiple studies using machine learning techniques and predicts the CATE in a target population of interest</a:t>
                      </a: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Provides robust and efficient methods for Causally Interpretable Meta-Analysis – estimating causal effects in a target population using a multi-source dataset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Integrates classification and regression trees (CART) into meta-analysis to identify interaction effects between moderators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Provides functions for fitting and validation of models for subgroup identification and personalized medicine / precision medicine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77866286"/>
                  </a:ext>
                </a:extLst>
              </a:tr>
              <a:tr h="1251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Description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Focusing on various combination of aggregation and estimation method for multiple studies and a target population, as well as visualization of covariate distributions across studies</a:t>
                      </a: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Focusing on SATE (or PATE) using machine learning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Focusing on </a:t>
                      </a:r>
                      <a:r>
                        <a:rPr lang="en-US" sz="1000" u="none" strike="noStrike" dirty="0" err="1">
                          <a:effectLst/>
                        </a:rPr>
                        <a:t>indentifying</a:t>
                      </a:r>
                      <a:r>
                        <a:rPr lang="en-US" sz="1000" u="none" strike="noStrike" dirty="0">
                          <a:effectLst/>
                        </a:rPr>
                        <a:t> the interaction effects between influential moderators in meta-analysis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For subgroup identification under the general subgroup identification framework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extLst>
                  <a:ext uri="{0D108BD9-81ED-4DB2-BD59-A6C34878D82A}">
                    <a16:rowId xmlns:a16="http://schemas.microsoft.com/office/drawing/2014/main" val="3114641711"/>
                  </a:ext>
                </a:extLst>
              </a:tr>
              <a:tr h="1251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Specifically for Clinical data?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extLst>
                  <a:ext uri="{0D108BD9-81ED-4DB2-BD59-A6C34878D82A}">
                    <a16:rowId xmlns:a16="http://schemas.microsoft.com/office/drawing/2014/main" val="1156201414"/>
                  </a:ext>
                </a:extLst>
              </a:tr>
              <a:tr h="135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Multiple Studies/sources?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extLst>
                  <a:ext uri="{0D108BD9-81ED-4DB2-BD59-A6C34878D82A}">
                    <a16:rowId xmlns:a16="http://schemas.microsoft.com/office/drawing/2014/main" val="2439688353"/>
                  </a:ext>
                </a:extLst>
              </a:tr>
              <a:tr h="135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Heterogeneity?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extLst>
                  <a:ext uri="{0D108BD9-81ED-4DB2-BD59-A6C34878D82A}">
                    <a16:rowId xmlns:a16="http://schemas.microsoft.com/office/drawing/2014/main" val="2552288758"/>
                  </a:ext>
                </a:extLst>
              </a:tr>
              <a:tr h="1267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Individual traits (IPD)?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extLst>
                  <a:ext uri="{0D108BD9-81ED-4DB2-BD59-A6C34878D82A}">
                    <a16:rowId xmlns:a16="http://schemas.microsoft.com/office/drawing/2014/main" val="56072606"/>
                  </a:ext>
                </a:extLst>
              </a:tr>
              <a:tr h="1267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Estimation of CATE?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extLst>
                  <a:ext uri="{0D108BD9-81ED-4DB2-BD59-A6C34878D82A}">
                    <a16:rowId xmlns:a16="http://schemas.microsoft.com/office/drawing/2014/main" val="3209275298"/>
                  </a:ext>
                </a:extLst>
              </a:tr>
              <a:tr h="1251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Prediction of CATE?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extLst>
                  <a:ext uri="{0D108BD9-81ED-4DB2-BD59-A6C34878D82A}">
                    <a16:rowId xmlns:a16="http://schemas.microsoft.com/office/drawing/2014/main" val="3357472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65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7CB42A-668C-5F1B-A7F4-FE17069F03B7}"/>
              </a:ext>
            </a:extLst>
          </p:cNvPr>
          <p:cNvSpPr/>
          <p:nvPr/>
        </p:nvSpPr>
        <p:spPr>
          <a:xfrm>
            <a:off x="6743700" y="1759950"/>
            <a:ext cx="2981738" cy="1706217"/>
          </a:xfrm>
          <a:prstGeom prst="rect">
            <a:avLst/>
          </a:prstGeom>
          <a:noFill/>
          <a:ln w="38100"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None/>
            </a:pPr>
            <a:r>
              <a:rPr lang="en-US" sz="2400" b="1" u="sng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Target population</a:t>
            </a:r>
          </a:p>
          <a:p>
            <a:pPr lvl="0" algn="ctr">
              <a:buNone/>
            </a:pPr>
            <a:r>
              <a:rPr lang="en-US" sz="2400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Group of patients at baseline in a health care system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21C13E-93B9-790C-1577-2A783950A511}"/>
              </a:ext>
            </a:extLst>
          </p:cNvPr>
          <p:cNvSpPr/>
          <p:nvPr/>
        </p:nvSpPr>
        <p:spPr>
          <a:xfrm>
            <a:off x="3114262" y="1759950"/>
            <a:ext cx="2981738" cy="1706217"/>
          </a:xfrm>
          <a:prstGeom prst="rect">
            <a:avLst/>
          </a:prstGeom>
          <a:noFill/>
          <a:ln w="38100"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None/>
            </a:pPr>
            <a:r>
              <a:rPr lang="en-US" sz="2400" b="1" u="sng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Training data</a:t>
            </a:r>
          </a:p>
          <a:p>
            <a:pPr lvl="0" algn="ctr">
              <a:buNone/>
            </a:pPr>
            <a:r>
              <a:rPr lang="en-US" sz="2400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Multiple RCTs comparing treatment efficacy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E5D305-22C5-54DB-7B91-56677E71396E}"/>
              </a:ext>
            </a:extLst>
          </p:cNvPr>
          <p:cNvSpPr/>
          <p:nvPr/>
        </p:nvSpPr>
        <p:spPr>
          <a:xfrm>
            <a:off x="3114262" y="4388194"/>
            <a:ext cx="2981738" cy="1706217"/>
          </a:xfrm>
          <a:prstGeom prst="rect">
            <a:avLst/>
          </a:prstGeom>
          <a:noFill/>
          <a:ln w="38100"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None/>
            </a:pPr>
            <a:r>
              <a:rPr lang="en-US" sz="2400" b="1" u="sng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Step 1</a:t>
            </a:r>
            <a:endParaRPr lang="en-US" sz="2400" u="sng" dirty="0">
              <a:solidFill>
                <a:sysClr val="windowText" lastClr="000000"/>
              </a:solidFill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lvl="0" algn="ctr">
              <a:buNone/>
            </a:pPr>
            <a:r>
              <a:rPr lang="en-US" sz="2400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Estimate CATE in RCTs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570CB4-39D7-E705-D85E-53EE017FC7C7}"/>
              </a:ext>
            </a:extLst>
          </p:cNvPr>
          <p:cNvSpPr/>
          <p:nvPr/>
        </p:nvSpPr>
        <p:spPr>
          <a:xfrm>
            <a:off x="6743700" y="4388193"/>
            <a:ext cx="2981738" cy="1706217"/>
          </a:xfrm>
          <a:prstGeom prst="rect">
            <a:avLst/>
          </a:prstGeom>
          <a:noFill/>
          <a:ln w="38100"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None/>
            </a:pPr>
            <a:r>
              <a:rPr lang="en-US" sz="2400" b="1" u="sng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Step 2</a:t>
            </a:r>
          </a:p>
          <a:p>
            <a:pPr lvl="0" algn="ctr">
              <a:buNone/>
            </a:pPr>
            <a:r>
              <a:rPr lang="en-US" sz="2400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Predict CATE in target population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66FF45-A4C3-8522-A485-4EB05D95BD36}"/>
              </a:ext>
            </a:extLst>
          </p:cNvPr>
          <p:cNvSpPr txBox="1"/>
          <p:nvPr/>
        </p:nvSpPr>
        <p:spPr>
          <a:xfrm>
            <a:off x="585584" y="2382225"/>
            <a:ext cx="189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F0FEA7-5B4B-3C5E-51B5-EED0585E25C0}"/>
              </a:ext>
            </a:extLst>
          </p:cNvPr>
          <p:cNvSpPr txBox="1"/>
          <p:nvPr/>
        </p:nvSpPr>
        <p:spPr>
          <a:xfrm>
            <a:off x="585584" y="5010468"/>
            <a:ext cx="189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Approach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238CC5-0D49-FBDF-C76B-71165665A95A}"/>
              </a:ext>
            </a:extLst>
          </p:cNvPr>
          <p:cNvCxnSpPr/>
          <p:nvPr/>
        </p:nvCxnSpPr>
        <p:spPr>
          <a:xfrm flipV="1">
            <a:off x="4605131" y="3697355"/>
            <a:ext cx="0" cy="450574"/>
          </a:xfrm>
          <a:prstGeom prst="straightConnector1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72CCF4-8A69-57B7-D340-54CAD5D97719}"/>
              </a:ext>
            </a:extLst>
          </p:cNvPr>
          <p:cNvCxnSpPr/>
          <p:nvPr/>
        </p:nvCxnSpPr>
        <p:spPr>
          <a:xfrm flipV="1">
            <a:off x="8221317" y="3697355"/>
            <a:ext cx="0" cy="450574"/>
          </a:xfrm>
          <a:prstGeom prst="straightConnector1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553E1E8-59FA-5D18-3435-2C7B33EA2438}"/>
              </a:ext>
            </a:extLst>
          </p:cNvPr>
          <p:cNvSpPr txBox="1"/>
          <p:nvPr/>
        </p:nvSpPr>
        <p:spPr>
          <a:xfrm>
            <a:off x="3114262" y="984921"/>
            <a:ext cx="73286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none" strike="noStrike" dirty="0">
                <a:effectLst/>
              </a:rPr>
              <a:t>Two-Step Approach of </a:t>
            </a:r>
            <a:r>
              <a:rPr lang="en-US" sz="2800" b="1" dirty="0" err="1"/>
              <a:t>m</a:t>
            </a:r>
            <a:r>
              <a:rPr lang="en-US" sz="2800" b="1" u="none" strike="noStrike" dirty="0" err="1">
                <a:effectLst/>
              </a:rPr>
              <a:t>ulticate</a:t>
            </a:r>
            <a:r>
              <a:rPr lang="en-US" sz="2800" b="1" u="none" strike="noStrike" dirty="0">
                <a:effectLst/>
              </a:rPr>
              <a:t>()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4968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31DE00C-E957-844E-4EDB-F9CFC9D5E2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9100" y="1894114"/>
                <a:ext cx="11582400" cy="5094513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400" b="1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Stable Unit Treatment Value Assumption (SUTVA)</a:t>
                </a:r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 in each study</a:t>
                </a:r>
                <a:b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</a:br>
                <a:endParaRPr lang="en-US" sz="18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b="1" dirty="0" err="1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Unconfoundedness</a:t>
                </a:r>
                <a:r>
                  <a:rPr lang="en-US" sz="2400" b="1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 of each RCT</a:t>
                </a:r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{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𝑌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(0),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𝑌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(1)} 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𝑊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𝑿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in each study </a:t>
                </a:r>
                <a:b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</a:br>
                <a:endParaRPr lang="en-US" sz="18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b="1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Consistency</a:t>
                </a:r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𝑌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𝑊𝑌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(1)+(1−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𝑊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𝑌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(0) 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almost surely in each study</a:t>
                </a:r>
                <a:b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</a:br>
                <a:endParaRPr lang="en-US" sz="18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b="1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Positivity of treatment assignment</a:t>
                </a:r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: There exists a constant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&gt;0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𝑊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=1|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𝑿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&lt;1 −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𝑿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 in each study</a:t>
                </a:r>
                <a:b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</a:br>
                <a:endParaRPr lang="en-US" sz="18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b="1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Positivity of study membership: </a:t>
                </a:r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There exists a constant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&gt;0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{1, 2, …,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𝐾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}|</m:t>
                    </m:r>
                    <m:r>
                      <a:rPr lang="en-US" sz="2400" b="1" i="1" dirty="0" err="1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𝑿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)&lt;1−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𝑿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 in the target population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31DE00C-E957-844E-4EDB-F9CFC9D5E2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100" y="1894114"/>
                <a:ext cx="11582400" cy="5094513"/>
              </a:xfrm>
              <a:blipFill>
                <a:blip r:embed="rId2"/>
                <a:stretch>
                  <a:fillRect l="-737" t="-1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EAECC9B-F408-A9AE-6650-64A92D3E6CD3}"/>
              </a:ext>
            </a:extLst>
          </p:cNvPr>
          <p:cNvSpPr txBox="1"/>
          <p:nvPr/>
        </p:nvSpPr>
        <p:spPr>
          <a:xfrm>
            <a:off x="419100" y="1079051"/>
            <a:ext cx="73286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208474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E606469-2BAA-BFCC-EAEC-FFE4082ED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430" y="2822836"/>
            <a:ext cx="10515600" cy="2406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Single-study methods</a:t>
            </a:r>
          </a:p>
          <a:p>
            <a:pPr marL="754063" lvl="1" indent="-411163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S-Learner</a:t>
            </a:r>
          </a:p>
          <a:p>
            <a:pPr marL="754063" lvl="1" indent="-411163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Causal Forest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EC4981-D552-0D0A-2048-8F88920A1C35}"/>
              </a:ext>
            </a:extLst>
          </p:cNvPr>
          <p:cNvSpPr txBox="1"/>
          <p:nvPr/>
        </p:nvSpPr>
        <p:spPr>
          <a:xfrm>
            <a:off x="6577901" y="2822836"/>
            <a:ext cx="473102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Aggregation methods</a:t>
            </a:r>
          </a:p>
          <a:p>
            <a:pPr marL="754063" lvl="1" indent="-411163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No Pooling</a:t>
            </a:r>
          </a:p>
          <a:p>
            <a:pPr marL="754063" lvl="1" indent="-411163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Pooling with Trial Indicator</a:t>
            </a:r>
          </a:p>
          <a:p>
            <a:pPr marL="754063" lvl="1" indent="-411163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Ensemble Forest</a:t>
            </a:r>
          </a:p>
        </p:txBody>
      </p:sp>
      <p:sp>
        <p:nvSpPr>
          <p:cNvPr id="6" name="Plus 8">
            <a:extLst>
              <a:ext uri="{FF2B5EF4-FFF2-40B4-BE49-F238E27FC236}">
                <a16:creationId xmlns:a16="http://schemas.microsoft.com/office/drawing/2014/main" id="{FCE19C63-7900-4247-E1FC-0D7F742975C2}"/>
              </a:ext>
            </a:extLst>
          </p:cNvPr>
          <p:cNvSpPr/>
          <p:nvPr/>
        </p:nvSpPr>
        <p:spPr>
          <a:xfrm>
            <a:off x="5022574" y="2831895"/>
            <a:ext cx="1378226" cy="1194210"/>
          </a:xfrm>
          <a:prstGeom prst="mathPlu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9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498</Words>
  <Application>Microsoft Macintosh PowerPoint</Application>
  <PresentationFormat>Widescreen</PresentationFormat>
  <Paragraphs>92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Cambria Math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Johns Hopkins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Kyungeun Jeon</dc:creator>
  <cp:lastModifiedBy>Carly Brantner</cp:lastModifiedBy>
  <cp:revision>9</cp:revision>
  <dcterms:created xsi:type="dcterms:W3CDTF">2025-06-24T23:58:49Z</dcterms:created>
  <dcterms:modified xsi:type="dcterms:W3CDTF">2025-07-15T16:09:46Z</dcterms:modified>
</cp:coreProperties>
</file>