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73" r:id="rId8"/>
    <p:sldId id="265" r:id="rId9"/>
    <p:sldId id="266" r:id="rId10"/>
    <p:sldId id="267" r:id="rId11"/>
    <p:sldId id="268" r:id="rId12"/>
    <p:sldId id="269" r:id="rId13"/>
    <p:sldId id="271" r:id="rId14"/>
    <p:sldId id="272" r:id="rId15"/>
    <p:sldId id="274" r:id="rId16"/>
    <p:sldId id="262" r:id="rId17"/>
    <p:sldId id="263"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F8EC6A1F-4F4F-4694-B8E8-E751A6E81966}" type="datetimeFigureOut">
              <a:rPr lang="en-US" smtClean="0"/>
              <a:t>8/10/2020</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D2146E8-B2A7-4102-9576-92C2EDC1DD81}" type="slidenum">
              <a:rPr lang="en-US" smtClean="0"/>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44708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C6A1F-4F4F-4694-B8E8-E751A6E81966}" type="datetimeFigureOut">
              <a:rPr lang="en-US" smtClean="0"/>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2146E8-B2A7-4102-9576-92C2EDC1DD81}" type="slidenum">
              <a:rPr lang="en-US" smtClean="0"/>
              <a:t>‹#›</a:t>
            </a:fld>
            <a:endParaRPr lang="en-US" dirty="0"/>
          </a:p>
        </p:txBody>
      </p:sp>
    </p:spTree>
    <p:extLst>
      <p:ext uri="{BB962C8B-B14F-4D97-AF65-F5344CB8AC3E}">
        <p14:creationId xmlns:p14="http://schemas.microsoft.com/office/powerpoint/2010/main" val="239215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F8EC6A1F-4F4F-4694-B8E8-E751A6E81966}" type="datetimeFigureOut">
              <a:rPr lang="en-US" smtClean="0"/>
              <a:t>8/10/2020</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D2146E8-B2A7-4102-9576-92C2EDC1DD81}" type="slidenum">
              <a:rPr lang="en-US" smtClean="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988986"/>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C6A1F-4F4F-4694-B8E8-E751A6E81966}" type="datetimeFigureOut">
              <a:rPr lang="en-US" smtClean="0"/>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2146E8-B2A7-4102-9576-92C2EDC1DD81}" type="slidenum">
              <a:rPr lang="en-US" smtClean="0"/>
              <a:t>‹#›</a:t>
            </a:fld>
            <a:endParaRPr lang="en-US" dirty="0"/>
          </a:p>
        </p:txBody>
      </p:sp>
    </p:spTree>
    <p:extLst>
      <p:ext uri="{BB962C8B-B14F-4D97-AF65-F5344CB8AC3E}">
        <p14:creationId xmlns:p14="http://schemas.microsoft.com/office/powerpoint/2010/main" val="3945005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F8EC6A1F-4F4F-4694-B8E8-E751A6E81966}" type="datetimeFigureOut">
              <a:rPr lang="en-US" smtClean="0"/>
              <a:t>8/10/2020</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D2146E8-B2A7-4102-9576-92C2EDC1DD81}"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735281"/>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EC6A1F-4F4F-4694-B8E8-E751A6E81966}" type="datetimeFigureOut">
              <a:rPr lang="en-US" smtClean="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2146E8-B2A7-4102-9576-92C2EDC1DD81}" type="slidenum">
              <a:rPr lang="en-US" smtClean="0"/>
              <a:t>‹#›</a:t>
            </a:fld>
            <a:endParaRPr lang="en-US" dirty="0"/>
          </a:p>
        </p:txBody>
      </p:sp>
    </p:spTree>
    <p:extLst>
      <p:ext uri="{BB962C8B-B14F-4D97-AF65-F5344CB8AC3E}">
        <p14:creationId xmlns:p14="http://schemas.microsoft.com/office/powerpoint/2010/main" val="2570992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EC6A1F-4F4F-4694-B8E8-E751A6E81966}" type="datetimeFigureOut">
              <a:rPr lang="en-US" smtClean="0"/>
              <a:t>8/10/2020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D2146E8-B2A7-4102-9576-92C2EDC1DD81}" type="slidenum">
              <a:rPr lang="en-US" smtClean="0"/>
              <a:t>‹#›</a:t>
            </a:fld>
            <a:endParaRPr lang="en-US" dirty="0"/>
          </a:p>
        </p:txBody>
      </p:sp>
    </p:spTree>
    <p:extLst>
      <p:ext uri="{BB962C8B-B14F-4D97-AF65-F5344CB8AC3E}">
        <p14:creationId xmlns:p14="http://schemas.microsoft.com/office/powerpoint/2010/main" val="134720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EC6A1F-4F4F-4694-B8E8-E751A6E81966}" type="datetimeFigureOut">
              <a:rPr lang="en-US" smtClean="0"/>
              <a:t>8/10/2020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D2146E8-B2A7-4102-9576-92C2EDC1DD81}" type="slidenum">
              <a:rPr lang="en-US" smtClean="0"/>
              <a:t>‹#›</a:t>
            </a:fld>
            <a:endParaRPr lang="en-US" dirty="0"/>
          </a:p>
        </p:txBody>
      </p:sp>
    </p:spTree>
    <p:extLst>
      <p:ext uri="{BB962C8B-B14F-4D97-AF65-F5344CB8AC3E}">
        <p14:creationId xmlns:p14="http://schemas.microsoft.com/office/powerpoint/2010/main" val="174406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C6A1F-4F4F-4694-B8E8-E751A6E81966}" type="datetimeFigureOut">
              <a:rPr lang="en-US" smtClean="0"/>
              <a:t>8/10/2020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D2146E8-B2A7-4102-9576-92C2EDC1DD81}" type="slidenum">
              <a:rPr lang="en-US" smtClean="0"/>
              <a:t>‹#›</a:t>
            </a:fld>
            <a:endParaRPr lang="en-US" dirty="0"/>
          </a:p>
        </p:txBody>
      </p:sp>
    </p:spTree>
    <p:extLst>
      <p:ext uri="{BB962C8B-B14F-4D97-AF65-F5344CB8AC3E}">
        <p14:creationId xmlns:p14="http://schemas.microsoft.com/office/powerpoint/2010/main" val="3971302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EC6A1F-4F4F-4694-B8E8-E751A6E81966}" type="datetimeFigureOut">
              <a:rPr lang="en-US" smtClean="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2146E8-B2A7-4102-9576-92C2EDC1DD81}" type="slidenum">
              <a:rPr lang="en-US" smtClean="0"/>
              <a:t>‹#›</a:t>
            </a:fld>
            <a:endParaRPr lang="en-US" dirty="0"/>
          </a:p>
        </p:txBody>
      </p:sp>
    </p:spTree>
    <p:extLst>
      <p:ext uri="{BB962C8B-B14F-4D97-AF65-F5344CB8AC3E}">
        <p14:creationId xmlns:p14="http://schemas.microsoft.com/office/powerpoint/2010/main" val="328793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EC6A1F-4F4F-4694-B8E8-E751A6E81966}" type="datetimeFigureOut">
              <a:rPr lang="en-US" smtClean="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2146E8-B2A7-4102-9576-92C2EDC1DD81}" type="slidenum">
              <a:rPr lang="en-US" smtClean="0"/>
              <a:t>‹#›</a:t>
            </a:fld>
            <a:endParaRPr lang="en-US" dirty="0"/>
          </a:p>
        </p:txBody>
      </p:sp>
    </p:spTree>
    <p:extLst>
      <p:ext uri="{BB962C8B-B14F-4D97-AF65-F5344CB8AC3E}">
        <p14:creationId xmlns:p14="http://schemas.microsoft.com/office/powerpoint/2010/main" val="138055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F8EC6A1F-4F4F-4694-B8E8-E751A6E81966}" type="datetimeFigureOut">
              <a:rPr lang="en-US" smtClean="0"/>
              <a:t>8/10/2020</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D2146E8-B2A7-4102-9576-92C2EDC1DD81}" type="slidenum">
              <a:rPr lang="en-US" smtClean="0"/>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87603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6507-5307-41D7-85EC-9D71CC051C2A}"/>
              </a:ext>
            </a:extLst>
          </p:cNvPr>
          <p:cNvSpPr>
            <a:spLocks noGrp="1"/>
          </p:cNvSpPr>
          <p:nvPr>
            <p:ph type="ctrTitle"/>
          </p:nvPr>
        </p:nvSpPr>
        <p:spPr>
          <a:xfrm>
            <a:off x="4377625" y="963507"/>
            <a:ext cx="6849344" cy="4995027"/>
          </a:xfrm>
        </p:spPr>
        <p:txBody>
          <a:bodyPr anchor="ctr">
            <a:normAutofit/>
          </a:bodyPr>
          <a:lstStyle/>
          <a:p>
            <a:pPr algn="l"/>
            <a:r>
              <a:rPr lang="en-US" sz="5200" dirty="0"/>
              <a:t>Foul Mouths</a:t>
            </a:r>
          </a:p>
        </p:txBody>
      </p:sp>
      <p:sp>
        <p:nvSpPr>
          <p:cNvPr id="3" name="Subtitle 2">
            <a:extLst>
              <a:ext uri="{FF2B5EF4-FFF2-40B4-BE49-F238E27FC236}">
                <a16:creationId xmlns:a16="http://schemas.microsoft.com/office/drawing/2014/main" id="{07163A64-23E2-482E-B4D6-378A1C064A85}"/>
              </a:ext>
            </a:extLst>
          </p:cNvPr>
          <p:cNvSpPr>
            <a:spLocks noGrp="1"/>
          </p:cNvSpPr>
          <p:nvPr>
            <p:ph type="subTitle" idx="1"/>
          </p:nvPr>
        </p:nvSpPr>
        <p:spPr>
          <a:xfrm>
            <a:off x="965031" y="957287"/>
            <a:ext cx="2760795" cy="4995027"/>
          </a:xfrm>
        </p:spPr>
        <p:txBody>
          <a:bodyPr anchor="ctr">
            <a:normAutofit/>
          </a:bodyPr>
          <a:lstStyle/>
          <a:p>
            <a:pPr algn="r"/>
            <a:r>
              <a:rPr lang="en-US" dirty="0"/>
              <a:t>Carly McKelvy</a:t>
            </a:r>
          </a:p>
          <a:p>
            <a:pPr algn="r"/>
            <a:r>
              <a:rPr lang="en-US" dirty="0"/>
              <a:t>Patrick Leon</a:t>
            </a:r>
          </a:p>
          <a:p>
            <a:pPr algn="r"/>
            <a:r>
              <a:rPr lang="en-US" dirty="0"/>
              <a:t>Justan Plumlee</a:t>
            </a:r>
          </a:p>
        </p:txBody>
      </p:sp>
    </p:spTree>
    <p:extLst>
      <p:ext uri="{BB962C8B-B14F-4D97-AF65-F5344CB8AC3E}">
        <p14:creationId xmlns:p14="http://schemas.microsoft.com/office/powerpoint/2010/main" val="1132169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212883E-84C3-42AD-B34A-4D2498251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64546478-724B-4E3F-8324-6C75FB0590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915" y="1556681"/>
            <a:ext cx="6778938" cy="3508100"/>
          </a:xfrm>
          <a:prstGeom prst="rect">
            <a:avLst/>
          </a:prstGeom>
        </p:spPr>
      </p:pic>
      <p:cxnSp>
        <p:nvCxnSpPr>
          <p:cNvPr id="25" name="Straight Connector 24">
            <a:extLst>
              <a:ext uri="{FF2B5EF4-FFF2-40B4-BE49-F238E27FC236}">
                <a16:creationId xmlns:a16="http://schemas.microsoft.com/office/drawing/2014/main" id="{25A28D78-0305-4DA2-A78C-EF9ADD3663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7543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9D4E3332-1665-4ACD-A729-C3E1425AEA91}"/>
              </a:ext>
            </a:extLst>
          </p:cNvPr>
          <p:cNvSpPr txBox="1">
            <a:spLocks/>
          </p:cNvSpPr>
          <p:nvPr/>
        </p:nvSpPr>
        <p:spPr>
          <a:xfrm>
            <a:off x="7552578" y="1737702"/>
            <a:ext cx="4002507" cy="3791848"/>
          </a:xfrm>
          <a:prstGeom prst="rect">
            <a:avLst/>
          </a:prstGeom>
        </p:spPr>
        <p:txBody>
          <a:bodyPr vert="horz" lIns="91440" tIns="45720" rIns="91440" bIns="45720" rtlCol="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Are more fouls committed on </a:t>
            </a:r>
            <a:r>
              <a:rPr lang="en-US" u="sng" dirty="0"/>
              <a:t>average</a:t>
            </a:r>
            <a:r>
              <a:rPr lang="en-US" dirty="0"/>
              <a:t> after All-Star break?</a:t>
            </a:r>
          </a:p>
          <a:p>
            <a:pPr lvl="1"/>
            <a:r>
              <a:rPr lang="en-US" dirty="0"/>
              <a:t>While All-Star break does represent a 2/3 point, and we know there are more games before, on average the number of fouls per game are very close.</a:t>
            </a:r>
          </a:p>
          <a:p>
            <a:pPr marL="283464" lvl="1">
              <a:buNone/>
            </a:pPr>
            <a:endParaRPr lang="en-US" dirty="0"/>
          </a:p>
        </p:txBody>
      </p:sp>
      <p:sp>
        <p:nvSpPr>
          <p:cNvPr id="27" name="Freeform 6">
            <a:extLst>
              <a:ext uri="{FF2B5EF4-FFF2-40B4-BE49-F238E27FC236}">
                <a16:creationId xmlns:a16="http://schemas.microsoft.com/office/drawing/2014/main" id="{DC5B7347-E281-4E2C-A95E-6A4A26315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Tree>
    <p:extLst>
      <p:ext uri="{BB962C8B-B14F-4D97-AF65-F5344CB8AC3E}">
        <p14:creationId xmlns:p14="http://schemas.microsoft.com/office/powerpoint/2010/main" val="17638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83FA29C5-77A5-45E0-9493-1B1CC9D99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Content Placeholder 2">
            <a:extLst>
              <a:ext uri="{FF2B5EF4-FFF2-40B4-BE49-F238E27FC236}">
                <a16:creationId xmlns:a16="http://schemas.microsoft.com/office/drawing/2014/main" id="{CA42258F-B6BC-447E-BF38-DDFB0A2F7CC0}"/>
              </a:ext>
            </a:extLst>
          </p:cNvPr>
          <p:cNvSpPr txBox="1">
            <a:spLocks/>
          </p:cNvSpPr>
          <p:nvPr/>
        </p:nvSpPr>
        <p:spPr>
          <a:xfrm>
            <a:off x="594219" y="771525"/>
            <a:ext cx="5953485" cy="5452635"/>
          </a:xfrm>
          <a:prstGeom prst="rect">
            <a:avLst/>
          </a:prstGeom>
        </p:spPr>
        <p:txBody>
          <a:bodyPr vert="horz" lIns="91440" tIns="45720" rIns="91440" bIns="45720" rtlCol="0" anchor="ct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sz="1600" dirty="0"/>
              <a:t>On average are more fouls committed on a specific day of the week?</a:t>
            </a:r>
          </a:p>
          <a:p>
            <a:pPr lvl="1"/>
            <a:r>
              <a:rPr lang="en-US" sz="1600" dirty="0"/>
              <a:t>While this could be an interesting statistic with individual referee data, the percentage of fouls based on the day of the week varied slightly.</a:t>
            </a:r>
          </a:p>
          <a:p>
            <a:pPr marL="283464" lvl="1">
              <a:buNone/>
            </a:pPr>
            <a:endParaRPr lang="en-US" sz="1600" dirty="0"/>
          </a:p>
        </p:txBody>
      </p:sp>
      <p:cxnSp>
        <p:nvCxnSpPr>
          <p:cNvPr id="18" name="Straight Connector 17">
            <a:extLst>
              <a:ext uri="{FF2B5EF4-FFF2-40B4-BE49-F238E27FC236}">
                <a16:creationId xmlns:a16="http://schemas.microsoft.com/office/drawing/2014/main" id="{668E29BA-405D-4A16-B5D3-2E47B1DCE5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34656" y="771525"/>
            <a:ext cx="4657343"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0" name="Freeform 6">
            <a:extLst>
              <a:ext uri="{FF2B5EF4-FFF2-40B4-BE49-F238E27FC236}">
                <a16:creationId xmlns:a16="http://schemas.microsoft.com/office/drawing/2014/main" id="{207B3875-795D-41A4-BF29-160947A286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107632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pic>
        <p:nvPicPr>
          <p:cNvPr id="15" name="Content Placeholder 4" descr="A picture containing umbrella&#10;&#10;Description automatically generated">
            <a:extLst>
              <a:ext uri="{FF2B5EF4-FFF2-40B4-BE49-F238E27FC236}">
                <a16:creationId xmlns:a16="http://schemas.microsoft.com/office/drawing/2014/main" id="{63481427-5E56-4791-B42A-E74814F19A9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317"/>
          <a:stretch/>
        </p:blipFill>
        <p:spPr>
          <a:xfrm>
            <a:off x="6827958" y="1824371"/>
            <a:ext cx="3905012" cy="3209257"/>
          </a:xfrm>
          <a:prstGeom prst="rect">
            <a:avLst/>
          </a:prstGeom>
        </p:spPr>
      </p:pic>
    </p:spTree>
    <p:extLst>
      <p:ext uri="{BB962C8B-B14F-4D97-AF65-F5344CB8AC3E}">
        <p14:creationId xmlns:p14="http://schemas.microsoft.com/office/powerpoint/2010/main" val="365671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83FA29C5-77A5-45E0-9493-1B1CC9D99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10" name="Straight Connector 13">
            <a:extLst>
              <a:ext uri="{FF2B5EF4-FFF2-40B4-BE49-F238E27FC236}">
                <a16:creationId xmlns:a16="http://schemas.microsoft.com/office/drawing/2014/main" id="{668E29BA-405D-4A16-B5D3-2E47B1DCE5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34656" y="771525"/>
            <a:ext cx="4657343"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Freeform 6">
            <a:extLst>
              <a:ext uri="{FF2B5EF4-FFF2-40B4-BE49-F238E27FC236}">
                <a16:creationId xmlns:a16="http://schemas.microsoft.com/office/drawing/2014/main" id="{207B3875-795D-41A4-BF29-160947A286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107632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pic>
        <p:nvPicPr>
          <p:cNvPr id="15" name="Content Placeholder 4" descr="A picture containing umbrella&#10;&#10;Description automatically generated">
            <a:extLst>
              <a:ext uri="{FF2B5EF4-FFF2-40B4-BE49-F238E27FC236}">
                <a16:creationId xmlns:a16="http://schemas.microsoft.com/office/drawing/2014/main" id="{0BDBD54D-ADE1-42F1-B33D-9D1515B65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209" y="1839123"/>
            <a:ext cx="3801888" cy="3317437"/>
          </a:xfrm>
          <a:prstGeom prst="rect">
            <a:avLst/>
          </a:prstGeom>
        </p:spPr>
      </p:pic>
      <p:sp>
        <p:nvSpPr>
          <p:cNvPr id="2" name="Content Placeholder 2">
            <a:extLst>
              <a:ext uri="{FF2B5EF4-FFF2-40B4-BE49-F238E27FC236}">
                <a16:creationId xmlns:a16="http://schemas.microsoft.com/office/drawing/2014/main" id="{4FF9FA67-3403-4171-98B3-406481738822}"/>
              </a:ext>
            </a:extLst>
          </p:cNvPr>
          <p:cNvSpPr txBox="1">
            <a:spLocks/>
          </p:cNvSpPr>
          <p:nvPr/>
        </p:nvSpPr>
        <p:spPr>
          <a:xfrm>
            <a:off x="767621" y="1851923"/>
            <a:ext cx="4870580" cy="3291836"/>
          </a:xfrm>
          <a:prstGeom prst="rect">
            <a:avLst/>
          </a:prstGeom>
        </p:spPr>
        <p:txBody>
          <a:bodyPr vert="horz" lIns="91440" tIns="45720" rIns="91440" bIns="45720" rtlCol="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Are more fouls called in a specific region?</a:t>
            </a:r>
          </a:p>
          <a:p>
            <a:pPr lvl="1"/>
            <a:r>
              <a:rPr lang="en-US" dirty="0"/>
              <a:t>All regions are relatively close in overall percentage of fouls called.</a:t>
            </a:r>
          </a:p>
          <a:p>
            <a:pPr lvl="1"/>
            <a:r>
              <a:rPr lang="en-US" dirty="0"/>
              <a:t>Southwest and Central regions tie for highest percentage of regions.</a:t>
            </a:r>
          </a:p>
          <a:p>
            <a:pPr lvl="1"/>
            <a:r>
              <a:rPr lang="en-US" dirty="0"/>
              <a:t>Northwest has the lowest. (We’re just nicer people.)</a:t>
            </a:r>
          </a:p>
          <a:p>
            <a:pPr marL="402336" lvl="1" indent="0">
              <a:buNone/>
            </a:pPr>
            <a:endParaRPr lang="en-US" dirty="0"/>
          </a:p>
        </p:txBody>
      </p:sp>
    </p:spTree>
    <p:extLst>
      <p:ext uri="{BB962C8B-B14F-4D97-AF65-F5344CB8AC3E}">
        <p14:creationId xmlns:p14="http://schemas.microsoft.com/office/powerpoint/2010/main" val="397798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9FF99B6-0BBC-4955-9A39-545FF77A5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46AFF2-8877-4157-A8D9-FF6A63B5796D}"/>
              </a:ext>
            </a:extLst>
          </p:cNvPr>
          <p:cNvSpPr>
            <a:spLocks noGrp="1"/>
          </p:cNvSpPr>
          <p:nvPr>
            <p:ph type="title"/>
          </p:nvPr>
        </p:nvSpPr>
        <p:spPr>
          <a:xfrm>
            <a:off x="650450" y="559678"/>
            <a:ext cx="3412504" cy="4952492"/>
          </a:xfrm>
        </p:spPr>
        <p:txBody>
          <a:bodyPr>
            <a:normAutofit/>
          </a:bodyPr>
          <a:lstStyle/>
          <a:p>
            <a:r>
              <a:rPr lang="en-US" dirty="0"/>
              <a:t>Statistical Analysis – </a:t>
            </a:r>
            <a:br>
              <a:rPr lang="en-US" dirty="0"/>
            </a:br>
            <a:r>
              <a:rPr lang="en-US" dirty="0"/>
              <a:t>Fouls</a:t>
            </a:r>
            <a:br>
              <a:rPr lang="en-US" dirty="0"/>
            </a:br>
            <a:r>
              <a:rPr lang="en-US" dirty="0"/>
              <a:t>vs Game Outcome</a:t>
            </a:r>
          </a:p>
        </p:txBody>
      </p:sp>
      <p:pic>
        <p:nvPicPr>
          <p:cNvPr id="9" name="Picture 8">
            <a:extLst>
              <a:ext uri="{FF2B5EF4-FFF2-40B4-BE49-F238E27FC236}">
                <a16:creationId xmlns:a16="http://schemas.microsoft.com/office/drawing/2014/main" id="{197916DD-8C2A-4A07-9B94-6D283F80D858}"/>
              </a:ext>
            </a:extLst>
          </p:cNvPr>
          <p:cNvPicPr>
            <a:picLocks noChangeAspect="1"/>
          </p:cNvPicPr>
          <p:nvPr/>
        </p:nvPicPr>
        <p:blipFill>
          <a:blip r:embed="rId2"/>
          <a:stretch>
            <a:fillRect/>
          </a:stretch>
        </p:blipFill>
        <p:spPr>
          <a:xfrm>
            <a:off x="4713404" y="1139937"/>
            <a:ext cx="6716596" cy="1175404"/>
          </a:xfrm>
          <a:prstGeom prst="rect">
            <a:avLst/>
          </a:prstGeom>
        </p:spPr>
      </p:pic>
      <p:sp>
        <p:nvSpPr>
          <p:cNvPr id="3" name="Content Placeholder 2">
            <a:extLst>
              <a:ext uri="{FF2B5EF4-FFF2-40B4-BE49-F238E27FC236}">
                <a16:creationId xmlns:a16="http://schemas.microsoft.com/office/drawing/2014/main" id="{DE8A6451-5261-430A-BCC7-43ACE6442557}"/>
              </a:ext>
            </a:extLst>
          </p:cNvPr>
          <p:cNvSpPr>
            <a:spLocks noGrp="1"/>
          </p:cNvSpPr>
          <p:nvPr>
            <p:ph idx="1"/>
          </p:nvPr>
        </p:nvSpPr>
        <p:spPr>
          <a:xfrm>
            <a:off x="4713404" y="3124200"/>
            <a:ext cx="6711884" cy="3087833"/>
          </a:xfrm>
        </p:spPr>
        <p:txBody>
          <a:bodyPr>
            <a:normAutofit/>
          </a:bodyPr>
          <a:lstStyle/>
          <a:p>
            <a:r>
              <a:rPr lang="en-US" dirty="0"/>
              <a:t>Since our critical value is greater than our statistic, the results of this test are not significant. We </a:t>
            </a:r>
            <a:r>
              <a:rPr lang="en-US" u="sng" dirty="0"/>
              <a:t>fail to reject our null hypothesis</a:t>
            </a:r>
            <a:r>
              <a:rPr lang="en-US" dirty="0"/>
              <a:t>: that fouls do not have a significant impact the outcome of an NBA game.</a:t>
            </a:r>
          </a:p>
        </p:txBody>
      </p:sp>
      <p:sp>
        <p:nvSpPr>
          <p:cNvPr id="36" name="Freeform 6">
            <a:extLst>
              <a:ext uri="{FF2B5EF4-FFF2-40B4-BE49-F238E27FC236}">
                <a16:creationId xmlns:a16="http://schemas.microsoft.com/office/drawing/2014/main" id="{EFFCBFD9-BE8B-4513-8B1D-D19F805EA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38" name="Straight Connector 37">
            <a:extLst>
              <a:ext uri="{FF2B5EF4-FFF2-40B4-BE49-F238E27FC236}">
                <a16:creationId xmlns:a16="http://schemas.microsoft.com/office/drawing/2014/main" id="{292F8A50-4E5D-40E7-8E9C-0C63722D6F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212033"/>
            <a:ext cx="40629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61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9FF99B6-0BBC-4955-9A39-545FF77A5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D6B187-0CCF-44AC-8676-DCE66F334ED4}"/>
              </a:ext>
            </a:extLst>
          </p:cNvPr>
          <p:cNvSpPr>
            <a:spLocks noGrp="1"/>
          </p:cNvSpPr>
          <p:nvPr>
            <p:ph type="title"/>
          </p:nvPr>
        </p:nvSpPr>
        <p:spPr>
          <a:xfrm>
            <a:off x="650450" y="559678"/>
            <a:ext cx="3412504" cy="4952492"/>
          </a:xfrm>
        </p:spPr>
        <p:txBody>
          <a:bodyPr>
            <a:normAutofit/>
          </a:bodyPr>
          <a:lstStyle/>
          <a:p>
            <a:r>
              <a:rPr lang="en-US" dirty="0"/>
              <a:t>Free Throws Attempted vs Game Outcome</a:t>
            </a:r>
          </a:p>
        </p:txBody>
      </p:sp>
      <p:pic>
        <p:nvPicPr>
          <p:cNvPr id="7" name="Picture 6">
            <a:extLst>
              <a:ext uri="{FF2B5EF4-FFF2-40B4-BE49-F238E27FC236}">
                <a16:creationId xmlns:a16="http://schemas.microsoft.com/office/drawing/2014/main" id="{AD18EC69-E3CB-4D8F-9BD3-E944A668DFA9}"/>
              </a:ext>
            </a:extLst>
          </p:cNvPr>
          <p:cNvPicPr>
            <a:picLocks noChangeAspect="1"/>
          </p:cNvPicPr>
          <p:nvPr/>
        </p:nvPicPr>
        <p:blipFill>
          <a:blip r:embed="rId2"/>
          <a:stretch>
            <a:fillRect/>
          </a:stretch>
        </p:blipFill>
        <p:spPr>
          <a:xfrm>
            <a:off x="4713404" y="1139937"/>
            <a:ext cx="6716596" cy="1175404"/>
          </a:xfrm>
          <a:prstGeom prst="rect">
            <a:avLst/>
          </a:prstGeom>
        </p:spPr>
      </p:pic>
      <p:sp>
        <p:nvSpPr>
          <p:cNvPr id="3" name="Content Placeholder 2">
            <a:extLst>
              <a:ext uri="{FF2B5EF4-FFF2-40B4-BE49-F238E27FC236}">
                <a16:creationId xmlns:a16="http://schemas.microsoft.com/office/drawing/2014/main" id="{37FBC3B5-763E-4BC4-822C-4462C22107FD}"/>
              </a:ext>
            </a:extLst>
          </p:cNvPr>
          <p:cNvSpPr>
            <a:spLocks noGrp="1"/>
          </p:cNvSpPr>
          <p:nvPr>
            <p:ph idx="1"/>
          </p:nvPr>
        </p:nvSpPr>
        <p:spPr>
          <a:xfrm>
            <a:off x="4713404" y="2630230"/>
            <a:ext cx="6711884" cy="3087833"/>
          </a:xfrm>
        </p:spPr>
        <p:txBody>
          <a:bodyPr>
            <a:normAutofit/>
          </a:bodyPr>
          <a:lstStyle/>
          <a:p>
            <a:r>
              <a:rPr lang="en-US" dirty="0"/>
              <a:t>Once again, our critical value is greater than our statistic, so the results of this test are also not significant. Given that free throws attempted can still be missed, it would make sense that this statistic relates less directly to winning than just fouls. Let’s tackle this uncertainty and look at free throws made.</a:t>
            </a:r>
          </a:p>
          <a:p>
            <a:endParaRPr lang="en-US" dirty="0"/>
          </a:p>
        </p:txBody>
      </p:sp>
      <p:sp>
        <p:nvSpPr>
          <p:cNvPr id="21" name="Freeform 6">
            <a:extLst>
              <a:ext uri="{FF2B5EF4-FFF2-40B4-BE49-F238E27FC236}">
                <a16:creationId xmlns:a16="http://schemas.microsoft.com/office/drawing/2014/main" id="{EFFCBFD9-BE8B-4513-8B1D-D19F805EA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23" name="Straight Connector 22">
            <a:extLst>
              <a:ext uri="{FF2B5EF4-FFF2-40B4-BE49-F238E27FC236}">
                <a16:creationId xmlns:a16="http://schemas.microsoft.com/office/drawing/2014/main" id="{292F8A50-4E5D-40E7-8E9C-0C63722D6F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212033"/>
            <a:ext cx="40629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956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9FF99B6-0BBC-4955-9A39-545FF77A5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D6B187-0CCF-44AC-8676-DCE66F334ED4}"/>
              </a:ext>
            </a:extLst>
          </p:cNvPr>
          <p:cNvSpPr>
            <a:spLocks noGrp="1"/>
          </p:cNvSpPr>
          <p:nvPr>
            <p:ph type="title"/>
          </p:nvPr>
        </p:nvSpPr>
        <p:spPr>
          <a:xfrm>
            <a:off x="650450" y="559678"/>
            <a:ext cx="3412504" cy="4952492"/>
          </a:xfrm>
        </p:spPr>
        <p:txBody>
          <a:bodyPr>
            <a:normAutofit/>
          </a:bodyPr>
          <a:lstStyle/>
          <a:p>
            <a:r>
              <a:rPr lang="en-US" dirty="0"/>
              <a:t>Free Throws Made </a:t>
            </a:r>
            <a:br>
              <a:rPr lang="en-US" dirty="0"/>
            </a:br>
            <a:r>
              <a:rPr lang="en-US" dirty="0"/>
              <a:t>vs Game Outcome</a:t>
            </a:r>
          </a:p>
        </p:txBody>
      </p:sp>
      <p:pic>
        <p:nvPicPr>
          <p:cNvPr id="6" name="Picture 5">
            <a:extLst>
              <a:ext uri="{FF2B5EF4-FFF2-40B4-BE49-F238E27FC236}">
                <a16:creationId xmlns:a16="http://schemas.microsoft.com/office/drawing/2014/main" id="{9A787DD7-1C0C-4594-BA00-9C24A66CC9B8}"/>
              </a:ext>
            </a:extLst>
          </p:cNvPr>
          <p:cNvPicPr>
            <a:picLocks noChangeAspect="1"/>
          </p:cNvPicPr>
          <p:nvPr/>
        </p:nvPicPr>
        <p:blipFill>
          <a:blip r:embed="rId2"/>
          <a:stretch>
            <a:fillRect/>
          </a:stretch>
        </p:blipFill>
        <p:spPr>
          <a:xfrm>
            <a:off x="4713404" y="1148332"/>
            <a:ext cx="6716596" cy="1158613"/>
          </a:xfrm>
          <a:prstGeom prst="rect">
            <a:avLst/>
          </a:prstGeom>
        </p:spPr>
      </p:pic>
      <p:sp>
        <p:nvSpPr>
          <p:cNvPr id="3" name="Content Placeholder 2">
            <a:extLst>
              <a:ext uri="{FF2B5EF4-FFF2-40B4-BE49-F238E27FC236}">
                <a16:creationId xmlns:a16="http://schemas.microsoft.com/office/drawing/2014/main" id="{37FBC3B5-763E-4BC4-822C-4462C22107FD}"/>
              </a:ext>
            </a:extLst>
          </p:cNvPr>
          <p:cNvSpPr>
            <a:spLocks noGrp="1"/>
          </p:cNvSpPr>
          <p:nvPr>
            <p:ph idx="1"/>
          </p:nvPr>
        </p:nvSpPr>
        <p:spPr>
          <a:xfrm>
            <a:off x="4718116" y="2702322"/>
            <a:ext cx="6711884" cy="3087833"/>
          </a:xfrm>
        </p:spPr>
        <p:txBody>
          <a:bodyPr>
            <a:normAutofit/>
          </a:bodyPr>
          <a:lstStyle/>
          <a:p>
            <a:r>
              <a:rPr lang="en-US" dirty="0"/>
              <a:t>P-value represents the “evidence” against the null hypothesis.</a:t>
            </a:r>
          </a:p>
          <a:p>
            <a:pPr lvl="1"/>
            <a:r>
              <a:rPr lang="en-US" dirty="0"/>
              <a:t>Intuitively, fouls vs wins having the highest p-value makes sense in this context, since there are no guaranteed point associated with fouls.</a:t>
            </a:r>
          </a:p>
          <a:p>
            <a:pPr lvl="1"/>
            <a:r>
              <a:rPr lang="en-US" dirty="0"/>
              <a:t>Conversely, it makes sense that free throws made vs wins has the lowest p-value because that statistic has points associated with it, which directly contribute to winning a game.</a:t>
            </a:r>
          </a:p>
        </p:txBody>
      </p:sp>
      <p:sp>
        <p:nvSpPr>
          <p:cNvPr id="21" name="Freeform 6">
            <a:extLst>
              <a:ext uri="{FF2B5EF4-FFF2-40B4-BE49-F238E27FC236}">
                <a16:creationId xmlns:a16="http://schemas.microsoft.com/office/drawing/2014/main" id="{EFFCBFD9-BE8B-4513-8B1D-D19F805EA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23" name="Straight Connector 22">
            <a:extLst>
              <a:ext uri="{FF2B5EF4-FFF2-40B4-BE49-F238E27FC236}">
                <a16:creationId xmlns:a16="http://schemas.microsoft.com/office/drawing/2014/main" id="{292F8A50-4E5D-40E7-8E9C-0C63722D6F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212033"/>
            <a:ext cx="40629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562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40BF86-1545-454F-930D-D633E83BA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F1B3BF2E-475B-46B8-9C7C-9AA578768C14}"/>
              </a:ext>
            </a:extLst>
          </p:cNvPr>
          <p:cNvSpPr>
            <a:spLocks noGrp="1"/>
          </p:cNvSpPr>
          <p:nvPr>
            <p:ph type="title"/>
          </p:nvPr>
        </p:nvSpPr>
        <p:spPr>
          <a:xfrm>
            <a:off x="651767" y="643466"/>
            <a:ext cx="3689094" cy="5286594"/>
          </a:xfrm>
        </p:spPr>
        <p:txBody>
          <a:bodyPr>
            <a:normAutofit/>
          </a:bodyPr>
          <a:lstStyle/>
          <a:p>
            <a:r>
              <a:rPr lang="en-US" sz="4000" dirty="0"/>
              <a:t>Discussion</a:t>
            </a:r>
          </a:p>
        </p:txBody>
      </p:sp>
      <p:cxnSp>
        <p:nvCxnSpPr>
          <p:cNvPr id="10" name="Straight Connector 9">
            <a:extLst>
              <a:ext uri="{FF2B5EF4-FFF2-40B4-BE49-F238E27FC236}">
                <a16:creationId xmlns:a16="http://schemas.microsoft.com/office/drawing/2014/main" id="{6BAD51BF-92DF-4BA7-A185-7E1D78DF4E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2596" y="643466"/>
            <a:ext cx="0" cy="6214534"/>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2B6945-5FED-48DC-893A-1AAF542737A5}"/>
              </a:ext>
            </a:extLst>
          </p:cNvPr>
          <p:cNvSpPr>
            <a:spLocks noGrp="1"/>
          </p:cNvSpPr>
          <p:nvPr>
            <p:ph idx="1"/>
          </p:nvPr>
        </p:nvSpPr>
        <p:spPr>
          <a:xfrm>
            <a:off x="4984329" y="643466"/>
            <a:ext cx="5154935" cy="4964126"/>
          </a:xfrm>
        </p:spPr>
        <p:txBody>
          <a:bodyPr>
            <a:normAutofit/>
          </a:bodyPr>
          <a:lstStyle/>
          <a:p>
            <a:pPr>
              <a:lnSpc>
                <a:spcPct val="102000"/>
              </a:lnSpc>
            </a:pPr>
            <a:r>
              <a:rPr lang="en-US" sz="1500" dirty="0"/>
              <a:t>The losing team does commit more fouls, but not by much.</a:t>
            </a:r>
          </a:p>
          <a:p>
            <a:pPr lvl="1">
              <a:lnSpc>
                <a:spcPct val="102000"/>
              </a:lnSpc>
            </a:pPr>
            <a:r>
              <a:rPr lang="en-US" sz="1500" dirty="0"/>
              <a:t>End of game fouling strategy might play into this trend.</a:t>
            </a:r>
          </a:p>
          <a:p>
            <a:pPr lvl="1">
              <a:lnSpc>
                <a:spcPct val="102000"/>
              </a:lnSpc>
            </a:pPr>
            <a:r>
              <a:rPr lang="en-US" sz="1500" dirty="0"/>
              <a:t>Inversely winning teams will be shooting more free throws.</a:t>
            </a:r>
          </a:p>
          <a:p>
            <a:pPr>
              <a:lnSpc>
                <a:spcPct val="102000"/>
              </a:lnSpc>
            </a:pPr>
            <a:r>
              <a:rPr lang="en-US" sz="1500" dirty="0"/>
              <a:t>Less fouls are called after the All-Star break, but consistently on average for both teams.</a:t>
            </a:r>
          </a:p>
          <a:p>
            <a:pPr>
              <a:lnSpc>
                <a:spcPct val="102000"/>
              </a:lnSpc>
            </a:pPr>
            <a:r>
              <a:rPr lang="en-US" sz="1500" dirty="0"/>
              <a:t>Region does not play a huge factor in the number of fouls called.</a:t>
            </a:r>
          </a:p>
          <a:p>
            <a:pPr>
              <a:lnSpc>
                <a:spcPct val="102000"/>
              </a:lnSpc>
            </a:pPr>
            <a:r>
              <a:rPr lang="en-US" sz="1500" dirty="0"/>
              <a:t>Fouls across the for the entire league are surprisingly consistent regardless of regions, days of the week, home/away, and outcome.</a:t>
            </a:r>
          </a:p>
          <a:p>
            <a:pPr>
              <a:lnSpc>
                <a:spcPct val="102000"/>
              </a:lnSpc>
            </a:pPr>
            <a:r>
              <a:rPr lang="en-US" sz="1500" dirty="0"/>
              <a:t>Our initial questions were much more ambitious and could have delved further into some of these factors if more detailed game data had been available in our dataset.</a:t>
            </a:r>
          </a:p>
          <a:p>
            <a:pPr lvl="1">
              <a:lnSpc>
                <a:spcPct val="102000"/>
              </a:lnSpc>
            </a:pPr>
            <a:r>
              <a:rPr lang="en-US" sz="1500" dirty="0"/>
              <a:t>It would be ideal to have a shooting-fouls-committed statistic to run a chi2 test on</a:t>
            </a:r>
          </a:p>
          <a:p>
            <a:pPr marL="0" indent="0">
              <a:lnSpc>
                <a:spcPct val="102000"/>
              </a:lnSpc>
              <a:buNone/>
            </a:pPr>
            <a:endParaRPr lang="en-US" sz="1500" dirty="0"/>
          </a:p>
        </p:txBody>
      </p:sp>
      <p:sp>
        <p:nvSpPr>
          <p:cNvPr id="12" name="Freeform 6">
            <a:extLst>
              <a:ext uri="{FF2B5EF4-FFF2-40B4-BE49-F238E27FC236}">
                <a16:creationId xmlns:a16="http://schemas.microsoft.com/office/drawing/2014/main" id="{4FA98957-023B-4B4C-B8F5-A60254A63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83269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4E5D0BBB-3DC3-4295-988E-3AE51E700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DEF615-7577-441E-AB0B-D1B82FD5AA24}"/>
              </a:ext>
            </a:extLst>
          </p:cNvPr>
          <p:cNvSpPr>
            <a:spLocks noGrp="1"/>
          </p:cNvSpPr>
          <p:nvPr>
            <p:ph type="title"/>
          </p:nvPr>
        </p:nvSpPr>
        <p:spPr>
          <a:xfrm>
            <a:off x="752272" y="5075861"/>
            <a:ext cx="10667998" cy="1087866"/>
          </a:xfrm>
        </p:spPr>
        <p:txBody>
          <a:bodyPr anchor="ctr">
            <a:normAutofit/>
          </a:bodyPr>
          <a:lstStyle/>
          <a:p>
            <a:r>
              <a:rPr lang="en-US" sz="4400" dirty="0"/>
              <a:t>Post Game Analysis</a:t>
            </a:r>
          </a:p>
        </p:txBody>
      </p:sp>
      <p:sp>
        <p:nvSpPr>
          <p:cNvPr id="3" name="Content Placeholder 2">
            <a:extLst>
              <a:ext uri="{FF2B5EF4-FFF2-40B4-BE49-F238E27FC236}">
                <a16:creationId xmlns:a16="http://schemas.microsoft.com/office/drawing/2014/main" id="{18D1C339-879C-4B25-8720-1DCE9A68EA2B}"/>
              </a:ext>
            </a:extLst>
          </p:cNvPr>
          <p:cNvSpPr>
            <a:spLocks noGrp="1"/>
          </p:cNvSpPr>
          <p:nvPr>
            <p:ph idx="1"/>
          </p:nvPr>
        </p:nvSpPr>
        <p:spPr>
          <a:xfrm>
            <a:off x="752272" y="569066"/>
            <a:ext cx="10677726" cy="3772779"/>
          </a:xfrm>
        </p:spPr>
        <p:txBody>
          <a:bodyPr anchor="ctr">
            <a:normAutofit fontScale="85000" lnSpcReduction="20000"/>
          </a:bodyPr>
          <a:lstStyle/>
          <a:p>
            <a:pPr>
              <a:lnSpc>
                <a:spcPct val="102000"/>
              </a:lnSpc>
            </a:pPr>
            <a:r>
              <a:rPr lang="en-US" sz="2200" dirty="0">
                <a:solidFill>
                  <a:schemeClr val="tx1"/>
                </a:solidFill>
              </a:rPr>
              <a:t>Difficulties</a:t>
            </a:r>
          </a:p>
          <a:p>
            <a:pPr lvl="1">
              <a:lnSpc>
                <a:spcPct val="102000"/>
              </a:lnSpc>
            </a:pPr>
            <a:r>
              <a:rPr lang="en-US" sz="1900" dirty="0"/>
              <a:t>Converting our date column into a date data type, and then a Unix time stamp for binning our seasonal data so that we could divide it even further into before and after All-Star break.</a:t>
            </a:r>
          </a:p>
          <a:p>
            <a:pPr lvl="1">
              <a:lnSpc>
                <a:spcPct val="102000"/>
              </a:lnSpc>
            </a:pPr>
            <a:r>
              <a:rPr lang="en-US" sz="1900" dirty="0"/>
              <a:t>Coming to terms with our data not being robust enough to take on the questions about specific referees.</a:t>
            </a:r>
          </a:p>
          <a:p>
            <a:pPr lvl="2">
              <a:lnSpc>
                <a:spcPct val="102000"/>
              </a:lnSpc>
            </a:pPr>
            <a:r>
              <a:rPr lang="en-US" dirty="0"/>
              <a:t>Fouls not allocated by official who called the foul.</a:t>
            </a:r>
          </a:p>
          <a:p>
            <a:pPr>
              <a:lnSpc>
                <a:spcPct val="102000"/>
              </a:lnSpc>
            </a:pPr>
            <a:endParaRPr lang="en-US" sz="2200" dirty="0">
              <a:solidFill>
                <a:schemeClr val="tx1"/>
              </a:solidFill>
            </a:endParaRPr>
          </a:p>
          <a:p>
            <a:pPr>
              <a:lnSpc>
                <a:spcPct val="102000"/>
              </a:lnSpc>
            </a:pPr>
            <a:r>
              <a:rPr lang="en-US" sz="2200" dirty="0">
                <a:solidFill>
                  <a:schemeClr val="tx1"/>
                </a:solidFill>
              </a:rPr>
              <a:t>Additional Questions</a:t>
            </a:r>
          </a:p>
          <a:p>
            <a:pPr lvl="1">
              <a:lnSpc>
                <a:spcPct val="102000"/>
              </a:lnSpc>
            </a:pPr>
            <a:r>
              <a:rPr lang="en-US" sz="1900" dirty="0"/>
              <a:t>Considering fouls often lead to free throw attempts does the percent made have a large impact on the outcome of the game?</a:t>
            </a:r>
          </a:p>
          <a:p>
            <a:pPr lvl="1">
              <a:lnSpc>
                <a:spcPct val="102000"/>
              </a:lnSpc>
            </a:pPr>
            <a:r>
              <a:rPr lang="en-US" sz="1900" dirty="0"/>
              <a:t>Coaches always say defense wins game so does the team with the least turnovers or highest blocks have a significantly higher chance of winning?</a:t>
            </a:r>
          </a:p>
          <a:p>
            <a:pPr lvl="1">
              <a:lnSpc>
                <a:spcPct val="102000"/>
              </a:lnSpc>
            </a:pPr>
            <a:r>
              <a:rPr lang="en-US" sz="1900" dirty="0"/>
              <a:t>Tracking the evolution of the NBA: charting the increase of 3-pointers attempted by year, as well as shooting percent on those attempts.</a:t>
            </a:r>
          </a:p>
        </p:txBody>
      </p:sp>
      <p:sp>
        <p:nvSpPr>
          <p:cNvPr id="15" name="Freeform 6">
            <a:extLst>
              <a:ext uri="{FF2B5EF4-FFF2-40B4-BE49-F238E27FC236}">
                <a16:creationId xmlns:a16="http://schemas.microsoft.com/office/drawing/2014/main" id="{C27271CB-4E66-4C22-A01B-C1BBC3CFE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21021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6" name="Straight Connector 11">
            <a:extLst>
              <a:ext uri="{FF2B5EF4-FFF2-40B4-BE49-F238E27FC236}">
                <a16:creationId xmlns:a16="http://schemas.microsoft.com/office/drawing/2014/main" id="{3E650E83-BC4B-4446-939C-BEE5A892F8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1133856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113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6" name="Straight Connector 25">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3177B93F-9EFA-4CBA-BBF2-7BE2B6203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2638"/>
            <a:ext cx="12191999" cy="6890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A5C5B9-8C70-4D48-A000-057740DF75DA}"/>
              </a:ext>
            </a:extLst>
          </p:cNvPr>
          <p:cNvSpPr>
            <a:spLocks noGrp="1"/>
          </p:cNvSpPr>
          <p:nvPr>
            <p:ph type="title"/>
          </p:nvPr>
        </p:nvSpPr>
        <p:spPr>
          <a:xfrm>
            <a:off x="1950719" y="5310233"/>
            <a:ext cx="8293608" cy="670540"/>
          </a:xfrm>
        </p:spPr>
        <p:txBody>
          <a:bodyPr vert="horz" lIns="91440" tIns="45720" rIns="91440" bIns="45720" rtlCol="0" anchor="t">
            <a:normAutofit/>
          </a:bodyPr>
          <a:lstStyle/>
          <a:p>
            <a:pPr>
              <a:lnSpc>
                <a:spcPct val="85000"/>
              </a:lnSpc>
            </a:pPr>
            <a:r>
              <a:rPr lang="en-US" sz="4400" cap="all" dirty="0">
                <a:solidFill>
                  <a:schemeClr val="tx2"/>
                </a:solidFill>
              </a:rPr>
              <a:t>Q</a:t>
            </a:r>
            <a:r>
              <a:rPr lang="en-US" sz="4400" dirty="0">
                <a:solidFill>
                  <a:schemeClr val="tx2"/>
                </a:solidFill>
              </a:rPr>
              <a:t>uestions</a:t>
            </a:r>
            <a:r>
              <a:rPr lang="en-US" sz="4400" cap="all" dirty="0">
                <a:solidFill>
                  <a:schemeClr val="tx2"/>
                </a:solidFill>
              </a:rPr>
              <a:t>?</a:t>
            </a:r>
          </a:p>
        </p:txBody>
      </p:sp>
      <p:pic>
        <p:nvPicPr>
          <p:cNvPr id="4" name="Content Placeholder 4" descr="A close up of a logo&#10;&#10;Description automatically generated">
            <a:extLst>
              <a:ext uri="{FF2B5EF4-FFF2-40B4-BE49-F238E27FC236}">
                <a16:creationId xmlns:a16="http://schemas.microsoft.com/office/drawing/2014/main" id="{FA9DD5B7-4FEF-4892-9239-40AF74A60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414" y="1832239"/>
            <a:ext cx="10861184" cy="2625889"/>
          </a:xfrm>
          <a:prstGeom prst="rect">
            <a:avLst/>
          </a:prstGeom>
        </p:spPr>
      </p:pic>
      <p:sp>
        <p:nvSpPr>
          <p:cNvPr id="30" name="Freeform 6">
            <a:extLst>
              <a:ext uri="{FF2B5EF4-FFF2-40B4-BE49-F238E27FC236}">
                <a16:creationId xmlns:a16="http://schemas.microsoft.com/office/drawing/2014/main" id="{F62C72FE-8DD2-4978-9021-5AECF3DFB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273560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32" name="Straight Connector 31">
            <a:extLst>
              <a:ext uri="{FF2B5EF4-FFF2-40B4-BE49-F238E27FC236}">
                <a16:creationId xmlns:a16="http://schemas.microsoft.com/office/drawing/2014/main" id="{4C4EFF64-E629-4B9E-872D-BAE5A3676F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403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40BF86-1545-454F-930D-D633E83BA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E135510C-84CA-48DD-A9EB-CD34EBF3433C}"/>
              </a:ext>
            </a:extLst>
          </p:cNvPr>
          <p:cNvSpPr>
            <a:spLocks noGrp="1"/>
          </p:cNvSpPr>
          <p:nvPr>
            <p:ph type="title"/>
          </p:nvPr>
        </p:nvSpPr>
        <p:spPr>
          <a:xfrm>
            <a:off x="651767" y="643466"/>
            <a:ext cx="3689094" cy="5286594"/>
          </a:xfrm>
        </p:spPr>
        <p:txBody>
          <a:bodyPr>
            <a:normAutofit/>
          </a:bodyPr>
          <a:lstStyle/>
          <a:p>
            <a:r>
              <a:rPr lang="en-US" sz="4000" dirty="0"/>
              <a:t>Motivation &amp; Summary</a:t>
            </a:r>
          </a:p>
        </p:txBody>
      </p:sp>
      <p:cxnSp>
        <p:nvCxnSpPr>
          <p:cNvPr id="10" name="Straight Connector 9">
            <a:extLst>
              <a:ext uri="{FF2B5EF4-FFF2-40B4-BE49-F238E27FC236}">
                <a16:creationId xmlns:a16="http://schemas.microsoft.com/office/drawing/2014/main" id="{6BAD51BF-92DF-4BA7-A185-7E1D78DF4E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2596" y="643466"/>
            <a:ext cx="0" cy="6214534"/>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D2FE7F-02A3-405C-B74B-16575B94388F}"/>
              </a:ext>
            </a:extLst>
          </p:cNvPr>
          <p:cNvSpPr>
            <a:spLocks noGrp="1"/>
          </p:cNvSpPr>
          <p:nvPr>
            <p:ph idx="1"/>
          </p:nvPr>
        </p:nvSpPr>
        <p:spPr>
          <a:xfrm>
            <a:off x="4984329" y="643466"/>
            <a:ext cx="5154935" cy="4964126"/>
          </a:xfrm>
        </p:spPr>
        <p:txBody>
          <a:bodyPr>
            <a:normAutofit/>
          </a:bodyPr>
          <a:lstStyle/>
          <a:p>
            <a:r>
              <a:rPr lang="en-US" sz="1600" dirty="0"/>
              <a:t>Core Message/Hypothesis</a:t>
            </a:r>
          </a:p>
          <a:p>
            <a:pPr lvl="1"/>
            <a:r>
              <a:rPr lang="en-US" sz="1600" dirty="0"/>
              <a:t>Do fouls have a significant impact the outcome of an NBA game?</a:t>
            </a:r>
          </a:p>
          <a:p>
            <a:r>
              <a:rPr lang="en-US" sz="1600" dirty="0"/>
              <a:t>Why do we ask?</a:t>
            </a:r>
          </a:p>
          <a:p>
            <a:pPr lvl="1"/>
            <a:r>
              <a:rPr lang="en-US" sz="1600" dirty="0"/>
              <a:t>Teams have used fouls to change the pace of a game.</a:t>
            </a:r>
          </a:p>
          <a:p>
            <a:pPr lvl="1"/>
            <a:r>
              <a:rPr lang="en-US" sz="1600" dirty="0"/>
              <a:t>Teams strategically setup poor free throw shooters to take free throws in hopes the opponent misses.</a:t>
            </a:r>
          </a:p>
          <a:p>
            <a:r>
              <a:rPr lang="en-US" sz="1600" dirty="0"/>
              <a:t>Do fouls have a significant impact on the game?</a:t>
            </a:r>
          </a:p>
          <a:p>
            <a:pPr lvl="1"/>
            <a:r>
              <a:rPr lang="en-US" sz="1600" dirty="0"/>
              <a:t>Let’s find out…</a:t>
            </a:r>
          </a:p>
        </p:txBody>
      </p:sp>
      <p:sp>
        <p:nvSpPr>
          <p:cNvPr id="12" name="Freeform 6">
            <a:extLst>
              <a:ext uri="{FF2B5EF4-FFF2-40B4-BE49-F238E27FC236}">
                <a16:creationId xmlns:a16="http://schemas.microsoft.com/office/drawing/2014/main" id="{4FA98957-023B-4B4C-B8F5-A60254A63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59100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40BF86-1545-454F-930D-D633E83BA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253CD79A-1047-4BEE-AEFC-145092D1A140}"/>
              </a:ext>
            </a:extLst>
          </p:cNvPr>
          <p:cNvSpPr>
            <a:spLocks noGrp="1"/>
          </p:cNvSpPr>
          <p:nvPr>
            <p:ph type="title"/>
          </p:nvPr>
        </p:nvSpPr>
        <p:spPr>
          <a:xfrm>
            <a:off x="651767" y="643466"/>
            <a:ext cx="3689094" cy="5286594"/>
          </a:xfrm>
        </p:spPr>
        <p:txBody>
          <a:bodyPr>
            <a:normAutofit/>
          </a:bodyPr>
          <a:lstStyle/>
          <a:p>
            <a:r>
              <a:rPr lang="en-US" sz="4000" dirty="0"/>
              <a:t>Questions and Data</a:t>
            </a:r>
          </a:p>
        </p:txBody>
      </p:sp>
      <p:cxnSp>
        <p:nvCxnSpPr>
          <p:cNvPr id="10" name="Straight Connector 9">
            <a:extLst>
              <a:ext uri="{FF2B5EF4-FFF2-40B4-BE49-F238E27FC236}">
                <a16:creationId xmlns:a16="http://schemas.microsoft.com/office/drawing/2014/main" id="{6BAD51BF-92DF-4BA7-A185-7E1D78DF4E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2596" y="643466"/>
            <a:ext cx="0" cy="6214534"/>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E8017B-DEDF-4A61-A9C7-BF9BC87EB01E}"/>
              </a:ext>
            </a:extLst>
          </p:cNvPr>
          <p:cNvSpPr>
            <a:spLocks noGrp="1"/>
          </p:cNvSpPr>
          <p:nvPr>
            <p:ph idx="1"/>
          </p:nvPr>
        </p:nvSpPr>
        <p:spPr>
          <a:xfrm>
            <a:off x="4984329" y="643466"/>
            <a:ext cx="5154935" cy="4964126"/>
          </a:xfrm>
        </p:spPr>
        <p:txBody>
          <a:bodyPr>
            <a:normAutofit/>
          </a:bodyPr>
          <a:lstStyle/>
          <a:p>
            <a:r>
              <a:rPr lang="en-US" sz="1600" dirty="0"/>
              <a:t>Which referees call the most fouls, and are they biased against specific teams?</a:t>
            </a:r>
          </a:p>
          <a:p>
            <a:r>
              <a:rPr lang="en-US" sz="1600" dirty="0"/>
              <a:t>Are more fouls called against the Home or Away team?</a:t>
            </a:r>
          </a:p>
          <a:p>
            <a:r>
              <a:rPr lang="en-US" sz="1600" dirty="0"/>
              <a:t>When a team commits more fouls does it increase their chances of losing?</a:t>
            </a:r>
          </a:p>
          <a:p>
            <a:r>
              <a:rPr lang="en-US" sz="1600" dirty="0"/>
              <a:t>Are more fouls called in the later half of the season, after the All-Star break, as we approach playoffs?</a:t>
            </a:r>
          </a:p>
          <a:p>
            <a:r>
              <a:rPr lang="en-US" sz="1600" dirty="0"/>
              <a:t>Are more fouls called on a specific day of the week?</a:t>
            </a:r>
          </a:p>
          <a:p>
            <a:r>
              <a:rPr lang="en-US" sz="1600" dirty="0"/>
              <a:t>Do referees call more fouls based on region?</a:t>
            </a:r>
          </a:p>
          <a:p>
            <a:endParaRPr lang="en-US" sz="1600" dirty="0"/>
          </a:p>
          <a:p>
            <a:endParaRPr lang="en-US" sz="1600" dirty="0"/>
          </a:p>
        </p:txBody>
      </p:sp>
      <p:sp>
        <p:nvSpPr>
          <p:cNvPr id="12" name="Freeform 6">
            <a:extLst>
              <a:ext uri="{FF2B5EF4-FFF2-40B4-BE49-F238E27FC236}">
                <a16:creationId xmlns:a16="http://schemas.microsoft.com/office/drawing/2014/main" id="{4FA98957-023B-4B4C-B8F5-A60254A63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8917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9FF99B6-0BBC-4955-9A39-545FF77A5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0FCC7B-FEEC-421E-AF77-A4DA6080BBCB}"/>
              </a:ext>
            </a:extLst>
          </p:cNvPr>
          <p:cNvSpPr>
            <a:spLocks noGrp="1"/>
          </p:cNvSpPr>
          <p:nvPr>
            <p:ph type="title"/>
          </p:nvPr>
        </p:nvSpPr>
        <p:spPr>
          <a:xfrm>
            <a:off x="650450" y="559678"/>
            <a:ext cx="3412504" cy="4952492"/>
          </a:xfrm>
        </p:spPr>
        <p:txBody>
          <a:bodyPr>
            <a:normAutofit/>
          </a:bodyPr>
          <a:lstStyle/>
          <a:p>
            <a:r>
              <a:rPr lang="en-US" sz="4600" dirty="0"/>
              <a:t>Data Clean up &amp; Exploration</a:t>
            </a:r>
          </a:p>
        </p:txBody>
      </p:sp>
      <p:pic>
        <p:nvPicPr>
          <p:cNvPr id="9" name="Picture 8" descr="A screenshot of a cell phone&#10;&#10;Description automatically generated">
            <a:extLst>
              <a:ext uri="{FF2B5EF4-FFF2-40B4-BE49-F238E27FC236}">
                <a16:creationId xmlns:a16="http://schemas.microsoft.com/office/drawing/2014/main" id="{7B621D12-66F9-4907-8810-DB4207F19334}"/>
              </a:ext>
            </a:extLst>
          </p:cNvPr>
          <p:cNvPicPr>
            <a:picLocks noChangeAspect="1"/>
          </p:cNvPicPr>
          <p:nvPr/>
        </p:nvPicPr>
        <p:blipFill>
          <a:blip r:embed="rId2"/>
          <a:stretch>
            <a:fillRect/>
          </a:stretch>
        </p:blipFill>
        <p:spPr>
          <a:xfrm>
            <a:off x="5871875" y="2967770"/>
            <a:ext cx="5511553" cy="1187496"/>
          </a:xfrm>
          <a:prstGeom prst="rect">
            <a:avLst/>
          </a:prstGeom>
        </p:spPr>
      </p:pic>
      <p:sp>
        <p:nvSpPr>
          <p:cNvPr id="3" name="Content Placeholder 2">
            <a:extLst>
              <a:ext uri="{FF2B5EF4-FFF2-40B4-BE49-F238E27FC236}">
                <a16:creationId xmlns:a16="http://schemas.microsoft.com/office/drawing/2014/main" id="{F3BD9F57-5B46-4F70-A325-0DF568A82871}"/>
              </a:ext>
            </a:extLst>
          </p:cNvPr>
          <p:cNvSpPr>
            <a:spLocks noGrp="1"/>
          </p:cNvSpPr>
          <p:nvPr>
            <p:ph idx="1"/>
          </p:nvPr>
        </p:nvSpPr>
        <p:spPr>
          <a:xfrm>
            <a:off x="5471295" y="618427"/>
            <a:ext cx="6312715" cy="5621145"/>
          </a:xfrm>
        </p:spPr>
        <p:txBody>
          <a:bodyPr>
            <a:normAutofit fontScale="92500" lnSpcReduction="20000"/>
          </a:bodyPr>
          <a:lstStyle/>
          <a:p>
            <a:r>
              <a:rPr lang="en-US" dirty="0"/>
              <a:t>CSV</a:t>
            </a:r>
          </a:p>
          <a:p>
            <a:pPr lvl="1"/>
            <a:r>
              <a:rPr lang="en-US" dirty="0"/>
              <a:t>https://www.kaggle.com/pablote/nba-enhanced-stats</a:t>
            </a:r>
          </a:p>
          <a:p>
            <a:pPr lvl="1"/>
            <a:r>
              <a:rPr lang="en-US" dirty="0"/>
              <a:t>CSV contains regular season data for seasons between years 2012-2018</a:t>
            </a:r>
          </a:p>
          <a:p>
            <a:r>
              <a:rPr lang="en-US" dirty="0"/>
              <a:t>We explored each column to decide what was needed.</a:t>
            </a:r>
          </a:p>
          <a:p>
            <a:pPr lvl="1"/>
            <a:r>
              <a:rPr lang="en-US" dirty="0"/>
              <a:t>We utilized the metadata CSV to understand the calculations used and what the acronyms represented. </a:t>
            </a:r>
          </a:p>
          <a:p>
            <a:pPr lvl="2"/>
            <a:endParaRPr lang="en-US" dirty="0"/>
          </a:p>
          <a:p>
            <a:pPr lvl="2"/>
            <a:endParaRPr lang="en-US" dirty="0"/>
          </a:p>
          <a:p>
            <a:pPr lvl="2"/>
            <a:endParaRPr lang="en-US" dirty="0"/>
          </a:p>
          <a:p>
            <a:pPr lvl="2"/>
            <a:endParaRPr lang="en-US" dirty="0"/>
          </a:p>
          <a:p>
            <a:pPr lvl="2"/>
            <a:r>
              <a:rPr lang="en-US" dirty="0"/>
              <a:t>Does TO mean turnover or timeout?</a:t>
            </a:r>
          </a:p>
          <a:p>
            <a:pPr lvl="2"/>
            <a:r>
              <a:rPr lang="en-US" dirty="0"/>
              <a:t>What do columns PTS1, PTS2, PTS3, etc. represent?</a:t>
            </a:r>
          </a:p>
          <a:p>
            <a:pPr lvl="2"/>
            <a:r>
              <a:rPr lang="en-US" dirty="0"/>
              <a:t>Points are broken down by quarter but fouls, free throws, etc. are not.</a:t>
            </a:r>
          </a:p>
          <a:p>
            <a:pPr lvl="2"/>
            <a:r>
              <a:rPr lang="en-US" dirty="0"/>
              <a:t>No flagrant foul data</a:t>
            </a:r>
          </a:p>
          <a:p>
            <a:pPr lvl="2"/>
            <a:r>
              <a:rPr lang="en-US" dirty="0"/>
              <a:t>Data repeats for home and away team in columns and rows. Rows hold more data for each team. </a:t>
            </a:r>
          </a:p>
          <a:p>
            <a:pPr lvl="2">
              <a:lnSpc>
                <a:spcPct val="102000"/>
              </a:lnSpc>
            </a:pPr>
            <a:endParaRPr lang="en-US" sz="1100" dirty="0"/>
          </a:p>
        </p:txBody>
      </p:sp>
      <p:sp>
        <p:nvSpPr>
          <p:cNvPr id="23" name="Freeform 6">
            <a:extLst>
              <a:ext uri="{FF2B5EF4-FFF2-40B4-BE49-F238E27FC236}">
                <a16:creationId xmlns:a16="http://schemas.microsoft.com/office/drawing/2014/main" id="{EFFCBFD9-BE8B-4513-8B1D-D19F805EA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25" name="Straight Connector 24">
            <a:extLst>
              <a:ext uri="{FF2B5EF4-FFF2-40B4-BE49-F238E27FC236}">
                <a16:creationId xmlns:a16="http://schemas.microsoft.com/office/drawing/2014/main" id="{292F8A50-4E5D-40E7-8E9C-0C63722D6F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212033"/>
            <a:ext cx="40629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900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7DC0-DF8D-4C79-98F6-BAA7F4111BB0}"/>
              </a:ext>
            </a:extLst>
          </p:cNvPr>
          <p:cNvSpPr>
            <a:spLocks noGrp="1"/>
          </p:cNvSpPr>
          <p:nvPr>
            <p:ph type="title"/>
          </p:nvPr>
        </p:nvSpPr>
        <p:spPr/>
        <p:txBody>
          <a:bodyPr/>
          <a:lstStyle/>
          <a:p>
            <a:r>
              <a:rPr lang="en-US" dirty="0"/>
              <a:t>Data Cleanup cont.</a:t>
            </a:r>
          </a:p>
        </p:txBody>
      </p:sp>
      <p:sp>
        <p:nvSpPr>
          <p:cNvPr id="3" name="Content Placeholder 2">
            <a:extLst>
              <a:ext uri="{FF2B5EF4-FFF2-40B4-BE49-F238E27FC236}">
                <a16:creationId xmlns:a16="http://schemas.microsoft.com/office/drawing/2014/main" id="{F1237BF7-62AB-49E5-A46B-A039395B5286}"/>
              </a:ext>
            </a:extLst>
          </p:cNvPr>
          <p:cNvSpPr>
            <a:spLocks noGrp="1"/>
          </p:cNvSpPr>
          <p:nvPr>
            <p:ph idx="1"/>
          </p:nvPr>
        </p:nvSpPr>
        <p:spPr/>
        <p:txBody>
          <a:bodyPr>
            <a:normAutofit/>
          </a:bodyPr>
          <a:lstStyle/>
          <a:p>
            <a:r>
              <a:rPr lang="en-US" dirty="0"/>
              <a:t>Referee data</a:t>
            </a:r>
          </a:p>
          <a:p>
            <a:pPr lvl="1"/>
            <a:r>
              <a:rPr lang="en-US" dirty="0"/>
              <a:t>Referee foul counts are identical for each game meaning all 3 referees were credited for the total fouls of the game and not for fouls they personally called.</a:t>
            </a:r>
          </a:p>
          <a:p>
            <a:pPr lvl="1"/>
            <a:r>
              <a:rPr lang="en-US" dirty="0"/>
              <a:t>6 rows for each game, 2 for each referee involved.</a:t>
            </a:r>
          </a:p>
          <a:p>
            <a:endParaRPr lang="en-US" dirty="0"/>
          </a:p>
          <a:p>
            <a:endParaRPr lang="en-US" dirty="0"/>
          </a:p>
          <a:p>
            <a:endParaRPr lang="en-US" dirty="0"/>
          </a:p>
          <a:p>
            <a:r>
              <a:rPr lang="en-US" dirty="0"/>
              <a:t>Create new data frame</a:t>
            </a:r>
          </a:p>
          <a:p>
            <a:pPr lvl="1"/>
            <a:r>
              <a:rPr lang="en-US" dirty="0"/>
              <a:t>We created a sorted dataframe which removed duplicate rows for each game.</a:t>
            </a:r>
          </a:p>
          <a:p>
            <a:pPr lvl="1"/>
            <a:r>
              <a:rPr lang="en-US" dirty="0"/>
              <a:t>The date column needed to be formatted as a date and then converted to an epoch/Unix timestamp to create bins.</a:t>
            </a:r>
          </a:p>
          <a:p>
            <a:pPr lvl="1"/>
            <a:endParaRPr lang="en-US" dirty="0"/>
          </a:p>
          <a:p>
            <a:pPr marL="402336" lvl="1" indent="0">
              <a:buNone/>
            </a:pPr>
            <a:endParaRPr lang="en-US" dirty="0"/>
          </a:p>
        </p:txBody>
      </p:sp>
      <p:pic>
        <p:nvPicPr>
          <p:cNvPr id="6" name="Picture 5">
            <a:extLst>
              <a:ext uri="{FF2B5EF4-FFF2-40B4-BE49-F238E27FC236}">
                <a16:creationId xmlns:a16="http://schemas.microsoft.com/office/drawing/2014/main" id="{03D011AC-7BEE-4155-BE5A-7AF69271CBD2}"/>
              </a:ext>
            </a:extLst>
          </p:cNvPr>
          <p:cNvPicPr>
            <a:picLocks noChangeAspect="1"/>
          </p:cNvPicPr>
          <p:nvPr/>
        </p:nvPicPr>
        <p:blipFill>
          <a:blip r:embed="rId2"/>
          <a:stretch>
            <a:fillRect/>
          </a:stretch>
        </p:blipFill>
        <p:spPr>
          <a:xfrm>
            <a:off x="5791493" y="2576798"/>
            <a:ext cx="4985366" cy="1201905"/>
          </a:xfrm>
          <a:prstGeom prst="rect">
            <a:avLst/>
          </a:prstGeom>
        </p:spPr>
      </p:pic>
    </p:spTree>
    <p:extLst>
      <p:ext uri="{BB962C8B-B14F-4D97-AF65-F5344CB8AC3E}">
        <p14:creationId xmlns:p14="http://schemas.microsoft.com/office/powerpoint/2010/main" val="3594343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AD31-9B54-4003-8F48-35192C3B484F}"/>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77862BDA-DD48-4E41-BD93-35DDB68453A2}"/>
              </a:ext>
            </a:extLst>
          </p:cNvPr>
          <p:cNvSpPr>
            <a:spLocks noGrp="1"/>
          </p:cNvSpPr>
          <p:nvPr>
            <p:ph idx="1"/>
          </p:nvPr>
        </p:nvSpPr>
        <p:spPr/>
        <p:txBody>
          <a:bodyPr/>
          <a:lstStyle/>
          <a:p>
            <a:r>
              <a:rPr lang="en-US" dirty="0"/>
              <a:t>Our first approach was to analyze referees.</a:t>
            </a:r>
          </a:p>
          <a:p>
            <a:pPr lvl="1"/>
            <a:r>
              <a:rPr lang="en-US" dirty="0"/>
              <a:t>Referee data was not as robust as we initially thought.</a:t>
            </a:r>
          </a:p>
          <a:p>
            <a:r>
              <a:rPr lang="en-US" dirty="0"/>
              <a:t>Next, we decided to only look at exclusively fouls</a:t>
            </a:r>
          </a:p>
          <a:p>
            <a:pPr lvl="1"/>
            <a:r>
              <a:rPr lang="en-US" dirty="0"/>
              <a:t>Home/away teams</a:t>
            </a:r>
          </a:p>
          <a:p>
            <a:pPr lvl="1"/>
            <a:r>
              <a:rPr lang="en-US" dirty="0"/>
              <a:t>Time of year</a:t>
            </a:r>
          </a:p>
          <a:p>
            <a:pPr lvl="1"/>
            <a:r>
              <a:rPr lang="en-US" dirty="0"/>
              <a:t>Winning/losing teams </a:t>
            </a:r>
          </a:p>
          <a:p>
            <a:pPr lvl="1"/>
            <a:r>
              <a:rPr lang="en-US" dirty="0"/>
              <a:t>Day of the week</a:t>
            </a:r>
          </a:p>
          <a:p>
            <a:pPr lvl="1"/>
            <a:r>
              <a:rPr lang="en-US" dirty="0"/>
              <a:t>Region</a:t>
            </a:r>
          </a:p>
        </p:txBody>
      </p:sp>
    </p:spTree>
    <p:extLst>
      <p:ext uri="{BB962C8B-B14F-4D97-AF65-F5344CB8AC3E}">
        <p14:creationId xmlns:p14="http://schemas.microsoft.com/office/powerpoint/2010/main" val="344083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212883E-84C3-42AD-B34A-4D2498251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C07D4717-E404-4649-9226-C0593D6717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915" y="1563729"/>
            <a:ext cx="6915663" cy="3423252"/>
          </a:xfrm>
          <a:prstGeom prst="rect">
            <a:avLst/>
          </a:prstGeom>
        </p:spPr>
      </p:pic>
      <p:cxnSp>
        <p:nvCxnSpPr>
          <p:cNvPr id="25" name="Straight Connector 24">
            <a:extLst>
              <a:ext uri="{FF2B5EF4-FFF2-40B4-BE49-F238E27FC236}">
                <a16:creationId xmlns:a16="http://schemas.microsoft.com/office/drawing/2014/main" id="{25A28D78-0305-4DA2-A78C-EF9ADD3663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7543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55153894-B6D4-41B3-8EEC-F10D677E7FFB}"/>
              </a:ext>
            </a:extLst>
          </p:cNvPr>
          <p:cNvSpPr txBox="1">
            <a:spLocks/>
          </p:cNvSpPr>
          <p:nvPr/>
        </p:nvSpPr>
        <p:spPr>
          <a:xfrm>
            <a:off x="7638081" y="1606568"/>
            <a:ext cx="3684644" cy="3791848"/>
          </a:xfrm>
          <a:prstGeom prst="rect">
            <a:avLst/>
          </a:prstGeom>
        </p:spPr>
        <p:txBody>
          <a:bodyPr vert="horz" lIns="91440" tIns="45720" rIns="91440" bIns="45720" rtlCol="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Are more fouls called against the Home or Away team?</a:t>
            </a:r>
          </a:p>
          <a:p>
            <a:pPr marL="283464" lvl="1"/>
            <a:r>
              <a:rPr lang="en-US" dirty="0"/>
              <a:t>On average home teams commit 19.8 fouls per game.</a:t>
            </a:r>
          </a:p>
          <a:p>
            <a:pPr marL="283464" lvl="1"/>
            <a:r>
              <a:rPr lang="en-US" dirty="0"/>
              <a:t>On average away teams commit 20.46 fouls per game.</a:t>
            </a:r>
          </a:p>
          <a:p>
            <a:pPr marL="283464" lvl="1"/>
            <a:endParaRPr lang="en-US" dirty="0"/>
          </a:p>
        </p:txBody>
      </p:sp>
      <p:sp>
        <p:nvSpPr>
          <p:cNvPr id="27" name="Freeform 6">
            <a:extLst>
              <a:ext uri="{FF2B5EF4-FFF2-40B4-BE49-F238E27FC236}">
                <a16:creationId xmlns:a16="http://schemas.microsoft.com/office/drawing/2014/main" id="{DC5B7347-E281-4E2C-A95E-6A4A26315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Tree>
    <p:extLst>
      <p:ext uri="{BB962C8B-B14F-4D97-AF65-F5344CB8AC3E}">
        <p14:creationId xmlns:p14="http://schemas.microsoft.com/office/powerpoint/2010/main" val="346446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212883E-84C3-42AD-B34A-4D2498251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867F69D0-E23B-443E-8399-C7C0DDAF2A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915" y="1563729"/>
            <a:ext cx="6915663" cy="3423252"/>
          </a:xfrm>
          <a:prstGeom prst="rect">
            <a:avLst/>
          </a:prstGeom>
        </p:spPr>
      </p:pic>
      <p:cxnSp>
        <p:nvCxnSpPr>
          <p:cNvPr id="42" name="Straight Connector 41">
            <a:extLst>
              <a:ext uri="{FF2B5EF4-FFF2-40B4-BE49-F238E27FC236}">
                <a16:creationId xmlns:a16="http://schemas.microsoft.com/office/drawing/2014/main" id="{25A28D78-0305-4DA2-A78C-EF9ADD3663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7543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16BA659-B157-4505-B1F6-EAA7D6254960}"/>
              </a:ext>
            </a:extLst>
          </p:cNvPr>
          <p:cNvSpPr txBox="1">
            <a:spLocks/>
          </p:cNvSpPr>
          <p:nvPr/>
        </p:nvSpPr>
        <p:spPr>
          <a:xfrm>
            <a:off x="7870441" y="1563729"/>
            <a:ext cx="3684644" cy="3791848"/>
          </a:xfrm>
          <a:prstGeom prst="rect">
            <a:avLst/>
          </a:prstGeom>
        </p:spPr>
        <p:txBody>
          <a:bodyPr vert="horz" lIns="91440" tIns="45720" rIns="91440" bIns="45720" rtlCol="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Does the losing team commit more fouls across the six seasons of data?</a:t>
            </a:r>
          </a:p>
          <a:p>
            <a:pPr marL="283464" lvl="1"/>
            <a:r>
              <a:rPr lang="en-US" dirty="0"/>
              <a:t>Losing teams commit on average 20.63 fouls overall while winning teams 19.63 fouls overall.</a:t>
            </a:r>
          </a:p>
          <a:p>
            <a:pPr marL="283464" lvl="1"/>
            <a:r>
              <a:rPr lang="en-US" dirty="0"/>
              <a:t>That’s only 1 more foul per game!</a:t>
            </a:r>
          </a:p>
          <a:p>
            <a:pPr marL="283464" lvl="1">
              <a:buNone/>
            </a:pPr>
            <a:endParaRPr lang="en-US" dirty="0"/>
          </a:p>
        </p:txBody>
      </p:sp>
      <p:sp>
        <p:nvSpPr>
          <p:cNvPr id="44" name="Freeform 6">
            <a:extLst>
              <a:ext uri="{FF2B5EF4-FFF2-40B4-BE49-F238E27FC236}">
                <a16:creationId xmlns:a16="http://schemas.microsoft.com/office/drawing/2014/main" id="{DC5B7347-E281-4E2C-A95E-6A4A26315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Tree>
    <p:extLst>
      <p:ext uri="{BB962C8B-B14F-4D97-AF65-F5344CB8AC3E}">
        <p14:creationId xmlns:p14="http://schemas.microsoft.com/office/powerpoint/2010/main" val="29500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212883E-84C3-42AD-B34A-4D2498251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descr="A screenshot of a cell phone&#10;&#10;Description automatically generated">
            <a:extLst>
              <a:ext uri="{FF2B5EF4-FFF2-40B4-BE49-F238E27FC236}">
                <a16:creationId xmlns:a16="http://schemas.microsoft.com/office/drawing/2014/main" id="{AFE7D69F-47DC-4C21-BAD9-189DC92119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71" y="1562403"/>
            <a:ext cx="6478434" cy="3174433"/>
          </a:xfrm>
          <a:prstGeom prst="rect">
            <a:avLst/>
          </a:prstGeom>
        </p:spPr>
      </p:pic>
      <p:cxnSp>
        <p:nvCxnSpPr>
          <p:cNvPr id="27" name="Straight Connector 26">
            <a:extLst>
              <a:ext uri="{FF2B5EF4-FFF2-40B4-BE49-F238E27FC236}">
                <a16:creationId xmlns:a16="http://schemas.microsoft.com/office/drawing/2014/main" id="{25A28D78-0305-4DA2-A78C-EF9ADD3663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7543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Freeform 6">
            <a:extLst>
              <a:ext uri="{FF2B5EF4-FFF2-40B4-BE49-F238E27FC236}">
                <a16:creationId xmlns:a16="http://schemas.microsoft.com/office/drawing/2014/main" id="{DC5B7347-E281-4E2C-A95E-6A4A26315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Content Placeholder 2">
            <a:extLst>
              <a:ext uri="{FF2B5EF4-FFF2-40B4-BE49-F238E27FC236}">
                <a16:creationId xmlns:a16="http://schemas.microsoft.com/office/drawing/2014/main" id="{5118688E-42A7-45ED-98B9-3676249C7697}"/>
              </a:ext>
            </a:extLst>
          </p:cNvPr>
          <p:cNvSpPr txBox="1">
            <a:spLocks/>
          </p:cNvSpPr>
          <p:nvPr/>
        </p:nvSpPr>
        <p:spPr>
          <a:xfrm>
            <a:off x="6684505" y="863081"/>
            <a:ext cx="4870580" cy="5131837"/>
          </a:xfrm>
          <a:prstGeom prst="rect">
            <a:avLst/>
          </a:prstGeom>
        </p:spPr>
        <p:txBody>
          <a:bodyPr vert="horz" lIns="91440" tIns="45720" rIns="91440" bIns="45720" rtlCol="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Are more fouls committed after All-Star break, as we get closer to playoffs?</a:t>
            </a:r>
          </a:p>
          <a:p>
            <a:pPr lvl="1"/>
            <a:r>
              <a:rPr lang="en-US" dirty="0"/>
              <a:t>All-Star break is near Valentine’s Day each year, which is close to 2/3 of the way through the season.</a:t>
            </a:r>
          </a:p>
          <a:p>
            <a:pPr lvl="1"/>
            <a:r>
              <a:rPr lang="en-US" dirty="0">
                <a:solidFill>
                  <a:schemeClr val="tx1"/>
                </a:solidFill>
              </a:rPr>
              <a:t>Number of games before All-Star break on average is 806.</a:t>
            </a:r>
          </a:p>
          <a:p>
            <a:pPr lvl="1"/>
            <a:r>
              <a:rPr lang="en-US" dirty="0">
                <a:solidFill>
                  <a:schemeClr val="tx1"/>
                </a:solidFill>
              </a:rPr>
              <a:t>Number of games after All-Star break on average is 424.</a:t>
            </a:r>
          </a:p>
          <a:p>
            <a:pPr lvl="1"/>
            <a:r>
              <a:rPr lang="en-US" dirty="0"/>
              <a:t>These numbers might look high, but in season 2012-2013 the total fouls committed in the regular season was 48,777!</a:t>
            </a:r>
          </a:p>
          <a:p>
            <a:pPr marL="402336" lvl="1" indent="0">
              <a:buNone/>
            </a:pPr>
            <a:endParaRPr lang="en-US" dirty="0"/>
          </a:p>
        </p:txBody>
      </p:sp>
    </p:spTree>
    <p:extLst>
      <p:ext uri="{BB962C8B-B14F-4D97-AF65-F5344CB8AC3E}">
        <p14:creationId xmlns:p14="http://schemas.microsoft.com/office/powerpoint/2010/main" val="2339038229"/>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C0C0C0"/>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otalTime>104</TotalTime>
  <Words>1154</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Schoolbook</vt:lpstr>
      <vt:lpstr>Corbel</vt:lpstr>
      <vt:lpstr>Headlines</vt:lpstr>
      <vt:lpstr>Foul Mouths</vt:lpstr>
      <vt:lpstr>Motivation &amp; Summary</vt:lpstr>
      <vt:lpstr>Questions and Data</vt:lpstr>
      <vt:lpstr>Data Clean up &amp; Exploration</vt:lpstr>
      <vt:lpstr>Data Cleanup cont.</vt:lpstr>
      <vt:lpstr>Data analysis</vt:lpstr>
      <vt:lpstr>PowerPoint Presentation</vt:lpstr>
      <vt:lpstr>PowerPoint Presentation</vt:lpstr>
      <vt:lpstr>PowerPoint Presentation</vt:lpstr>
      <vt:lpstr>PowerPoint Presentation</vt:lpstr>
      <vt:lpstr>PowerPoint Presentation</vt:lpstr>
      <vt:lpstr>PowerPoint Presentation</vt:lpstr>
      <vt:lpstr>Statistical Analysis –  Fouls vs Game Outcome</vt:lpstr>
      <vt:lpstr>Free Throws Attempted vs Game Outcome</vt:lpstr>
      <vt:lpstr>Free Throws Made  vs Game Outcome</vt:lpstr>
      <vt:lpstr>Discussion</vt:lpstr>
      <vt:lpstr>Post Game Analysis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Foul Mouths</dc:title>
  <dc:creator>Patrick Leon</dc:creator>
  <cp:lastModifiedBy>Justan Plumlee</cp:lastModifiedBy>
  <cp:revision>16</cp:revision>
  <dcterms:created xsi:type="dcterms:W3CDTF">2020-08-08T22:21:15Z</dcterms:created>
  <dcterms:modified xsi:type="dcterms:W3CDTF">2020-08-11T01:23:38Z</dcterms:modified>
</cp:coreProperties>
</file>