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" initials="A" lastIdx="1" clrIdx="0">
    <p:extLst>
      <p:ext uri="{19B8F6BF-5375-455C-9EA6-DF929625EA0E}">
        <p15:presenceInfo xmlns:p15="http://schemas.microsoft.com/office/powerpoint/2012/main" userId="Andr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1026"/>
    <a:srgbClr val="9D112E"/>
    <a:srgbClr val="FFD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2" autoAdjust="0"/>
    <p:restoredTop sz="94737" autoAdjust="0"/>
  </p:normalViewPr>
  <p:slideViewPr>
    <p:cSldViewPr snapToGrid="0" snapToObjects="1">
      <p:cViewPr varScale="1">
        <p:scale>
          <a:sx n="85" d="100"/>
          <a:sy n="85" d="100"/>
        </p:scale>
        <p:origin x="87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0F0D1C3-9F31-45BD-8DB9-BD5825A9A2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12968-EC47-4E4C-8E96-59F4F21B2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1CEC-8FEA-4034-B3EA-86D6C3E2C0DC}" type="datetimeFigureOut">
              <a:rPr lang="es-CO" smtClean="0"/>
              <a:t>19/04/2018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F00472-05E6-4D05-B187-2B150256E4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B94801-945C-4415-A4E6-DACAD72EDD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413-D7FF-419C-8E89-E226EA949F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791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9827D-BBC8-4A4C-9DF8-5B0A9CDE636F}" type="datetimeFigureOut">
              <a:rPr lang="es-ES_tradnl" smtClean="0"/>
              <a:t>19/04/2018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C62DD-0734-4E4A-AFC6-08E9843DF59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00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62DD-0734-4E4A-AFC6-08E9843DF591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439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octoradoingenieriaredmutis/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acebook.com/phd.ingenieria/" TargetMode="External"/><Relationship Id="rId4" Type="http://schemas.openxmlformats.org/officeDocument/2006/relationships/hyperlink" Target="https://twitter.com/phd_ingenieria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6130C88-5657-4905-9266-770967EAD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326" y="453956"/>
            <a:ext cx="6283915" cy="2192755"/>
          </a:xfrm>
        </p:spPr>
        <p:txBody>
          <a:bodyPr anchor="ctr" anchorCtr="0">
            <a:no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s-ES_tradnl" noProof="0" dirty="0"/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26" y="2666946"/>
            <a:ext cx="6283915" cy="67221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326" y="3638971"/>
            <a:ext cx="6283915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</p:spTree>
    <p:extLst>
      <p:ext uri="{BB962C8B-B14F-4D97-AF65-F5344CB8AC3E}">
        <p14:creationId xmlns:p14="http://schemas.microsoft.com/office/powerpoint/2010/main" val="6678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13B765-5404-4414-B25F-BCA63B4B8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0024" y="3638971"/>
            <a:ext cx="3546646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0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 o curso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F1DBCDA-BF7E-42A4-B2D3-9F31A39894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800" y="2082163"/>
            <a:ext cx="1866867" cy="420374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s-CO" dirty="0"/>
              <a:t>GRACIAS</a:t>
            </a:r>
          </a:p>
        </p:txBody>
      </p:sp>
      <p:sp>
        <p:nvSpPr>
          <p:cNvPr id="11" name="Elipse 10">
            <a:hlinkClick r:id="rId3"/>
            <a:extLst>
              <a:ext uri="{FF2B5EF4-FFF2-40B4-BE49-F238E27FC236}">
                <a16:creationId xmlns:a16="http://schemas.microsoft.com/office/drawing/2014/main" id="{0C50A8D7-C9EA-4E61-8A90-923D3BAD6860}"/>
              </a:ext>
            </a:extLst>
          </p:cNvPr>
          <p:cNvSpPr/>
          <p:nvPr userDrawn="1"/>
        </p:nvSpPr>
        <p:spPr>
          <a:xfrm>
            <a:off x="1435100" y="4489450"/>
            <a:ext cx="425450" cy="425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hlinkClick r:id="rId4"/>
            <a:extLst>
              <a:ext uri="{FF2B5EF4-FFF2-40B4-BE49-F238E27FC236}">
                <a16:creationId xmlns:a16="http://schemas.microsoft.com/office/drawing/2014/main" id="{D3D8FAF3-3F29-4883-8BEA-B531634A75CA}"/>
              </a:ext>
            </a:extLst>
          </p:cNvPr>
          <p:cNvSpPr/>
          <p:nvPr userDrawn="1"/>
        </p:nvSpPr>
        <p:spPr>
          <a:xfrm>
            <a:off x="431800" y="4489450"/>
            <a:ext cx="425450" cy="425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hlinkClick r:id="rId5"/>
            <a:extLst>
              <a:ext uri="{FF2B5EF4-FFF2-40B4-BE49-F238E27FC236}">
                <a16:creationId xmlns:a16="http://schemas.microsoft.com/office/drawing/2014/main" id="{35AF39AE-EE4F-4973-94CA-99CEDF46CEA6}"/>
              </a:ext>
            </a:extLst>
          </p:cNvPr>
          <p:cNvSpPr/>
          <p:nvPr userDrawn="1"/>
        </p:nvSpPr>
        <p:spPr>
          <a:xfrm>
            <a:off x="933450" y="4489450"/>
            <a:ext cx="425450" cy="425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1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5FA12B-FBA8-44F3-A912-E8E22C251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26" y="91440"/>
            <a:ext cx="8771382" cy="747553"/>
          </a:xfrm>
        </p:spPr>
        <p:txBody>
          <a:bodyPr>
            <a:no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05FABDE-200E-43FE-A67E-8F59138CA9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949325"/>
            <a:ext cx="8771382" cy="3509963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0F5F1B3-92CF-4978-87B4-4EC103D96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795" y="4659647"/>
            <a:ext cx="2715137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FCA486-6DF5-493D-9872-F75D0E1B8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58889" y="453956"/>
            <a:ext cx="6937781" cy="2192755"/>
          </a:xfrm>
        </p:spPr>
        <p:txBody>
          <a:bodyPr anchor="ctr" anchorCtr="0">
            <a:no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s-ES_tradnl" noProof="0" dirty="0"/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58889" y="2666946"/>
            <a:ext cx="6937781" cy="67221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8889" y="3638971"/>
            <a:ext cx="6937781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6BE28633-7CBA-4468-8F36-9D0C03A1ED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8889" y="4659647"/>
            <a:ext cx="2927120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</p:spTree>
    <p:extLst>
      <p:ext uri="{BB962C8B-B14F-4D97-AF65-F5344CB8AC3E}">
        <p14:creationId xmlns:p14="http://schemas.microsoft.com/office/powerpoint/2010/main" val="33241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C8C1A6-B512-4EAC-A174-40D1491070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3986" y="864781"/>
            <a:ext cx="7901800" cy="2107995"/>
          </a:xfrm>
        </p:spPr>
        <p:txBody>
          <a:bodyPr anchor="ctr" anchorCtr="0">
            <a:noAutofit/>
          </a:bodyPr>
          <a:lstStyle>
            <a:lvl1pPr algn="l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s-ES_tradnl" noProof="0" dirty="0"/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3986" y="2993011"/>
            <a:ext cx="7901800" cy="67221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3986" y="3884651"/>
            <a:ext cx="7901800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EFD547C-8008-4394-A8F2-F281F2F47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255" y="4577097"/>
            <a:ext cx="2250332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</p:spTree>
    <p:extLst>
      <p:ext uri="{BB962C8B-B14F-4D97-AF65-F5344CB8AC3E}">
        <p14:creationId xmlns:p14="http://schemas.microsoft.com/office/powerpoint/2010/main" val="38427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CF5C6F-C536-4A4C-BC16-C428478F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26" y="738556"/>
            <a:ext cx="8771382" cy="747553"/>
          </a:xfrm>
        </p:spPr>
        <p:txBody>
          <a:bodyPr>
            <a:no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FDB366F8-3E77-4ECC-96A3-841968D77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5493" y="84035"/>
            <a:ext cx="6283915" cy="4603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100" b="0">
                <a:solidFill>
                  <a:schemeClr val="bg1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21E13ED4-D496-4E53-8DA3-158062F7F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5350" y="4659647"/>
            <a:ext cx="5077433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57207E5-E2D3-4B67-A436-62D8041D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9" name="Marcador de contenido 9">
            <a:extLst>
              <a:ext uri="{FF2B5EF4-FFF2-40B4-BE49-F238E27FC236}">
                <a16:creationId xmlns:a16="http://schemas.microsoft.com/office/drawing/2014/main" id="{6DAC4C0F-817F-4BB5-A83F-2C580D4C9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1575881"/>
            <a:ext cx="8771382" cy="2982165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85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3449F1-9907-428D-85B2-3A3C1591DE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D076A784-CC53-49B7-80C6-DF57A4460C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A76DA3A-B9A6-481B-B254-47BDD8909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7" y="248390"/>
            <a:ext cx="3515404" cy="4898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3135BF-D6C8-4609-B609-BE5199B90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125863"/>
            <a:ext cx="4193853" cy="747553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1132C37-2845-4167-AD9A-66187AF3E7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795" y="4659647"/>
            <a:ext cx="2799443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21F25C-CA08-42B9-B02E-36D2CDD3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49C0FE79-A0CD-4D60-B99F-BD29FDE0D4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6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9AE394-42B7-4D34-ADAF-E75A67F21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8AE333B6-059A-4C12-A82D-EC69C488AF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5493" y="84035"/>
            <a:ext cx="6283915" cy="4603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100" b="0">
                <a:solidFill>
                  <a:schemeClr val="bg1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0E7A89A-1256-40DC-A729-F84F7F313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684663"/>
            <a:ext cx="4193853" cy="650427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5262884-00F7-4338-B803-EE607F3FD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7" y="845290"/>
            <a:ext cx="3515404" cy="4898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950FE72B-9C52-491B-8B72-9C53A21998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5350" y="4659647"/>
            <a:ext cx="5103373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862424-44F1-4CC2-8A9B-D14160AD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9A06CB8A-46B0-42B2-8D69-FDE38400F7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1432216"/>
            <a:ext cx="4193853" cy="3027072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6397E521-FE5D-48D7-BD53-4D3B40BEF9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1432216"/>
            <a:ext cx="4193853" cy="3027072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53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9CAAAF-7400-493A-BB3D-007F87CB55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8A838B3-33D2-4EF6-B1A2-6D777E939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125863"/>
            <a:ext cx="4193853" cy="747553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6C964BB-3F8A-4F28-A722-BC4B80E1C9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7" y="125863"/>
            <a:ext cx="4202154" cy="74755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24787855-6995-4B34-A2AC-B35B2F9186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795" y="4659647"/>
            <a:ext cx="2682711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AE915E-FFC7-4619-81F4-0392059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49946BC8-5AD4-4666-A3ED-729A3209DC6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3A8A79F9-6E57-4B41-A9CF-CD8A98F18C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744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1EAD29-073C-4FB0-B098-CFBC578E1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Marcador de texto 8">
            <a:extLst>
              <a:ext uri="{FF2B5EF4-FFF2-40B4-BE49-F238E27FC236}">
                <a16:creationId xmlns:a16="http://schemas.microsoft.com/office/drawing/2014/main" id="{F733D3F6-8C64-47BC-AD53-EA8A47873F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5493" y="84035"/>
            <a:ext cx="6283915" cy="4603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100" b="0">
                <a:solidFill>
                  <a:schemeClr val="bg1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0B8AD7A-C1BE-4438-BF56-8739345C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729113"/>
            <a:ext cx="4193853" cy="747553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EF09FF6-7605-41E6-825C-E1F73C3E97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6" y="729113"/>
            <a:ext cx="4202154" cy="74755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6B9B7CB2-6D10-4058-98FF-AD74A3BCD7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5351" y="4659647"/>
            <a:ext cx="4850454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F6A233-A6C9-42B5-9E62-00682E21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7573DC87-816A-418D-88C4-DDB51991471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1530485"/>
            <a:ext cx="4193853" cy="292880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08892C77-E53D-4E3D-BFCD-3C1AEB6358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1530485"/>
            <a:ext cx="4193853" cy="292880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97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2687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FB1B-9897-6F42-9715-142DD29476CE}" type="datetimeFigureOut">
              <a:rPr lang="es-ES_tradnl" smtClean="0"/>
              <a:t>19/04/2018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864E-D783-214A-A175-0DDBFC8C43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09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7" r:id="rId3"/>
    <p:sldLayoutId id="2147483676" r:id="rId4"/>
    <p:sldLayoutId id="2147483678" r:id="rId5"/>
    <p:sldLayoutId id="2147483674" r:id="rId6"/>
    <p:sldLayoutId id="2147483679" r:id="rId7"/>
    <p:sldLayoutId id="2147483675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3.tmp"/><Relationship Id="rId7" Type="http://schemas.openxmlformats.org/officeDocument/2006/relationships/image" Target="../media/image16.tmp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microsoft.com/office/2007/relationships/hdphoto" Target="../media/hdphoto1.wdp"/><Relationship Id="rId10" Type="http://schemas.openxmlformats.org/officeDocument/2006/relationships/image" Target="../media/image19.tmp"/><Relationship Id="rId4" Type="http://schemas.openxmlformats.org/officeDocument/2006/relationships/image" Target="../media/image14.png"/><Relationship Id="rId9" Type="http://schemas.openxmlformats.org/officeDocument/2006/relationships/image" Target="../media/image1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B672FD7-F1BE-4C79-93D0-9E3416534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2800" b="1" dirty="0"/>
              <a:t>ANÁLISIS DINÁMICO DE UN CIRCUITO RLC</a:t>
            </a:r>
            <a:br>
              <a:rPr lang="es-MX" dirty="0"/>
            </a:br>
            <a:endParaRPr lang="es-CO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A41B195-9FA3-4FC4-8172-6E3E2A54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26" y="1988557"/>
            <a:ext cx="6283915" cy="672211"/>
          </a:xfrm>
        </p:spPr>
        <p:txBody>
          <a:bodyPr/>
          <a:lstStyle/>
          <a:p>
            <a:r>
              <a:rPr lang="es-MX" dirty="0"/>
              <a:t>Análisis de sistemas lineales y no lineales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03D97ED-10A4-4F45-BD10-E61331E08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326" y="3297832"/>
            <a:ext cx="6283915" cy="460375"/>
          </a:xfrm>
        </p:spPr>
        <p:txBody>
          <a:bodyPr>
            <a:noAutofit/>
          </a:bodyPr>
          <a:lstStyle/>
          <a:p>
            <a:r>
              <a:rPr lang="es-CO" sz="1050" dirty="0"/>
              <a:t>Presentado por: </a:t>
            </a:r>
            <a:r>
              <a:rPr lang="es-CO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Ing. Francisco José Mercado Rivera</a:t>
            </a:r>
          </a:p>
          <a:p>
            <a:r>
              <a:rPr lang="es-CO" sz="1050" dirty="0"/>
              <a:t>Presentado a</a:t>
            </a:r>
            <a:r>
              <a:rPr lang="es-CO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MX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Jesús Alfonso López Sotelo.</a:t>
            </a:r>
          </a:p>
          <a:p>
            <a:r>
              <a:rPr lang="es-MX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15603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94B9D-FBB9-4DDE-A2A3-4F3F2CD1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Emulación en Arduino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3424C49-7D3F-4DC8-B9A6-D68F4BA302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1093" y="1603022"/>
            <a:ext cx="4809229" cy="644298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088E78-CE29-48B7-8BD2-892287D58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3CEFA5-5AD2-4EE4-A8CD-41316A15DFEC}"/>
              </a:ext>
            </a:extLst>
          </p:cNvPr>
          <p:cNvSpPr txBox="1"/>
          <p:nvPr/>
        </p:nvSpPr>
        <p:spPr>
          <a:xfrm>
            <a:off x="401093" y="1151467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Ecuaciones de estado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9F3299-AAFC-4710-8828-EC74E162147E}"/>
              </a:ext>
            </a:extLst>
          </p:cNvPr>
          <p:cNvSpPr txBox="1"/>
          <p:nvPr/>
        </p:nvSpPr>
        <p:spPr>
          <a:xfrm>
            <a:off x="342688" y="2331607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Ecuación de Salida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8E0FAB-DCB3-40E9-8815-AE2B8CFD7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93" y="2691577"/>
            <a:ext cx="4809229" cy="3857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ED12241-1348-44BB-99C6-52DA04DB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93" y="3511451"/>
            <a:ext cx="1384905" cy="75985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6F5835B-AF37-4EF0-93DA-FD859B5F55BB}"/>
              </a:ext>
            </a:extLst>
          </p:cNvPr>
          <p:cNvSpPr txBox="1"/>
          <p:nvPr/>
        </p:nvSpPr>
        <p:spPr>
          <a:xfrm>
            <a:off x="342687" y="3080846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Actualización de Valores</a:t>
            </a:r>
          </a:p>
        </p:txBody>
      </p:sp>
    </p:spTree>
    <p:extLst>
      <p:ext uri="{BB962C8B-B14F-4D97-AF65-F5344CB8AC3E}">
        <p14:creationId xmlns:p14="http://schemas.microsoft.com/office/powerpoint/2010/main" val="13955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120D8-0146-4EEA-8360-EDE283F1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Respuesta Temporal de la Emulación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23BA62-18B4-4AA5-8025-642335A675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0053FC-FAC6-4679-9BD0-D28F46515599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/>
          <a:srcRect l="18802" t="15249" r="19224" b="36329"/>
          <a:stretch/>
        </p:blipFill>
        <p:spPr bwMode="auto">
          <a:xfrm>
            <a:off x="1000276" y="838993"/>
            <a:ext cx="7737324" cy="3509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920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E7C659-7CB9-43BB-B685-79BF1E7CA1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70FBD1-88A2-4F8A-9737-4DB39A17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Respuesta Temporal de la Emulación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5688315-C51E-43CB-99E0-AD8877ADDE61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/>
          <a:srcRect r="78640" b="5030"/>
          <a:stretch/>
        </p:blipFill>
        <p:spPr bwMode="auto">
          <a:xfrm>
            <a:off x="3789767" y="838993"/>
            <a:ext cx="1267655" cy="33604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03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5FF9B-25A4-477D-AF3E-E2A8391B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Referencias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4E294-31E0-4EDA-860A-B221856DC3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618" y="949326"/>
            <a:ext cx="7416715" cy="287760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MX" sz="1400" b="1" dirty="0"/>
              <a:t>[1].Donald A. </a:t>
            </a:r>
            <a:r>
              <a:rPr lang="es-MX" sz="1400" b="1" dirty="0" err="1"/>
              <a:t>Neamen</a:t>
            </a:r>
            <a:r>
              <a:rPr lang="es-MX" sz="1400" b="1" dirty="0"/>
              <a:t>. Dispositivos y Circuitos Electrónicos. 4 ed. McGraw-Hill Interamericana. México: 2012. p 728.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MX" sz="1400" b="1" dirty="0"/>
              <a:t>[2].Alan V. Oppenheim. Alan S. </a:t>
            </a:r>
            <a:r>
              <a:rPr lang="es-MX" sz="1400" b="1" dirty="0" err="1"/>
              <a:t>Willsky</a:t>
            </a:r>
            <a:r>
              <a:rPr lang="es-MX" sz="1400" b="1" dirty="0"/>
              <a:t>. S. Hamid </a:t>
            </a:r>
            <a:r>
              <a:rPr lang="es-MX" sz="1400" b="1" dirty="0" err="1"/>
              <a:t>Nawab</a:t>
            </a:r>
            <a:r>
              <a:rPr lang="es-MX" sz="1400" b="1" dirty="0"/>
              <a:t>. Señales y Sistemas. 3ra ed. Pearson </a:t>
            </a:r>
            <a:r>
              <a:rPr lang="es-MX" sz="1400" b="1" dirty="0" err="1"/>
              <a:t>Education</a:t>
            </a:r>
            <a:r>
              <a:rPr lang="es-MX" sz="1400" b="1" dirty="0"/>
              <a:t>. México: 1998. p 956 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MX" sz="1400" b="1" dirty="0"/>
              <a:t>[3].</a:t>
            </a:r>
            <a:r>
              <a:rPr lang="es-MX" sz="1400" b="1" dirty="0" err="1"/>
              <a:t>Dorf</a:t>
            </a:r>
            <a:r>
              <a:rPr lang="es-MX" sz="1400" b="1" dirty="0"/>
              <a:t>, Richard C. Sistemas de Control Moderno. 4 ed. Pearson </a:t>
            </a:r>
            <a:r>
              <a:rPr lang="es-MX" sz="1400" b="1" dirty="0" err="1"/>
              <a:t>Educacion</a:t>
            </a:r>
            <a:r>
              <a:rPr lang="es-MX" sz="1400" b="1" dirty="0"/>
              <a:t>. Madrid: 2007. p 882.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MX" sz="1400" b="1" dirty="0"/>
              <a:t>[4].Ogata, </a:t>
            </a:r>
            <a:r>
              <a:rPr lang="es-MX" sz="1400" b="1" dirty="0" err="1"/>
              <a:t>Katsuhiko</a:t>
            </a:r>
            <a:r>
              <a:rPr lang="es-MX" sz="1400" b="1" dirty="0"/>
              <a:t>. </a:t>
            </a:r>
            <a:r>
              <a:rPr lang="es-MX" sz="1400" b="1" dirty="0" err="1"/>
              <a:t>System</a:t>
            </a:r>
            <a:r>
              <a:rPr lang="es-MX" sz="1400" b="1" dirty="0"/>
              <a:t> Dynamics. 2 ed. Prentice-Hall. New Jersey: 1992. P 712.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MX" sz="1400" b="1" dirty="0"/>
              <a:t>[5].Ogata, </a:t>
            </a:r>
            <a:r>
              <a:rPr lang="es-MX" sz="1400" b="1" dirty="0" err="1"/>
              <a:t>Katsuhiko</a:t>
            </a:r>
            <a:r>
              <a:rPr lang="es-MX" sz="1400" b="1" dirty="0"/>
              <a:t>. Ingeniería de Control Moderna. 5 ed. Pearson </a:t>
            </a:r>
            <a:r>
              <a:rPr lang="es-MX" sz="1400" b="1" dirty="0" err="1"/>
              <a:t>Education</a:t>
            </a:r>
            <a:r>
              <a:rPr lang="es-MX" sz="1400" b="1" dirty="0"/>
              <a:t>. Madrid: 2010. P 894.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MX" sz="1400" b="1" dirty="0"/>
              <a:t>[6].</a:t>
            </a:r>
            <a:r>
              <a:rPr lang="es-MX" sz="1400" b="1" dirty="0" err="1"/>
              <a:t>Mathworks</a:t>
            </a:r>
            <a:r>
              <a:rPr lang="es-MX" sz="1400" b="1" dirty="0"/>
              <a:t>. </a:t>
            </a:r>
            <a:r>
              <a:rPr lang="es-MX" sz="1400" b="1" dirty="0" err="1"/>
              <a:t>Documentation</a:t>
            </a:r>
            <a:r>
              <a:rPr lang="es-MX" sz="1400" b="1" dirty="0"/>
              <a:t> Matlab. [Consultado en febrero de 2018.] Disponible en:  https://la.mathworks.com/help/matlab/index.html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MX" sz="1400" b="1" dirty="0"/>
              <a:t>[7].CHI-TSONG, Chen. SYSTEM AND SIGNAL ANALYSIS. 2 ed. </a:t>
            </a:r>
            <a:r>
              <a:rPr lang="es-MX" sz="1400" b="1" dirty="0" err="1"/>
              <a:t>United</a:t>
            </a:r>
            <a:r>
              <a:rPr lang="es-MX" sz="1400" b="1" dirty="0"/>
              <a:t> </a:t>
            </a:r>
            <a:r>
              <a:rPr lang="es-MX" sz="1400" b="1" dirty="0" err="1"/>
              <a:t>States</a:t>
            </a:r>
            <a:r>
              <a:rPr lang="es-MX" sz="1400" b="1" dirty="0"/>
              <a:t> </a:t>
            </a:r>
            <a:r>
              <a:rPr lang="es-MX" sz="1400" b="1" dirty="0" err="1"/>
              <a:t>of</a:t>
            </a:r>
            <a:r>
              <a:rPr lang="es-MX" sz="1400" b="1" dirty="0"/>
              <a:t> </a:t>
            </a:r>
            <a:r>
              <a:rPr lang="es-MX" sz="1400" b="1" dirty="0" err="1"/>
              <a:t>America</a:t>
            </a:r>
            <a:r>
              <a:rPr lang="es-MX" sz="1400" b="1" dirty="0"/>
              <a:t>: Saunders </a:t>
            </a:r>
            <a:r>
              <a:rPr lang="es-MX" sz="1400" b="1" dirty="0" err="1"/>
              <a:t>College</a:t>
            </a:r>
            <a:r>
              <a:rPr lang="es-MX" sz="1400" b="1" dirty="0"/>
              <a:t> Publishing. 1994, p 705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MX" sz="1400" b="1" dirty="0"/>
              <a:t>[8].</a:t>
            </a:r>
            <a:r>
              <a:rPr lang="es-MX" sz="1400" b="1" dirty="0" err="1"/>
              <a:t>Torreto</a:t>
            </a:r>
            <a:r>
              <a:rPr lang="es-MX" sz="1400" b="1" dirty="0"/>
              <a:t> Artero, Oscar. Arduino: Curso Practico de Formación. Alfaomega. México: 2013. P 569.</a:t>
            </a:r>
          </a:p>
          <a:p>
            <a:pPr algn="just">
              <a:lnSpc>
                <a:spcPct val="120000"/>
              </a:lnSpc>
            </a:pPr>
            <a:endParaRPr lang="es-MX" sz="7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227D07-C9AF-42D8-94D4-40ADDEC45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1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26E81-2AE0-40D5-97A9-2D3D4C1E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3F9F05-BF13-44A9-84E9-2AB2E55FCC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90763" y="1326647"/>
            <a:ext cx="3023934" cy="2218064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F8AD19-59FF-451C-B0BE-699F2FC27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2795" y="4659647"/>
            <a:ext cx="3366049" cy="441325"/>
          </a:xfrm>
        </p:spPr>
        <p:txBody>
          <a:bodyPr/>
          <a:lstStyle/>
          <a:p>
            <a:r>
              <a:rPr lang="es-MX" dirty="0"/>
              <a:t>Análisis de sistemas lineales y no lineales 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61C4A1-ACE1-44F1-9D79-328902E5B78F}"/>
              </a:ext>
            </a:extLst>
          </p:cNvPr>
          <p:cNvSpPr txBox="1"/>
          <p:nvPr/>
        </p:nvSpPr>
        <p:spPr>
          <a:xfrm>
            <a:off x="4425244" y="896183"/>
            <a:ext cx="3725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Circuito RLC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Sistema de tercer orden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Simulación del circuito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Representación espacio estado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Representación en función de transferencia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Emulación en Arduino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78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89B18-8333-4CF3-9850-2CED9A6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Desarrollo Matemático del circuito</a:t>
            </a:r>
          </a:p>
        </p:txBody>
      </p:sp>
      <p:pic>
        <p:nvPicPr>
          <p:cNvPr id="25" name="Marcador de contenido 24">
            <a:extLst>
              <a:ext uri="{FF2B5EF4-FFF2-40B4-BE49-F238E27FC236}">
                <a16:creationId xmlns:a16="http://schemas.microsoft.com/office/drawing/2014/main" id="{3B1FB127-66DC-4BBC-AB59-31629D210F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55329"/>
          <a:stretch/>
        </p:blipFill>
        <p:spPr>
          <a:xfrm>
            <a:off x="363501" y="838993"/>
            <a:ext cx="2829294" cy="2495782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48F80C-7BAB-40F5-AC0D-08BB8D017D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9E9E3AF-5F4F-422C-A9E4-4A645AA7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45" y="1199736"/>
            <a:ext cx="2553056" cy="47631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D20DAA0-6CEC-4F3E-BF2E-F6B3E6BCC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89888" l="3509" r="97193">
                        <a14:foregroundMark x1="11930" y1="47191" x2="32281" y2="35955"/>
                        <a14:foregroundMark x1="32281" y1="35955" x2="53684" y2="40449"/>
                        <a14:foregroundMark x1="53684" y1="40449" x2="95439" y2="24719"/>
                        <a14:foregroundMark x1="29123" y1="53933" x2="29123" y2="44944"/>
                        <a14:foregroundMark x1="19298" y1="21348" x2="8421" y2="29213"/>
                        <a14:foregroundMark x1="7719" y1="16854" x2="6667" y2="29213"/>
                        <a14:foregroundMark x1="5965" y1="19101" x2="4912" y2="29213"/>
                        <a14:foregroundMark x1="6316" y1="26966" x2="14035" y2="82022"/>
                        <a14:foregroundMark x1="14035" y1="82022" x2="14386" y2="20225"/>
                        <a14:foregroundMark x1="14386" y1="20225" x2="7719" y2="74157"/>
                        <a14:foregroundMark x1="7719" y1="74157" x2="26667" y2="59551"/>
                        <a14:foregroundMark x1="26667" y1="59551" x2="9825" y2="34831"/>
                        <a14:foregroundMark x1="9825" y1="34831" x2="14737" y2="68539"/>
                        <a14:foregroundMark x1="17544" y1="71910" x2="36140" y2="79775"/>
                        <a14:foregroundMark x1="36140" y1="79775" x2="53684" y2="66292"/>
                        <a14:foregroundMark x1="53684" y1="66292" x2="47018" y2="48315"/>
                        <a14:foregroundMark x1="66316" y1="65169" x2="49123" y2="61798"/>
                        <a14:foregroundMark x1="67368" y1="62921" x2="64211" y2="60674"/>
                        <a14:foregroundMark x1="69123" y1="60674" x2="64912" y2="57303"/>
                        <a14:foregroundMark x1="72632" y1="22472" x2="93333" y2="30337"/>
                        <a14:foregroundMark x1="81404" y1="21348" x2="92632" y2="22472"/>
                        <a14:foregroundMark x1="81404" y1="23596" x2="71228" y2="22472"/>
                        <a14:foregroundMark x1="69123" y1="24719" x2="37544" y2="22472"/>
                        <a14:foregroundMark x1="55789" y1="29213" x2="20000" y2="19101"/>
                        <a14:foregroundMark x1="5614" y1="48315" x2="5965" y2="38202"/>
                        <a14:foregroundMark x1="6316" y1="31461" x2="6316" y2="31461"/>
                        <a14:foregroundMark x1="5614" y1="29213" x2="5614" y2="29213"/>
                        <a14:foregroundMark x1="3860" y1="29213" x2="3860" y2="29213"/>
                        <a14:foregroundMark x1="3860" y1="25843" x2="3509" y2="24719"/>
                        <a14:foregroundMark x1="96140" y1="19101" x2="96140" y2="23596"/>
                        <a14:foregroundMark x1="97193" y1="32584" x2="92982" y2="37079"/>
                        <a14:foregroundMark x1="23509" y1="24719" x2="41404" y2="24719"/>
                        <a14:foregroundMark x1="37544" y1="22472" x2="31228" y2="30337"/>
                        <a14:foregroundMark x1="27719" y1="22472" x2="24211" y2="38202"/>
                        <a14:backgroundMark x1="81754" y1="60674" x2="82807" y2="62921"/>
                        <a14:backgroundMark x1="88772" y1="66292" x2="83860" y2="606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4939" y="1957305"/>
            <a:ext cx="2715004" cy="84784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D0FB808C-B33D-431E-8854-FBD800419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939" y="2929750"/>
            <a:ext cx="2791215" cy="40963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1113A0F-76E8-497A-BC86-AC1260ABD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151" y="3556467"/>
            <a:ext cx="1028844" cy="38105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796BDEC-C0BC-4EF3-8174-6DF6D57ED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3650" y="1214453"/>
            <a:ext cx="1171739" cy="160042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8EAA6C8E-45A0-4B5A-8C36-9E4EC6A048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4279" y="3229656"/>
            <a:ext cx="1400370" cy="333422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665BA4CE-FE00-4C0A-9B22-F4B8ABA210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0409" y="3396367"/>
            <a:ext cx="68589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43636-B5A6-4ACF-852E-B84D1CAE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Representación Espacio-estado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CEB50B6-1C65-4FEB-9372-48DE62A19F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2338" y="1472041"/>
            <a:ext cx="2550457" cy="538071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77BA9B-32CA-4D11-9977-1FF5EBC6D1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5E383DB-7DAA-48D7-B61E-88DA376EA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9" y="2228490"/>
            <a:ext cx="2416125" cy="6090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95703D7-A7E6-4B5C-9073-A6B31A409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8" y="2954291"/>
            <a:ext cx="2168594" cy="48191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1FBFCD7-7F7C-4897-AA12-FDD99C35A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187" y="3685176"/>
            <a:ext cx="975880" cy="19303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AA22727-B266-4C24-94FB-31C514FDE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455" y="1642314"/>
            <a:ext cx="3584078" cy="21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BDB07-EAC2-42F3-891F-5677C622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Simulación del Circuito RLC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296E8F-6198-4312-B499-1177D801F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7CBCD5-EBE6-4FB3-A564-03036BD716AB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/>
          <a:srcRect l="29035" t="19303" r="11712" b="13388"/>
          <a:stretch/>
        </p:blipFill>
        <p:spPr bwMode="auto">
          <a:xfrm>
            <a:off x="2079882" y="949326"/>
            <a:ext cx="4984236" cy="3046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03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50D1-6A23-48BA-8CEA-48F17802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Respuesta Temporal Espacio-Estado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347353B-71C6-4648-B60F-235C1D304A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25045" y="741653"/>
            <a:ext cx="3005465" cy="1347612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214569-12FF-40B0-B98E-731634BD02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 descr="Figure 2">
            <a:extLst>
              <a:ext uri="{FF2B5EF4-FFF2-40B4-BE49-F238E27FC236}">
                <a16:creationId xmlns:a16="http://schemas.microsoft.com/office/drawing/2014/main" id="{637A44DB-F141-463E-9D83-EBF4AF78EA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16486" r="8093" b="3875"/>
          <a:stretch/>
        </p:blipFill>
        <p:spPr bwMode="auto">
          <a:xfrm>
            <a:off x="1724781" y="2002373"/>
            <a:ext cx="5939514" cy="2388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3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BD2DA-E5BE-438B-973E-42260307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Respuesta Temporal Función de transferencia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2FE8D5-D613-4157-9DFC-C2CA081CA3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Figure 2">
            <a:extLst>
              <a:ext uri="{FF2B5EF4-FFF2-40B4-BE49-F238E27FC236}">
                <a16:creationId xmlns:a16="http://schemas.microsoft.com/office/drawing/2014/main" id="{9010E49F-1EB9-49C0-9EE3-CA041FEA86DB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16486" r="8093" b="3875"/>
          <a:stretch/>
        </p:blipFill>
        <p:spPr bwMode="auto">
          <a:xfrm>
            <a:off x="1337733" y="1751101"/>
            <a:ext cx="6468533" cy="25534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E1FE98-E14C-4309-BCE0-CAAF4172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5" y="838993"/>
            <a:ext cx="2665188" cy="7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8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F6B8-DEB0-486D-90A4-E6C32C12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dirty="0"/>
              <a:t>Respuesta Temporal Función de transferencia Discreta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ABF7D1-D119-42BC-BE98-15CA2164B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Figure 3">
            <a:extLst>
              <a:ext uri="{FF2B5EF4-FFF2-40B4-BE49-F238E27FC236}">
                <a16:creationId xmlns:a16="http://schemas.microsoft.com/office/drawing/2014/main" id="{97C2B9CF-8EF9-4A40-B129-F90F23CAF55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15649" r="8995" b="4154"/>
          <a:stretch/>
        </p:blipFill>
        <p:spPr bwMode="auto">
          <a:xfrm>
            <a:off x="1166094" y="1760367"/>
            <a:ext cx="6768536" cy="2522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D15EF3-A704-47F7-B811-8E063CE8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60" y="981111"/>
            <a:ext cx="2841461" cy="6679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A31808-BE4A-4B69-A703-FAEFF160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81" y="1061522"/>
            <a:ext cx="149563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F732-116E-47B7-AE5A-84DB0FA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Respuesta Temporal Espacio-Estado Discreto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C2DB38B-96A1-4D30-8A75-8544352C33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7265" y="1413531"/>
            <a:ext cx="2905530" cy="19719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A66828-72E2-4D1F-91BD-E8C2D03376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 descr="Figure 3">
            <a:extLst>
              <a:ext uri="{FF2B5EF4-FFF2-40B4-BE49-F238E27FC236}">
                <a16:creationId xmlns:a16="http://schemas.microsoft.com/office/drawing/2014/main" id="{DC4E7634-BBEE-4BE2-8198-AA9D7E481C6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15649" r="8995" b="4154"/>
          <a:stretch/>
        </p:blipFill>
        <p:spPr bwMode="auto">
          <a:xfrm>
            <a:off x="3443111" y="1413531"/>
            <a:ext cx="5102578" cy="2255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8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Personalizado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331</Words>
  <Application>Microsoft Office PowerPoint</Application>
  <PresentationFormat>Presentación en pantalla (16:9)</PresentationFormat>
  <Paragraphs>42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Custom Design</vt:lpstr>
      <vt:lpstr>ANÁLISIS DINÁMICO DE UN CIRCUITO RLC </vt:lpstr>
      <vt:lpstr>Introducción</vt:lpstr>
      <vt:lpstr>Desarrollo Matemático del circuito</vt:lpstr>
      <vt:lpstr>Representación Espacio-estado </vt:lpstr>
      <vt:lpstr>Simulación del Circuito RLC</vt:lpstr>
      <vt:lpstr>Respuesta Temporal Espacio-Estado</vt:lpstr>
      <vt:lpstr>Respuesta Temporal Función de transferencia</vt:lpstr>
      <vt:lpstr>Respuesta Temporal Función de transferencia Discreta</vt:lpstr>
      <vt:lpstr>Respuesta Temporal Espacio-Estado Discreto</vt:lpstr>
      <vt:lpstr>Emulación en Arduino</vt:lpstr>
      <vt:lpstr>Respuesta Temporal de la Emulación</vt:lpstr>
      <vt:lpstr>Respuesta Temporal de la Emulación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Francisco Jose Mercado Rivera</cp:lastModifiedBy>
  <cp:revision>81</cp:revision>
  <dcterms:created xsi:type="dcterms:W3CDTF">2017-02-03T15:35:22Z</dcterms:created>
  <dcterms:modified xsi:type="dcterms:W3CDTF">2018-04-19T15:08:58Z</dcterms:modified>
</cp:coreProperties>
</file>