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20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4CCE-069F-4C1A-9FC9-645FAE78E50D}" type="datetimeFigureOut">
              <a:rPr lang="es-CO" smtClean="0"/>
              <a:t>20/04/2017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47D-54C0-4137-9AC8-B0884A237A0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751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4CCE-069F-4C1A-9FC9-645FAE78E50D}" type="datetimeFigureOut">
              <a:rPr lang="es-CO" smtClean="0"/>
              <a:t>20/04/2017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47D-54C0-4137-9AC8-B0884A237A0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2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4CCE-069F-4C1A-9FC9-645FAE78E50D}" type="datetimeFigureOut">
              <a:rPr lang="es-CO" smtClean="0"/>
              <a:t>20/04/2017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47D-54C0-4137-9AC8-B0884A237A0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638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4CCE-069F-4C1A-9FC9-645FAE78E50D}" type="datetimeFigureOut">
              <a:rPr lang="es-CO" smtClean="0"/>
              <a:t>20/04/2017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47D-54C0-4137-9AC8-B0884A237A0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29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4CCE-069F-4C1A-9FC9-645FAE78E50D}" type="datetimeFigureOut">
              <a:rPr lang="es-CO" smtClean="0"/>
              <a:t>20/04/2017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47D-54C0-4137-9AC8-B0884A237A0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86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4CCE-069F-4C1A-9FC9-645FAE78E50D}" type="datetimeFigureOut">
              <a:rPr lang="es-CO" smtClean="0"/>
              <a:t>20/04/2017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47D-54C0-4137-9AC8-B0884A237A0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86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4CCE-069F-4C1A-9FC9-645FAE78E50D}" type="datetimeFigureOut">
              <a:rPr lang="es-CO" smtClean="0"/>
              <a:t>20/04/2017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47D-54C0-4137-9AC8-B0884A237A0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0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4CCE-069F-4C1A-9FC9-645FAE78E50D}" type="datetimeFigureOut">
              <a:rPr lang="es-CO" smtClean="0"/>
              <a:t>20/04/2017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47D-54C0-4137-9AC8-B0884A237A0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508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4CCE-069F-4C1A-9FC9-645FAE78E50D}" type="datetimeFigureOut">
              <a:rPr lang="es-CO" smtClean="0"/>
              <a:t>20/04/2017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47D-54C0-4137-9AC8-B0884A237A0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373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4CCE-069F-4C1A-9FC9-645FAE78E50D}" type="datetimeFigureOut">
              <a:rPr lang="es-CO" smtClean="0"/>
              <a:t>20/04/2017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47D-54C0-4137-9AC8-B0884A237A0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087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4CCE-069F-4C1A-9FC9-645FAE78E50D}" type="datetimeFigureOut">
              <a:rPr lang="es-CO" smtClean="0"/>
              <a:t>20/04/2017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47D-54C0-4137-9AC8-B0884A237A0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898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34CCE-069F-4C1A-9FC9-645FAE78E50D}" type="datetimeFigureOut">
              <a:rPr lang="es-CO" smtClean="0"/>
              <a:t>20/04/2017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947D-54C0-4137-9AC8-B0884A237A0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859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Emulación y simulación de un sistema electromecánico en variables de </a:t>
            </a:r>
            <a:r>
              <a:rPr lang="es-CO" dirty="0" smtClean="0"/>
              <a:t>estado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80561"/>
            <a:ext cx="9144000" cy="1655762"/>
          </a:xfrm>
        </p:spPr>
        <p:txBody>
          <a:bodyPr/>
          <a:lstStyle/>
          <a:p>
            <a:pPr algn="l"/>
            <a:r>
              <a:rPr lang="es-CO" dirty="0"/>
              <a:t>Carlos Mario Paredes Valencia</a:t>
            </a:r>
          </a:p>
          <a:p>
            <a:pPr algn="l"/>
            <a:r>
              <a:rPr lang="es-CO" dirty="0"/>
              <a:t>Universidad Autónoma de Occidente</a:t>
            </a:r>
          </a:p>
        </p:txBody>
      </p:sp>
    </p:spTree>
    <p:extLst>
      <p:ext uri="{BB962C8B-B14F-4D97-AF65-F5344CB8AC3E}">
        <p14:creationId xmlns:p14="http://schemas.microsoft.com/office/powerpoint/2010/main" val="26647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DISCRETIZACION DEL SISTEMA</a:t>
            </a:r>
            <a:endParaRPr lang="es-CO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79" y="1653382"/>
            <a:ext cx="8599529" cy="245022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337732" y="4553790"/>
                <a:ext cx="4376711" cy="13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s-CO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s-CO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s-CO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s-CO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32" y="4553790"/>
                <a:ext cx="4376711" cy="13055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4103611"/>
            <a:ext cx="57912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SIMULACION</a:t>
            </a:r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7843"/>
            <a:ext cx="4085492" cy="2276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75979"/>
            <a:ext cx="4085492" cy="237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78" y="1456092"/>
            <a:ext cx="3200400" cy="2111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78" y="3998693"/>
            <a:ext cx="3200400" cy="224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4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EMULACION</a:t>
            </a:r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149" y="1690688"/>
            <a:ext cx="5805928" cy="4485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0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8667" y="866504"/>
            <a:ext cx="11458221" cy="328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spcAft>
                <a:spcPts val="400"/>
              </a:spcAft>
              <a:tabLst>
                <a:tab pos="228600" algn="l"/>
              </a:tabLst>
            </a:pPr>
            <a:r>
              <a:rPr lang="es-CO" b="1" cap="small" dirty="0" smtClean="0">
                <a:effectLst/>
                <a:latin typeface="Times New Roman" panose="02020603050405020304" pitchFamily="18" charset="0"/>
              </a:rPr>
              <a:t>CONCLUSIONES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El trabajo realizado permite poder describir, analizar y conceptualizar a través de simulaciones y emulaciones lo visto durante las clases. 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 puede observar que la solución de la representación en estados discretos se puede llevar a sistemas embebidos de manera muy fácil e inclusive se puede llevar a cabo en cualquier lenguaje de programación sin ningún inconveniente.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 selección apropiada de los parámetros en cualquier sistema, son los que en última permiten garantizar la estabilidad del mismo así como el comportamiento o la dinámica que este tendrá, dado que estos son los que establecen la ecuación característica del sistema.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 selección de un correcto tiempo de muestreo al momento de discretizar un sistema continuo, es muy importante, porque gracias a esto se puede obtener una representación confiable en tiempo discreto del sistema, de no ser así la dinámica de este podría verse afectada y hasta puede llevar a la inestabilidad.</a:t>
            </a:r>
            <a:endParaRPr lang="es-CO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2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INTRODUCCION</a:t>
            </a:r>
            <a:endParaRPr lang="es-CO" dirty="0"/>
          </a:p>
        </p:txBody>
      </p:sp>
      <p:pic>
        <p:nvPicPr>
          <p:cNvPr id="1026" name="Picture 2" descr="Resultado de imagen para variables de est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505" y="1632043"/>
            <a:ext cx="5162370" cy="208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838200" y="4667341"/>
                <a:ext cx="54047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CO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CO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sz="3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s-CO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O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CO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67341"/>
                <a:ext cx="540474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CO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𝐵𝑢</m:t>
                    </m:r>
                  </m:oMath>
                </a14:m>
                <a:r>
                  <a:rPr lang="es-CO" dirty="0" smtClean="0"/>
                  <a:t>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i="1" dirty="0" smtClean="0"/>
              </a:p>
            </p:txBody>
          </p:sp>
        </mc:Choice>
        <mc:Fallback xmlns="">
          <p:sp>
            <p:nvSpPr>
              <p:cNvPr id="6" name="Marcador de conteni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936336" y="5345206"/>
                <a:ext cx="45049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36" y="5345206"/>
                <a:ext cx="450490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Resultado de imagen para representación en espacio de estad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38" y="4039263"/>
            <a:ext cx="5189111" cy="18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cap="small" dirty="0">
                <a:effectLst>
                  <a:outerShdw sx="0" sy="0">
                    <a:srgbClr val="000000"/>
                  </a:outerShdw>
                </a:effectLst>
              </a:rPr>
              <a:t>Sistema electromecánico</a:t>
            </a:r>
            <a:br>
              <a:rPr lang="es-CO" b="1" cap="small" dirty="0">
                <a:effectLst>
                  <a:outerShdw sx="0" sy="0">
                    <a:srgbClr val="000000"/>
                  </a:outerShdw>
                </a:effectLst>
              </a:rPr>
            </a:br>
            <a:endParaRPr lang="es-CO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9809"/>
            <a:ext cx="4971593" cy="21971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275996" y="3292803"/>
            <a:ext cx="6096000" cy="307622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V: tensión de entrada del sistema.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i: corriente eléctrica que circula por el circuito RL.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L: inductancia de la parte eléctrica.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R: resistencia de la parte eléctrica.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Fe: fuerza electromotriz generada por el electroimán.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Vind: tensión inducida por electroimán.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F: fuerza efectuada sobre la masa 3.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Kv: constante de proporcionalidad para Vind.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Kf: constante de proporcionalidad para Fe.</a:t>
            </a:r>
            <a:endParaRPr lang="es-CO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9793" y="1414596"/>
            <a:ext cx="6072554" cy="375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M1: masa 1.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M2: masa 2.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M3: masa 3.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b1: factor de amortiguamiento conectado entre M1 y M2.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b2: factor de amortiguamiento conectado entre M2 y M3.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b3: factor de amortiguamiento conectado en M3.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K1: constante de resorte conectado entre M1 y M2.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K1: constante de resorte conectado entre M2 y M3.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X1: posición de M1.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X2: posición de M2.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X3: posición de M3.</a:t>
            </a:r>
            <a:endParaRPr lang="es-CO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1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MODELADO DEL SISTEMA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i="1">
                        <a:latin typeface="Cambria Math"/>
                      </a:rPr>
                      <m:t>𝑉𝑖𝑛𝑑</m:t>
                    </m:r>
                    <m:r>
                      <a:rPr lang="es-CO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s-CO" i="1">
                            <a:latin typeface="Cambria Math"/>
                          </a:rPr>
                          <m:t>𝑣</m:t>
                        </m:r>
                      </m:sub>
                    </m:sSub>
                    <m:acc>
                      <m:accPr>
                        <m:chr m:val="̇"/>
                        <m:ctrlPr>
                          <a:rPr lang="es-CO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s-CO" dirty="0"/>
                  <a:t>		</a:t>
                </a:r>
                <a:endParaRPr lang="es-CO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i="1">
                        <a:latin typeface="Cambria Math"/>
                      </a:rPr>
                      <m:t>𝑉</m:t>
                    </m:r>
                    <m:r>
                      <a:rPr lang="es-CO" i="1">
                        <a:latin typeface="Cambria Math"/>
                      </a:rPr>
                      <m:t>=</m:t>
                    </m:r>
                    <m:r>
                      <a:rPr lang="es-CO" i="1">
                        <a:latin typeface="Cambria Math"/>
                      </a:rPr>
                      <m:t>𝑖𝑅</m:t>
                    </m:r>
                    <m:r>
                      <a:rPr lang="es-CO" i="1">
                        <a:latin typeface="Cambria Math"/>
                      </a:rPr>
                      <m:t>+</m:t>
                    </m:r>
                    <m:r>
                      <a:rPr lang="es-CO" i="1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es-CO" i="1">
                            <a:latin typeface="Cambria Math"/>
                          </a:rPr>
                        </m:ctrlPr>
                      </m:fPr>
                      <m:num>
                        <m:r>
                          <a:rPr lang="es-CO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s-CO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s-CO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CO" i="1">
                            <a:latin typeface="Cambria Math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s-CO" i="1">
                            <a:latin typeface="Cambria Math"/>
                          </a:rPr>
                          <m:t>𝑣</m:t>
                        </m:r>
                      </m:sub>
                    </m:sSub>
                    <m:acc>
                      <m:accPr>
                        <m:chr m:val="̇"/>
                        <m:ctrlPr>
                          <a:rPr lang="es-CO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s-CO" dirty="0"/>
                  <a:t>	</a:t>
                </a:r>
                <a:endParaRPr lang="es-CO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i="1">
                        <a:latin typeface="Cambria Math"/>
                      </a:rPr>
                      <m:t>𝐹𝑒</m:t>
                    </m:r>
                    <m:r>
                      <a:rPr lang="es-CO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s-CO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s-CO" i="1">
                        <a:latin typeface="Cambria Math"/>
                      </a:rPr>
                      <m:t>𝑖</m:t>
                    </m:r>
                  </m:oMath>
                </a14:m>
                <a:r>
                  <a:rPr lang="es-CO" dirty="0"/>
                  <a:t>		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s-CO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s-CO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s-CO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s-CO" i="1">
                        <a:latin typeface="Cambria Math"/>
                      </a:rPr>
                      <m:t>𝑖</m:t>
                    </m:r>
                    <m:r>
                      <a:rPr lang="es-CO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CO" i="1">
                            <a:latin typeface="Cambria Math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CO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O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s-CO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s-CO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s-CO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s-CO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CO" i="1">
                            <a:latin typeface="Cambria Math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s-CO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O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O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CO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CO" dirty="0"/>
                  <a:t>	</a:t>
                </a:r>
                <a:endParaRPr lang="es-CO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CO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CO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CO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CO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s-CO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7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REPRESENTACION EN ESPACIO DE ESTADO CONTINUO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 smtClean="0"/>
              <a:t>Estados </a:t>
            </a:r>
            <a:r>
              <a:rPr lang="es-CO" dirty="0"/>
              <a:t>de este </a:t>
            </a:r>
            <a:r>
              <a:rPr lang="es-CO" dirty="0" smtClean="0"/>
              <a:t>sistema:</a:t>
            </a:r>
            <a:endParaRPr lang="es-CO" dirty="0"/>
          </a:p>
          <a:p>
            <a:r>
              <a:rPr lang="es-CO" dirty="0" smtClean="0"/>
              <a:t>x1= corriente en el circuito.			</a:t>
            </a:r>
          </a:p>
          <a:p>
            <a:r>
              <a:rPr lang="es-CO" dirty="0" smtClean="0"/>
              <a:t>x2=posición </a:t>
            </a:r>
            <a:r>
              <a:rPr lang="es-CO" dirty="0"/>
              <a:t>de M1.</a:t>
            </a:r>
          </a:p>
          <a:p>
            <a:r>
              <a:rPr lang="es-CO" dirty="0"/>
              <a:t>x3= velocidad de M1.</a:t>
            </a:r>
          </a:p>
          <a:p>
            <a:r>
              <a:rPr lang="es-CO" dirty="0"/>
              <a:t>x4=posición de M2.</a:t>
            </a:r>
          </a:p>
          <a:p>
            <a:r>
              <a:rPr lang="es-CO" dirty="0"/>
              <a:t>x5= velocidad de M2.</a:t>
            </a:r>
          </a:p>
          <a:p>
            <a:r>
              <a:rPr lang="es-CO" dirty="0"/>
              <a:t>x6= posición de M3.</a:t>
            </a:r>
          </a:p>
          <a:p>
            <a:r>
              <a:rPr lang="es-CO" dirty="0"/>
              <a:t>x7= velocidad de M3.</a:t>
            </a:r>
          </a:p>
          <a:p>
            <a:pPr marL="0" indent="0">
              <a:buNone/>
            </a:pPr>
            <a:r>
              <a:rPr lang="es-CO" dirty="0"/>
              <a:t>Las respectivas entradas son:</a:t>
            </a:r>
          </a:p>
          <a:p>
            <a:r>
              <a:rPr lang="es-CO" dirty="0"/>
              <a:t>u1= V.</a:t>
            </a:r>
          </a:p>
          <a:p>
            <a:r>
              <a:rPr lang="es-CO" dirty="0"/>
              <a:t>u2= F.</a:t>
            </a:r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096000" y="1825625"/>
            <a:ext cx="355206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smtClean="0"/>
              <a:t>Las respectivas salidas son:</a:t>
            </a:r>
          </a:p>
          <a:p>
            <a:endParaRPr lang="es-CO" sz="2400" dirty="0"/>
          </a:p>
          <a:p>
            <a:r>
              <a:rPr lang="es-CO" sz="2400" dirty="0" smtClean="0"/>
              <a:t>y1=x1</a:t>
            </a:r>
          </a:p>
          <a:p>
            <a:r>
              <a:rPr lang="es-CO" sz="2400" dirty="0" smtClean="0"/>
              <a:t>y2=x6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13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000" dirty="0" smtClean="0"/>
              <a:t>REPRESENTACION EN ESPACIO DE ESTADO CONTINUO</a:t>
            </a:r>
            <a:endParaRPr lang="es-CO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048000" y="1376547"/>
                <a:ext cx="6096000" cy="52563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algn="ctr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CO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CO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CO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CO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CO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CO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376547"/>
                <a:ext cx="6096000" cy="52563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6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REPRESENTACION EN ESPACIO DE ESTADO CONTINUO</a:t>
            </a:r>
            <a:endParaRPr lang="es-CO" dirty="0"/>
          </a:p>
        </p:txBody>
      </p:sp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78" y="2029354"/>
            <a:ext cx="9877778" cy="3660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9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92" y="2378175"/>
            <a:ext cx="6333786" cy="28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FUNCIONES DE TRANSFERENCIA DEL SISTEMA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Asignando el valor de 1 a todos los parámetros, se obtiene que:</a:t>
            </a:r>
            <a:br>
              <a:rPr lang="es-CO" dirty="0" smtClean="0"/>
            </a:b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7126197" y="3139550"/>
                <a:ext cx="4356513" cy="13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s-CO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s-CO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s-CO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s-CO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CO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s-CO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s-CO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197" y="3139550"/>
                <a:ext cx="4356513" cy="13055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1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DISCRETIZACION DEL SISTEMA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Ecuación característica del sistema en tiempo continuo: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24" y="2279332"/>
            <a:ext cx="7458887" cy="7348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838200" y="3014133"/>
            <a:ext cx="6096000" cy="273613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Los polos del sistema en continuo son: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s1=-2.7082 </a:t>
            </a:r>
            <a:endParaRPr lang="es-CO" spc="-5" dirty="0" smtClean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s2=-0.9941 + 1.2342i</a:t>
            </a:r>
            <a:endParaRPr lang="es-CO" spc="-5" dirty="0" smtClean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s3= -0.9941 - 1.2342i</a:t>
            </a:r>
            <a:endParaRPr lang="es-CO" spc="-5" dirty="0" smtClean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s4=-0.3971 + 0.6478i</a:t>
            </a:r>
            <a:endParaRPr lang="es-CO" spc="-5" dirty="0" smtClean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s5=-0.3971 - 0.6478i</a:t>
            </a:r>
            <a:endParaRPr lang="es-CO" spc="-5" dirty="0" smtClean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s6= -0.5093 + 0.0000i</a:t>
            </a:r>
            <a:endParaRPr lang="es-CO" spc="-5" dirty="0" smtClean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s-CO" spc="-5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s7=0</a:t>
            </a:r>
            <a:endParaRPr lang="es-CO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557861" y="4225139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Tm=1/(10*2.7082)=36.9ms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44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713</Words>
  <Application>Microsoft Office PowerPoint</Application>
  <PresentationFormat>Personalizado</PresentationFormat>
  <Paragraphs>90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Emulación y simulación de un sistema electromecánico en variables de estado</vt:lpstr>
      <vt:lpstr>INTRODUCCION</vt:lpstr>
      <vt:lpstr>Sistema electromecánico </vt:lpstr>
      <vt:lpstr>MODELADO DEL SISTEMA</vt:lpstr>
      <vt:lpstr>REPRESENTACION EN ESPACIO DE ESTADO CONTINUO</vt:lpstr>
      <vt:lpstr>REPRESENTACION EN ESPACIO DE ESTADO CONTINUO</vt:lpstr>
      <vt:lpstr>REPRESENTACION EN ESPACIO DE ESTADO CONTINUO</vt:lpstr>
      <vt:lpstr>FUNCIONES DE TRANSFERENCIA DEL SISTEMA</vt:lpstr>
      <vt:lpstr>DISCRETIZACION DEL SISTEMA</vt:lpstr>
      <vt:lpstr>DISCRETIZACION DEL SISTEMA</vt:lpstr>
      <vt:lpstr>SIMULACION</vt:lpstr>
      <vt:lpstr>EMULACION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Emulación y simulación de un sistema electromecánico en variables de estados</dc:title>
  <dc:creator>Mario Paredes</dc:creator>
  <cp:lastModifiedBy>U</cp:lastModifiedBy>
  <cp:revision>32</cp:revision>
  <dcterms:created xsi:type="dcterms:W3CDTF">2017-04-20T01:39:36Z</dcterms:created>
  <dcterms:modified xsi:type="dcterms:W3CDTF">2017-04-20T21:42:07Z</dcterms:modified>
</cp:coreProperties>
</file>