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4" r:id="rId6"/>
    <p:sldId id="259" r:id="rId7"/>
    <p:sldId id="265" r:id="rId8"/>
    <p:sldId id="268" r:id="rId9"/>
    <p:sldId id="269" r:id="rId10"/>
    <p:sldId id="270" r:id="rId11"/>
    <p:sldId id="271" r:id="rId12"/>
    <p:sldId id="260" r:id="rId13"/>
    <p:sldId id="266" r:id="rId14"/>
    <p:sldId id="267" r:id="rId15"/>
    <p:sldId id="272" r:id="rId16"/>
    <p:sldId id="261" r:id="rId17"/>
    <p:sldId id="262" r:id="rId1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86673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412304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68495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73124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211177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11446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181407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20427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62704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233900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E784D3-6FB5-4CB3-BC74-784C91CB0FE1}" type="datetimeFigureOut">
              <a:rPr lang="es-CO" smtClean="0"/>
              <a:t>19/06/2017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0836A67-EFE3-490C-9668-126DD8C75C48}" type="slidenum">
              <a:rPr lang="es-CO" smtClean="0"/>
              <a:t>‹Nº›</a:t>
            </a:fld>
            <a:endParaRPr lang="es-CO" dirty="0"/>
          </a:p>
        </p:txBody>
      </p:sp>
    </p:spTree>
    <p:extLst>
      <p:ext uri="{BB962C8B-B14F-4D97-AF65-F5344CB8AC3E}">
        <p14:creationId xmlns:p14="http://schemas.microsoft.com/office/powerpoint/2010/main" val="241150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784D3-6FB5-4CB3-BC74-784C91CB0FE1}" type="datetimeFigureOut">
              <a:rPr lang="es-CO" smtClean="0"/>
              <a:t>19/06/2017</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6A67-EFE3-490C-9668-126DD8C75C48}" type="slidenum">
              <a:rPr lang="es-CO" smtClean="0"/>
              <a:t>‹Nº›</a:t>
            </a:fld>
            <a:endParaRPr lang="es-CO" dirty="0"/>
          </a:p>
        </p:txBody>
      </p:sp>
    </p:spTree>
    <p:extLst>
      <p:ext uri="{BB962C8B-B14F-4D97-AF65-F5344CB8AC3E}">
        <p14:creationId xmlns:p14="http://schemas.microsoft.com/office/powerpoint/2010/main" val="208825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CO" dirty="0" smtClean="0"/>
              <a:t>ANALISIS, SIMULACION Y EMULACION DEL CIRCUITO </a:t>
            </a:r>
            <a:r>
              <a:rPr lang="es-CO" dirty="0" smtClean="0"/>
              <a:t>DE CHUA</a:t>
            </a:r>
            <a:endParaRPr lang="es-CO" dirty="0"/>
          </a:p>
        </p:txBody>
      </p:sp>
      <p:sp>
        <p:nvSpPr>
          <p:cNvPr id="3" name="2 Subtítulo"/>
          <p:cNvSpPr>
            <a:spLocks noGrp="1"/>
          </p:cNvSpPr>
          <p:nvPr>
            <p:ph type="subTitle" idx="1"/>
          </p:nvPr>
        </p:nvSpPr>
        <p:spPr>
          <a:xfrm>
            <a:off x="827584" y="4293096"/>
            <a:ext cx="6400800" cy="1752600"/>
          </a:xfrm>
        </p:spPr>
        <p:txBody>
          <a:bodyPr/>
          <a:lstStyle/>
          <a:p>
            <a:pPr algn="l"/>
            <a:r>
              <a:rPr lang="es-CO" dirty="0" smtClean="0"/>
              <a:t>Carlos Mario Paredes Valencia</a:t>
            </a:r>
          </a:p>
          <a:p>
            <a:pPr algn="l"/>
            <a:r>
              <a:rPr lang="es-CO" dirty="0" smtClean="0"/>
              <a:t>Universidad Autónoma de Occidente</a:t>
            </a:r>
          </a:p>
          <a:p>
            <a:endParaRPr lang="es-CO" dirty="0"/>
          </a:p>
        </p:txBody>
      </p:sp>
    </p:spTree>
    <p:extLst>
      <p:ext uri="{BB962C8B-B14F-4D97-AF65-F5344CB8AC3E}">
        <p14:creationId xmlns:p14="http://schemas.microsoft.com/office/powerpoint/2010/main" val="372472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203" y="0"/>
            <a:ext cx="8229600" cy="1143000"/>
          </a:xfrm>
        </p:spPr>
        <p:txBody>
          <a:bodyPr/>
          <a:lstStyle/>
          <a:p>
            <a:r>
              <a:rPr lang="es-CO" dirty="0" smtClean="0"/>
              <a:t>DIAGRAMA DE BIFURCACION</a:t>
            </a:r>
            <a:endParaRPr lang="es-CO"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995" y="3738618"/>
            <a:ext cx="3648405" cy="2736304"/>
          </a:xfr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918" y="812506"/>
            <a:ext cx="3901482" cy="2926112"/>
          </a:xfrm>
          <a:prstGeom prst="rect">
            <a:avLst/>
          </a:prstGeom>
        </p:spPr>
      </p:pic>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14" y="812506"/>
            <a:ext cx="3840427" cy="2880320"/>
          </a:xfrm>
          <a:prstGeom prst="rect">
            <a:avLst/>
          </a:prstGeom>
        </p:spPr>
      </p:pic>
      <p:pic>
        <p:nvPicPr>
          <p:cNvPr id="7" name="6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258" y="3738618"/>
            <a:ext cx="3648405" cy="2736304"/>
          </a:xfrm>
          <a:prstGeom prst="rect">
            <a:avLst/>
          </a:prstGeom>
        </p:spPr>
      </p:pic>
    </p:spTree>
    <p:extLst>
      <p:ext uri="{BB962C8B-B14F-4D97-AF65-F5344CB8AC3E}">
        <p14:creationId xmlns:p14="http://schemas.microsoft.com/office/powerpoint/2010/main" val="2969384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203" y="0"/>
            <a:ext cx="8229600" cy="1143000"/>
          </a:xfrm>
        </p:spPr>
        <p:txBody>
          <a:bodyPr/>
          <a:lstStyle/>
          <a:p>
            <a:r>
              <a:rPr lang="es-CO" dirty="0" smtClean="0"/>
              <a:t>DIAGRAMA DE BIFURCACION</a:t>
            </a:r>
            <a:endParaRPr lang="es-CO" dirty="0"/>
          </a:p>
        </p:txBody>
      </p:sp>
      <p:pic>
        <p:nvPicPr>
          <p:cNvPr id="11" name="10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032" y="3860945"/>
            <a:ext cx="3624403" cy="2718302"/>
          </a:xfrm>
        </p:spPr>
      </p:pic>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716288"/>
            <a:ext cx="4128459" cy="3096344"/>
          </a:xfrm>
          <a:prstGeom prst="rect">
            <a:avLst/>
          </a:prstGeom>
        </p:spPr>
      </p:pic>
      <p:pic>
        <p:nvPicPr>
          <p:cNvPr id="13" name="1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43" y="818709"/>
            <a:ext cx="3855334" cy="2891501"/>
          </a:xfrm>
          <a:prstGeom prst="rect">
            <a:avLst/>
          </a:prstGeom>
        </p:spPr>
      </p:pic>
      <p:pic>
        <p:nvPicPr>
          <p:cNvPr id="14" name="1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207" y="3710210"/>
            <a:ext cx="4026363" cy="3019772"/>
          </a:xfrm>
          <a:prstGeom prst="rect">
            <a:avLst/>
          </a:prstGeom>
        </p:spPr>
      </p:pic>
    </p:spTree>
    <p:extLst>
      <p:ext uri="{BB962C8B-B14F-4D97-AF65-F5344CB8AC3E}">
        <p14:creationId xmlns:p14="http://schemas.microsoft.com/office/powerpoint/2010/main" val="1794274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EMULACION DEL CIRCUITO CHUA</a:t>
            </a:r>
            <a:endParaRPr lang="es-CO" dirty="0"/>
          </a:p>
        </p:txBody>
      </p:sp>
      <p:pic>
        <p:nvPicPr>
          <p:cNvPr id="5" name="4 Imagen"/>
          <p:cNvPicPr/>
          <p:nvPr/>
        </p:nvPicPr>
        <p:blipFill rotWithShape="1">
          <a:blip r:embed="rId2"/>
          <a:srcRect l="46602" t="4465" r="11260" b="34477"/>
          <a:stretch/>
        </p:blipFill>
        <p:spPr bwMode="auto">
          <a:xfrm>
            <a:off x="971600" y="1302793"/>
            <a:ext cx="6264695" cy="3566367"/>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1 Título"/>
              <p:cNvSpPr txBox="1">
                <a:spLocks/>
              </p:cNvSpPr>
              <p:nvPr/>
            </p:nvSpPr>
            <p:spPr>
              <a:xfrm>
                <a:off x="1835696" y="5436466"/>
                <a:ext cx="6192688" cy="57150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CO" i="1" smtClean="0">
                          <a:latin typeface="Cambria Math"/>
                          <a:ea typeface="Cambria Math"/>
                        </a:rPr>
                        <m:t>𝛼</m:t>
                      </m:r>
                      <m:r>
                        <a:rPr lang="es-CO" b="0" i="1" smtClean="0">
                          <a:latin typeface="Cambria Math"/>
                          <a:ea typeface="Cambria Math"/>
                        </a:rPr>
                        <m:t>=6,</m:t>
                      </m:r>
                      <m:r>
                        <a:rPr lang="es-CO" b="0" i="1" smtClean="0">
                          <a:latin typeface="Cambria Math"/>
                          <a:ea typeface="Cambria Math"/>
                        </a:rPr>
                        <m:t>𝛽</m:t>
                      </m:r>
                      <m:r>
                        <a:rPr lang="es-CO" b="0" i="1" smtClean="0">
                          <a:latin typeface="Cambria Math"/>
                          <a:ea typeface="Cambria Math"/>
                        </a:rPr>
                        <m:t>=14</m:t>
                      </m:r>
                    </m:oMath>
                  </m:oMathPara>
                </a14:m>
                <a:endParaRPr lang="es-CO" dirty="0"/>
              </a:p>
            </p:txBody>
          </p:sp>
        </mc:Choice>
        <mc:Fallback xmlns="">
          <p:sp>
            <p:nvSpPr>
              <p:cNvPr id="6" name="1 Título"/>
              <p:cNvSpPr txBox="1">
                <a:spLocks noRot="1" noChangeAspect="1" noMove="1" noResize="1" noEditPoints="1" noAdjustHandles="1" noChangeArrowheads="1" noChangeShapeType="1" noTextEdit="1"/>
              </p:cNvSpPr>
              <p:nvPr/>
            </p:nvSpPr>
            <p:spPr>
              <a:xfrm>
                <a:off x="1835696" y="5436466"/>
                <a:ext cx="6192688" cy="571500"/>
              </a:xfrm>
              <a:prstGeom prst="rect">
                <a:avLst/>
              </a:prstGeom>
              <a:blipFill rotWithShape="1">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15840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EMULACION DEL CIRCUITO CHUA</a:t>
            </a:r>
            <a:endParaRPr lang="es-CO" dirty="0"/>
          </a:p>
        </p:txBody>
      </p:sp>
      <mc:AlternateContent xmlns:mc="http://schemas.openxmlformats.org/markup-compatibility/2006" xmlns:a14="http://schemas.microsoft.com/office/drawing/2010/main">
        <mc:Choice Requires="a14">
          <p:sp>
            <p:nvSpPr>
              <p:cNvPr id="6" name="1 Título"/>
              <p:cNvSpPr txBox="1">
                <a:spLocks/>
              </p:cNvSpPr>
              <p:nvPr/>
            </p:nvSpPr>
            <p:spPr>
              <a:xfrm>
                <a:off x="1835696" y="5436466"/>
                <a:ext cx="6192688" cy="57150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CO" i="1" smtClean="0">
                          <a:latin typeface="Cambria Math"/>
                          <a:ea typeface="Cambria Math"/>
                        </a:rPr>
                        <m:t>𝛼</m:t>
                      </m:r>
                      <m:r>
                        <a:rPr lang="es-CO" b="0" i="1" smtClean="0">
                          <a:latin typeface="Cambria Math"/>
                          <a:ea typeface="Cambria Math"/>
                        </a:rPr>
                        <m:t>=9.5,</m:t>
                      </m:r>
                      <m:r>
                        <a:rPr lang="es-CO" b="0" i="1" smtClean="0">
                          <a:latin typeface="Cambria Math"/>
                          <a:ea typeface="Cambria Math"/>
                        </a:rPr>
                        <m:t>𝛽</m:t>
                      </m:r>
                      <m:r>
                        <a:rPr lang="es-CO" b="0" i="1" smtClean="0">
                          <a:latin typeface="Cambria Math"/>
                          <a:ea typeface="Cambria Math"/>
                        </a:rPr>
                        <m:t>=14</m:t>
                      </m:r>
                    </m:oMath>
                  </m:oMathPara>
                </a14:m>
                <a:endParaRPr lang="es-CO" dirty="0"/>
              </a:p>
            </p:txBody>
          </p:sp>
        </mc:Choice>
        <mc:Fallback xmlns="">
          <p:sp>
            <p:nvSpPr>
              <p:cNvPr id="6" name="1 Título"/>
              <p:cNvSpPr txBox="1">
                <a:spLocks noRot="1" noChangeAspect="1" noMove="1" noResize="1" noEditPoints="1" noAdjustHandles="1" noChangeArrowheads="1" noChangeShapeType="1" noTextEdit="1"/>
              </p:cNvSpPr>
              <p:nvPr/>
            </p:nvSpPr>
            <p:spPr>
              <a:xfrm>
                <a:off x="1835696" y="5436466"/>
                <a:ext cx="6192688" cy="571500"/>
              </a:xfrm>
              <a:prstGeom prst="rect">
                <a:avLst/>
              </a:prstGeom>
              <a:blipFill rotWithShape="1">
                <a:blip r:embed="rId2"/>
                <a:stretch>
                  <a:fillRect/>
                </a:stretch>
              </a:blipFill>
            </p:spPr>
            <p:txBody>
              <a:bodyPr/>
              <a:lstStyle/>
              <a:p>
                <a:r>
                  <a:rPr lang="es-CO">
                    <a:noFill/>
                  </a:rPr>
                  <a:t> </a:t>
                </a:r>
              </a:p>
            </p:txBody>
          </p:sp>
        </mc:Fallback>
      </mc:AlternateContent>
      <p:pic>
        <p:nvPicPr>
          <p:cNvPr id="7" name="6 Imagen"/>
          <p:cNvPicPr/>
          <p:nvPr/>
        </p:nvPicPr>
        <p:blipFill rotWithShape="1">
          <a:blip r:embed="rId3"/>
          <a:srcRect l="46602" t="5012" r="10171" b="18519"/>
          <a:stretch/>
        </p:blipFill>
        <p:spPr bwMode="auto">
          <a:xfrm>
            <a:off x="1043608" y="1268760"/>
            <a:ext cx="5410200"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3097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EMULACION DEL CIRCUITO CHUA</a:t>
            </a:r>
            <a:endParaRPr lang="es-CO" dirty="0"/>
          </a:p>
        </p:txBody>
      </p:sp>
      <mc:AlternateContent xmlns:mc="http://schemas.openxmlformats.org/markup-compatibility/2006" xmlns:a14="http://schemas.microsoft.com/office/drawing/2010/main">
        <mc:Choice Requires="a14">
          <p:sp>
            <p:nvSpPr>
              <p:cNvPr id="6" name="1 Título"/>
              <p:cNvSpPr txBox="1">
                <a:spLocks/>
              </p:cNvSpPr>
              <p:nvPr/>
            </p:nvSpPr>
            <p:spPr>
              <a:xfrm>
                <a:off x="1835696" y="5436466"/>
                <a:ext cx="6192688" cy="57150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CO" i="1" smtClean="0">
                          <a:latin typeface="Cambria Math"/>
                          <a:ea typeface="Cambria Math"/>
                        </a:rPr>
                        <m:t>𝛼</m:t>
                      </m:r>
                      <m:r>
                        <a:rPr lang="es-CO" b="0" i="1" smtClean="0">
                          <a:latin typeface="Cambria Math"/>
                          <a:ea typeface="Cambria Math"/>
                        </a:rPr>
                        <m:t>=9.5,</m:t>
                      </m:r>
                      <m:r>
                        <a:rPr lang="es-CO" b="0" i="1" smtClean="0">
                          <a:latin typeface="Cambria Math"/>
                          <a:ea typeface="Cambria Math"/>
                        </a:rPr>
                        <m:t>𝛽</m:t>
                      </m:r>
                      <m:r>
                        <a:rPr lang="es-CO" b="0" i="1" smtClean="0">
                          <a:latin typeface="Cambria Math"/>
                          <a:ea typeface="Cambria Math"/>
                        </a:rPr>
                        <m:t>=14, </m:t>
                      </m:r>
                      <m:r>
                        <a:rPr lang="es-CO" b="0" i="1" smtClean="0">
                          <a:latin typeface="Cambria Math"/>
                          <a:ea typeface="Cambria Math"/>
                        </a:rPr>
                        <m:t>h</m:t>
                      </m:r>
                      <m:r>
                        <a:rPr lang="es-CO" b="0" i="1" smtClean="0">
                          <a:latin typeface="Cambria Math"/>
                          <a:ea typeface="Cambria Math"/>
                        </a:rPr>
                        <m:t>&gt;</m:t>
                      </m:r>
                      <m:r>
                        <a:rPr lang="es-CO" b="0" i="1" smtClean="0">
                          <a:latin typeface="Cambria Math"/>
                          <a:ea typeface="Cambria Math"/>
                        </a:rPr>
                        <m:t>𝑞𝑢𝑒</m:t>
                      </m:r>
                      <m:r>
                        <a:rPr lang="es-CO" b="0" i="1" smtClean="0">
                          <a:latin typeface="Cambria Math"/>
                          <a:ea typeface="Cambria Math"/>
                        </a:rPr>
                        <m:t> </m:t>
                      </m:r>
                      <m:r>
                        <a:rPr lang="es-CO" b="0" i="1" smtClean="0">
                          <a:latin typeface="Cambria Math"/>
                          <a:ea typeface="Cambria Math"/>
                        </a:rPr>
                        <m:t>𝑒𝑙</m:t>
                      </m:r>
                      <m:r>
                        <a:rPr lang="es-CO" b="0" i="1" smtClean="0">
                          <a:latin typeface="Cambria Math"/>
                          <a:ea typeface="Cambria Math"/>
                        </a:rPr>
                        <m:t> </m:t>
                      </m:r>
                      <m:r>
                        <a:rPr lang="es-CO" b="0" i="1" smtClean="0">
                          <a:latin typeface="Cambria Math"/>
                          <a:ea typeface="Cambria Math"/>
                        </a:rPr>
                        <m:t>𝑎𝑛𝑡𝑒𝑟𝑖𝑜𝑟</m:t>
                      </m:r>
                    </m:oMath>
                  </m:oMathPara>
                </a14:m>
                <a:endParaRPr lang="es-CO" dirty="0"/>
              </a:p>
            </p:txBody>
          </p:sp>
        </mc:Choice>
        <mc:Fallback xmlns="">
          <p:sp>
            <p:nvSpPr>
              <p:cNvPr id="6" name="1 Título"/>
              <p:cNvSpPr txBox="1">
                <a:spLocks noRot="1" noChangeAspect="1" noMove="1" noResize="1" noEditPoints="1" noAdjustHandles="1" noChangeArrowheads="1" noChangeShapeType="1" noTextEdit="1"/>
              </p:cNvSpPr>
              <p:nvPr/>
            </p:nvSpPr>
            <p:spPr>
              <a:xfrm>
                <a:off x="1835696" y="5436466"/>
                <a:ext cx="6192688" cy="571500"/>
              </a:xfrm>
              <a:prstGeom prst="rect">
                <a:avLst/>
              </a:prstGeom>
              <a:blipFill rotWithShape="1">
                <a:blip r:embed="rId2"/>
                <a:stretch>
                  <a:fillRect/>
                </a:stretch>
              </a:blipFill>
            </p:spPr>
            <p:txBody>
              <a:bodyPr/>
              <a:lstStyle/>
              <a:p>
                <a:r>
                  <a:rPr lang="es-CO">
                    <a:noFill/>
                  </a:rPr>
                  <a:t> </a:t>
                </a:r>
              </a:p>
            </p:txBody>
          </p:sp>
        </mc:Fallback>
      </mc:AlternateContent>
      <p:pic>
        <p:nvPicPr>
          <p:cNvPr id="8" name="7 Imagen"/>
          <p:cNvPicPr/>
          <p:nvPr/>
        </p:nvPicPr>
        <p:blipFill rotWithShape="1">
          <a:blip r:embed="rId3"/>
          <a:srcRect l="47112" t="5405" r="10436" b="20106"/>
          <a:stretch/>
        </p:blipFill>
        <p:spPr bwMode="auto">
          <a:xfrm>
            <a:off x="1043608" y="1484784"/>
            <a:ext cx="6696744"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9142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APLICACIONES</a:t>
            </a:r>
            <a:endParaRPr lang="es-CO" dirty="0"/>
          </a:p>
        </p:txBody>
      </p:sp>
      <p:sp>
        <p:nvSpPr>
          <p:cNvPr id="3" name="2 Marcador de contenido"/>
          <p:cNvSpPr>
            <a:spLocks noGrp="1"/>
          </p:cNvSpPr>
          <p:nvPr>
            <p:ph idx="1"/>
          </p:nvPr>
        </p:nvSpPr>
        <p:spPr/>
        <p:txBody>
          <a:bodyPr>
            <a:normAutofit fontScale="92500" lnSpcReduction="20000"/>
          </a:bodyPr>
          <a:lstStyle/>
          <a:p>
            <a:pPr algn="just"/>
            <a:r>
              <a:rPr lang="es-CO" dirty="0" smtClean="0"/>
              <a:t>Se usa para elaborar sistemas de transmisión de información digital, usando señales caóticas perturbadoras</a:t>
            </a:r>
          </a:p>
          <a:p>
            <a:pPr algn="just"/>
            <a:r>
              <a:rPr lang="es-CO" dirty="0" smtClean="0"/>
              <a:t>Se ha usado como sustitución de un oscilador de un circuito, en donde por una línea de transmisión con el fin de simular la caja de resonancia de diferentes instrumentos musicales( clarinetes, flautas, instrumentos de cuerda entre otros). El circuito de Chua con retardo permite simular diferentes sonidos y podría aplicarse a la </a:t>
            </a:r>
            <a:r>
              <a:rPr lang="es-CO" dirty="0" err="1" smtClean="0"/>
              <a:t>sintetización</a:t>
            </a:r>
            <a:r>
              <a:rPr lang="es-CO" dirty="0" smtClean="0"/>
              <a:t> de instrumentos musicales.</a:t>
            </a:r>
            <a:endParaRPr lang="es-CO" dirty="0"/>
          </a:p>
        </p:txBody>
      </p:sp>
    </p:spTree>
    <p:extLst>
      <p:ext uri="{BB962C8B-B14F-4D97-AF65-F5344CB8AC3E}">
        <p14:creationId xmlns:p14="http://schemas.microsoft.com/office/powerpoint/2010/main" val="155402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CONCLUSIONES</a:t>
            </a:r>
            <a:endParaRPr lang="es-CO" dirty="0"/>
          </a:p>
        </p:txBody>
      </p:sp>
      <p:sp>
        <p:nvSpPr>
          <p:cNvPr id="3" name="2 Marcador de contenido"/>
          <p:cNvSpPr>
            <a:spLocks noGrp="1"/>
          </p:cNvSpPr>
          <p:nvPr>
            <p:ph idx="1"/>
          </p:nvPr>
        </p:nvSpPr>
        <p:spPr/>
        <p:txBody>
          <a:bodyPr/>
          <a:lstStyle/>
          <a:p>
            <a:pPr algn="just"/>
            <a:r>
              <a:rPr lang="es-CO" dirty="0" smtClean="0"/>
              <a:t>La variación del paso(h) en el método numérico puede afectar drásticamente la solución numérica de los respectivos estados y obtener resultados erróneos en la emulación.</a:t>
            </a:r>
          </a:p>
          <a:p>
            <a:pPr algn="just"/>
            <a:r>
              <a:rPr lang="es-CO" dirty="0" smtClean="0"/>
              <a:t>Una pequeña variación en los parámetros del sistema pueden llevar al caos del mismo.</a:t>
            </a:r>
          </a:p>
          <a:p>
            <a:pPr algn="just"/>
            <a:endParaRPr lang="es-CO" dirty="0"/>
          </a:p>
        </p:txBody>
      </p:sp>
    </p:spTree>
    <p:extLst>
      <p:ext uri="{BB962C8B-B14F-4D97-AF65-F5344CB8AC3E}">
        <p14:creationId xmlns:p14="http://schemas.microsoft.com/office/powerpoint/2010/main" val="48165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BIBLIOGRAFIA</a:t>
            </a:r>
            <a:endParaRPr lang="es-CO" dirty="0"/>
          </a:p>
        </p:txBody>
      </p:sp>
      <p:sp>
        <p:nvSpPr>
          <p:cNvPr id="3" name="2 Marcador de contenido"/>
          <p:cNvSpPr>
            <a:spLocks noGrp="1"/>
          </p:cNvSpPr>
          <p:nvPr>
            <p:ph idx="1"/>
          </p:nvPr>
        </p:nvSpPr>
        <p:spPr/>
        <p:txBody>
          <a:bodyPr>
            <a:normAutofit/>
          </a:bodyPr>
          <a:lstStyle/>
          <a:p>
            <a:pPr algn="just"/>
            <a:r>
              <a:rPr lang="es-CO" sz="2000" dirty="0" smtClean="0"/>
              <a:t>Leon O . Chua y Luong T. Huynh, Bifurcation Analysis of Chua’s Circuit.</a:t>
            </a:r>
          </a:p>
          <a:p>
            <a:pPr algn="just"/>
            <a:r>
              <a:rPr lang="es-CO" sz="2000" dirty="0" smtClean="0"/>
              <a:t>PAUL E. PHILLIPSON∗ and PETER SCHUSTER,</a:t>
            </a:r>
            <a:r>
              <a:rPr lang="en-US" sz="2000" dirty="0" smtClean="0"/>
              <a:t> BIFURCATION DYNAMICS OF THREE-DIMENSIONAL SYSTEMS.</a:t>
            </a:r>
          </a:p>
          <a:p>
            <a:pPr algn="just"/>
            <a:r>
              <a:rPr lang="es-CO" sz="2000" dirty="0" smtClean="0"/>
              <a:t>http://www.scholarpedia.org/article/Chua_circuit</a:t>
            </a:r>
            <a:endParaRPr lang="es-CO" sz="2000" dirty="0"/>
          </a:p>
        </p:txBody>
      </p:sp>
    </p:spTree>
    <p:extLst>
      <p:ext uri="{BB962C8B-B14F-4D97-AF65-F5344CB8AC3E}">
        <p14:creationId xmlns:p14="http://schemas.microsoft.com/office/powerpoint/2010/main" val="6519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858796"/>
            <a:ext cx="3391644" cy="458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normAutofit/>
          </a:bodyPr>
          <a:lstStyle/>
          <a:p>
            <a:r>
              <a:rPr lang="es-CO" dirty="0" smtClean="0"/>
              <a:t>INTRODUCCION</a:t>
            </a:r>
            <a:endParaRPr lang="es-CO" dirty="0"/>
          </a:p>
        </p:txBody>
      </p:sp>
      <p:sp>
        <p:nvSpPr>
          <p:cNvPr id="3" name="2 Marcador de contenido"/>
          <p:cNvSpPr>
            <a:spLocks noGrp="1"/>
          </p:cNvSpPr>
          <p:nvPr>
            <p:ph idx="1"/>
          </p:nvPr>
        </p:nvSpPr>
        <p:spPr>
          <a:xfrm>
            <a:off x="467544" y="1196753"/>
            <a:ext cx="4968552" cy="1584176"/>
          </a:xfrm>
        </p:spPr>
        <p:txBody>
          <a:bodyPr>
            <a:noAutofit/>
          </a:bodyPr>
          <a:lstStyle/>
          <a:p>
            <a:pPr marL="0" indent="0" algn="just">
              <a:buNone/>
            </a:pPr>
            <a:r>
              <a:rPr lang="es-CO" sz="1800" dirty="0" smtClean="0"/>
              <a:t>El circuito Chua fue inventado en 1983(Chua 1992) en respuesta a dos preguntas sin contestar de investigadores que estudiaban el Caos relacionado con dos aspectos de las Ecuaciones de Lorenz.</a:t>
            </a:r>
          </a:p>
          <a:p>
            <a:pPr marL="0" indent="0" algn="just">
              <a:buNone/>
            </a:pPr>
            <a:endParaRPr lang="es-CO" sz="1800" dirty="0"/>
          </a:p>
          <a:p>
            <a:pPr marL="0" indent="0" algn="just">
              <a:buNone/>
            </a:pPr>
            <a:r>
              <a:rPr lang="es-CO" sz="1800" dirty="0" smtClean="0"/>
              <a:t>La existencia del atractor caótico del circuito de Chua fue confirmado numéricamente por Matsumoto (1984), observado numéricamente por Zhong y Ayrom(1985), y probado rigurosamente por Chua.</a:t>
            </a:r>
            <a:endParaRPr lang="es-CO" sz="1800" dirty="0"/>
          </a:p>
        </p:txBody>
      </p:sp>
      <p:sp>
        <p:nvSpPr>
          <p:cNvPr id="6" name="2 Marcador de contenido"/>
          <p:cNvSpPr txBox="1">
            <a:spLocks/>
          </p:cNvSpPr>
          <p:nvPr/>
        </p:nvSpPr>
        <p:spPr>
          <a:xfrm>
            <a:off x="227247" y="4869160"/>
            <a:ext cx="7416824"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1800" dirty="0" smtClean="0"/>
              <a:t>(a) Circuito de Chua</a:t>
            </a:r>
          </a:p>
          <a:p>
            <a:r>
              <a:rPr lang="es-CO" sz="1800" dirty="0" smtClean="0"/>
              <a:t>(b) Curva Característica v-i</a:t>
            </a:r>
          </a:p>
          <a:p>
            <a:endParaRPr lang="es-CO" sz="1800" dirty="0"/>
          </a:p>
          <a:p>
            <a:r>
              <a:rPr lang="es-CO" sz="1800" dirty="0" smtClean="0"/>
              <a:t>Fuente:  Leon O . Chua y Luong T. Huynh, Bifurcation Analysis of Chua’s Circuit</a:t>
            </a:r>
            <a:endParaRPr lang="es-CO" sz="18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869160"/>
            <a:ext cx="35909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4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971" y="1110824"/>
            <a:ext cx="3391644" cy="458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ELEMENTOS DEL CIRCUITO CHUA</a:t>
            </a:r>
            <a:endParaRPr lang="es-CO" dirty="0"/>
          </a:p>
        </p:txBody>
      </p:sp>
      <p:sp>
        <p:nvSpPr>
          <p:cNvPr id="3" name="2 Marcador de contenido"/>
          <p:cNvSpPr>
            <a:spLocks noGrp="1"/>
          </p:cNvSpPr>
          <p:nvPr>
            <p:ph idx="1"/>
          </p:nvPr>
        </p:nvSpPr>
        <p:spPr>
          <a:xfrm>
            <a:off x="467544" y="1196753"/>
            <a:ext cx="4968552" cy="1584176"/>
          </a:xfrm>
        </p:spPr>
        <p:txBody>
          <a:bodyPr>
            <a:noAutofit/>
          </a:bodyPr>
          <a:lstStyle/>
          <a:p>
            <a:pPr marL="0" indent="0" algn="just">
              <a:buNone/>
            </a:pPr>
            <a:r>
              <a:rPr lang="es-CO" sz="1800" dirty="0" smtClean="0"/>
              <a:t>Es compuesto por 5 elementos.</a:t>
            </a:r>
          </a:p>
          <a:p>
            <a:pPr algn="just">
              <a:buAutoNum type="arabicParenR"/>
            </a:pPr>
            <a:r>
              <a:rPr lang="es-CO" sz="1800" dirty="0" smtClean="0"/>
              <a:t>Inductancia (L)</a:t>
            </a:r>
          </a:p>
          <a:p>
            <a:pPr algn="just">
              <a:buAutoNum type="arabicParenR"/>
            </a:pPr>
            <a:r>
              <a:rPr lang="es-CO" sz="1800" dirty="0" smtClean="0"/>
              <a:t>Resistencia (R)</a:t>
            </a:r>
          </a:p>
          <a:p>
            <a:pPr algn="just">
              <a:buAutoNum type="arabicParenR"/>
            </a:pPr>
            <a:r>
              <a:rPr lang="es-CO" sz="1800" dirty="0" smtClean="0"/>
              <a:t>Dos capacitancias(C1 y C2)</a:t>
            </a:r>
          </a:p>
          <a:p>
            <a:pPr algn="just">
              <a:buAutoNum type="arabicParenR"/>
            </a:pPr>
            <a:r>
              <a:rPr lang="es-CO" sz="1800" dirty="0" smtClean="0"/>
              <a:t>Diodo Chua</a:t>
            </a:r>
          </a:p>
          <a:p>
            <a:pPr algn="just">
              <a:buAutoNum type="arabicParenR"/>
            </a:pPr>
            <a:endParaRPr lang="es-CO" sz="1800" dirty="0"/>
          </a:p>
        </p:txBody>
      </p:sp>
      <p:sp>
        <p:nvSpPr>
          <p:cNvPr id="6" name="2 Marcador de contenido"/>
          <p:cNvSpPr txBox="1">
            <a:spLocks/>
          </p:cNvSpPr>
          <p:nvPr/>
        </p:nvSpPr>
        <p:spPr>
          <a:xfrm>
            <a:off x="467543" y="5301208"/>
            <a:ext cx="7176527" cy="122413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1800" dirty="0" smtClean="0"/>
              <a:t>(a) Circuito de Chua</a:t>
            </a:r>
          </a:p>
          <a:p>
            <a:r>
              <a:rPr lang="es-CO" sz="1800" dirty="0" smtClean="0"/>
              <a:t>(b) Curva Característica v-i</a:t>
            </a:r>
          </a:p>
          <a:p>
            <a:endParaRPr lang="es-CO" sz="1800" dirty="0"/>
          </a:p>
          <a:p>
            <a:r>
              <a:rPr lang="es-CO" sz="1800" dirty="0" smtClean="0"/>
              <a:t>Fuente:  Leon O . Chua y Luong T. Huynh, Bifurcation Analysis of Chua’s Circuit</a:t>
            </a:r>
            <a:endParaRPr lang="es-CO" sz="1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3030783"/>
            <a:ext cx="20097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030783"/>
            <a:ext cx="2664296" cy="6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388" y="4125818"/>
            <a:ext cx="3024336" cy="64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793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483906"/>
            <a:ext cx="6809206" cy="4190281"/>
          </a:xfrm>
          <a:prstGeom prst="rect">
            <a:avLst/>
          </a:prstGeom>
        </p:spPr>
      </p:pic>
      <p:sp>
        <p:nvSpPr>
          <p:cNvPr id="2" name="1 Título"/>
          <p:cNvSpPr>
            <a:spLocks noGrp="1"/>
          </p:cNvSpPr>
          <p:nvPr>
            <p:ph type="title"/>
          </p:nvPr>
        </p:nvSpPr>
        <p:spPr/>
        <p:txBody>
          <a:bodyPr>
            <a:normAutofit fontScale="90000"/>
          </a:bodyPr>
          <a:lstStyle/>
          <a:p>
            <a:r>
              <a:rPr lang="es-CO" dirty="0" smtClean="0"/>
              <a:t>SOLUCION NUMERICA DEL SISTEMA-SIMULACION</a:t>
            </a:r>
            <a:endParaRPr lang="es-C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654738"/>
            <a:ext cx="1627776" cy="148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7" y="5674187"/>
            <a:ext cx="26098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1 Título"/>
              <p:cNvSpPr txBox="1">
                <a:spLocks/>
              </p:cNvSpPr>
              <p:nvPr/>
            </p:nvSpPr>
            <p:spPr>
              <a:xfrm>
                <a:off x="3491880" y="5675065"/>
                <a:ext cx="6192688" cy="57150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CO" i="1" smtClean="0">
                          <a:latin typeface="Cambria Math"/>
                          <a:ea typeface="Cambria Math"/>
                        </a:rPr>
                        <m:t>𝛼</m:t>
                      </m:r>
                      <m:r>
                        <a:rPr lang="es-CO" b="0" i="1" smtClean="0">
                          <a:latin typeface="Cambria Math"/>
                          <a:ea typeface="Cambria Math"/>
                        </a:rPr>
                        <m:t>=6,</m:t>
                      </m:r>
                      <m:r>
                        <a:rPr lang="es-CO" b="0" i="1" smtClean="0">
                          <a:latin typeface="Cambria Math"/>
                          <a:ea typeface="Cambria Math"/>
                        </a:rPr>
                        <m:t>𝛽</m:t>
                      </m:r>
                      <m:r>
                        <a:rPr lang="es-CO" b="0" i="1" smtClean="0">
                          <a:latin typeface="Cambria Math"/>
                          <a:ea typeface="Cambria Math"/>
                        </a:rPr>
                        <m:t>=14</m:t>
                      </m:r>
                    </m:oMath>
                  </m:oMathPara>
                </a14:m>
                <a:endParaRPr lang="es-CO" dirty="0"/>
              </a:p>
            </p:txBody>
          </p:sp>
        </mc:Choice>
        <mc:Fallback xmlns="">
          <p:sp>
            <p:nvSpPr>
              <p:cNvPr id="7" name="1 Título"/>
              <p:cNvSpPr txBox="1">
                <a:spLocks noRot="1" noChangeAspect="1" noMove="1" noResize="1" noEditPoints="1" noAdjustHandles="1" noChangeArrowheads="1" noChangeShapeType="1" noTextEdit="1"/>
              </p:cNvSpPr>
              <p:nvPr/>
            </p:nvSpPr>
            <p:spPr>
              <a:xfrm>
                <a:off x="3491880" y="5675065"/>
                <a:ext cx="6192688" cy="571500"/>
              </a:xfrm>
              <a:prstGeom prst="rect">
                <a:avLst/>
              </a:prstGeom>
              <a:blipFill rotWithShape="1">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71738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412776"/>
            <a:ext cx="7731352" cy="4757755"/>
          </a:xfrm>
          <a:prstGeom prst="rect">
            <a:avLst/>
          </a:prstGeom>
        </p:spPr>
      </p:pic>
      <p:sp>
        <p:nvSpPr>
          <p:cNvPr id="2" name="1 Título"/>
          <p:cNvSpPr>
            <a:spLocks noGrp="1"/>
          </p:cNvSpPr>
          <p:nvPr>
            <p:ph type="title"/>
          </p:nvPr>
        </p:nvSpPr>
        <p:spPr/>
        <p:txBody>
          <a:bodyPr>
            <a:normAutofit fontScale="90000"/>
          </a:bodyPr>
          <a:lstStyle/>
          <a:p>
            <a:r>
              <a:rPr lang="es-CO" dirty="0" smtClean="0"/>
              <a:t>SOLUCION NUMERICA DEL SISTEMA-SIMULACION</a:t>
            </a:r>
            <a:endParaRPr lang="es-CO" dirty="0"/>
          </a:p>
        </p:txBody>
      </p:sp>
      <mc:AlternateContent xmlns:mc="http://schemas.openxmlformats.org/markup-compatibility/2006" xmlns:a14="http://schemas.microsoft.com/office/drawing/2010/main">
        <mc:Choice Requires="a14">
          <p:sp>
            <p:nvSpPr>
              <p:cNvPr id="7" name="1 Título"/>
              <p:cNvSpPr txBox="1">
                <a:spLocks/>
              </p:cNvSpPr>
              <p:nvPr/>
            </p:nvSpPr>
            <p:spPr>
              <a:xfrm>
                <a:off x="6372200" y="4365104"/>
                <a:ext cx="2520280" cy="432048"/>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CO" i="1" smtClean="0">
                          <a:latin typeface="Cambria Math"/>
                          <a:ea typeface="Cambria Math"/>
                        </a:rPr>
                        <m:t>𝛼</m:t>
                      </m:r>
                      <m:r>
                        <a:rPr lang="es-CO" b="0" i="1" smtClean="0">
                          <a:latin typeface="Cambria Math"/>
                          <a:ea typeface="Cambria Math"/>
                        </a:rPr>
                        <m:t>=9.5,</m:t>
                      </m:r>
                      <m:r>
                        <a:rPr lang="es-CO" b="0" i="1" smtClean="0">
                          <a:latin typeface="Cambria Math"/>
                          <a:ea typeface="Cambria Math"/>
                        </a:rPr>
                        <m:t>𝛽</m:t>
                      </m:r>
                      <m:r>
                        <a:rPr lang="es-CO" b="0" i="1" smtClean="0">
                          <a:latin typeface="Cambria Math"/>
                          <a:ea typeface="Cambria Math"/>
                        </a:rPr>
                        <m:t>=14</m:t>
                      </m:r>
                    </m:oMath>
                  </m:oMathPara>
                </a14:m>
                <a:endParaRPr lang="es-CO" dirty="0"/>
              </a:p>
            </p:txBody>
          </p:sp>
        </mc:Choice>
        <mc:Fallback xmlns="">
          <p:sp>
            <p:nvSpPr>
              <p:cNvPr id="7" name="1 Título"/>
              <p:cNvSpPr txBox="1">
                <a:spLocks noRot="1" noChangeAspect="1" noMove="1" noResize="1" noEditPoints="1" noAdjustHandles="1" noChangeArrowheads="1" noChangeShapeType="1" noTextEdit="1"/>
              </p:cNvSpPr>
              <p:nvPr/>
            </p:nvSpPr>
            <p:spPr>
              <a:xfrm>
                <a:off x="6372200" y="4365104"/>
                <a:ext cx="2520280" cy="432048"/>
              </a:xfrm>
              <a:prstGeom prst="rect">
                <a:avLst/>
              </a:prstGeom>
              <a:blipFill rotWithShape="1">
                <a:blip r:embed="rId3"/>
                <a:stretch>
                  <a:fillRect b="-9859"/>
                </a:stretch>
              </a:blipFill>
            </p:spPr>
            <p:txBody>
              <a:bodyPr/>
              <a:lstStyle/>
              <a:p>
                <a:r>
                  <a:rPr lang="es-CO">
                    <a:noFill/>
                  </a:rPr>
                  <a:t> </a:t>
                </a:r>
              </a:p>
            </p:txBody>
          </p:sp>
        </mc:Fallback>
      </mc:AlternateContent>
    </p:spTree>
    <p:extLst>
      <p:ext uri="{BB962C8B-B14F-4D97-AF65-F5344CB8AC3E}">
        <p14:creationId xmlns:p14="http://schemas.microsoft.com/office/powerpoint/2010/main" val="1983968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PUNTOS DE EQUILIBRIO</a:t>
            </a:r>
            <a:endParaRPr lang="es-CO"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fontScale="47500" lnSpcReduction="20000"/>
              </a:bodyPr>
              <a:lstStyle/>
              <a:p>
                <a:pPr marL="0" indent="0">
                  <a:buNone/>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e>
                      </m:acc>
                      <m:r>
                        <a:rPr lang="es-CO" i="1">
                          <a:latin typeface="Cambria Math"/>
                        </a:rPr>
                        <m:t>=</m:t>
                      </m:r>
                      <m:r>
                        <a:rPr lang="es-CO" i="1">
                          <a:latin typeface="Cambria Math"/>
                        </a:rPr>
                        <m:t>𝛼</m:t>
                      </m:r>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m:t>
                          </m:r>
                          <m:sSub>
                            <m:sSubPr>
                              <m:ctrlPr>
                                <a:rPr lang="es-CO" i="1">
                                  <a:latin typeface="Cambria Math" panose="02040503050406030204" pitchFamily="18" charset="0"/>
                                </a:rPr>
                              </m:ctrlPr>
                            </m:sSubPr>
                            <m:e>
                              <m:r>
                                <a:rPr lang="es-CO" i="1">
                                  <a:latin typeface="Cambria Math"/>
                                </a:rPr>
                                <m:t>𝑑</m:t>
                              </m:r>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r>
                            <a:rPr lang="es-CO" i="1">
                              <a:latin typeface="Cambria Math"/>
                            </a:rPr>
                            <m:t>−</m:t>
                          </m:r>
                          <m:sSub>
                            <m:sSubPr>
                              <m:ctrlPr>
                                <a:rPr lang="es-CO" i="1">
                                  <a:latin typeface="Cambria Math" panose="02040503050406030204" pitchFamily="18" charset="0"/>
                                </a:rPr>
                              </m:ctrlPr>
                            </m:sSubPr>
                            <m:e>
                              <m:r>
                                <a:rPr lang="es-CO" i="1">
                                  <a:latin typeface="Cambria Math"/>
                                </a:rPr>
                                <m:t>𝑑</m:t>
                              </m:r>
                            </m:e>
                            <m:sub>
                              <m:r>
                                <a:rPr lang="es-CO" i="1">
                                  <a:latin typeface="Cambria Math"/>
                                </a:rPr>
                                <m:t>3</m:t>
                              </m:r>
                            </m:sub>
                          </m:sSub>
                          <m:sSup>
                            <m:sSupPr>
                              <m:ctrlPr>
                                <a:rPr lang="es-CO" i="1">
                                  <a:latin typeface="Cambria Math" panose="02040503050406030204" pitchFamily="18" charset="0"/>
                                </a:rPr>
                              </m:ctrlPr>
                            </m:sSupPr>
                            <m:e>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e>
                            <m:sup>
                              <m:r>
                                <a:rPr lang="es-CO" i="1">
                                  <a:latin typeface="Cambria Math"/>
                                </a:rPr>
                                <m:t>3</m:t>
                              </m:r>
                            </m:sup>
                          </m:sSup>
                        </m:e>
                      </m:d>
                    </m:oMath>
                  </m:oMathPara>
                </a14:m>
                <a:endParaRPr lang="es-CO" dirty="0"/>
              </a:p>
              <a:p>
                <a:pPr marL="0" indent="0">
                  <a:buNone/>
                </a:pPr>
                <a14:m>
                  <m:oMathPara xmlns:m="http://schemas.openxmlformats.org/officeDocument/2006/math">
                    <m:oMathParaPr>
                      <m:jc m:val="centerGroup"/>
                    </m:oMathParaPr>
                    <m:oMath xmlns:m="http://schemas.openxmlformats.org/officeDocument/2006/math">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e>
                      </m:acc>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3</m:t>
                          </m:r>
                        </m:sub>
                      </m:sSub>
                    </m:oMath>
                  </m:oMathPara>
                </a14:m>
                <a:endParaRPr lang="es-CO" dirty="0"/>
              </a:p>
              <a:p>
                <a:pPr marL="0" indent="0">
                  <a:buNone/>
                </a:pPr>
                <a14:m>
                  <m:oMathPara xmlns:m="http://schemas.openxmlformats.org/officeDocument/2006/math">
                    <m:oMathParaPr>
                      <m:jc m:val="centerGroup"/>
                    </m:oMathParaPr>
                    <m:oMath xmlns:m="http://schemas.openxmlformats.org/officeDocument/2006/math">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a:rPr>
                                <m:t>𝑥</m:t>
                              </m:r>
                            </m:e>
                            <m:sub>
                              <m:r>
                                <a:rPr lang="es-CO" i="1">
                                  <a:latin typeface="Cambria Math"/>
                                </a:rPr>
                                <m:t>3</m:t>
                              </m:r>
                            </m:sub>
                          </m:sSub>
                        </m:e>
                      </m:acc>
                      <m:r>
                        <a:rPr lang="es-CO" i="1">
                          <a:latin typeface="Cambria Math"/>
                        </a:rPr>
                        <m:t>=</m:t>
                      </m:r>
                      <m:r>
                        <a:rPr lang="es-CO" b="0" i="1" smtClean="0">
                          <a:latin typeface="Cambria Math" panose="02040503050406030204" pitchFamily="18" charset="0"/>
                        </a:rPr>
                        <m:t>−</m:t>
                      </m:r>
                      <m:r>
                        <a:rPr lang="es-CO" i="1">
                          <a:latin typeface="Cambria Math"/>
                        </a:rPr>
                        <m:t>𝛽</m:t>
                      </m:r>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oMath>
                  </m:oMathPara>
                </a14:m>
                <a:endParaRPr lang="es-CO" dirty="0"/>
              </a:p>
              <a:p>
                <a:pPr marL="0" indent="0">
                  <a:buNone/>
                </a:pPr>
                <a:r>
                  <a:rPr lang="es-CO" dirty="0"/>
                  <a:t>Puntos de equilibrio:</a:t>
                </a:r>
              </a:p>
              <a:p>
                <a:pPr marL="0" indent="0">
                  <a:buNone/>
                </a:pPr>
                <a14:m>
                  <m:oMathPara xmlns:m="http://schemas.openxmlformats.org/officeDocument/2006/math">
                    <m:oMathParaPr>
                      <m:jc m:val="centerGroup"/>
                    </m:oMathParaPr>
                    <m:oMath xmlns:m="http://schemas.openxmlformats.org/officeDocument/2006/math">
                      <m:r>
                        <a:rPr lang="es-CO" i="1">
                          <a:latin typeface="Cambria Math"/>
                        </a:rPr>
                        <m:t>𝛼</m:t>
                      </m:r>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m:t>
                          </m:r>
                          <m:sSub>
                            <m:sSubPr>
                              <m:ctrlPr>
                                <a:rPr lang="es-CO" i="1">
                                  <a:latin typeface="Cambria Math" panose="02040503050406030204" pitchFamily="18" charset="0"/>
                                </a:rPr>
                              </m:ctrlPr>
                            </m:sSubPr>
                            <m:e>
                              <m:r>
                                <a:rPr lang="es-CO" i="1">
                                  <a:latin typeface="Cambria Math"/>
                                </a:rPr>
                                <m:t>𝑑</m:t>
                              </m:r>
                            </m:e>
                            <m:sub>
                              <m:r>
                                <a:rPr lang="es-CO" i="1">
                                  <a:latin typeface="Cambria Math"/>
                                </a:rPr>
                                <m:t>1</m:t>
                              </m:r>
                            </m:sub>
                          </m:sSub>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r>
                            <a:rPr lang="es-CO" i="1">
                              <a:latin typeface="Cambria Math"/>
                            </a:rPr>
                            <m:t>−</m:t>
                          </m:r>
                          <m:sSub>
                            <m:sSubPr>
                              <m:ctrlPr>
                                <a:rPr lang="es-CO" i="1">
                                  <a:latin typeface="Cambria Math" panose="02040503050406030204" pitchFamily="18" charset="0"/>
                                </a:rPr>
                              </m:ctrlPr>
                            </m:sSubPr>
                            <m:e>
                              <m:r>
                                <a:rPr lang="es-CO" i="1">
                                  <a:latin typeface="Cambria Math"/>
                                </a:rPr>
                                <m:t>𝑑</m:t>
                              </m:r>
                            </m:e>
                            <m:sub>
                              <m:r>
                                <a:rPr lang="es-CO" i="1">
                                  <a:latin typeface="Cambria Math"/>
                                </a:rPr>
                                <m:t>3</m:t>
                              </m:r>
                            </m:sub>
                          </m:sSub>
                          <m:sSup>
                            <m:sSupPr>
                              <m:ctrlPr>
                                <a:rPr lang="es-CO" i="1">
                                  <a:latin typeface="Cambria Math" panose="02040503050406030204" pitchFamily="18" charset="0"/>
                                </a:rPr>
                              </m:ctrlPr>
                            </m:sSupPr>
                            <m:e>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e>
                            <m:sup>
                              <m:r>
                                <a:rPr lang="es-CO" i="1">
                                  <a:latin typeface="Cambria Math"/>
                                </a:rPr>
                                <m:t>3</m:t>
                              </m:r>
                            </m:sup>
                          </m:sSup>
                        </m:e>
                      </m:d>
                      <m:r>
                        <a:rPr lang="es-CO" i="1">
                          <a:latin typeface="Cambria Math"/>
                        </a:rPr>
                        <m:t>=0</m:t>
                      </m:r>
                    </m:oMath>
                  </m:oMathPara>
                </a14:m>
                <a:endParaRPr lang="es-CO" dirty="0"/>
              </a:p>
              <a:p>
                <a:pPr marL="0" indent="0">
                  <a:buNone/>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a:rPr>
                            <m:t>𝑥</m:t>
                          </m:r>
                        </m:e>
                        <m:sub>
                          <m:r>
                            <a:rPr lang="es-CO" i="1">
                              <a:latin typeface="Cambria Math"/>
                            </a:rPr>
                            <m:t>1</m:t>
                          </m:r>
                        </m:sub>
                      </m:sSub>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m:t>
                      </m:r>
                      <m:sSub>
                        <m:sSubPr>
                          <m:ctrlPr>
                            <a:rPr lang="es-CO" i="1">
                              <a:latin typeface="Cambria Math" panose="02040503050406030204" pitchFamily="18" charset="0"/>
                            </a:rPr>
                          </m:ctrlPr>
                        </m:sSubPr>
                        <m:e>
                          <m:r>
                            <a:rPr lang="es-CO" i="1">
                              <a:latin typeface="Cambria Math"/>
                            </a:rPr>
                            <m:t>𝑥</m:t>
                          </m:r>
                        </m:e>
                        <m:sub>
                          <m:r>
                            <a:rPr lang="es-CO" i="1">
                              <a:latin typeface="Cambria Math"/>
                            </a:rPr>
                            <m:t>3</m:t>
                          </m:r>
                        </m:sub>
                      </m:sSub>
                      <m:r>
                        <a:rPr lang="es-CO" i="1">
                          <a:latin typeface="Cambria Math"/>
                        </a:rPr>
                        <m:t>=0</m:t>
                      </m:r>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s-CO" i="1">
                          <a:latin typeface="Cambria Math"/>
                        </a:rPr>
                        <m:t>𝛽</m:t>
                      </m:r>
                      <m:sSub>
                        <m:sSubPr>
                          <m:ctrlPr>
                            <a:rPr lang="es-CO" i="1">
                              <a:latin typeface="Cambria Math" panose="02040503050406030204" pitchFamily="18" charset="0"/>
                            </a:rPr>
                          </m:ctrlPr>
                        </m:sSubPr>
                        <m:e>
                          <m:r>
                            <a:rPr lang="es-CO" i="1">
                              <a:latin typeface="Cambria Math"/>
                            </a:rPr>
                            <m:t>𝑥</m:t>
                          </m:r>
                        </m:e>
                        <m:sub>
                          <m:r>
                            <a:rPr lang="es-CO" i="1">
                              <a:latin typeface="Cambria Math"/>
                            </a:rPr>
                            <m:t>2</m:t>
                          </m:r>
                        </m:sub>
                      </m:sSub>
                      <m:r>
                        <a:rPr lang="es-CO" i="1">
                          <a:latin typeface="Cambria Math"/>
                        </a:rPr>
                        <m:t>=0</m:t>
                      </m:r>
                    </m:oMath>
                  </m:oMathPara>
                </a14:m>
                <a:endParaRPr lang="es-CO" dirty="0"/>
              </a:p>
              <a:p>
                <a:pPr marL="0" indent="0">
                  <a:buNone/>
                </a:pPr>
                <a:r>
                  <a:rPr lang="es-CO" dirty="0"/>
                  <a:t>Solucionando da 3 puntos de equilibrio:</a:t>
                </a:r>
              </a:p>
              <a:p>
                <a:pPr marL="0" indent="0">
                  <a:buNone/>
                </a:pPr>
                <a14:m>
                  <m:oMathPara xmlns:m="http://schemas.openxmlformats.org/officeDocument/2006/math">
                    <m:oMathParaPr>
                      <m:jc m:val="centerGroup"/>
                    </m:oMathParaPr>
                    <m:oMath xmlns:m="http://schemas.openxmlformats.org/officeDocument/2006/math">
                      <m:borderBox>
                        <m:borderBoxPr>
                          <m:ctrlPr>
                            <a:rPr lang="es-CO" b="1" i="1">
                              <a:latin typeface="Cambria Math" panose="02040503050406030204" pitchFamily="18" charset="0"/>
                            </a:rPr>
                          </m:ctrlPr>
                        </m:borderBoxPr>
                        <m:e>
                          <m:r>
                            <a:rPr lang="es-CO" b="1" i="1">
                              <a:latin typeface="Cambria Math"/>
                            </a:rPr>
                            <m:t>𝑷𝑬</m:t>
                          </m:r>
                          <m:r>
                            <a:rPr lang="es-CO" b="1" i="1">
                              <a:latin typeface="Cambria Math"/>
                            </a:rPr>
                            <m:t>𝟏</m:t>
                          </m:r>
                          <m:r>
                            <a:rPr lang="es-CO" b="1" i="1">
                              <a:latin typeface="Cambria Math"/>
                            </a:rPr>
                            <m:t>=(</m:t>
                          </m:r>
                          <m:r>
                            <a:rPr lang="es-CO" b="1" i="1">
                              <a:latin typeface="Cambria Math"/>
                            </a:rPr>
                            <m:t>𝟎</m:t>
                          </m:r>
                          <m:r>
                            <a:rPr lang="es-CO" b="1" i="1">
                              <a:latin typeface="Cambria Math"/>
                            </a:rPr>
                            <m:t>,</m:t>
                          </m:r>
                          <m:r>
                            <a:rPr lang="es-CO" b="1" i="1">
                              <a:latin typeface="Cambria Math"/>
                            </a:rPr>
                            <m:t>𝟎</m:t>
                          </m:r>
                          <m:r>
                            <a:rPr lang="es-CO" b="1" i="1">
                              <a:latin typeface="Cambria Math"/>
                            </a:rPr>
                            <m:t>,</m:t>
                          </m:r>
                          <m:r>
                            <a:rPr lang="es-CO" b="1" i="1">
                              <a:latin typeface="Cambria Math"/>
                            </a:rPr>
                            <m:t>𝟎</m:t>
                          </m:r>
                          <m:r>
                            <a:rPr lang="es-CO" b="1" i="1">
                              <a:latin typeface="Cambria Math"/>
                            </a:rPr>
                            <m:t>)</m:t>
                          </m:r>
                        </m:e>
                      </m:borderBox>
                    </m:oMath>
                  </m:oMathPara>
                </a14:m>
                <a:endParaRPr lang="es-CO" dirty="0" smtClean="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borderBox>
                        <m:borderBoxPr>
                          <m:ctrlPr>
                            <a:rPr lang="es-CO" b="1" i="1" smtClean="0">
                              <a:latin typeface="Cambria Math" panose="02040503050406030204" pitchFamily="18" charset="0"/>
                            </a:rPr>
                          </m:ctrlPr>
                        </m:borderBoxPr>
                        <m:e>
                          <m:r>
                            <a:rPr lang="es-CO" b="1" i="1">
                              <a:latin typeface="Cambria Math"/>
                            </a:rPr>
                            <m:t>𝑷𝑬</m:t>
                          </m:r>
                          <m:r>
                            <a:rPr lang="es-CO" b="1" i="1">
                              <a:latin typeface="Cambria Math"/>
                            </a:rPr>
                            <m:t>𝟐</m:t>
                          </m:r>
                          <m:r>
                            <a:rPr lang="es-CO" b="1" i="1">
                              <a:latin typeface="Cambria Math"/>
                            </a:rPr>
                            <m:t>=</m:t>
                          </m:r>
                          <m:d>
                            <m:dPr>
                              <m:ctrlPr>
                                <a:rPr lang="es-CO" b="1" i="1">
                                  <a:latin typeface="Cambria Math" panose="02040503050406030204" pitchFamily="18" charset="0"/>
                                </a:rPr>
                              </m:ctrlPr>
                            </m:dPr>
                            <m:e>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𝟏</m:t>
                                          </m:r>
                                        </m:sub>
                                      </m:sSub>
                                    </m:num>
                                    <m:den>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𝟑</m:t>
                                          </m:r>
                                        </m:sub>
                                      </m:sSub>
                                    </m:den>
                                  </m:f>
                                </m:e>
                              </m:rad>
                              <m:r>
                                <a:rPr lang="es-CO" b="1" i="1">
                                  <a:latin typeface="Cambria Math"/>
                                </a:rPr>
                                <m:t>,</m:t>
                              </m:r>
                              <m:r>
                                <a:rPr lang="es-CO" b="1" i="1">
                                  <a:latin typeface="Cambria Math"/>
                                </a:rPr>
                                <m:t>𝟎</m:t>
                              </m:r>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𝟏</m:t>
                                          </m:r>
                                        </m:sub>
                                      </m:sSub>
                                    </m:num>
                                    <m:den>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𝟑</m:t>
                                          </m:r>
                                        </m:sub>
                                      </m:sSub>
                                    </m:den>
                                  </m:f>
                                </m:e>
                              </m:rad>
                            </m:e>
                          </m:d>
                        </m:e>
                      </m:borderBox>
                    </m:oMath>
                  </m:oMathPara>
                </a14:m>
                <a:endParaRPr lang="es-CO" dirty="0" smtClean="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borderBox>
                        <m:borderBoxPr>
                          <m:ctrlPr>
                            <a:rPr lang="es-CO" b="1" i="1">
                              <a:latin typeface="Cambria Math" panose="02040503050406030204" pitchFamily="18" charset="0"/>
                            </a:rPr>
                          </m:ctrlPr>
                        </m:borderBoxPr>
                        <m:e>
                          <m:r>
                            <a:rPr lang="es-CO" b="1" i="1">
                              <a:latin typeface="Cambria Math"/>
                            </a:rPr>
                            <m:t>𝑷𝑬</m:t>
                          </m:r>
                          <m:r>
                            <a:rPr lang="es-CO" b="1" i="1">
                              <a:latin typeface="Cambria Math"/>
                            </a:rPr>
                            <m:t>𝟑</m:t>
                          </m:r>
                          <m:r>
                            <a:rPr lang="es-CO" b="1" i="1">
                              <a:latin typeface="Cambria Math"/>
                            </a:rPr>
                            <m:t>=</m:t>
                          </m:r>
                          <m:d>
                            <m:dPr>
                              <m:ctrlPr>
                                <a:rPr lang="es-CO" b="1" i="1">
                                  <a:latin typeface="Cambria Math" panose="02040503050406030204" pitchFamily="18" charset="0"/>
                                </a:rPr>
                              </m:ctrlPr>
                            </m:dPr>
                            <m:e>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𝟏</m:t>
                                          </m:r>
                                        </m:sub>
                                      </m:sSub>
                                    </m:num>
                                    <m:den>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𝟑</m:t>
                                          </m:r>
                                        </m:sub>
                                      </m:sSub>
                                    </m:den>
                                  </m:f>
                                </m:e>
                              </m:rad>
                              <m:r>
                                <a:rPr lang="es-CO" b="1" i="1">
                                  <a:latin typeface="Cambria Math"/>
                                </a:rPr>
                                <m:t>,</m:t>
                              </m:r>
                              <m:r>
                                <a:rPr lang="es-CO" b="1" i="1">
                                  <a:latin typeface="Cambria Math"/>
                                </a:rPr>
                                <m:t>𝟎</m:t>
                              </m:r>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𝟏</m:t>
                                          </m:r>
                                        </m:sub>
                                      </m:sSub>
                                    </m:num>
                                    <m:den>
                                      <m:sSub>
                                        <m:sSubPr>
                                          <m:ctrlPr>
                                            <a:rPr lang="es-CO" b="1" i="1">
                                              <a:latin typeface="Cambria Math" panose="02040503050406030204" pitchFamily="18" charset="0"/>
                                            </a:rPr>
                                          </m:ctrlPr>
                                        </m:sSubPr>
                                        <m:e>
                                          <m:r>
                                            <a:rPr lang="es-CO" b="1" i="1">
                                              <a:latin typeface="Cambria Math"/>
                                            </a:rPr>
                                            <m:t>𝒅</m:t>
                                          </m:r>
                                        </m:e>
                                        <m:sub>
                                          <m:r>
                                            <a:rPr lang="es-CO" b="1" i="1">
                                              <a:latin typeface="Cambria Math"/>
                                            </a:rPr>
                                            <m:t>𝟑</m:t>
                                          </m:r>
                                        </m:sub>
                                      </m:sSub>
                                    </m:den>
                                  </m:f>
                                </m:e>
                              </m:rad>
                            </m:e>
                          </m:d>
                        </m:e>
                      </m:borderBox>
                    </m:oMath>
                  </m:oMathPara>
                </a14:m>
                <a:endParaRPr lang="es-CO" dirty="0"/>
              </a:p>
              <a:p>
                <a:endParaRPr lang="es-CO"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296"/>
                </a:stretch>
              </a:blipFill>
            </p:spPr>
            <p:txBody>
              <a:bodyPr/>
              <a:lstStyle/>
              <a:p>
                <a:r>
                  <a:rPr lang="es-CO">
                    <a:noFill/>
                  </a:rPr>
                  <a:t> </a:t>
                </a:r>
              </a:p>
            </p:txBody>
          </p:sp>
        </mc:Fallback>
      </mc:AlternateContent>
    </p:spTree>
    <p:extLst>
      <p:ext uri="{BB962C8B-B14F-4D97-AF65-F5344CB8AC3E}">
        <p14:creationId xmlns:p14="http://schemas.microsoft.com/office/powerpoint/2010/main" val="1977475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PUNTOS DE EQUILIBRIO</a:t>
            </a:r>
            <a:endParaRPr lang="es-CO"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77500" lnSpcReduction="20000"/>
              </a:bodyPr>
              <a:lstStyle/>
              <a:p>
                <a:pPr marL="0" indent="0">
                  <a:buNone/>
                </a:pPr>
                <a:r>
                  <a:rPr lang="es-CO" dirty="0" smtClean="0"/>
                  <a:t>Para el caso especifico los 3 </a:t>
                </a:r>
                <a:r>
                  <a:rPr lang="es-CO" dirty="0"/>
                  <a:t>puntos de </a:t>
                </a:r>
                <a:r>
                  <a:rPr lang="es-CO" dirty="0" smtClean="0"/>
                  <a:t>equilibrio son :</a:t>
                </a:r>
                <a:endParaRPr lang="es-CO" dirty="0"/>
              </a:p>
              <a:p>
                <a:pPr marL="0" indent="0">
                  <a:buNone/>
                </a:pPr>
                <a14:m>
                  <m:oMathPara xmlns:m="http://schemas.openxmlformats.org/officeDocument/2006/math">
                    <m:oMathParaPr>
                      <m:jc m:val="centerGroup"/>
                    </m:oMathParaPr>
                    <m:oMath xmlns:m="http://schemas.openxmlformats.org/officeDocument/2006/math">
                      <m:borderBox>
                        <m:borderBoxPr>
                          <m:ctrlPr>
                            <a:rPr lang="es-CO" b="1" i="1">
                              <a:latin typeface="Cambria Math" panose="02040503050406030204" pitchFamily="18" charset="0"/>
                            </a:rPr>
                          </m:ctrlPr>
                        </m:borderBoxPr>
                        <m:e>
                          <m:r>
                            <a:rPr lang="es-CO" b="1" i="1">
                              <a:latin typeface="Cambria Math"/>
                            </a:rPr>
                            <m:t>𝑷𝑬</m:t>
                          </m:r>
                          <m:r>
                            <a:rPr lang="es-CO" b="1" i="1">
                              <a:latin typeface="Cambria Math"/>
                            </a:rPr>
                            <m:t>𝟏</m:t>
                          </m:r>
                          <m:r>
                            <a:rPr lang="es-CO" b="1" i="1">
                              <a:latin typeface="Cambria Math"/>
                            </a:rPr>
                            <m:t>=(</m:t>
                          </m:r>
                          <m:r>
                            <a:rPr lang="es-CO" b="1" i="1">
                              <a:latin typeface="Cambria Math"/>
                            </a:rPr>
                            <m:t>𝟎</m:t>
                          </m:r>
                          <m:r>
                            <a:rPr lang="es-CO" b="1" i="1">
                              <a:latin typeface="Cambria Math"/>
                            </a:rPr>
                            <m:t>,</m:t>
                          </m:r>
                          <m:r>
                            <a:rPr lang="es-CO" b="1" i="1">
                              <a:latin typeface="Cambria Math"/>
                            </a:rPr>
                            <m:t>𝟎</m:t>
                          </m:r>
                          <m:r>
                            <a:rPr lang="es-CO" b="1" i="1">
                              <a:latin typeface="Cambria Math"/>
                            </a:rPr>
                            <m:t>,</m:t>
                          </m:r>
                          <m:r>
                            <a:rPr lang="es-CO" b="1" i="1">
                              <a:latin typeface="Cambria Math"/>
                            </a:rPr>
                            <m:t>𝟎</m:t>
                          </m:r>
                          <m:r>
                            <a:rPr lang="es-CO" b="1" i="1">
                              <a:latin typeface="Cambria Math"/>
                            </a:rPr>
                            <m:t>)</m:t>
                          </m:r>
                        </m:e>
                      </m:borderBox>
                    </m:oMath>
                  </m:oMathPara>
                </a14:m>
                <a:endParaRPr lang="es-CO" dirty="0" smtClean="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borderBox>
                        <m:borderBoxPr>
                          <m:ctrlPr>
                            <a:rPr lang="es-CO" b="1" i="1" smtClean="0">
                              <a:latin typeface="Cambria Math" panose="02040503050406030204" pitchFamily="18" charset="0"/>
                            </a:rPr>
                          </m:ctrlPr>
                        </m:borderBoxPr>
                        <m:e>
                          <m:r>
                            <a:rPr lang="es-CO" b="1" i="1">
                              <a:latin typeface="Cambria Math"/>
                            </a:rPr>
                            <m:t>𝑷𝑬</m:t>
                          </m:r>
                          <m:r>
                            <a:rPr lang="es-CO" b="1" i="1">
                              <a:latin typeface="Cambria Math"/>
                            </a:rPr>
                            <m:t>𝟐</m:t>
                          </m:r>
                          <m:r>
                            <a:rPr lang="es-CO" b="1" i="1">
                              <a:latin typeface="Cambria Math"/>
                            </a:rPr>
                            <m:t>=</m:t>
                          </m:r>
                          <m:d>
                            <m:dPr>
                              <m:ctrlPr>
                                <a:rPr lang="es-CO" b="1" i="1">
                                  <a:latin typeface="Cambria Math" panose="02040503050406030204" pitchFamily="18" charset="0"/>
                                </a:rPr>
                              </m:ctrlPr>
                            </m:dPr>
                            <m:e>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r>
                                        <a:rPr lang="es-CO" b="1" i="1" smtClean="0">
                                          <a:latin typeface="Cambria Math"/>
                                        </a:rPr>
                                        <m:t>𝟖</m:t>
                                      </m:r>
                                    </m:num>
                                    <m:den>
                                      <m:r>
                                        <a:rPr lang="es-CO" b="1" i="1" smtClean="0">
                                          <a:latin typeface="Cambria Math"/>
                                        </a:rPr>
                                        <m:t>𝟑</m:t>
                                      </m:r>
                                    </m:den>
                                  </m:f>
                                </m:e>
                              </m:rad>
                              <m:r>
                                <a:rPr lang="es-CO" b="1" i="1">
                                  <a:latin typeface="Cambria Math"/>
                                </a:rPr>
                                <m:t>,</m:t>
                              </m:r>
                              <m:r>
                                <a:rPr lang="es-CO" b="1" i="1">
                                  <a:latin typeface="Cambria Math"/>
                                </a:rPr>
                                <m:t>𝟎</m:t>
                              </m:r>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r>
                                        <a:rPr lang="es-CO" b="1" i="1" smtClean="0">
                                          <a:latin typeface="Cambria Math"/>
                                        </a:rPr>
                                        <m:t>𝟖</m:t>
                                      </m:r>
                                    </m:num>
                                    <m:den>
                                      <m:r>
                                        <a:rPr lang="es-CO" b="1" i="1" smtClean="0">
                                          <a:latin typeface="Cambria Math"/>
                                        </a:rPr>
                                        <m:t>𝟑</m:t>
                                      </m:r>
                                    </m:den>
                                  </m:f>
                                </m:e>
                              </m:rad>
                            </m:e>
                          </m:d>
                        </m:e>
                      </m:borderBox>
                    </m:oMath>
                  </m:oMathPara>
                </a14:m>
                <a:endParaRPr lang="es-CO" dirty="0" smtClean="0"/>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borderBox>
                        <m:borderBoxPr>
                          <m:ctrlPr>
                            <a:rPr lang="es-CO" b="1" i="1">
                              <a:latin typeface="Cambria Math" panose="02040503050406030204" pitchFamily="18" charset="0"/>
                            </a:rPr>
                          </m:ctrlPr>
                        </m:borderBoxPr>
                        <m:e>
                          <m:r>
                            <a:rPr lang="es-CO" b="1" i="1">
                              <a:latin typeface="Cambria Math"/>
                            </a:rPr>
                            <m:t>𝑷𝑬</m:t>
                          </m:r>
                          <m:r>
                            <a:rPr lang="es-CO" b="1" i="1">
                              <a:latin typeface="Cambria Math"/>
                            </a:rPr>
                            <m:t>𝟑</m:t>
                          </m:r>
                          <m:r>
                            <a:rPr lang="es-CO" b="1" i="1">
                              <a:latin typeface="Cambria Math"/>
                            </a:rPr>
                            <m:t>=</m:t>
                          </m:r>
                          <m:d>
                            <m:dPr>
                              <m:ctrlPr>
                                <a:rPr lang="es-CO" b="1" i="1">
                                  <a:latin typeface="Cambria Math" panose="02040503050406030204" pitchFamily="18" charset="0"/>
                                </a:rPr>
                              </m:ctrlPr>
                            </m:dPr>
                            <m:e>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r>
                                        <a:rPr lang="es-CO" b="1" i="1" smtClean="0">
                                          <a:latin typeface="Cambria Math"/>
                                        </a:rPr>
                                        <m:t>𝟖</m:t>
                                      </m:r>
                                    </m:num>
                                    <m:den>
                                      <m:r>
                                        <a:rPr lang="es-CO" b="1" i="1" smtClean="0">
                                          <a:latin typeface="Cambria Math"/>
                                        </a:rPr>
                                        <m:t>𝟑</m:t>
                                      </m:r>
                                    </m:den>
                                  </m:f>
                                </m:e>
                              </m:rad>
                              <m:r>
                                <a:rPr lang="es-CO" b="1" i="1">
                                  <a:latin typeface="Cambria Math"/>
                                </a:rPr>
                                <m:t>,</m:t>
                              </m:r>
                              <m:r>
                                <a:rPr lang="es-CO" b="1" i="1">
                                  <a:latin typeface="Cambria Math"/>
                                </a:rPr>
                                <m:t>𝟎</m:t>
                              </m:r>
                              <m:r>
                                <a:rPr lang="es-CO" b="1" i="1">
                                  <a:latin typeface="Cambria Math"/>
                                </a:rPr>
                                <m:t>,</m:t>
                              </m:r>
                              <m:rad>
                                <m:radPr>
                                  <m:degHide m:val="on"/>
                                  <m:ctrlPr>
                                    <a:rPr lang="es-CO" b="1" i="1">
                                      <a:latin typeface="Cambria Math" panose="02040503050406030204" pitchFamily="18" charset="0"/>
                                    </a:rPr>
                                  </m:ctrlPr>
                                </m:radPr>
                                <m:deg/>
                                <m:e>
                                  <m:f>
                                    <m:fPr>
                                      <m:ctrlPr>
                                        <a:rPr lang="es-CO" b="1" i="1">
                                          <a:latin typeface="Cambria Math" panose="02040503050406030204" pitchFamily="18" charset="0"/>
                                        </a:rPr>
                                      </m:ctrlPr>
                                    </m:fPr>
                                    <m:num>
                                      <m:r>
                                        <a:rPr lang="es-CO" b="1" i="1" smtClean="0">
                                          <a:latin typeface="Cambria Math"/>
                                        </a:rPr>
                                        <m:t>𝟖</m:t>
                                      </m:r>
                                    </m:num>
                                    <m:den>
                                      <m:r>
                                        <a:rPr lang="es-CO" b="1" i="1" smtClean="0">
                                          <a:latin typeface="Cambria Math"/>
                                        </a:rPr>
                                        <m:t>𝟑</m:t>
                                      </m:r>
                                    </m:den>
                                  </m:f>
                                </m:e>
                              </m:rad>
                            </m:e>
                          </m:d>
                        </m:e>
                      </m:borderBox>
                    </m:oMath>
                  </m:oMathPara>
                </a14:m>
                <a:endParaRPr lang="es-CO" dirty="0"/>
              </a:p>
              <a:p>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185" t="-2426"/>
                </a:stretch>
              </a:blipFill>
            </p:spPr>
            <p:txBody>
              <a:bodyPr/>
              <a:lstStyle/>
              <a:p>
                <a:r>
                  <a:rPr lang="es-CO">
                    <a:noFill/>
                  </a:rPr>
                  <a:t> </a:t>
                </a:r>
              </a:p>
            </p:txBody>
          </p:sp>
        </mc:Fallback>
      </mc:AlternateContent>
    </p:spTree>
    <p:extLst>
      <p:ext uri="{BB962C8B-B14F-4D97-AF65-F5344CB8AC3E}">
        <p14:creationId xmlns:p14="http://schemas.microsoft.com/office/powerpoint/2010/main" val="119348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DIAGRAMA DE BIFURCACION</a:t>
            </a:r>
            <a:endParaRPr lang="es-CO"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412776"/>
            <a:ext cx="5334000" cy="4000500"/>
          </a:xfrm>
        </p:spPr>
      </p:pic>
    </p:spTree>
    <p:extLst>
      <p:ext uri="{BB962C8B-B14F-4D97-AF65-F5344CB8AC3E}">
        <p14:creationId xmlns:p14="http://schemas.microsoft.com/office/powerpoint/2010/main" val="342079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DIAGRAMA DE BIFURCACION</a:t>
            </a:r>
            <a:endParaRPr lang="es-CO" dirty="0"/>
          </a:p>
        </p:txBody>
      </p:sp>
      <p:pic>
        <p:nvPicPr>
          <p:cNvPr id="17" name="16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3848252"/>
            <a:ext cx="3567401" cy="2675551"/>
          </a:xfrm>
        </p:spPr>
      </p:pic>
      <p:pic>
        <p:nvPicPr>
          <p:cNvPr id="18" name="1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359" y="1173779"/>
            <a:ext cx="3596001" cy="2697001"/>
          </a:xfrm>
          <a:prstGeom prst="rect">
            <a:avLst/>
          </a:prstGeom>
        </p:spPr>
      </p:pic>
      <p:pic>
        <p:nvPicPr>
          <p:cNvPr id="19" name="1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88" y="1124744"/>
            <a:ext cx="3552395" cy="2664296"/>
          </a:xfrm>
          <a:prstGeom prst="rect">
            <a:avLst/>
          </a:prstGeom>
        </p:spPr>
      </p:pic>
      <p:pic>
        <p:nvPicPr>
          <p:cNvPr id="20" name="1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14" y="3848252"/>
            <a:ext cx="3761478" cy="2821108"/>
          </a:xfrm>
          <a:prstGeom prst="rect">
            <a:avLst/>
          </a:prstGeom>
        </p:spPr>
      </p:pic>
    </p:spTree>
    <p:extLst>
      <p:ext uri="{BB962C8B-B14F-4D97-AF65-F5344CB8AC3E}">
        <p14:creationId xmlns:p14="http://schemas.microsoft.com/office/powerpoint/2010/main" val="2000428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410</Words>
  <Application>Microsoft Office PowerPoint</Application>
  <PresentationFormat>Presentación en pantalla (4:3)</PresentationFormat>
  <Paragraphs>66</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Cambria Math</vt:lpstr>
      <vt:lpstr>Tema de Office</vt:lpstr>
      <vt:lpstr>ANALISIS, SIMULACION Y EMULACION DEL CIRCUITO DE CHUA</vt:lpstr>
      <vt:lpstr>INTRODUCCION</vt:lpstr>
      <vt:lpstr>ELEMENTOS DEL CIRCUITO CHUA</vt:lpstr>
      <vt:lpstr>SOLUCION NUMERICA DEL SISTEMA-SIMULACION</vt:lpstr>
      <vt:lpstr>SOLUCION NUMERICA DEL SISTEMA-SIMULACION</vt:lpstr>
      <vt:lpstr>PUNTOS DE EQUILIBRIO</vt:lpstr>
      <vt:lpstr>PUNTOS DE EQUILIBRIO</vt:lpstr>
      <vt:lpstr>DIAGRAMA DE BIFURCACION</vt:lpstr>
      <vt:lpstr>DIAGRAMA DE BIFURCACION</vt:lpstr>
      <vt:lpstr>DIAGRAMA DE BIFURCACION</vt:lpstr>
      <vt:lpstr>DIAGRAMA DE BIFURCACION</vt:lpstr>
      <vt:lpstr>EMULACION DEL CIRCUITO CHUA</vt:lpstr>
      <vt:lpstr>EMULACION DEL CIRCUITO CHUA</vt:lpstr>
      <vt:lpstr>EMULACION DEL CIRCUITO CHUA</vt:lpstr>
      <vt:lpstr>APLICACIONES</vt:lpstr>
      <vt:lpstr>CONCLUSIONES</vt:lpstr>
      <vt:lpstr>BIBLIOGRAFIA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SIMULACION Y EMULACION DEL CIRCUITO CHUA</dc:title>
  <dc:creator>U</dc:creator>
  <cp:lastModifiedBy>Mario Paredes</cp:lastModifiedBy>
  <cp:revision>62</cp:revision>
  <dcterms:created xsi:type="dcterms:W3CDTF">2017-06-16T18:14:25Z</dcterms:created>
  <dcterms:modified xsi:type="dcterms:W3CDTF">2017-06-19T18:09:43Z</dcterms:modified>
</cp:coreProperties>
</file>