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10" r:id="rId28"/>
    <p:sldId id="311" r:id="rId29"/>
    <p:sldId id="312" r:id="rId30"/>
    <p:sldId id="313" r:id="rId31"/>
    <p:sldId id="314" r:id="rId32"/>
    <p:sldId id="317" r:id="rId33"/>
    <p:sldId id="316" r:id="rId34"/>
    <p:sldId id="315" r:id="rId35"/>
    <p:sldId id="318" r:id="rId36"/>
    <p:sldId id="31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7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57.png"/><Relationship Id="rId7" Type="http://schemas.openxmlformats.org/officeDocument/2006/relationships/image" Target="../media/image8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9.png"/><Relationship Id="rId10" Type="http://schemas.openxmlformats.org/officeDocument/2006/relationships/image" Target="../media/image84.png"/><Relationship Id="rId4" Type="http://schemas.openxmlformats.org/officeDocument/2006/relationships/image" Target="../media/image58.png"/><Relationship Id="rId9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7200" dirty="0"/>
              <a:t>Model </a:t>
            </a:r>
            <a:r>
              <a:rPr lang="it-IT" sz="7200" dirty="0" err="1"/>
              <a:t>predictive</a:t>
            </a:r>
            <a:r>
              <a:rPr lang="it-IT" sz="7200" dirty="0"/>
              <a:t> control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9847" y="4389118"/>
            <a:ext cx="8792609" cy="2468881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i="1" dirty="0"/>
              <a:t>Prof. Davide M. Raimondo</a:t>
            </a:r>
          </a:p>
          <a:p>
            <a:r>
              <a:rPr lang="it-IT" i="1" dirty="0"/>
              <a:t>Università degli Studi di Pavia</a:t>
            </a:r>
          </a:p>
          <a:p>
            <a:r>
              <a:rPr lang="it-IT" i="1" u="sng" dirty="0">
                <a:solidFill>
                  <a:srgbClr val="0070C0"/>
                </a:solidFill>
              </a:rPr>
              <a:t>davide.raimondo@unipv.it</a:t>
            </a:r>
          </a:p>
          <a:p>
            <a:endParaRPr lang="it-IT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63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Dual of linear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2202180"/>
            <a:ext cx="4105317" cy="19446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451" y="2121408"/>
            <a:ext cx="5628978" cy="30005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92" y="5751723"/>
            <a:ext cx="5003318" cy="840953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783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Dual of </a:t>
            </a:r>
            <a:r>
              <a:rPr lang="it-IT" dirty="0" err="1"/>
              <a:t>quadratic</a:t>
            </a:r>
            <a:r>
              <a:rPr lang="it-IT" dirty="0"/>
              <a:t>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23" y="2121408"/>
            <a:ext cx="4951916" cy="42651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89" y="2121408"/>
            <a:ext cx="4265159" cy="1488327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069848" y="2093976"/>
            <a:ext cx="5222095" cy="16398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629400" y="2093976"/>
            <a:ext cx="4498848" cy="1639824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74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Duality</a:t>
            </a:r>
            <a:r>
              <a:rPr lang="it-IT" dirty="0"/>
              <a:t> in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77" y="2632652"/>
            <a:ext cx="5145895" cy="30283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46" y="3517365"/>
            <a:ext cx="4706711" cy="1015173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014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Stopping</a:t>
            </a:r>
            <a:r>
              <a:rPr lang="it-IT" dirty="0"/>
              <a:t> </a:t>
            </a:r>
            <a:r>
              <a:rPr lang="it-IT" dirty="0" err="1"/>
              <a:t>criteria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9"/>
            <a:ext cx="4308478" cy="2562006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40" y="2093976"/>
            <a:ext cx="5685507" cy="2589439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684" y="5365518"/>
            <a:ext cx="5669125" cy="1090525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806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Complementary</a:t>
            </a:r>
            <a:r>
              <a:rPr lang="it-IT" dirty="0"/>
              <a:t> </a:t>
            </a:r>
            <a:r>
              <a:rPr lang="it-IT" dirty="0" err="1"/>
              <a:t>slackness</a:t>
            </a:r>
            <a:r>
              <a:rPr lang="it-IT" dirty="0"/>
              <a:t> </a:t>
            </a:r>
            <a:r>
              <a:rPr lang="it-IT" dirty="0" err="1"/>
              <a:t>condition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925438"/>
            <a:ext cx="6022182" cy="4442732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40429" y="5976257"/>
            <a:ext cx="3439885" cy="468086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604" y="3501269"/>
            <a:ext cx="4576082" cy="104895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4888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Kkt</a:t>
            </a:r>
            <a:r>
              <a:rPr lang="it-IT" dirty="0"/>
              <a:t>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8"/>
            <a:ext cx="6158266" cy="20236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484915"/>
            <a:ext cx="5791528" cy="2084614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7052569" y="5429249"/>
            <a:ext cx="555171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933" y="5220383"/>
            <a:ext cx="3800475" cy="80962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7560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Kkt</a:t>
            </a:r>
            <a:r>
              <a:rPr lang="it-IT" dirty="0"/>
              <a:t>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16" y="1998889"/>
            <a:ext cx="6448425" cy="4000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041" y="2046514"/>
            <a:ext cx="2076450" cy="3048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16" y="2560646"/>
            <a:ext cx="6810375" cy="27051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5751740"/>
            <a:ext cx="6800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2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Equality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8"/>
            <a:ext cx="4917295" cy="211181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46" y="2209120"/>
            <a:ext cx="5022396" cy="33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properties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8"/>
            <a:ext cx="6715125" cy="14954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b="18486"/>
          <a:stretch/>
        </p:blipFill>
        <p:spPr>
          <a:xfrm>
            <a:off x="1022223" y="4146804"/>
            <a:ext cx="5076825" cy="23370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739" y="3343248"/>
            <a:ext cx="4417744" cy="273775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496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Kkt</a:t>
            </a:r>
            <a:r>
              <a:rPr lang="it-IT" dirty="0"/>
              <a:t>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8"/>
            <a:ext cx="5799593" cy="41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1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duality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79" y="2121408"/>
            <a:ext cx="6667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5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1481545"/>
            <a:ext cx="10058400" cy="4636225"/>
          </a:xfrm>
        </p:spPr>
        <p:txBody>
          <a:bodyPr>
            <a:normAutofit/>
          </a:bodyPr>
          <a:lstStyle/>
          <a:p>
            <a:pPr algn="ctr"/>
            <a:r>
              <a:rPr lang="it-IT" sz="7200" dirty="0"/>
              <a:t>EXPLICIT MPC</a:t>
            </a:r>
            <a:endParaRPr lang="it-IT" sz="6500" dirty="0"/>
          </a:p>
        </p:txBody>
      </p:sp>
    </p:spTree>
    <p:extLst>
      <p:ext uri="{BB962C8B-B14F-4D97-AF65-F5344CB8AC3E}">
        <p14:creationId xmlns:p14="http://schemas.microsoft.com/office/powerpoint/2010/main" val="176642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3590" y="484632"/>
            <a:ext cx="10058400" cy="1609344"/>
          </a:xfrm>
        </p:spPr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predictive</a:t>
            </a:r>
            <a:r>
              <a:rPr lang="it-IT" dirty="0"/>
              <a:t> control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3586" y="2121408"/>
            <a:ext cx="11122153" cy="42793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MPC </a:t>
            </a:r>
            <a:r>
              <a:rPr lang="it-IT" dirty="0" err="1"/>
              <a:t>requires</a:t>
            </a:r>
            <a:r>
              <a:rPr lang="it-IT" dirty="0"/>
              <a:t> to solve a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constrained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optimization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problem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at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u="sng" dirty="0" err="1">
                <a:solidFill>
                  <a:srgbClr val="FF0000"/>
                </a:solidFill>
              </a:rPr>
              <a:t>each</a:t>
            </a:r>
            <a:r>
              <a:rPr lang="it-IT" i="1" u="sng" dirty="0">
                <a:solidFill>
                  <a:srgbClr val="FF0000"/>
                </a:solidFill>
              </a:rPr>
              <a:t> time </a:t>
            </a:r>
            <a:r>
              <a:rPr lang="it-IT" i="1" u="sng" dirty="0" err="1">
                <a:solidFill>
                  <a:srgbClr val="FF0000"/>
                </a:solidFill>
              </a:rPr>
              <a:t>step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(</a:t>
            </a:r>
            <a:r>
              <a:rPr lang="it-IT" i="1" dirty="0" err="1"/>
              <a:t>Receding</a:t>
            </a:r>
            <a:r>
              <a:rPr lang="it-IT" i="1" dirty="0"/>
              <a:t> </a:t>
            </a:r>
            <a:r>
              <a:rPr lang="it-IT" i="1" dirty="0" err="1"/>
              <a:t>horizon</a:t>
            </a:r>
            <a:r>
              <a:rPr lang="it-IT" i="1" dirty="0"/>
              <a:t>)</a:t>
            </a:r>
            <a:endParaRPr lang="it-IT" i="1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it-IT" dirty="0"/>
          </a:p>
          <a:p>
            <a:pPr marL="274320" lvl="1" indent="0">
              <a:buNone/>
            </a:pPr>
            <a:endParaRPr lang="it-IT" dirty="0"/>
          </a:p>
          <a:p>
            <a:pPr marL="274320" lvl="1" indent="0">
              <a:buNone/>
            </a:pPr>
            <a:r>
              <a:rPr lang="it-IT" dirty="0"/>
              <a:t>          </a:t>
            </a:r>
            <a:r>
              <a:rPr lang="it-IT" sz="2000" dirty="0"/>
              <a:t>Application of MPC </a:t>
            </a:r>
            <a:r>
              <a:rPr lang="it-IT" sz="2000" dirty="0" err="1"/>
              <a:t>limited</a:t>
            </a:r>
            <a:r>
              <a:rPr lang="it-IT" sz="2000" dirty="0"/>
              <a:t> to ‘slow </a:t>
            </a:r>
            <a:r>
              <a:rPr lang="it-IT" sz="2000" dirty="0" err="1"/>
              <a:t>processes</a:t>
            </a:r>
            <a:r>
              <a:rPr lang="it-IT" sz="2000" dirty="0"/>
              <a:t>’, e.g. </a:t>
            </a:r>
            <a:r>
              <a:rPr lang="it-IT" sz="2000" dirty="0" err="1"/>
              <a:t>chemical</a:t>
            </a:r>
            <a:r>
              <a:rPr lang="it-IT" sz="2000" dirty="0"/>
              <a:t> </a:t>
            </a:r>
            <a:r>
              <a:rPr lang="it-IT" sz="2000" dirty="0" err="1"/>
              <a:t>plants</a:t>
            </a:r>
            <a:endParaRPr lang="it-IT" sz="2000" dirty="0"/>
          </a:p>
          <a:p>
            <a:pPr lvl="4"/>
            <a:r>
              <a:rPr lang="it-IT" sz="1800" dirty="0" err="1"/>
              <a:t>Sampling</a:t>
            </a:r>
            <a:r>
              <a:rPr lang="it-IT" sz="1800" dirty="0"/>
              <a:t> time </a:t>
            </a:r>
            <a:r>
              <a:rPr lang="it-IT" sz="1800" dirty="0" err="1"/>
              <a:t>compatible</a:t>
            </a:r>
            <a:r>
              <a:rPr lang="it-IT" sz="1800" dirty="0"/>
              <a:t> with the time </a:t>
            </a:r>
            <a:r>
              <a:rPr lang="it-IT" sz="1800" dirty="0" err="1"/>
              <a:t>required</a:t>
            </a:r>
            <a:r>
              <a:rPr lang="it-IT" sz="1800" dirty="0"/>
              <a:t> to solve the </a:t>
            </a:r>
            <a:r>
              <a:rPr lang="it-IT" sz="1800" dirty="0" err="1"/>
              <a:t>optimization</a:t>
            </a:r>
            <a:r>
              <a:rPr lang="it-IT" sz="1800" dirty="0"/>
              <a:t> </a:t>
            </a:r>
          </a:p>
          <a:p>
            <a:pPr marL="1097280" lvl="4" indent="0">
              <a:buNone/>
            </a:pPr>
            <a:endParaRPr lang="it-IT" dirty="0"/>
          </a:p>
          <a:p>
            <a:pPr marL="274320" lvl="1" indent="0">
              <a:buNone/>
            </a:pPr>
            <a:r>
              <a:rPr lang="it-IT" dirty="0"/>
              <a:t>          </a:t>
            </a:r>
            <a:r>
              <a:rPr lang="it-IT" sz="2000" dirty="0" err="1"/>
              <a:t>Difficult</a:t>
            </a:r>
            <a:r>
              <a:rPr lang="it-IT" sz="2000" dirty="0"/>
              <a:t> to estimate the time </a:t>
            </a:r>
            <a:r>
              <a:rPr lang="it-IT" sz="2000" dirty="0" err="1"/>
              <a:t>required</a:t>
            </a:r>
            <a:r>
              <a:rPr lang="it-IT" sz="2000" dirty="0"/>
              <a:t> to solve the </a:t>
            </a:r>
            <a:r>
              <a:rPr lang="it-IT" sz="2000" dirty="0" err="1"/>
              <a:t>optimization</a:t>
            </a:r>
            <a:endParaRPr lang="it-IT" sz="2000" dirty="0"/>
          </a:p>
          <a:p>
            <a:pPr marL="274320" lvl="1" indent="0">
              <a:buNone/>
            </a:pPr>
            <a:endParaRPr lang="it-IT" sz="2000" dirty="0"/>
          </a:p>
          <a:p>
            <a:pPr marL="274320" lvl="1" indent="0">
              <a:buNone/>
            </a:pPr>
            <a:r>
              <a:rPr lang="it-IT" sz="2000" dirty="0"/>
              <a:t>         Online </a:t>
            </a:r>
            <a:r>
              <a:rPr lang="it-IT" sz="2000" dirty="0" err="1"/>
              <a:t>optimization</a:t>
            </a:r>
            <a:r>
              <a:rPr lang="it-IT" sz="2000" dirty="0"/>
              <a:t> </a:t>
            </a:r>
            <a:r>
              <a:rPr lang="it-IT" sz="2000" dirty="0" err="1"/>
              <a:t>requires</a:t>
            </a:r>
            <a:r>
              <a:rPr lang="it-IT" sz="2000" dirty="0"/>
              <a:t> </a:t>
            </a:r>
            <a:r>
              <a:rPr lang="it-IT" sz="2000" dirty="0" err="1"/>
              <a:t>expensive</a:t>
            </a:r>
            <a:r>
              <a:rPr lang="it-IT" sz="2000" dirty="0"/>
              <a:t> and </a:t>
            </a:r>
            <a:r>
              <a:rPr lang="it-IT" sz="2000" dirty="0" err="1"/>
              <a:t>often</a:t>
            </a:r>
            <a:r>
              <a:rPr lang="it-IT" sz="2000" dirty="0"/>
              <a:t> </a:t>
            </a:r>
            <a:r>
              <a:rPr lang="it-IT" sz="2000" dirty="0" err="1"/>
              <a:t>bulky</a:t>
            </a:r>
            <a:r>
              <a:rPr lang="it-IT" sz="2000" dirty="0"/>
              <a:t> hardware</a:t>
            </a:r>
          </a:p>
          <a:p>
            <a:pPr marL="274320" lvl="1" indent="0">
              <a:buNone/>
            </a:pPr>
            <a:endParaRPr lang="it-IT" sz="2000" dirty="0"/>
          </a:p>
          <a:p>
            <a:pPr marL="274320" lvl="1" indent="0">
              <a:buNone/>
            </a:pPr>
            <a:endParaRPr lang="it-IT" sz="2000" dirty="0"/>
          </a:p>
          <a:p>
            <a:pPr marL="274320" lvl="1" indent="0" algn="ctr">
              <a:buNone/>
            </a:pPr>
            <a:endParaRPr lang="it-IT" sz="1400" i="1" dirty="0"/>
          </a:p>
          <a:p>
            <a:pPr marL="274320" lvl="1" indent="0">
              <a:buNone/>
            </a:pPr>
            <a:r>
              <a:rPr lang="it-IT" sz="2000" i="1" dirty="0"/>
              <a:t>         </a:t>
            </a:r>
            <a:r>
              <a:rPr lang="it-IT" sz="2000" i="1" dirty="0" err="1"/>
              <a:t>Find</a:t>
            </a:r>
            <a:r>
              <a:rPr lang="it-IT" sz="2000" i="1" dirty="0"/>
              <a:t> a way to solve the </a:t>
            </a:r>
            <a:r>
              <a:rPr lang="it-IT" sz="2000" i="1" dirty="0" err="1"/>
              <a:t>optimization</a:t>
            </a:r>
            <a:r>
              <a:rPr lang="it-IT" sz="2000" i="1" dirty="0"/>
              <a:t> </a:t>
            </a:r>
            <a:r>
              <a:rPr lang="it-IT" sz="2000" i="1" dirty="0">
                <a:solidFill>
                  <a:srgbClr val="00B050"/>
                </a:solidFill>
              </a:rPr>
              <a:t>off-line</a:t>
            </a:r>
            <a:r>
              <a:rPr lang="it-IT" sz="2000" i="1" dirty="0"/>
              <a:t> for </a:t>
            </a:r>
            <a:r>
              <a:rPr lang="it-IT" sz="2000" i="1" dirty="0" err="1"/>
              <a:t>each</a:t>
            </a:r>
            <a:r>
              <a:rPr lang="it-IT" sz="2000" i="1" dirty="0"/>
              <a:t> </a:t>
            </a:r>
            <a:r>
              <a:rPr lang="it-IT" sz="2000" i="1" dirty="0" err="1"/>
              <a:t>possible</a:t>
            </a:r>
            <a:r>
              <a:rPr lang="it-IT" sz="2000" i="1" dirty="0"/>
              <a:t> </a:t>
            </a:r>
            <a:r>
              <a:rPr lang="it-IT" sz="2000" i="1" dirty="0" err="1"/>
              <a:t>initial</a:t>
            </a:r>
            <a:r>
              <a:rPr lang="it-IT" sz="2000" i="1" dirty="0"/>
              <a:t> </a:t>
            </a:r>
            <a:r>
              <a:rPr lang="it-IT" sz="2000" i="1" dirty="0" err="1"/>
              <a:t>condition</a:t>
            </a:r>
            <a:r>
              <a:rPr lang="it-IT" sz="2000" i="1" dirty="0"/>
              <a:t>             </a:t>
            </a:r>
          </a:p>
          <a:p>
            <a:pPr marL="274320" lvl="1" indent="0" algn="ctr">
              <a:buNone/>
            </a:pPr>
            <a:r>
              <a:rPr lang="it-IT" sz="2000" i="1" dirty="0"/>
              <a:t> </a:t>
            </a:r>
          </a:p>
        </p:txBody>
      </p:sp>
      <p:sp>
        <p:nvSpPr>
          <p:cNvPr id="4" name="Freccia a destra 3"/>
          <p:cNvSpPr/>
          <p:nvPr/>
        </p:nvSpPr>
        <p:spPr>
          <a:xfrm>
            <a:off x="1024249" y="3076700"/>
            <a:ext cx="492905" cy="1741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/>
          <p:cNvSpPr/>
          <p:nvPr/>
        </p:nvSpPr>
        <p:spPr>
          <a:xfrm>
            <a:off x="1024248" y="3940968"/>
            <a:ext cx="492905" cy="1741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1024248" y="4550230"/>
            <a:ext cx="492905" cy="1741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/>
          <p:cNvSpPr/>
          <p:nvPr/>
        </p:nvSpPr>
        <p:spPr>
          <a:xfrm>
            <a:off x="5900057" y="5052946"/>
            <a:ext cx="293914" cy="46808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469" y="5782294"/>
            <a:ext cx="353428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Parametric</a:t>
            </a:r>
            <a:r>
              <a:rPr lang="it-IT" dirty="0"/>
              <a:t> </a:t>
            </a:r>
            <a:r>
              <a:rPr lang="it-IT" dirty="0" err="1"/>
              <a:t>programming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002657"/>
                <a:ext cx="10947981" cy="47365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dirty="0"/>
                  <a:t>General </a:t>
                </a:r>
                <a:r>
                  <a:rPr lang="it-IT" dirty="0" err="1"/>
                  <a:t>formulation</a:t>
                </a: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r>
                  <a:rPr lang="it-IT" i="1" dirty="0"/>
                  <a:t> </a:t>
                </a:r>
              </a:p>
              <a:p>
                <a:pPr marL="985838" indent="-182563"/>
                <a:endParaRPr lang="it-IT" i="1" dirty="0"/>
              </a:p>
              <a:p>
                <a:pPr marL="985838" indent="-182563"/>
                <a:r>
                  <a:rPr lang="it-IT" i="1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u="sng" dirty="0" err="1"/>
                  <a:t>vector</a:t>
                </a:r>
                <a:r>
                  <a:rPr lang="it-IT" u="sng" dirty="0"/>
                  <a:t> of </a:t>
                </a:r>
                <a:r>
                  <a:rPr lang="it-IT" u="sng" dirty="0" err="1"/>
                  <a:t>optimization</a:t>
                </a:r>
                <a:r>
                  <a:rPr lang="it-IT" u="sng" dirty="0"/>
                  <a:t> </a:t>
                </a:r>
                <a:r>
                  <a:rPr lang="it-IT" u="sng" dirty="0" err="1"/>
                  <a:t>variables</a:t>
                </a:r>
                <a:r>
                  <a:rPr lang="it-IT" u="sng" dirty="0"/>
                  <a:t> </a:t>
                </a:r>
              </a:p>
              <a:p>
                <a:pPr marL="985838" indent="-182563"/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u="sng" dirty="0" err="1"/>
                  <a:t>vector</a:t>
                </a:r>
                <a:r>
                  <a:rPr lang="it-IT" u="sng" dirty="0"/>
                  <a:t> of </a:t>
                </a:r>
                <a:r>
                  <a:rPr lang="it-IT" u="sng" dirty="0" err="1"/>
                  <a:t>parameters</a:t>
                </a:r>
                <a:r>
                  <a:rPr lang="it-IT" u="sng" dirty="0"/>
                  <a:t> </a:t>
                </a:r>
                <a:r>
                  <a:rPr lang="it-IT" dirty="0"/>
                  <a:t>(i.e.  </a:t>
                </a:r>
                <a:r>
                  <a:rPr lang="it-IT" dirty="0" err="1"/>
                  <a:t>initial</a:t>
                </a:r>
                <a:r>
                  <a:rPr lang="it-IT" dirty="0"/>
                  <a:t> state </a:t>
                </a:r>
                <a:r>
                  <a:rPr lang="it-IT" dirty="0" err="1"/>
                  <a:t>conditions</a:t>
                </a:r>
                <a:r>
                  <a:rPr lang="it-IT" dirty="0"/>
                  <a:t>)</a:t>
                </a:r>
              </a:p>
              <a:p>
                <a:pPr marL="985838" lvl="1" indent="-182563"/>
                <a:endParaRPr lang="it-IT" dirty="0"/>
              </a:p>
              <a:p>
                <a:pPr marL="1260158" lvl="2" indent="-182563"/>
                <a:r>
                  <a:rPr lang="it-IT" sz="1900" dirty="0" err="1"/>
                  <a:t>When</a:t>
                </a:r>
                <a:r>
                  <a:rPr lang="it-IT" sz="1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9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9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it-IT" sz="19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19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sz="19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it-IT" sz="1900" b="1" dirty="0"/>
                  <a:t> </a:t>
                </a:r>
                <a:r>
                  <a:rPr lang="it-IT" sz="1900" dirty="0"/>
                  <a:t>with </a:t>
                </a:r>
                <a:r>
                  <a:rPr lang="it-IT" sz="1900" i="1" dirty="0"/>
                  <a:t>n&gt;1, </a:t>
                </a:r>
                <a:r>
                  <a:rPr lang="it-IT" sz="1900" dirty="0" err="1"/>
                  <a:t>then</a:t>
                </a:r>
                <a:r>
                  <a:rPr lang="it-IT" sz="1900" dirty="0"/>
                  <a:t> </a:t>
                </a:r>
                <a:r>
                  <a:rPr lang="it-IT" sz="1900" dirty="0" err="1"/>
                  <a:t>we</a:t>
                </a:r>
                <a:r>
                  <a:rPr lang="it-IT" sz="1900" dirty="0"/>
                  <a:t> talk </a:t>
                </a:r>
                <a:r>
                  <a:rPr lang="it-IT" sz="1900" dirty="0" err="1"/>
                  <a:t>about</a:t>
                </a:r>
                <a:r>
                  <a:rPr lang="it-IT" sz="1900" dirty="0"/>
                  <a:t> multi-</a:t>
                </a:r>
                <a:r>
                  <a:rPr lang="it-IT" sz="1900" dirty="0" err="1"/>
                  <a:t>parametric</a:t>
                </a:r>
                <a:r>
                  <a:rPr lang="it-IT" sz="1900" dirty="0"/>
                  <a:t> </a:t>
                </a:r>
                <a:r>
                  <a:rPr lang="it-IT" sz="1900" dirty="0" err="1"/>
                  <a:t>programming</a:t>
                </a:r>
                <a:endParaRPr lang="it-IT" sz="1900" dirty="0"/>
              </a:p>
              <a:p>
                <a:pPr marL="985838" lvl="1" indent="-182563"/>
                <a:endParaRPr lang="it-IT" b="1" dirty="0"/>
              </a:p>
              <a:p>
                <a:pPr lvl="1"/>
                <a:r>
                  <a:rPr lang="it-IT" sz="2100" b="1" dirty="0" err="1"/>
                  <a:t>Parametric</a:t>
                </a:r>
                <a:r>
                  <a:rPr lang="it-IT" sz="2100" b="1" dirty="0"/>
                  <a:t> </a:t>
                </a:r>
                <a:r>
                  <a:rPr lang="it-IT" sz="2100" b="1" dirty="0" err="1"/>
                  <a:t>program</a:t>
                </a:r>
                <a:r>
                  <a:rPr lang="it-IT" sz="2100" b="1" dirty="0"/>
                  <a:t>: </a:t>
                </a:r>
                <a:r>
                  <a:rPr lang="it-IT" sz="2100" dirty="0" err="1"/>
                  <a:t>solution</a:t>
                </a:r>
                <a:r>
                  <a:rPr lang="it-IT" sz="2100" dirty="0"/>
                  <a:t> for the full </a:t>
                </a:r>
                <a:r>
                  <a:rPr lang="it-IT" sz="2100" dirty="0" err="1"/>
                  <a:t>range</a:t>
                </a:r>
                <a:r>
                  <a:rPr lang="it-IT" sz="2100" dirty="0"/>
                  <a:t> of </a:t>
                </a:r>
                <a:r>
                  <a:rPr lang="it-IT" sz="2100" dirty="0" err="1"/>
                  <a:t>parameters</a:t>
                </a:r>
                <a:r>
                  <a:rPr lang="it-IT" sz="2100" dirty="0"/>
                  <a:t> </a:t>
                </a:r>
                <a:r>
                  <a:rPr lang="it-IT" sz="2100" b="1" dirty="0"/>
                  <a:t>x</a:t>
                </a:r>
              </a:p>
              <a:p>
                <a:pPr lvl="1"/>
                <a:endParaRPr lang="it-IT" b="1" dirty="0"/>
              </a:p>
              <a:p>
                <a:pPr lvl="1"/>
                <a:r>
                  <a:rPr lang="it-IT" sz="2100" b="1" dirty="0" err="1"/>
                  <a:t>We</a:t>
                </a:r>
                <a:r>
                  <a:rPr lang="it-IT" sz="2100" b="1" dirty="0"/>
                  <a:t> </a:t>
                </a:r>
                <a:r>
                  <a:rPr lang="it-IT" sz="2100" b="1" dirty="0" err="1"/>
                  <a:t>consider</a:t>
                </a:r>
                <a:endParaRPr lang="it-IT" sz="2100" b="1" dirty="0"/>
              </a:p>
              <a:p>
                <a:pPr lvl="1"/>
                <a:endParaRPr lang="it-IT" sz="500" b="1" dirty="0"/>
              </a:p>
              <a:p>
                <a:pPr marL="1440180" lvl="4" indent="-342900">
                  <a:buFont typeface="+mj-lt"/>
                  <a:buAutoNum type="arabicPeriod"/>
                </a:pPr>
                <a:r>
                  <a:rPr lang="it-IT" sz="2100" b="1" dirty="0">
                    <a:solidFill>
                      <a:srgbClr val="0C03BD"/>
                    </a:solidFill>
                  </a:rPr>
                  <a:t>Multi-</a:t>
                </a:r>
                <a:r>
                  <a:rPr lang="it-IT" sz="2100" b="1" dirty="0" err="1">
                    <a:solidFill>
                      <a:srgbClr val="0C03BD"/>
                    </a:solidFill>
                  </a:rPr>
                  <a:t>parametric</a:t>
                </a:r>
                <a:r>
                  <a:rPr lang="it-IT" sz="2100" b="1" dirty="0">
                    <a:solidFill>
                      <a:srgbClr val="0C03BD"/>
                    </a:solidFill>
                  </a:rPr>
                  <a:t> </a:t>
                </a:r>
                <a:r>
                  <a:rPr lang="it-IT" sz="2100" b="1" dirty="0" err="1">
                    <a:solidFill>
                      <a:srgbClr val="0C03BD"/>
                    </a:solidFill>
                  </a:rPr>
                  <a:t>LPs</a:t>
                </a:r>
                <a:r>
                  <a:rPr lang="it-IT" sz="2100" b="1" dirty="0">
                    <a:solidFill>
                      <a:srgbClr val="0C03BD"/>
                    </a:solidFill>
                  </a:rPr>
                  <a:t> (mp-</a:t>
                </a:r>
                <a:r>
                  <a:rPr lang="it-IT" sz="2100" b="1" dirty="0" err="1">
                    <a:solidFill>
                      <a:srgbClr val="0C03BD"/>
                    </a:solidFill>
                  </a:rPr>
                  <a:t>LPs</a:t>
                </a:r>
                <a:r>
                  <a:rPr lang="it-IT" sz="2100" b="1" dirty="0">
                    <a:solidFill>
                      <a:srgbClr val="0C03BD"/>
                    </a:solidFill>
                  </a:rPr>
                  <a:t>)</a:t>
                </a:r>
              </a:p>
              <a:p>
                <a:pPr marL="1440180" lvl="4" indent="-342900">
                  <a:buFont typeface="+mj-lt"/>
                  <a:buAutoNum type="arabicPeriod"/>
                </a:pPr>
                <a:r>
                  <a:rPr lang="it-IT" sz="2100" b="1" dirty="0">
                    <a:solidFill>
                      <a:srgbClr val="0C03BD"/>
                    </a:solidFill>
                  </a:rPr>
                  <a:t>Multi-</a:t>
                </a:r>
                <a:r>
                  <a:rPr lang="it-IT" sz="2100" b="1" dirty="0" err="1">
                    <a:solidFill>
                      <a:srgbClr val="0C03BD"/>
                    </a:solidFill>
                  </a:rPr>
                  <a:t>parametric</a:t>
                </a:r>
                <a:r>
                  <a:rPr lang="it-IT" sz="2100" b="1" dirty="0">
                    <a:solidFill>
                      <a:srgbClr val="0C03BD"/>
                    </a:solidFill>
                  </a:rPr>
                  <a:t> </a:t>
                </a:r>
                <a:r>
                  <a:rPr lang="it-IT" sz="2100" b="1" dirty="0" err="1">
                    <a:solidFill>
                      <a:srgbClr val="0C03BD"/>
                    </a:solidFill>
                  </a:rPr>
                  <a:t>QPs</a:t>
                </a:r>
                <a:r>
                  <a:rPr lang="it-IT" sz="2100" b="1" dirty="0">
                    <a:solidFill>
                      <a:srgbClr val="0C03BD"/>
                    </a:solidFill>
                  </a:rPr>
                  <a:t> (mp-</a:t>
                </a:r>
                <a:r>
                  <a:rPr lang="it-IT" sz="2100" b="1" dirty="0" err="1">
                    <a:solidFill>
                      <a:srgbClr val="0C03BD"/>
                    </a:solidFill>
                  </a:rPr>
                  <a:t>QPs</a:t>
                </a:r>
                <a:r>
                  <a:rPr lang="it-IT" sz="2100" b="1" dirty="0">
                    <a:solidFill>
                      <a:srgbClr val="0C03BD"/>
                    </a:solidFill>
                  </a:rPr>
                  <a:t>)</a:t>
                </a:r>
                <a:r>
                  <a:rPr lang="it-IT" sz="2100" dirty="0"/>
                  <a:t>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002657"/>
                <a:ext cx="10947981" cy="4736593"/>
              </a:xfrm>
              <a:blipFill rotWithShape="0">
                <a:blip r:embed="rId2"/>
                <a:stretch>
                  <a:fillRect l="-56" t="-2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/>
          <p:cNvGrpSpPr/>
          <p:nvPr/>
        </p:nvGrpSpPr>
        <p:grpSpPr>
          <a:xfrm>
            <a:off x="2190315" y="2504147"/>
            <a:ext cx="3616718" cy="1022824"/>
            <a:chOff x="3924113" y="1981633"/>
            <a:chExt cx="4142972" cy="1148727"/>
          </a:xfrm>
        </p:grpSpPr>
        <p:grpSp>
          <p:nvGrpSpPr>
            <p:cNvPr id="6" name="Gruppo 5"/>
            <p:cNvGrpSpPr/>
            <p:nvPr/>
          </p:nvGrpSpPr>
          <p:grpSpPr>
            <a:xfrm>
              <a:off x="3924113" y="1981633"/>
              <a:ext cx="3449819" cy="660083"/>
              <a:chOff x="3929063" y="3062289"/>
              <a:chExt cx="3833132" cy="733425"/>
            </a:xfrm>
          </p:grpSpPr>
          <p:pic>
            <p:nvPicPr>
              <p:cNvPr id="4" name="Immagine 3"/>
              <p:cNvPicPr>
                <a:picLocks noChangeAspect="1"/>
              </p:cNvPicPr>
              <p:nvPr/>
            </p:nvPicPr>
            <p:blipFill rotWithShape="1">
              <a:blip r:embed="rId3"/>
              <a:srcRect r="45981"/>
              <a:stretch/>
            </p:blipFill>
            <p:spPr>
              <a:xfrm>
                <a:off x="3929063" y="3062289"/>
                <a:ext cx="2341109" cy="733425"/>
              </a:xfrm>
              <a:prstGeom prst="rect">
                <a:avLst/>
              </a:prstGeom>
            </p:spPr>
          </p:pic>
          <p:pic>
            <p:nvPicPr>
              <p:cNvPr id="5" name="Immagine 4"/>
              <p:cNvPicPr>
                <a:picLocks noChangeAspect="1"/>
              </p:cNvPicPr>
              <p:nvPr/>
            </p:nvPicPr>
            <p:blipFill rotWithShape="1">
              <a:blip r:embed="rId3"/>
              <a:srcRect l="69089" t="13447" b="16794"/>
              <a:stretch/>
            </p:blipFill>
            <p:spPr>
              <a:xfrm>
                <a:off x="6422572" y="3151413"/>
                <a:ext cx="1339623" cy="511628"/>
              </a:xfrm>
              <a:prstGeom prst="rect">
                <a:avLst/>
              </a:prstGeom>
            </p:spPr>
          </p:pic>
        </p:grp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896" y="2613749"/>
              <a:ext cx="1863189" cy="516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893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  <a:ea typeface="+mn-ea"/>
                <a:cs typeface="+mn-cs"/>
              </a:rPr>
              <a:t>mp-LP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55154"/>
                <a:ext cx="10058400" cy="47544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C03BD"/>
                    </a:solidFill>
                  </a:rPr>
                  <a:t>Formulation: </a:t>
                </a:r>
                <a:r>
                  <a:rPr lang="it-IT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p>
                    </m:sSup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300" dirty="0"/>
              </a:p>
              <a:p>
                <a:r>
                  <a:rPr lang="it-IT" dirty="0" err="1"/>
                  <a:t>Primal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                                                                   Dual </a:t>
                </a:r>
                <a:r>
                  <a:rPr lang="it-IT" dirty="0" err="1"/>
                  <a:t>problem</a:t>
                </a:r>
                <a:endParaRPr lang="it-IT" dirty="0"/>
              </a:p>
              <a:p>
                <a:endParaRPr lang="it-IT" dirty="0"/>
              </a:p>
              <a:p>
                <a:endParaRPr lang="it-IT" sz="1800" dirty="0"/>
              </a:p>
              <a:p>
                <a:endParaRPr lang="it-IT" sz="1800" dirty="0"/>
              </a:p>
              <a:p>
                <a:pPr marL="0" indent="0">
                  <a:buNone/>
                </a:pPr>
                <a:endParaRPr lang="it-IT" sz="500" dirty="0">
                  <a:solidFill>
                    <a:srgbClr val="0C03BD"/>
                  </a:solidFill>
                </a:endParaRPr>
              </a:p>
              <a:p>
                <a:pPr marL="808038" indent="-182563">
                  <a:buNone/>
                </a:pPr>
                <a:r>
                  <a:rPr lang="it-IT" sz="1800" dirty="0">
                    <a:solidFill>
                      <a:srgbClr val="0C03BD"/>
                    </a:solidFill>
                  </a:rPr>
                  <a:t>KKT </a:t>
                </a:r>
                <a:r>
                  <a:rPr lang="it-IT" sz="1800" dirty="0" err="1">
                    <a:solidFill>
                      <a:srgbClr val="0C03BD"/>
                    </a:solidFill>
                  </a:rPr>
                  <a:t>Conditions</a:t>
                </a:r>
                <a:endParaRPr lang="it-IT" sz="1800" dirty="0">
                  <a:solidFill>
                    <a:srgbClr val="0C03BD"/>
                  </a:solidFill>
                </a:endParaRPr>
              </a:p>
              <a:p>
                <a:pPr marL="808038" indent="-182563" algn="just"/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𝐺𝑧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𝑆𝑥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e>
                      <m:sup/>
                    </m:sSup>
                  </m:oMath>
                </a14:m>
                <a:endParaRPr lang="it-IT" sz="1800" dirty="0">
                  <a:solidFill>
                    <a:schemeClr val="tx1"/>
                  </a:solidFill>
                </a:endParaRPr>
              </a:p>
              <a:p>
                <a:pPr marL="808038" indent="-182563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8038" indent="-182563" algn="just"/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𝐺𝑧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𝑆𝑥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sup/>
                    </m:sSup>
                  </m:oMath>
                </a14:m>
                <a:endParaRPr lang="it-IT" sz="1800" dirty="0">
                  <a:solidFill>
                    <a:schemeClr val="tx1"/>
                  </a:solidFill>
                </a:endParaRPr>
              </a:p>
              <a:p>
                <a:pPr marL="808038" indent="-182563" algn="just"/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π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/>
                    </m:sSup>
                  </m:oMath>
                </a14:m>
                <a:endParaRPr lang="it-IT" sz="1800" dirty="0">
                  <a:solidFill>
                    <a:srgbClr val="0C03BD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55154"/>
                <a:ext cx="10058400" cy="4754404"/>
              </a:xfrm>
              <a:blipFill rotWithShape="0">
                <a:blip r:embed="rId2"/>
                <a:stretch>
                  <a:fillRect l="-667" t="-1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59" y="3182327"/>
            <a:ext cx="3557649" cy="76030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036" y="3182327"/>
            <a:ext cx="2953307" cy="126364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1556736" y="4332356"/>
            <a:ext cx="2991513" cy="2377202"/>
          </a:xfrm>
          <a:prstGeom prst="rect">
            <a:avLst/>
          </a:prstGeom>
          <a:noFill/>
          <a:ln w="34925">
            <a:solidFill>
              <a:srgbClr val="0C0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55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  <a:ea typeface="+mn-ea"/>
                <a:cs typeface="+mn-cs"/>
              </a:rPr>
              <a:t>mp-LP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55154"/>
                <a:ext cx="10058400" cy="51225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 err="1">
                    <a:solidFill>
                      <a:srgbClr val="0C03BD"/>
                    </a:solidFill>
                  </a:rPr>
                  <a:t>Feasible</a:t>
                </a:r>
                <a:r>
                  <a:rPr lang="it-IT" dirty="0">
                    <a:solidFill>
                      <a:srgbClr val="0C03BD"/>
                    </a:solidFill>
                  </a:rPr>
                  <a:t> set: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/>
                    </m:sSup>
                  </m:oMath>
                </a14:m>
                <a:r>
                  <a:rPr lang="it-IT" dirty="0" err="1"/>
                  <a:t>is</a:t>
                </a:r>
                <a:r>
                  <a:rPr lang="it-IT" dirty="0"/>
                  <a:t> the set of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points</a:t>
                </a:r>
                <a:r>
                  <a:rPr lang="it-IT" dirty="0"/>
                  <a:t> for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exist</a:t>
                </a:r>
                <a:r>
                  <a:rPr lang="it-IT" dirty="0"/>
                  <a:t> a </a:t>
                </a:r>
                <a:r>
                  <a:rPr lang="it-IT" dirty="0" err="1"/>
                  <a:t>solution</a:t>
                </a:r>
                <a:r>
                  <a:rPr lang="it-IT" dirty="0"/>
                  <a:t> to the </a:t>
                </a:r>
                <a:r>
                  <a:rPr lang="it-IT" dirty="0" err="1"/>
                  <a:t>primal</a:t>
                </a:r>
                <a:r>
                  <a:rPr lang="it-IT" dirty="0"/>
                  <a:t> (P.P.) and the </a:t>
                </a:r>
                <a:r>
                  <a:rPr lang="it-IT" dirty="0" err="1"/>
                  <a:t>dual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(D.P.).</a:t>
                </a:r>
              </a:p>
              <a:p>
                <a:pPr marL="0" indent="0">
                  <a:buNone/>
                </a:pPr>
                <a:r>
                  <a:rPr lang="it-IT" dirty="0" err="1"/>
                  <a:t>Denoting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constraint</a:t>
                </a:r>
                <a:r>
                  <a:rPr lang="it-IT" dirty="0"/>
                  <a:t> </a:t>
                </a:r>
                <a:r>
                  <a:rPr lang="it-IT" dirty="0" err="1"/>
                  <a:t>index</a:t>
                </a:r>
                <a:r>
                  <a:rPr lang="it-IT" dirty="0"/>
                  <a:t> set, </a:t>
                </a:r>
                <a:r>
                  <a:rPr lang="it-IT" dirty="0" err="1"/>
                  <a:t>define</a:t>
                </a:r>
                <a:endParaRPr lang="it-IT" dirty="0"/>
              </a:p>
              <a:p>
                <a:pPr lvl="4"/>
                <a:endParaRPr lang="it-IT" sz="2000" dirty="0"/>
              </a:p>
              <a:p>
                <a:pPr marL="534988" lvl="4" indent="-182563"/>
                <a:r>
                  <a:rPr lang="it-IT" sz="2000" dirty="0">
                    <a:solidFill>
                      <a:srgbClr val="0C03BD"/>
                    </a:solidFill>
                  </a:rPr>
                  <a:t>Set of Active </a:t>
                </a:r>
                <a:r>
                  <a:rPr lang="it-IT" sz="2000" dirty="0" err="1">
                    <a:solidFill>
                      <a:srgbClr val="0C03BD"/>
                    </a:solidFill>
                  </a:rPr>
                  <a:t>constraints</a:t>
                </a:r>
                <a:endParaRPr lang="it-IT" sz="2000" dirty="0">
                  <a:solidFill>
                    <a:srgbClr val="0C03BD"/>
                  </a:solidFill>
                </a:endParaRPr>
              </a:p>
              <a:p>
                <a:pPr marL="534988" lvl="4" indent="-182563"/>
                <a:endParaRPr lang="it-IT" sz="2000" dirty="0">
                  <a:solidFill>
                    <a:srgbClr val="0C03BD"/>
                  </a:solidFill>
                </a:endParaRPr>
              </a:p>
              <a:p>
                <a:pPr marL="534988" lvl="4" indent="-182563"/>
                <a:r>
                  <a:rPr lang="it-IT" sz="2000" dirty="0">
                    <a:solidFill>
                      <a:srgbClr val="0C03BD"/>
                    </a:solidFill>
                  </a:rPr>
                  <a:t>Set of </a:t>
                </a:r>
                <a:r>
                  <a:rPr lang="it-IT" sz="2000" dirty="0" err="1">
                    <a:solidFill>
                      <a:srgbClr val="0C03BD"/>
                    </a:solidFill>
                  </a:rPr>
                  <a:t>Inactive</a:t>
                </a:r>
                <a:r>
                  <a:rPr lang="it-IT" sz="2000" dirty="0">
                    <a:solidFill>
                      <a:srgbClr val="0C03BD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C03BD"/>
                    </a:solidFill>
                  </a:rPr>
                  <a:t>constraints</a:t>
                </a:r>
                <a:endParaRPr lang="it-IT" sz="2000" dirty="0">
                  <a:solidFill>
                    <a:srgbClr val="0C03BD"/>
                  </a:solidFill>
                </a:endParaRPr>
              </a:p>
              <a:p>
                <a:pPr marL="534988" lvl="4" indent="-182563"/>
                <a:endParaRPr lang="it-IT" sz="2000" dirty="0">
                  <a:solidFill>
                    <a:srgbClr val="0C03BD"/>
                  </a:solidFill>
                </a:endParaRPr>
              </a:p>
              <a:p>
                <a:pPr marL="534988" lvl="4" indent="-182563"/>
                <a:r>
                  <a:rPr lang="it-IT" sz="2000" dirty="0">
                    <a:solidFill>
                      <a:srgbClr val="0C03BD"/>
                    </a:solidFill>
                  </a:rPr>
                  <a:t>Critical </a:t>
                </a:r>
                <a:r>
                  <a:rPr lang="it-IT" sz="2000" dirty="0" err="1">
                    <a:solidFill>
                      <a:srgbClr val="0C03BD"/>
                    </a:solidFill>
                  </a:rPr>
                  <a:t>region</a:t>
                </a:r>
                <a:r>
                  <a:rPr lang="it-IT" sz="2000" dirty="0">
                    <a:solidFill>
                      <a:srgbClr val="0C03BD"/>
                    </a:solidFill>
                  </a:rPr>
                  <a:t> </a:t>
                </a:r>
                <a:r>
                  <a:rPr lang="it-IT" sz="2000" dirty="0"/>
                  <a:t>for a </a:t>
                </a:r>
                <a:r>
                  <a:rPr lang="it-IT" sz="2000" dirty="0" err="1"/>
                  <a:t>given</a:t>
                </a:r>
                <a:r>
                  <a:rPr lang="it-IT" sz="2000" dirty="0"/>
                  <a:t> set</a:t>
                </a:r>
                <a:r>
                  <a:rPr lang="it-IT" sz="2000" dirty="0">
                    <a:solidFill>
                      <a:srgbClr val="0C03BD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55154"/>
                <a:ext cx="10058400" cy="5122540"/>
              </a:xfrm>
              <a:blipFill rotWithShape="0">
                <a:blip r:embed="rId2"/>
                <a:stretch>
                  <a:fillRect l="-66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/>
          <p:cNvGrpSpPr/>
          <p:nvPr/>
        </p:nvGrpSpPr>
        <p:grpSpPr>
          <a:xfrm>
            <a:off x="4853224" y="3317452"/>
            <a:ext cx="6421580" cy="437660"/>
            <a:chOff x="109847" y="167894"/>
            <a:chExt cx="12090505" cy="619125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847" y="194119"/>
              <a:ext cx="8077200" cy="58102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9377" y="167894"/>
              <a:ext cx="3990975" cy="619125"/>
            </a:xfrm>
            <a:prstGeom prst="rect">
              <a:avLst/>
            </a:prstGeom>
          </p:spPr>
        </p:pic>
      </p:grpSp>
      <p:grpSp>
        <p:nvGrpSpPr>
          <p:cNvPr id="12" name="Gruppo 11"/>
          <p:cNvGrpSpPr/>
          <p:nvPr/>
        </p:nvGrpSpPr>
        <p:grpSpPr>
          <a:xfrm>
            <a:off x="4853224" y="4038451"/>
            <a:ext cx="6421580" cy="415637"/>
            <a:chOff x="0" y="50109"/>
            <a:chExt cx="11792197" cy="571500"/>
          </a:xfrm>
        </p:grpSpPr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684"/>
              <a:ext cx="7848600" cy="542925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4997" y="50109"/>
              <a:ext cx="4267200" cy="571500"/>
            </a:xfrm>
            <a:prstGeom prst="rect">
              <a:avLst/>
            </a:prstGeom>
          </p:spPr>
        </p:pic>
      </p:grpSp>
      <p:pic>
        <p:nvPicPr>
          <p:cNvPr id="13" name="Immagin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110" y="4764125"/>
            <a:ext cx="995363" cy="35695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5555" y="5483219"/>
            <a:ext cx="4069835" cy="4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64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mp-LP: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geometric</a:t>
            </a:r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33283"/>
            <a:ext cx="10058400" cy="4050792"/>
          </a:xfrm>
        </p:spPr>
        <p:txBody>
          <a:bodyPr/>
          <a:lstStyle/>
          <a:p>
            <a:r>
              <a:rPr lang="en-US" dirty="0"/>
              <a:t>exploration of the parameter space </a:t>
            </a:r>
            <a:r>
              <a:rPr lang="en-US" i="1" dirty="0"/>
              <a:t>X</a:t>
            </a:r>
            <a:r>
              <a:rPr lang="en-US" dirty="0"/>
              <a:t> using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r>
              <a:rPr lang="it-IT" dirty="0" err="1"/>
              <a:t>requires</a:t>
            </a:r>
            <a:r>
              <a:rPr lang="it-IT" dirty="0"/>
              <a:t> an LP solver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>
                <a:solidFill>
                  <a:srgbClr val="0C03BD"/>
                </a:solidFill>
              </a:rPr>
              <a:t>Step</a:t>
            </a:r>
            <a:r>
              <a:rPr lang="it-IT" dirty="0">
                <a:solidFill>
                  <a:srgbClr val="0C03BD"/>
                </a:solidFill>
              </a:rPr>
              <a:t> 1: solve an LP:  </a:t>
            </a:r>
            <a:r>
              <a:rPr lang="it-IT" dirty="0"/>
              <a:t>for an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2774320" lvl="8" indent="-457200">
              <a:buFont typeface="+mj-lt"/>
              <a:buAutoNum type="arabicPeriod"/>
            </a:pPr>
            <a:r>
              <a:rPr lang="it-IT" sz="1800" dirty="0"/>
              <a:t>Solve P.P. &amp; D.P.</a:t>
            </a:r>
          </a:p>
          <a:p>
            <a:pPr marL="2774320" lvl="8" indent="-457200">
              <a:buFont typeface="+mj-lt"/>
              <a:buAutoNum type="arabicPeriod"/>
            </a:pPr>
            <a:endParaRPr lang="it-IT" sz="1800" dirty="0"/>
          </a:p>
          <a:p>
            <a:pPr marL="2774320" lvl="8" indent="-457200">
              <a:buFont typeface="+mj-lt"/>
              <a:buAutoNum type="arabicPeriod"/>
            </a:pPr>
            <a:r>
              <a:rPr lang="it-IT" sz="1800" dirty="0" err="1"/>
              <a:t>Obtain</a:t>
            </a:r>
            <a:r>
              <a:rPr lang="it-IT" sz="1800" dirty="0"/>
              <a:t>                          and                             </a:t>
            </a:r>
            <a:r>
              <a:rPr lang="it-IT" sz="1800" dirty="0" err="1"/>
              <a:t>and</a:t>
            </a:r>
            <a:r>
              <a:rPr lang="it-IT" sz="1800" dirty="0"/>
              <a:t> </a:t>
            </a:r>
            <a:r>
              <a:rPr lang="it-IT" sz="1800" dirty="0" err="1"/>
              <a:t>matrices</a:t>
            </a:r>
            <a:endParaRPr lang="it-IT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120" y="3411744"/>
            <a:ext cx="1002599" cy="33203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58" y="4144101"/>
            <a:ext cx="2511940" cy="3132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146" y="4837606"/>
            <a:ext cx="1374022" cy="27783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413" y="4841070"/>
            <a:ext cx="1536185" cy="28974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596" y="5306052"/>
            <a:ext cx="5779047" cy="8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88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mp-LP: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geometric</a:t>
            </a:r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7" y="2121408"/>
            <a:ext cx="10591721" cy="4736592"/>
          </a:xfrm>
        </p:spPr>
        <p:txBody>
          <a:bodyPr>
            <a:normAutofit/>
          </a:bodyPr>
          <a:lstStyle/>
          <a:p>
            <a:r>
              <a:rPr lang="en-US" dirty="0"/>
              <a:t>exploration of the parameter space </a:t>
            </a:r>
            <a:r>
              <a:rPr lang="en-US" i="1" dirty="0"/>
              <a:t>X</a:t>
            </a:r>
            <a:r>
              <a:rPr lang="en-US" dirty="0"/>
              <a:t> using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r>
              <a:rPr lang="it-IT" dirty="0" err="1"/>
              <a:t>requires</a:t>
            </a:r>
            <a:r>
              <a:rPr lang="it-IT" dirty="0"/>
              <a:t> an LP solver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0C03BD"/>
                </a:solidFill>
              </a:rPr>
              <a:t>Step</a:t>
            </a:r>
            <a:r>
              <a:rPr lang="it-IT" dirty="0">
                <a:solidFill>
                  <a:srgbClr val="0C03BD"/>
                </a:solidFill>
              </a:rPr>
              <a:t> 2: </a:t>
            </a:r>
            <a:r>
              <a:rPr lang="it-IT" dirty="0" err="1">
                <a:solidFill>
                  <a:srgbClr val="0C03BD"/>
                </a:solidFill>
              </a:rPr>
              <a:t>determine</a:t>
            </a:r>
            <a:r>
              <a:rPr lang="it-IT" dirty="0">
                <a:solidFill>
                  <a:srgbClr val="0C03BD"/>
                </a:solidFill>
              </a:rPr>
              <a:t> :               ,              and</a:t>
            </a:r>
          </a:p>
          <a:p>
            <a:pPr marL="2600325" indent="-184150">
              <a:buFont typeface="+mj-lt"/>
              <a:buAutoNum type="arabicPeriod"/>
            </a:pPr>
            <a:r>
              <a:rPr lang="it-IT" sz="1800" dirty="0"/>
              <a:t>From the </a:t>
            </a:r>
            <a:r>
              <a:rPr lang="it-IT" sz="1800" dirty="0" err="1"/>
              <a:t>primal</a:t>
            </a:r>
            <a:r>
              <a:rPr lang="it-IT" sz="1800" dirty="0"/>
              <a:t> </a:t>
            </a:r>
            <a:r>
              <a:rPr lang="it-IT" sz="1800" dirty="0" err="1"/>
              <a:t>feasibility</a:t>
            </a:r>
            <a:r>
              <a:rPr lang="it-IT" sz="1800" dirty="0"/>
              <a:t> </a:t>
            </a:r>
            <a:r>
              <a:rPr lang="it-IT" sz="1800" dirty="0" err="1"/>
              <a:t>conditions</a:t>
            </a:r>
            <a:endParaRPr lang="it-IT" sz="1800" dirty="0"/>
          </a:p>
          <a:p>
            <a:pPr marL="2600325" indent="-184150">
              <a:buFont typeface="+mj-lt"/>
              <a:buAutoNum type="arabicPeriod"/>
            </a:pPr>
            <a:endParaRPr lang="it-IT" sz="1800" dirty="0"/>
          </a:p>
          <a:p>
            <a:pPr marL="2600325" indent="-184150">
              <a:buFont typeface="+mj-lt"/>
              <a:buAutoNum type="arabicPeriod"/>
            </a:pPr>
            <a:r>
              <a:rPr lang="it-IT" sz="1800" dirty="0"/>
              <a:t>Compute </a:t>
            </a:r>
            <a:r>
              <a:rPr lang="it-IT" sz="1800" dirty="0" err="1"/>
              <a:t>optimizer</a:t>
            </a:r>
            <a:r>
              <a:rPr lang="it-IT" sz="1800" dirty="0"/>
              <a:t> </a:t>
            </a:r>
            <a:r>
              <a:rPr lang="it-IT" sz="1800" u="sng" dirty="0"/>
              <a:t>(</a:t>
            </a:r>
            <a:r>
              <a:rPr lang="it-IT" sz="1800" u="sng" dirty="0" err="1"/>
              <a:t>as</a:t>
            </a:r>
            <a:r>
              <a:rPr lang="it-IT" sz="1800" u="sng" dirty="0"/>
              <a:t> a </a:t>
            </a:r>
            <a:r>
              <a:rPr lang="it-IT" sz="1800" u="sng" dirty="0" err="1"/>
              <a:t>function</a:t>
            </a:r>
            <a:r>
              <a:rPr lang="it-IT" sz="1800" u="sng" dirty="0"/>
              <a:t> of </a:t>
            </a:r>
            <a:r>
              <a:rPr lang="it-IT" sz="1800" i="1" u="sng" dirty="0"/>
              <a:t>x</a:t>
            </a:r>
            <a:r>
              <a:rPr lang="it-IT" sz="1800" u="sng" dirty="0"/>
              <a:t>)</a:t>
            </a:r>
          </a:p>
          <a:p>
            <a:pPr marL="2600325" indent="-184150">
              <a:buFont typeface="+mj-lt"/>
              <a:buAutoNum type="arabicPeriod"/>
            </a:pPr>
            <a:endParaRPr lang="it-IT" sz="1800" dirty="0"/>
          </a:p>
          <a:p>
            <a:pPr marL="2600325" indent="-184150">
              <a:buFont typeface="+mj-lt"/>
              <a:buAutoNum type="arabicPeriod"/>
            </a:pPr>
            <a:r>
              <a:rPr lang="it-IT" sz="1800" dirty="0"/>
              <a:t>Critical </a:t>
            </a:r>
            <a:r>
              <a:rPr lang="it-IT" sz="1800" dirty="0" err="1"/>
              <a:t>region</a:t>
            </a:r>
            <a:endParaRPr lang="it-IT" sz="1800" dirty="0"/>
          </a:p>
          <a:p>
            <a:pPr marL="2600325" indent="-184150">
              <a:buFont typeface="+mj-lt"/>
              <a:buAutoNum type="arabicPeriod"/>
            </a:pPr>
            <a:endParaRPr lang="it-IT" sz="1800" dirty="0"/>
          </a:p>
          <a:p>
            <a:pPr marL="2600325" indent="-184150">
              <a:buFont typeface="+mj-lt"/>
              <a:buAutoNum type="arabicPeriod"/>
            </a:pPr>
            <a:r>
              <a:rPr lang="it-IT" sz="1800" dirty="0"/>
              <a:t>Compute the </a:t>
            </a:r>
            <a:r>
              <a:rPr lang="it-IT" sz="1800" dirty="0" err="1"/>
              <a:t>optimal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 the D.P. (strong </a:t>
            </a:r>
            <a:r>
              <a:rPr lang="it-IT" sz="1800" dirty="0" err="1"/>
              <a:t>duality</a:t>
            </a:r>
            <a:r>
              <a:rPr lang="it-IT" sz="1800" dirty="0"/>
              <a:t> </a:t>
            </a:r>
            <a:r>
              <a:rPr lang="it-IT" sz="1800" dirty="0" err="1"/>
              <a:t>holds</a:t>
            </a:r>
            <a:r>
              <a:rPr lang="it-IT" sz="1800" dirty="0"/>
              <a:t>)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20" y="2959659"/>
            <a:ext cx="736341" cy="39649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33" y="2991847"/>
            <a:ext cx="679699" cy="36502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11" y="2976483"/>
            <a:ext cx="704873" cy="377611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346" y="3319284"/>
            <a:ext cx="2605641" cy="647889"/>
          </a:xfrm>
          <a:prstGeom prst="rect">
            <a:avLst/>
          </a:prstGeom>
          <a:ln w="38100">
            <a:solidFill>
              <a:srgbClr val="0C03BD"/>
            </a:solidFill>
          </a:ln>
        </p:spPr>
      </p:pic>
      <p:sp>
        <p:nvSpPr>
          <p:cNvPr id="13" name="Freccia in giù 12"/>
          <p:cNvSpPr/>
          <p:nvPr/>
        </p:nvSpPr>
        <p:spPr>
          <a:xfrm>
            <a:off x="5379522" y="3789740"/>
            <a:ext cx="213756" cy="389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735" y="4580252"/>
            <a:ext cx="5043390" cy="417302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8735" y="5355469"/>
            <a:ext cx="5373461" cy="421341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8735" y="6211393"/>
            <a:ext cx="3570849" cy="4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5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mp-LP: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geometric</a:t>
            </a:r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591721" cy="473659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Critical region              (          from now on) is defined by strict inequalities </a:t>
                </a:r>
                <a:r>
                  <a:rPr lang="en-US" sz="1800" dirty="0">
                    <a:sym typeface="Wingdings" panose="05000000000000000000" pitchFamily="2" charset="2"/>
                  </a:rPr>
                  <a:t></a:t>
                </a:r>
                <a:r>
                  <a:rPr lang="en-US" sz="1600" dirty="0"/>
                  <a:t> an </a:t>
                </a:r>
                <a:r>
                  <a:rPr lang="en-US" sz="1600" b="1" dirty="0"/>
                  <a:t>open polyhedral set</a:t>
                </a:r>
              </a:p>
              <a:p>
                <a:r>
                  <a:rPr lang="it-IT" sz="1600" dirty="0"/>
                  <a:t>                            </a:t>
                </a:r>
                <a:r>
                  <a:rPr lang="it-IT" sz="1600" dirty="0" err="1"/>
                  <a:t>uniquely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determines</a:t>
                </a:r>
                <a:r>
                  <a:rPr lang="it-IT" sz="1600" dirty="0"/>
                  <a:t>              </a:t>
                </a:r>
                <a:r>
                  <a:rPr lang="it-IT" sz="1600" dirty="0">
                    <a:sym typeface="Wingdings" panose="05000000000000000000" pitchFamily="2" charset="2"/>
                  </a:rPr>
                  <a:t> </a:t>
                </a:r>
                <a:r>
                  <a:rPr lang="it-IT" sz="1600" b="1" dirty="0">
                    <a:sym typeface="Wingdings" panose="05000000000000000000" pitchFamily="2" charset="2"/>
                  </a:rPr>
                  <a:t>the </a:t>
                </a:r>
                <a:r>
                  <a:rPr lang="it-IT" sz="1600" b="1" dirty="0" err="1">
                    <a:sym typeface="Wingdings" panose="05000000000000000000" pitchFamily="2" charset="2"/>
                  </a:rPr>
                  <a:t>regions</a:t>
                </a:r>
                <a:r>
                  <a:rPr lang="it-IT" sz="1600" b="1" dirty="0">
                    <a:sym typeface="Wingdings" panose="05000000000000000000" pitchFamily="2" charset="2"/>
                  </a:rPr>
                  <a:t> do </a:t>
                </a:r>
                <a:r>
                  <a:rPr lang="it-IT" sz="1600" b="1" dirty="0" err="1">
                    <a:sym typeface="Wingdings" panose="05000000000000000000" pitchFamily="2" charset="2"/>
                  </a:rPr>
                  <a:t>not</a:t>
                </a:r>
                <a:r>
                  <a:rPr lang="it-IT" sz="1600" b="1" dirty="0">
                    <a:sym typeface="Wingdings" panose="05000000000000000000" pitchFamily="2" charset="2"/>
                  </a:rPr>
                  <a:t> </a:t>
                </a:r>
                <a:r>
                  <a:rPr lang="it-IT" sz="1600" b="1" dirty="0" err="1">
                    <a:sym typeface="Wingdings" panose="05000000000000000000" pitchFamily="2" charset="2"/>
                  </a:rPr>
                  <a:t>overlap</a:t>
                </a:r>
                <a:r>
                  <a:rPr lang="it-IT" sz="1600" b="1" dirty="0">
                    <a:sym typeface="Wingdings" panose="05000000000000000000" pitchFamily="2" charset="2"/>
                  </a:rPr>
                  <a:t>!</a:t>
                </a:r>
              </a:p>
              <a:p>
                <a:r>
                  <a:rPr lang="it-IT" sz="1600" dirty="0"/>
                  <a:t>the </a:t>
                </a:r>
                <a:r>
                  <a:rPr lang="it-IT" sz="1600" b="1" dirty="0" err="1"/>
                  <a:t>optimizer</a:t>
                </a:r>
                <a:r>
                  <a:rPr lang="it-IT" sz="1600" dirty="0"/>
                  <a:t>               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b="1" dirty="0"/>
                  <a:t>affine</a:t>
                </a:r>
                <a:r>
                  <a:rPr lang="it-IT" sz="1600" dirty="0"/>
                  <a:t> over  </a:t>
                </a:r>
              </a:p>
              <a:p>
                <a:pPr marL="0" indent="0">
                  <a:buNone/>
                </a:pPr>
                <a:endParaRPr lang="it-IT" sz="1600" dirty="0">
                  <a:solidFill>
                    <a:srgbClr val="0C03BD"/>
                  </a:solidFill>
                </a:endParaRPr>
              </a:p>
              <a:p>
                <a:pPr marL="0" indent="0">
                  <a:buNone/>
                </a:pPr>
                <a:r>
                  <a:rPr lang="it-IT" sz="1800" dirty="0" err="1">
                    <a:solidFill>
                      <a:srgbClr val="0C03BD"/>
                    </a:solidFill>
                  </a:rPr>
                  <a:t>Step</a:t>
                </a:r>
                <a:r>
                  <a:rPr lang="it-IT" sz="1800" dirty="0">
                    <a:solidFill>
                      <a:srgbClr val="0C03BD"/>
                    </a:solidFill>
                  </a:rPr>
                  <a:t> 3: </a:t>
                </a:r>
                <a:r>
                  <a:rPr lang="it-IT" sz="1800" dirty="0" err="1">
                    <a:solidFill>
                      <a:srgbClr val="0C03BD"/>
                    </a:solidFill>
                  </a:rPr>
                  <a:t>explore</a:t>
                </a:r>
                <a:r>
                  <a:rPr lang="it-IT" sz="1800" dirty="0">
                    <a:solidFill>
                      <a:srgbClr val="0C03BD"/>
                    </a:solidFill>
                  </a:rPr>
                  <a:t> the </a:t>
                </a:r>
                <a:r>
                  <a:rPr lang="it-IT" sz="1800" dirty="0" err="1">
                    <a:solidFill>
                      <a:srgbClr val="0C03BD"/>
                    </a:solidFill>
                  </a:rPr>
                  <a:t>rest</a:t>
                </a:r>
                <a:r>
                  <a:rPr lang="it-IT" sz="1800" dirty="0">
                    <a:solidFill>
                      <a:srgbClr val="0C03BD"/>
                    </a:solidFill>
                  </a:rPr>
                  <a:t> of </a:t>
                </a:r>
                <a:r>
                  <a:rPr lang="it-IT" sz="1800" i="1" dirty="0">
                    <a:solidFill>
                      <a:srgbClr val="0C03BD"/>
                    </a:solidFill>
                  </a:rPr>
                  <a:t>X</a:t>
                </a:r>
              </a:p>
              <a:p>
                <a:r>
                  <a:rPr lang="it-IT" sz="1800" i="1" dirty="0" err="1"/>
                  <a:t>Replace</a:t>
                </a:r>
                <a:r>
                  <a:rPr lang="it-IT" sz="1800" i="1" dirty="0"/>
                  <a:t>          by </a:t>
                </a:r>
                <a:r>
                  <a:rPr lang="it-IT" sz="1800" i="1" dirty="0" err="1"/>
                  <a:t>its</a:t>
                </a:r>
                <a:r>
                  <a:rPr lang="it-IT" sz="1800" i="1" dirty="0"/>
                  <a:t> </a:t>
                </a:r>
                <a:r>
                  <a:rPr lang="it-IT" sz="1800" i="1" dirty="0" err="1"/>
                  <a:t>closure</a:t>
                </a:r>
                <a:endParaRPr lang="it-IT" sz="1800" i="1" dirty="0"/>
              </a:p>
              <a:p>
                <a:r>
                  <a:rPr lang="it-IT" sz="1800" dirty="0"/>
                  <a:t>For                                </a:t>
                </a:r>
                <a:r>
                  <a:rPr lang="it-IT" sz="1800" dirty="0" err="1"/>
                  <a:t>find</a:t>
                </a:r>
                <a:r>
                  <a:rPr lang="it-IT" sz="1800" dirty="0"/>
                  <a:t> </a:t>
                </a:r>
                <a:r>
                  <a:rPr lang="it-IT" sz="1800" dirty="0" err="1"/>
                  <a:t>optimality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conditions</a:t>
                </a:r>
                <a:endParaRPr lang="it-IT" sz="1800" dirty="0"/>
              </a:p>
              <a:p>
                <a:pPr marL="0" indent="0">
                  <a:buNone/>
                </a:pPr>
                <a:r>
                  <a:rPr lang="it-IT" sz="1800" dirty="0"/>
                  <a:t>   </a:t>
                </a:r>
                <a:r>
                  <a:rPr lang="en-US" sz="1800" dirty="0"/>
                  <a:t>and corresponding critical regions covering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it-IT" sz="1800" dirty="0"/>
                  <a:t>the </a:t>
                </a:r>
                <a:r>
                  <a:rPr lang="it-IT" sz="1800" dirty="0" err="1"/>
                  <a:t>entire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feasible</a:t>
                </a:r>
                <a:r>
                  <a:rPr lang="it-IT" sz="1800" dirty="0"/>
                  <a:t> set</a:t>
                </a:r>
                <a:r>
                  <a:rPr lang="it-IT" sz="1800" i="1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it-IT" sz="1800" i="1" dirty="0"/>
              </a:p>
              <a:p>
                <a:r>
                  <a:rPr lang="it-IT" sz="1800" i="1" dirty="0" err="1"/>
                  <a:t>Different</a:t>
                </a:r>
                <a:r>
                  <a:rPr lang="it-IT" sz="1800" i="1" dirty="0"/>
                  <a:t> </a:t>
                </a:r>
                <a:r>
                  <a:rPr lang="it-IT" sz="1800" i="1" dirty="0" err="1"/>
                  <a:t>exploration</a:t>
                </a:r>
                <a:r>
                  <a:rPr lang="it-IT" sz="1800" i="1" dirty="0"/>
                  <a:t> </a:t>
                </a:r>
                <a:r>
                  <a:rPr lang="it-IT" sz="1800" i="1" dirty="0" err="1"/>
                  <a:t>strategies</a:t>
                </a:r>
                <a:endParaRPr lang="it-IT" sz="1800" i="1" dirty="0"/>
              </a:p>
              <a:p>
                <a:pPr marL="0" indent="0">
                  <a:buNone/>
                </a:pPr>
                <a:endParaRPr lang="it-IT" sz="1600" i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591721" cy="4736592"/>
              </a:xfrm>
              <a:blipFill rotWithShape="0">
                <a:blip r:embed="rId2"/>
                <a:stretch>
                  <a:fillRect l="-460" t="-1158" r="-2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6" y="2093976"/>
            <a:ext cx="698804" cy="370670"/>
          </a:xfrm>
          <a:prstGeom prst="rect">
            <a:avLst/>
          </a:prstGeom>
        </p:spPr>
      </p:pic>
      <p:grpSp>
        <p:nvGrpSpPr>
          <p:cNvPr id="6" name="Gruppo 5"/>
          <p:cNvGrpSpPr/>
          <p:nvPr/>
        </p:nvGrpSpPr>
        <p:grpSpPr>
          <a:xfrm>
            <a:off x="3786508" y="2093976"/>
            <a:ext cx="489305" cy="397072"/>
            <a:chOff x="6913972" y="4199191"/>
            <a:chExt cx="789997" cy="581025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3"/>
            <a:srcRect r="41688"/>
            <a:stretch/>
          </p:blipFill>
          <p:spPr>
            <a:xfrm>
              <a:off x="6913972" y="4199191"/>
              <a:ext cx="638733" cy="581025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 rotWithShape="1">
            <a:blip r:embed="rId3"/>
            <a:srcRect l="81855"/>
            <a:stretch/>
          </p:blipFill>
          <p:spPr>
            <a:xfrm>
              <a:off x="7505206" y="4199191"/>
              <a:ext cx="198763" cy="581025"/>
            </a:xfrm>
            <a:prstGeom prst="rect">
              <a:avLst/>
            </a:prstGeom>
          </p:spPr>
        </p:pic>
      </p:grp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394" y="3016330"/>
            <a:ext cx="3977496" cy="341452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120" y="2506255"/>
            <a:ext cx="1436455" cy="28388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637" y="2506255"/>
            <a:ext cx="542080" cy="299874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49" y="2873341"/>
            <a:ext cx="658694" cy="301645"/>
          </a:xfrm>
          <a:prstGeom prst="rect">
            <a:avLst/>
          </a:prstGeom>
        </p:spPr>
      </p:pic>
      <p:grpSp>
        <p:nvGrpSpPr>
          <p:cNvPr id="21" name="Gruppo 20"/>
          <p:cNvGrpSpPr/>
          <p:nvPr/>
        </p:nvGrpSpPr>
        <p:grpSpPr>
          <a:xfrm>
            <a:off x="4775222" y="2817794"/>
            <a:ext cx="489305" cy="397072"/>
            <a:chOff x="6913972" y="4199191"/>
            <a:chExt cx="789997" cy="581025"/>
          </a:xfrm>
        </p:grpSpPr>
        <p:pic>
          <p:nvPicPr>
            <p:cNvPr id="22" name="Immagine 21"/>
            <p:cNvPicPr>
              <a:picLocks noChangeAspect="1"/>
            </p:cNvPicPr>
            <p:nvPr/>
          </p:nvPicPr>
          <p:blipFill rotWithShape="1">
            <a:blip r:embed="rId3"/>
            <a:srcRect r="41688"/>
            <a:stretch/>
          </p:blipFill>
          <p:spPr>
            <a:xfrm>
              <a:off x="6913972" y="4199191"/>
              <a:ext cx="638733" cy="581025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/>
          </p:nvPicPr>
          <p:blipFill rotWithShape="1">
            <a:blip r:embed="rId3"/>
            <a:srcRect l="81855"/>
            <a:stretch/>
          </p:blipFill>
          <p:spPr>
            <a:xfrm>
              <a:off x="7505206" y="4199191"/>
              <a:ext cx="198763" cy="581025"/>
            </a:xfrm>
            <a:prstGeom prst="rect">
              <a:avLst/>
            </a:prstGeom>
          </p:spPr>
        </p:pic>
      </p:grpSp>
      <p:grpSp>
        <p:nvGrpSpPr>
          <p:cNvPr id="24" name="Gruppo 23"/>
          <p:cNvGrpSpPr/>
          <p:nvPr/>
        </p:nvGrpSpPr>
        <p:grpSpPr>
          <a:xfrm>
            <a:off x="2255677" y="4025735"/>
            <a:ext cx="428148" cy="331147"/>
            <a:chOff x="6913972" y="4199191"/>
            <a:chExt cx="789997" cy="581025"/>
          </a:xfrm>
        </p:grpSpPr>
        <p:pic>
          <p:nvPicPr>
            <p:cNvPr id="25" name="Immagine 24"/>
            <p:cNvPicPr>
              <a:picLocks noChangeAspect="1"/>
            </p:cNvPicPr>
            <p:nvPr/>
          </p:nvPicPr>
          <p:blipFill rotWithShape="1">
            <a:blip r:embed="rId3"/>
            <a:srcRect r="41688"/>
            <a:stretch/>
          </p:blipFill>
          <p:spPr>
            <a:xfrm>
              <a:off x="6913972" y="4199191"/>
              <a:ext cx="638733" cy="581025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/>
          </p:nvPicPr>
          <p:blipFill rotWithShape="1">
            <a:blip r:embed="rId3"/>
            <a:srcRect l="81855"/>
            <a:stretch/>
          </p:blipFill>
          <p:spPr>
            <a:xfrm>
              <a:off x="7505206" y="4199191"/>
              <a:ext cx="198763" cy="581025"/>
            </a:xfrm>
            <a:prstGeom prst="rect">
              <a:avLst/>
            </a:prstGeom>
          </p:spPr>
        </p:pic>
      </p:grpSp>
      <p:pic>
        <p:nvPicPr>
          <p:cNvPr id="27" name="Immagin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6474" y="4001985"/>
            <a:ext cx="423242" cy="331147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8759" y="4480666"/>
            <a:ext cx="1653260" cy="260404"/>
          </a:xfrm>
          <a:prstGeom prst="rect">
            <a:avLst/>
          </a:prstGeom>
        </p:spPr>
      </p:pic>
      <p:sp>
        <p:nvSpPr>
          <p:cNvPr id="29" name="Freccia in giù 28"/>
          <p:cNvSpPr/>
          <p:nvPr/>
        </p:nvSpPr>
        <p:spPr>
          <a:xfrm>
            <a:off x="2594759" y="6022581"/>
            <a:ext cx="225632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904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9208" y="484632"/>
            <a:ext cx="10058400" cy="1609344"/>
          </a:xfrm>
        </p:spPr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mp-LP: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geometric</a:t>
            </a:r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2961" y="2121408"/>
            <a:ext cx="10591721" cy="473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C03BD"/>
                </a:solidFill>
              </a:rPr>
              <a:t>1st </a:t>
            </a:r>
            <a:r>
              <a:rPr lang="it-IT" sz="1800" dirty="0" err="1">
                <a:solidFill>
                  <a:srgbClr val="0C03BD"/>
                </a:solidFill>
              </a:rPr>
              <a:t>approach</a:t>
            </a:r>
            <a:r>
              <a:rPr lang="it-IT" sz="1800" dirty="0">
                <a:solidFill>
                  <a:srgbClr val="0C03BD"/>
                </a:solidFill>
              </a:rPr>
              <a:t>: </a:t>
            </a:r>
            <a:r>
              <a:rPr lang="it-IT" sz="1800" dirty="0" err="1">
                <a:solidFill>
                  <a:srgbClr val="0C03BD"/>
                </a:solidFill>
              </a:rPr>
              <a:t>reversing</a:t>
            </a:r>
            <a:r>
              <a:rPr lang="it-IT" sz="1800" dirty="0">
                <a:solidFill>
                  <a:srgbClr val="0C03BD"/>
                </a:solidFill>
              </a:rPr>
              <a:t> </a:t>
            </a:r>
            <a:r>
              <a:rPr lang="it-IT" sz="1800" dirty="0" err="1">
                <a:solidFill>
                  <a:srgbClr val="0C03BD"/>
                </a:solidFill>
              </a:rPr>
              <a:t>inequalities</a:t>
            </a:r>
            <a:endParaRPr lang="it-IT" sz="1800" dirty="0">
              <a:solidFill>
                <a:srgbClr val="0C03BD"/>
              </a:solidFill>
            </a:endParaRPr>
          </a:p>
          <a:p>
            <a:r>
              <a:rPr lang="en-US" sz="1800" dirty="0"/>
              <a:t>Note: regions </a:t>
            </a:r>
            <a:r>
              <a:rPr lang="en-US" sz="1800" i="1" dirty="0" err="1"/>
              <a:t>R</a:t>
            </a:r>
            <a:r>
              <a:rPr lang="en-US" sz="1400" i="1" dirty="0" err="1"/>
              <a:t>i</a:t>
            </a:r>
            <a:r>
              <a:rPr lang="en-US" sz="1800" dirty="0"/>
              <a:t> </a:t>
            </a:r>
            <a:r>
              <a:rPr lang="en-US" sz="1800" b="1" dirty="0"/>
              <a:t>are not </a:t>
            </a:r>
            <a:r>
              <a:rPr lang="en-US" sz="1800" dirty="0"/>
              <a:t>critical regions</a:t>
            </a:r>
          </a:p>
          <a:p>
            <a:r>
              <a:rPr lang="en-US" sz="1800" dirty="0"/>
              <a:t>Proceed recursively: repeat the whole </a:t>
            </a:r>
            <a:r>
              <a:rPr lang="it-IT" sz="1800" dirty="0"/>
              <a:t>procedure for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/>
              <a:t>R</a:t>
            </a:r>
            <a:r>
              <a:rPr lang="it-IT" sz="1400" dirty="0" err="1"/>
              <a:t>i</a:t>
            </a:r>
            <a:endParaRPr lang="it-IT" sz="1800" dirty="0"/>
          </a:p>
          <a:p>
            <a:r>
              <a:rPr lang="en-US" sz="1800" dirty="0"/>
              <a:t>The entire set </a:t>
            </a:r>
            <a:r>
              <a:rPr lang="en-US" sz="1800" i="1" dirty="0"/>
              <a:t>X</a:t>
            </a:r>
            <a:r>
              <a:rPr lang="en-US" sz="1800" dirty="0"/>
              <a:t> is explored in finite number </a:t>
            </a:r>
            <a:r>
              <a:rPr lang="it-IT" sz="1800" dirty="0"/>
              <a:t>of </a:t>
            </a:r>
            <a:r>
              <a:rPr lang="it-IT" sz="1800" dirty="0" err="1"/>
              <a:t>iterations</a:t>
            </a:r>
            <a:endParaRPr lang="it-IT" sz="1800" dirty="0"/>
          </a:p>
          <a:p>
            <a:r>
              <a:rPr lang="en-US" sz="1800" dirty="0"/>
              <a:t>Problem: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critical regions can be artificially d</a:t>
            </a:r>
            <a:r>
              <a:rPr lang="it-IT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ivided</a:t>
            </a:r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among</a:t>
            </a:r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</a:t>
            </a:r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it-IT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endParaRPr lang="it-IT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04" y="4327652"/>
            <a:ext cx="2842281" cy="245124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4" y="4520222"/>
            <a:ext cx="2899357" cy="7918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833" y="5021807"/>
            <a:ext cx="2147253" cy="30584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54" y="5520154"/>
            <a:ext cx="1747714" cy="56666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995" y="4351795"/>
            <a:ext cx="2891978" cy="2336718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3" name="Freccia a destra 12"/>
          <p:cNvSpPr/>
          <p:nvPr/>
        </p:nvSpPr>
        <p:spPr>
          <a:xfrm>
            <a:off x="8431480" y="5355771"/>
            <a:ext cx="600759" cy="332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59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9208" y="484632"/>
            <a:ext cx="10058400" cy="1609344"/>
          </a:xfrm>
        </p:spPr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mp-LP: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geometric</a:t>
            </a:r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2961" y="2121408"/>
            <a:ext cx="10591721" cy="473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C03BD"/>
                </a:solidFill>
              </a:rPr>
              <a:t>2nd </a:t>
            </a:r>
            <a:r>
              <a:rPr lang="it-IT" sz="1800" dirty="0" err="1">
                <a:solidFill>
                  <a:srgbClr val="0C03BD"/>
                </a:solidFill>
              </a:rPr>
              <a:t>approach</a:t>
            </a:r>
            <a:r>
              <a:rPr lang="it-IT" sz="1800" dirty="0">
                <a:solidFill>
                  <a:srgbClr val="0C03BD"/>
                </a:solidFill>
              </a:rPr>
              <a:t>: </a:t>
            </a:r>
            <a:r>
              <a:rPr lang="it-IT" sz="1800" dirty="0" err="1">
                <a:solidFill>
                  <a:srgbClr val="0C03BD"/>
                </a:solidFill>
              </a:rPr>
              <a:t>crossing</a:t>
            </a:r>
            <a:r>
              <a:rPr lang="it-IT" sz="1800" dirty="0">
                <a:solidFill>
                  <a:srgbClr val="0C03BD"/>
                </a:solidFill>
              </a:rPr>
              <a:t> the </a:t>
            </a:r>
            <a:r>
              <a:rPr lang="it-IT" sz="1800" dirty="0" err="1">
                <a:solidFill>
                  <a:srgbClr val="0C03BD"/>
                </a:solidFill>
              </a:rPr>
              <a:t>facets</a:t>
            </a:r>
            <a:endParaRPr lang="it-IT" sz="1800" dirty="0">
              <a:solidFill>
                <a:srgbClr val="0C03BD"/>
              </a:solidFill>
            </a:endParaRPr>
          </a:p>
          <a:p>
            <a:r>
              <a:rPr lang="en-US" sz="1800" dirty="0"/>
              <a:t>For each of the facets of </a:t>
            </a:r>
            <a:r>
              <a:rPr lang="en-US" sz="1800" i="1" dirty="0"/>
              <a:t>CR</a:t>
            </a:r>
            <a:r>
              <a:rPr lang="en-US" sz="1200" i="1" dirty="0"/>
              <a:t>0</a:t>
            </a:r>
            <a:r>
              <a:rPr lang="en-US" sz="1800" dirty="0"/>
              <a:t> a point outside the region but close to the facet is selected and the procedure is repeated</a:t>
            </a:r>
          </a:p>
          <a:p>
            <a:r>
              <a:rPr lang="en-US" sz="1800" dirty="0"/>
              <a:t>Critical regions are computed “in one piece”, </a:t>
            </a:r>
            <a:r>
              <a:rPr lang="it-IT" sz="1800" dirty="0"/>
              <a:t>no </a:t>
            </a:r>
            <a:r>
              <a:rPr lang="it-IT" sz="1800" dirty="0" err="1"/>
              <a:t>artificial</a:t>
            </a:r>
            <a:r>
              <a:rPr lang="it-IT" sz="1800" dirty="0"/>
              <a:t> </a:t>
            </a:r>
            <a:r>
              <a:rPr lang="it-IT" sz="1800" dirty="0" err="1"/>
              <a:t>splitting</a:t>
            </a:r>
            <a:endParaRPr lang="it-IT" sz="1800" dirty="0"/>
          </a:p>
          <a:p>
            <a:r>
              <a:rPr lang="en-US" sz="1800" dirty="0"/>
              <a:t>No formal proof that whole X is covered</a:t>
            </a:r>
          </a:p>
          <a:p>
            <a:pPr lvl="1"/>
            <a:r>
              <a:rPr lang="en-US" sz="1600" dirty="0"/>
              <a:t>In practice usually outperforms the strategy based on reversing inequalities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475" y="4489704"/>
            <a:ext cx="5913356" cy="23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duality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79" y="2093976"/>
            <a:ext cx="6819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7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9208" y="484632"/>
            <a:ext cx="10058400" cy="1609344"/>
          </a:xfrm>
        </p:spPr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mp-LP: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properties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2961" y="2121408"/>
            <a:ext cx="10591721" cy="473659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Feasible set X* is closed and convex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optimal solution z* is unique for all x in X*, </a:t>
            </a:r>
            <a:r>
              <a:rPr lang="en-US" dirty="0">
                <a:solidFill>
                  <a:srgbClr val="FF0000"/>
                </a:solidFill>
              </a:rPr>
              <a:t>the optimizer function z(x) </a:t>
            </a:r>
            <a:r>
              <a:rPr lang="en-US" dirty="0"/>
              <a:t>: X*</a:t>
            </a:r>
            <a:r>
              <a:rPr lang="en-US" dirty="0">
                <a:sym typeface="Wingdings" panose="05000000000000000000" pitchFamily="2" charset="2"/>
              </a:rPr>
              <a:t>R</a:t>
            </a:r>
            <a:r>
              <a:rPr lang="en-US" baseline="30000" dirty="0">
                <a:sym typeface="Wingdings" panose="05000000000000000000" pitchFamily="2" charset="2"/>
              </a:rPr>
              <a:t>m </a:t>
            </a:r>
            <a:r>
              <a:rPr lang="en-US" dirty="0">
                <a:sym typeface="Wingdings" panose="05000000000000000000" pitchFamily="2" charset="2"/>
              </a:rPr>
              <a:t>is</a:t>
            </a:r>
          </a:p>
          <a:p>
            <a:pPr lvl="2"/>
            <a:r>
              <a:rPr lang="it-IT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Continuous</a:t>
            </a:r>
            <a:endParaRPr lang="it-IT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Polyhedral piecewise affine (PPWA) over X* </a:t>
            </a:r>
          </a:p>
          <a:p>
            <a:pPr lvl="2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Affine in each 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lvl="2" indent="0">
              <a:buNone/>
            </a:pPr>
            <a:r>
              <a:rPr lang="en-US" sz="2000" dirty="0"/>
              <a:t>If the solution is not unique, it is always possible to choose a continuous and PPWA optimizer function z*(x)</a:t>
            </a:r>
          </a:p>
          <a:p>
            <a:pPr marL="342900" lvl="2" indent="-342900">
              <a:buFont typeface="+mj-lt"/>
              <a:buAutoNum type="arabicPeriod" startAt="3"/>
            </a:pPr>
            <a:r>
              <a:rPr lang="en-US" sz="2000" dirty="0">
                <a:solidFill>
                  <a:srgbClr val="FF0000"/>
                </a:solidFill>
              </a:rPr>
              <a:t>The value function J*(x)</a:t>
            </a:r>
            <a:r>
              <a:rPr lang="en-US" sz="2000" dirty="0"/>
              <a:t>: X* </a:t>
            </a:r>
            <a:r>
              <a:rPr lang="en-US" sz="2000" dirty="0">
                <a:sym typeface="Wingdings" panose="05000000000000000000" pitchFamily="2" charset="2"/>
              </a:rPr>
              <a:t> R is </a:t>
            </a:r>
          </a:p>
          <a:p>
            <a:pPr marL="712788" lvl="4" indent="-177800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Convex</a:t>
            </a:r>
          </a:p>
          <a:p>
            <a:pPr marL="712788" lvl="4" indent="-177800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PPWA over X*, affine in each 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34988" lvl="4" indent="0">
              <a:buNone/>
            </a:pPr>
            <a:endParaRPr lang="en-US" sz="1400" dirty="0"/>
          </a:p>
          <a:p>
            <a:pPr marL="3556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  <a:ea typeface="+mn-ea"/>
                <a:cs typeface="+mn-cs"/>
              </a:rPr>
              <a:t>mp-QP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069848" y="1955154"/>
            <a:ext cx="10058400" cy="4754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C03BD"/>
                </a:solidFill>
              </a:rPr>
              <a:t>Formulation: </a:t>
            </a:r>
            <a:r>
              <a:rPr lang="it-IT" dirty="0"/>
              <a:t>multi-</a:t>
            </a:r>
            <a:r>
              <a:rPr lang="it-IT" dirty="0" err="1"/>
              <a:t>parametric</a:t>
            </a:r>
            <a:r>
              <a:rPr lang="it-IT" dirty="0"/>
              <a:t> </a:t>
            </a:r>
            <a:r>
              <a:rPr lang="it-IT" dirty="0" err="1"/>
              <a:t>quadratic</a:t>
            </a:r>
            <a:r>
              <a:rPr lang="it-IT" dirty="0"/>
              <a:t> </a:t>
            </a:r>
            <a:r>
              <a:rPr lang="it-IT" dirty="0" err="1"/>
              <a:t>programs</a:t>
            </a:r>
            <a:r>
              <a:rPr lang="it-IT" dirty="0"/>
              <a:t> of the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i="1" dirty="0"/>
              <a:t>(Assume H&gt;0)</a:t>
            </a:r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endParaRPr lang="it-IT" sz="300" i="1" dirty="0"/>
          </a:p>
          <a:p>
            <a:pPr marL="0" indent="0">
              <a:buNone/>
            </a:pPr>
            <a:r>
              <a:rPr lang="it-IT" dirty="0">
                <a:solidFill>
                  <a:srgbClr val="0C03BD"/>
                </a:solidFill>
              </a:rPr>
              <a:t>KKT </a:t>
            </a:r>
            <a:r>
              <a:rPr lang="it-IT" dirty="0" err="1">
                <a:solidFill>
                  <a:srgbClr val="0C03BD"/>
                </a:solidFill>
              </a:rPr>
              <a:t>Conditions</a:t>
            </a:r>
            <a:endParaRPr lang="it-IT" sz="300" i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47" y="2343556"/>
            <a:ext cx="4581401" cy="106636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74" y="3564498"/>
            <a:ext cx="5862823" cy="30794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76" y="4572000"/>
            <a:ext cx="4980449" cy="18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7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mp-QP: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geometric</a:t>
            </a:r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33283"/>
            <a:ext cx="10058400" cy="4050792"/>
          </a:xfrm>
        </p:spPr>
        <p:txBody>
          <a:bodyPr/>
          <a:lstStyle/>
          <a:p>
            <a:r>
              <a:rPr lang="en-US" dirty="0"/>
              <a:t>exploration of the parameter space </a:t>
            </a:r>
            <a:r>
              <a:rPr lang="en-US" i="1" dirty="0"/>
              <a:t>X</a:t>
            </a:r>
            <a:r>
              <a:rPr lang="en-US" dirty="0"/>
              <a:t> using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r>
              <a:rPr lang="it-IT" dirty="0" err="1"/>
              <a:t>requires</a:t>
            </a:r>
            <a:r>
              <a:rPr lang="it-IT" dirty="0"/>
              <a:t> an QP solver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>
                <a:solidFill>
                  <a:srgbClr val="0C03BD"/>
                </a:solidFill>
              </a:rPr>
              <a:t>Step</a:t>
            </a:r>
            <a:r>
              <a:rPr lang="it-IT" dirty="0">
                <a:solidFill>
                  <a:srgbClr val="0C03BD"/>
                </a:solidFill>
              </a:rPr>
              <a:t> 1: solve an QP:  </a:t>
            </a:r>
            <a:r>
              <a:rPr lang="it-IT" dirty="0"/>
              <a:t>for an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2774320" lvl="8" indent="-457200">
              <a:buFont typeface="+mj-lt"/>
              <a:buAutoNum type="arabicPeriod"/>
            </a:pPr>
            <a:r>
              <a:rPr lang="it-IT" sz="1800" dirty="0"/>
              <a:t>Solve P.P. &amp; D.P.</a:t>
            </a:r>
          </a:p>
          <a:p>
            <a:pPr marL="2774320" lvl="8" indent="-457200">
              <a:buFont typeface="+mj-lt"/>
              <a:buAutoNum type="arabicPeriod"/>
            </a:pPr>
            <a:endParaRPr lang="it-IT" sz="1800" dirty="0"/>
          </a:p>
          <a:p>
            <a:pPr marL="2774320" lvl="8" indent="-457200">
              <a:buFont typeface="+mj-lt"/>
              <a:buAutoNum type="arabicPeriod"/>
            </a:pPr>
            <a:r>
              <a:rPr lang="it-IT" sz="1800" dirty="0" err="1"/>
              <a:t>Obtain</a:t>
            </a:r>
            <a:r>
              <a:rPr lang="it-IT" sz="1800" dirty="0"/>
              <a:t>                          and                             </a:t>
            </a:r>
            <a:r>
              <a:rPr lang="it-IT" sz="1800" dirty="0" err="1"/>
              <a:t>and</a:t>
            </a:r>
            <a:r>
              <a:rPr lang="it-IT" sz="1800" dirty="0"/>
              <a:t> </a:t>
            </a:r>
            <a:r>
              <a:rPr lang="it-IT" sz="1800" dirty="0" err="1"/>
              <a:t>matrices</a:t>
            </a:r>
            <a:endParaRPr lang="it-IT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70" y="3411744"/>
            <a:ext cx="1002599" cy="33203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58" y="4144101"/>
            <a:ext cx="2511940" cy="3132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146" y="4837606"/>
            <a:ext cx="1374022" cy="27783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413" y="4841070"/>
            <a:ext cx="1536185" cy="28974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596" y="5306052"/>
            <a:ext cx="5779047" cy="81667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523" y="4127463"/>
            <a:ext cx="319023" cy="3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2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mp-QP: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geometric</a:t>
            </a:r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7" y="2121408"/>
            <a:ext cx="10591721" cy="4736592"/>
          </a:xfrm>
        </p:spPr>
        <p:txBody>
          <a:bodyPr>
            <a:normAutofit/>
          </a:bodyPr>
          <a:lstStyle/>
          <a:p>
            <a:r>
              <a:rPr lang="en-US" dirty="0"/>
              <a:t>exploration of the parameter space </a:t>
            </a:r>
            <a:r>
              <a:rPr lang="en-US" i="1" dirty="0"/>
              <a:t>X</a:t>
            </a:r>
            <a:r>
              <a:rPr lang="en-US" dirty="0"/>
              <a:t> using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r>
              <a:rPr lang="it-IT" dirty="0" err="1"/>
              <a:t>requires</a:t>
            </a:r>
            <a:r>
              <a:rPr lang="it-IT" dirty="0"/>
              <a:t> an QP solver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0C03BD"/>
                </a:solidFill>
              </a:rPr>
              <a:t>Step</a:t>
            </a:r>
            <a:r>
              <a:rPr lang="it-IT" dirty="0">
                <a:solidFill>
                  <a:srgbClr val="0C03BD"/>
                </a:solidFill>
              </a:rPr>
              <a:t> 2: </a:t>
            </a:r>
            <a:r>
              <a:rPr lang="it-IT" dirty="0" err="1">
                <a:solidFill>
                  <a:srgbClr val="0C03BD"/>
                </a:solidFill>
              </a:rPr>
              <a:t>determine</a:t>
            </a:r>
            <a:r>
              <a:rPr lang="it-IT" dirty="0">
                <a:solidFill>
                  <a:srgbClr val="0C03BD"/>
                </a:solidFill>
              </a:rPr>
              <a:t> :               ,              and</a:t>
            </a:r>
          </a:p>
          <a:p>
            <a:pPr marL="2600325" indent="-184150">
              <a:buFont typeface="+mj-lt"/>
              <a:buAutoNum type="arabicPeriod"/>
            </a:pPr>
            <a:r>
              <a:rPr lang="it-IT" sz="1800" dirty="0"/>
              <a:t>From the </a:t>
            </a:r>
            <a:r>
              <a:rPr lang="it-IT" sz="1800" dirty="0" err="1"/>
              <a:t>primal</a:t>
            </a:r>
            <a:r>
              <a:rPr lang="it-IT" sz="1800" dirty="0"/>
              <a:t> </a:t>
            </a:r>
            <a:r>
              <a:rPr lang="it-IT" sz="1800" dirty="0" err="1"/>
              <a:t>feasibility</a:t>
            </a:r>
            <a:r>
              <a:rPr lang="it-IT" sz="1800" dirty="0"/>
              <a:t> </a:t>
            </a:r>
            <a:r>
              <a:rPr lang="it-IT" sz="1800" dirty="0" err="1"/>
              <a:t>conditions</a:t>
            </a:r>
            <a:endParaRPr lang="it-IT" sz="1800" dirty="0"/>
          </a:p>
          <a:p>
            <a:pPr marL="2600325" indent="-184150">
              <a:buFont typeface="+mj-lt"/>
              <a:buAutoNum type="arabicPeriod"/>
            </a:pPr>
            <a:endParaRPr lang="it-IT" sz="1800" dirty="0"/>
          </a:p>
          <a:p>
            <a:pPr marL="2600325" indent="-184150">
              <a:buFont typeface="+mj-lt"/>
              <a:buAutoNum type="arabicPeriod"/>
            </a:pPr>
            <a:r>
              <a:rPr lang="it-IT" sz="1800" dirty="0" err="1"/>
              <a:t>Since</a:t>
            </a:r>
            <a:r>
              <a:rPr lang="it-IT" sz="1800" dirty="0"/>
              <a:t>                                      and </a:t>
            </a:r>
          </a:p>
          <a:p>
            <a:pPr marL="2416175" indent="0">
              <a:buNone/>
            </a:pPr>
            <a:r>
              <a:rPr lang="it-IT" sz="1800" dirty="0"/>
              <a:t>   the </a:t>
            </a:r>
            <a:r>
              <a:rPr lang="it-IT" sz="1800" dirty="0" err="1"/>
              <a:t>optimizer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endParaRPr lang="it-IT" sz="1800" dirty="0"/>
          </a:p>
          <a:p>
            <a:pPr marL="2759075" indent="-342900">
              <a:buFont typeface="+mj-lt"/>
              <a:buAutoNum type="arabicPeriod"/>
            </a:pPr>
            <a:endParaRPr lang="it-IT" sz="200" dirty="0"/>
          </a:p>
          <a:p>
            <a:pPr marL="2600325" indent="-184150">
              <a:buFont typeface="+mj-lt"/>
              <a:buAutoNum type="arabicPeriod" startAt="3"/>
              <a:tabLst>
                <a:tab pos="2600325" algn="l"/>
              </a:tabLst>
            </a:pPr>
            <a:r>
              <a:rPr lang="it-IT" sz="1800" dirty="0"/>
              <a:t>Critical </a:t>
            </a:r>
            <a:r>
              <a:rPr lang="it-IT" sz="1800" dirty="0" err="1"/>
              <a:t>region</a:t>
            </a:r>
            <a:endParaRPr lang="it-IT" sz="1800" dirty="0"/>
          </a:p>
          <a:p>
            <a:pPr marL="2416175" indent="0">
              <a:buNone/>
            </a:pPr>
            <a:endParaRPr lang="it-IT" sz="18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20" y="2959659"/>
            <a:ext cx="736341" cy="39649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33" y="2991847"/>
            <a:ext cx="679699" cy="36502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11" y="2976483"/>
            <a:ext cx="704873" cy="377611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346" y="3319284"/>
            <a:ext cx="2605641" cy="647889"/>
          </a:xfrm>
          <a:prstGeom prst="rect">
            <a:avLst/>
          </a:prstGeom>
          <a:ln w="38100">
            <a:solidFill>
              <a:srgbClr val="0C03BD"/>
            </a:solidFill>
          </a:ln>
        </p:spPr>
      </p:pic>
      <p:sp>
        <p:nvSpPr>
          <p:cNvPr id="13" name="Freccia in giù 12"/>
          <p:cNvSpPr/>
          <p:nvPr/>
        </p:nvSpPr>
        <p:spPr>
          <a:xfrm>
            <a:off x="5379522" y="3789740"/>
            <a:ext cx="213756" cy="389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780" y="4124050"/>
            <a:ext cx="2098454" cy="3774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1659" y="4154973"/>
            <a:ext cx="4448032" cy="3583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574" y="4531466"/>
            <a:ext cx="4992308" cy="42355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9962" y="5899957"/>
            <a:ext cx="2493818" cy="34297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7485" y="5527259"/>
            <a:ext cx="4502398" cy="11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1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mp-QP: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geometric</a:t>
            </a:r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7" y="2121408"/>
            <a:ext cx="10591721" cy="4736592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Note that the function z*(x) </a:t>
            </a:r>
            <a:r>
              <a:rPr lang="it-IT" sz="1600" dirty="0" err="1"/>
              <a:t>is</a:t>
            </a:r>
            <a:r>
              <a:rPr lang="it-IT" sz="1600" dirty="0"/>
              <a:t> a </a:t>
            </a:r>
            <a:r>
              <a:rPr lang="it-IT" sz="1600" b="1" dirty="0" err="1"/>
              <a:t>uniquely</a:t>
            </a:r>
            <a:r>
              <a:rPr lang="it-IT" sz="1600" b="1" dirty="0"/>
              <a:t> </a:t>
            </a:r>
            <a:r>
              <a:rPr lang="it-IT" sz="1600" b="1" dirty="0" err="1"/>
              <a:t>defined</a:t>
            </a:r>
            <a:r>
              <a:rPr lang="it-IT" sz="1600" b="1" dirty="0"/>
              <a:t> </a:t>
            </a:r>
            <a:r>
              <a:rPr lang="en-US" sz="1600" b="1" dirty="0"/>
              <a:t>affine function </a:t>
            </a:r>
            <a:r>
              <a:rPr lang="en-US" sz="1600" dirty="0"/>
              <a:t>over the critical region CR</a:t>
            </a:r>
            <a:r>
              <a:rPr lang="en-US" sz="1100" dirty="0"/>
              <a:t>A</a:t>
            </a:r>
          </a:p>
          <a:p>
            <a:r>
              <a:rPr lang="en-US" sz="1600" dirty="0"/>
              <a:t>Moreover, the critical region is a </a:t>
            </a:r>
            <a:r>
              <a:rPr lang="en-US" sz="1600" b="1" dirty="0"/>
              <a:t>polyhedral set</a:t>
            </a:r>
            <a:r>
              <a:rPr lang="en-US" sz="1600" dirty="0"/>
              <a:t> in the </a:t>
            </a:r>
            <a:r>
              <a:rPr lang="it-IT" sz="1600" dirty="0"/>
              <a:t>x-</a:t>
            </a:r>
            <a:r>
              <a:rPr lang="it-IT" sz="1600" dirty="0" err="1"/>
              <a:t>space</a:t>
            </a:r>
            <a:endParaRPr lang="en-US" sz="1600" b="1" dirty="0"/>
          </a:p>
          <a:p>
            <a:pPr marL="0" indent="0">
              <a:buNone/>
            </a:pPr>
            <a:endParaRPr lang="it-IT" sz="1800" dirty="0">
              <a:solidFill>
                <a:srgbClr val="0C03BD"/>
              </a:solidFill>
            </a:endParaRPr>
          </a:p>
          <a:p>
            <a:pPr marL="0" indent="0">
              <a:buNone/>
            </a:pPr>
            <a:r>
              <a:rPr lang="it-IT" sz="1800" dirty="0" err="1">
                <a:solidFill>
                  <a:srgbClr val="0C03BD"/>
                </a:solidFill>
              </a:rPr>
              <a:t>Step</a:t>
            </a:r>
            <a:r>
              <a:rPr lang="it-IT" sz="1800" dirty="0">
                <a:solidFill>
                  <a:srgbClr val="0C03BD"/>
                </a:solidFill>
              </a:rPr>
              <a:t> 3: </a:t>
            </a:r>
            <a:r>
              <a:rPr lang="it-IT" sz="1800" dirty="0" err="1">
                <a:solidFill>
                  <a:srgbClr val="0C03BD"/>
                </a:solidFill>
              </a:rPr>
              <a:t>explore</a:t>
            </a:r>
            <a:r>
              <a:rPr lang="it-IT" sz="1800" dirty="0">
                <a:solidFill>
                  <a:srgbClr val="0C03BD"/>
                </a:solidFill>
              </a:rPr>
              <a:t> the </a:t>
            </a:r>
            <a:r>
              <a:rPr lang="it-IT" sz="1800" dirty="0" err="1">
                <a:solidFill>
                  <a:srgbClr val="0C03BD"/>
                </a:solidFill>
              </a:rPr>
              <a:t>rest</a:t>
            </a:r>
            <a:r>
              <a:rPr lang="it-IT" sz="1800" dirty="0">
                <a:solidFill>
                  <a:srgbClr val="0C03BD"/>
                </a:solidFill>
              </a:rPr>
              <a:t> of </a:t>
            </a:r>
            <a:r>
              <a:rPr lang="it-IT" sz="1800" i="1" dirty="0">
                <a:solidFill>
                  <a:srgbClr val="0C03BD"/>
                </a:solidFill>
              </a:rPr>
              <a:t>X (</a:t>
            </a:r>
            <a:r>
              <a:rPr lang="it-IT" sz="1800" i="1" dirty="0" err="1">
                <a:solidFill>
                  <a:srgbClr val="0C03BD"/>
                </a:solidFill>
              </a:rPr>
              <a:t>as</a:t>
            </a:r>
            <a:r>
              <a:rPr lang="it-IT" sz="1800" i="1" dirty="0">
                <a:solidFill>
                  <a:srgbClr val="0C03BD"/>
                </a:solidFill>
              </a:rPr>
              <a:t> </a:t>
            </a:r>
            <a:r>
              <a:rPr lang="it-IT" sz="1800" i="1" dirty="0" err="1">
                <a:solidFill>
                  <a:srgbClr val="0C03BD"/>
                </a:solidFill>
              </a:rPr>
              <a:t>before</a:t>
            </a:r>
            <a:r>
              <a:rPr lang="it-IT" sz="1800" i="1" dirty="0">
                <a:solidFill>
                  <a:srgbClr val="0C03BD"/>
                </a:solidFill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3760520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9208" y="484632"/>
            <a:ext cx="10058400" cy="1609344"/>
          </a:xfrm>
        </p:spPr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mp-QP: </a:t>
            </a:r>
            <a:r>
              <a:rPr lang="it-IT" cap="none" dirty="0" err="1">
                <a:solidFill>
                  <a:prstClr val="black"/>
                </a:solidFill>
                <a:latin typeface="Rockwell" panose="02060603020205020403"/>
              </a:rPr>
              <a:t>properties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2961" y="2121408"/>
            <a:ext cx="11399242" cy="473659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Feasible set X* is closed and convex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optimizer function z(x) </a:t>
            </a:r>
            <a:r>
              <a:rPr lang="en-US" dirty="0"/>
              <a:t>: X*</a:t>
            </a:r>
            <a:r>
              <a:rPr lang="en-US" dirty="0">
                <a:sym typeface="Wingdings" panose="05000000000000000000" pitchFamily="2" charset="2"/>
              </a:rPr>
              <a:t>R</a:t>
            </a:r>
            <a:r>
              <a:rPr lang="en-US" baseline="30000" dirty="0">
                <a:sym typeface="Wingdings" panose="05000000000000000000" pitchFamily="2" charset="2"/>
              </a:rPr>
              <a:t>m </a:t>
            </a:r>
            <a:r>
              <a:rPr lang="en-US" dirty="0">
                <a:sym typeface="Wingdings" panose="05000000000000000000" pitchFamily="2" charset="2"/>
              </a:rPr>
              <a:t>is</a:t>
            </a:r>
          </a:p>
          <a:p>
            <a:pPr lvl="2"/>
            <a:r>
              <a:rPr lang="it-IT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Continuous</a:t>
            </a:r>
            <a:endParaRPr lang="it-IT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Polyhedral piecewise affine (PPWA) over X* </a:t>
            </a:r>
          </a:p>
          <a:p>
            <a:pPr lvl="2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Affine in each 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lvl="2" indent="-342900">
              <a:buFont typeface="+mj-lt"/>
              <a:buAutoNum type="arabicPeriod" startAt="3"/>
            </a:pPr>
            <a:r>
              <a:rPr lang="en-US" sz="2000" dirty="0">
                <a:solidFill>
                  <a:srgbClr val="FF0000"/>
                </a:solidFill>
              </a:rPr>
              <a:t>The value function J*(x)</a:t>
            </a:r>
            <a:r>
              <a:rPr lang="en-US" sz="2000" dirty="0"/>
              <a:t>: X* </a:t>
            </a:r>
            <a:r>
              <a:rPr lang="en-US" sz="2000" dirty="0">
                <a:sym typeface="Wingdings" panose="05000000000000000000" pitchFamily="2" charset="2"/>
              </a:rPr>
              <a:t> R is </a:t>
            </a:r>
          </a:p>
          <a:p>
            <a:pPr marL="712788" lvl="4" indent="-177800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Continuous</a:t>
            </a:r>
          </a:p>
          <a:p>
            <a:pPr marL="712788" lvl="4" indent="-177800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Convex</a:t>
            </a:r>
          </a:p>
          <a:p>
            <a:pPr marL="712788" lvl="4" indent="-177800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polyhedral piecewise quadratic (PPWQ) (piecewise quadratic over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critical regions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34988" lvl="4" indent="0">
              <a:buNone/>
            </a:pPr>
            <a:endParaRPr lang="en-US" sz="1400" dirty="0"/>
          </a:p>
          <a:p>
            <a:pPr marL="3556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0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>
                <a:solidFill>
                  <a:prstClr val="black"/>
                </a:solidFill>
                <a:latin typeface="Rockwell" panose="02060603020205020403"/>
              </a:rPr>
              <a:t>mp-MPC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MPC </a:t>
            </a:r>
            <a:r>
              <a:rPr lang="it-IT" dirty="0" err="1"/>
              <a:t>problems</a:t>
            </a:r>
            <a:r>
              <a:rPr lang="it-IT" dirty="0"/>
              <a:t> can be </a:t>
            </a:r>
            <a:r>
              <a:rPr lang="it-IT" dirty="0" err="1"/>
              <a:t>rewritten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LPs</a:t>
            </a:r>
            <a:r>
              <a:rPr lang="it-IT" dirty="0"/>
              <a:t> and </a:t>
            </a:r>
            <a:r>
              <a:rPr lang="it-IT" dirty="0" err="1"/>
              <a:t>QPs</a:t>
            </a:r>
            <a:endParaRPr lang="it-IT" dirty="0"/>
          </a:p>
          <a:p>
            <a:pPr marL="274320" lvl="1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possible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get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parametric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solution</a:t>
            </a:r>
            <a:r>
              <a:rPr lang="it-IT" dirty="0">
                <a:sym typeface="Wingdings" panose="05000000000000000000" pitchFamily="2" charset="2"/>
              </a:rPr>
              <a:t> w.r.t. the </a:t>
            </a:r>
            <a:r>
              <a:rPr lang="it-IT" dirty="0" err="1">
                <a:sym typeface="Wingdings" panose="05000000000000000000" pitchFamily="2" charset="2"/>
              </a:rPr>
              <a:t>space</a:t>
            </a:r>
            <a:r>
              <a:rPr lang="it-IT" dirty="0">
                <a:sym typeface="Wingdings" panose="05000000000000000000" pitchFamily="2" charset="2"/>
              </a:rPr>
              <a:t> of the </a:t>
            </a:r>
            <a:r>
              <a:rPr lang="it-IT" dirty="0" err="1">
                <a:sym typeface="Wingdings" panose="05000000000000000000" pitchFamily="2" charset="2"/>
              </a:rPr>
              <a:t>initial</a:t>
            </a:r>
            <a:r>
              <a:rPr lang="it-IT" dirty="0">
                <a:sym typeface="Wingdings" panose="05000000000000000000" pitchFamily="2" charset="2"/>
              </a:rPr>
              <a:t> state </a:t>
            </a:r>
            <a:r>
              <a:rPr lang="it-IT" dirty="0" err="1">
                <a:sym typeface="Wingdings" panose="05000000000000000000" pitchFamily="2" charset="2"/>
              </a:rPr>
              <a:t>conditions</a:t>
            </a:r>
            <a:r>
              <a:rPr lang="it-IT" dirty="0">
                <a:sym typeface="Wingdings" panose="05000000000000000000" pitchFamily="2" charset="2"/>
              </a:rPr>
              <a:t>!</a:t>
            </a:r>
          </a:p>
          <a:p>
            <a:pPr marL="274320" lvl="1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it-IT" dirty="0" err="1">
                <a:sym typeface="Wingdings" panose="05000000000000000000" pitchFamily="2" charset="2"/>
              </a:rPr>
              <a:t>Since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optimizations</a:t>
            </a:r>
            <a:r>
              <a:rPr lang="it-IT" dirty="0">
                <a:sym typeface="Wingdings" panose="05000000000000000000" pitchFamily="2" charset="2"/>
              </a:rPr>
              <a:t> are </a:t>
            </a:r>
            <a:r>
              <a:rPr lang="it-IT" dirty="0" err="1">
                <a:sym typeface="Wingdings" panose="05000000000000000000" pitchFamily="2" charset="2"/>
              </a:rPr>
              <a:t>computed</a:t>
            </a:r>
            <a:r>
              <a:rPr lang="it-IT" dirty="0">
                <a:sym typeface="Wingdings" panose="05000000000000000000" pitchFamily="2" charset="2"/>
              </a:rPr>
              <a:t> offline, online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necessary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evaluate</a:t>
            </a:r>
            <a:r>
              <a:rPr lang="it-IT" dirty="0">
                <a:sym typeface="Wingdings" panose="05000000000000000000" pitchFamily="2" charset="2"/>
              </a:rPr>
              <a:t> the feedback control law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can be </a:t>
            </a:r>
            <a:r>
              <a:rPr lang="it-IT" dirty="0" err="1">
                <a:sym typeface="Wingdings" panose="05000000000000000000" pitchFamily="2" charset="2"/>
              </a:rPr>
              <a:t>stored</a:t>
            </a:r>
            <a:r>
              <a:rPr lang="it-IT" dirty="0">
                <a:sym typeface="Wingdings" panose="05000000000000000000" pitchFamily="2" charset="2"/>
              </a:rPr>
              <a:t> in a LOOK-UP </a:t>
            </a:r>
            <a:r>
              <a:rPr lang="it-IT" dirty="0" err="1">
                <a:sym typeface="Wingdings" panose="05000000000000000000" pitchFamily="2" charset="2"/>
              </a:rPr>
              <a:t>Table</a:t>
            </a:r>
            <a:endParaRPr lang="it-IT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it-IT" b="1" dirty="0">
                <a:sym typeface="Wingdings" panose="05000000000000000000" pitchFamily="2" charset="2"/>
              </a:rPr>
              <a:t>LIMITS: </a:t>
            </a:r>
            <a:r>
              <a:rPr lang="en-US" dirty="0">
                <a:sym typeface="Wingdings" panose="05000000000000000000" pitchFamily="2" charset="2"/>
              </a:rPr>
              <a:t>The complexity of the explicit solution (the number of regions) typically grows with the dimension of the state space ) may easily “outgrow" any practical application</a:t>
            </a:r>
          </a:p>
          <a:p>
            <a:pPr marL="27432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dirty="0">
                <a:sym typeface="Wingdings" panose="05000000000000000000" pitchFamily="2" charset="2"/>
              </a:rPr>
              <a:t>How to compute the explicit solution of my MPC problem?</a:t>
            </a:r>
          </a:p>
          <a:p>
            <a:pPr lvl="2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Make use of the MPT Toolbox</a:t>
            </a:r>
            <a:endParaRPr lang="it-IT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7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Lagrange </a:t>
            </a:r>
            <a:r>
              <a:rPr lang="it-IT" dirty="0" err="1"/>
              <a:t>dual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0" y="2121408"/>
            <a:ext cx="6867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Lagrange </a:t>
            </a:r>
            <a:r>
              <a:rPr lang="it-IT" dirty="0" err="1"/>
              <a:t>dual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26584"/>
          <a:stretch/>
        </p:blipFill>
        <p:spPr>
          <a:xfrm>
            <a:off x="394933" y="2121408"/>
            <a:ext cx="5886450" cy="291601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75608"/>
          <a:stretch/>
        </p:blipFill>
        <p:spPr>
          <a:xfrm>
            <a:off x="1362401" y="5203371"/>
            <a:ext cx="5886450" cy="9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7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Lower </a:t>
            </a:r>
            <a:r>
              <a:rPr lang="it-IT" dirty="0" err="1"/>
              <a:t>bound</a:t>
            </a:r>
            <a:r>
              <a:rPr lang="it-IT" dirty="0"/>
              <a:t> </a:t>
            </a:r>
            <a:r>
              <a:rPr lang="it-IT" dirty="0" err="1"/>
              <a:t>property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23" y="2121408"/>
            <a:ext cx="4409748" cy="106618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r="923"/>
          <a:stretch/>
        </p:blipFill>
        <p:spPr>
          <a:xfrm>
            <a:off x="1174623" y="3298370"/>
            <a:ext cx="5411234" cy="301466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52" y="2227488"/>
            <a:ext cx="4131489" cy="21417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0920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Lagrangian</a:t>
            </a:r>
            <a:r>
              <a:rPr lang="it-IT" dirty="0"/>
              <a:t> </a:t>
            </a:r>
            <a:r>
              <a:rPr lang="it-IT" dirty="0" err="1"/>
              <a:t>dual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93814"/>
            <a:ext cx="5075188" cy="43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duality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26" y="2220005"/>
            <a:ext cx="6734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duality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98" y="2202996"/>
            <a:ext cx="68103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TC103090434[[fn=Legno]]</Template>
  <TotalTime>0</TotalTime>
  <Words>1013</Words>
  <Application>Microsoft Office PowerPoint</Application>
  <PresentationFormat>Widescreen</PresentationFormat>
  <Paragraphs>187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Cambria Math</vt:lpstr>
      <vt:lpstr>Rockwell</vt:lpstr>
      <vt:lpstr>Rockwell Condensed</vt:lpstr>
      <vt:lpstr>Wingdings</vt:lpstr>
      <vt:lpstr>Legno</vt:lpstr>
      <vt:lpstr>Model predictive control</vt:lpstr>
      <vt:lpstr>duality</vt:lpstr>
      <vt:lpstr>duality</vt:lpstr>
      <vt:lpstr>Lagrange dual function</vt:lpstr>
      <vt:lpstr>Lagrange dual function: example</vt:lpstr>
      <vt:lpstr>Lower bound property</vt:lpstr>
      <vt:lpstr>Lagrangian dual problem</vt:lpstr>
      <vt:lpstr>Strong duality</vt:lpstr>
      <vt:lpstr>Strong duality</vt:lpstr>
      <vt:lpstr>Dual of linear program</vt:lpstr>
      <vt:lpstr>Dual of quadratic program</vt:lpstr>
      <vt:lpstr>Duality in algorithms</vt:lpstr>
      <vt:lpstr>Stopping criteria</vt:lpstr>
      <vt:lpstr>Complementary slackness condition</vt:lpstr>
      <vt:lpstr>Kkt optimality conditions</vt:lpstr>
      <vt:lpstr>Kkt optimality conditions</vt:lpstr>
      <vt:lpstr>Equality constraints</vt:lpstr>
      <vt:lpstr>properties</vt:lpstr>
      <vt:lpstr>Kkt optimality conditions</vt:lpstr>
      <vt:lpstr>EXPLICIT MPC</vt:lpstr>
      <vt:lpstr>Model predictive control</vt:lpstr>
      <vt:lpstr>Parametric programming</vt:lpstr>
      <vt:lpstr>mp-LP</vt:lpstr>
      <vt:lpstr>mp-LP</vt:lpstr>
      <vt:lpstr>mp-LP: geometric algorithm</vt:lpstr>
      <vt:lpstr>mp-LP: geometric algorithm</vt:lpstr>
      <vt:lpstr>mp-LP: geometric algorithm</vt:lpstr>
      <vt:lpstr>mp-LP: geometric algorithm</vt:lpstr>
      <vt:lpstr>mp-LP: geometric algorithm</vt:lpstr>
      <vt:lpstr>mp-LP: properties</vt:lpstr>
      <vt:lpstr>mp-QP</vt:lpstr>
      <vt:lpstr>mp-QP: geometric algorithm</vt:lpstr>
      <vt:lpstr>mp-QP: geometric algorithm</vt:lpstr>
      <vt:lpstr>mp-QP: geometric algorithm</vt:lpstr>
      <vt:lpstr>mp-QP: properties</vt:lpstr>
      <vt:lpstr>mp-MPC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</dc:title>
  <dc:creator>rdavide</dc:creator>
  <cp:lastModifiedBy>Davide Raimondo</cp:lastModifiedBy>
  <cp:revision>180</cp:revision>
  <dcterms:created xsi:type="dcterms:W3CDTF">2014-03-15T11:23:57Z</dcterms:created>
  <dcterms:modified xsi:type="dcterms:W3CDTF">2018-10-16T09:19:58Z</dcterms:modified>
</cp:coreProperties>
</file>