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302" r:id="rId3"/>
    <p:sldId id="303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53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10/11/2018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7200" dirty="0"/>
              <a:t>Model </a:t>
            </a:r>
            <a:r>
              <a:rPr lang="it-IT" sz="7200" dirty="0" err="1"/>
              <a:t>predictive</a:t>
            </a:r>
            <a:r>
              <a:rPr lang="it-IT" sz="7200" dirty="0"/>
              <a:t> control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69847" y="4389118"/>
            <a:ext cx="8792609" cy="2468881"/>
          </a:xfrm>
        </p:spPr>
        <p:txBody>
          <a:bodyPr>
            <a:normAutofit/>
          </a:bodyPr>
          <a:lstStyle/>
          <a:p>
            <a:endParaRPr lang="it-IT" dirty="0"/>
          </a:p>
          <a:p>
            <a:r>
              <a:rPr lang="it-IT" i="1" dirty="0"/>
              <a:t>Prof. Davide M. Raimondo</a:t>
            </a:r>
          </a:p>
          <a:p>
            <a:r>
              <a:rPr lang="it-IT" i="1" dirty="0"/>
              <a:t>Università degli Studi di Pavia</a:t>
            </a:r>
          </a:p>
          <a:p>
            <a:r>
              <a:rPr lang="it-IT" i="1" u="sng" dirty="0">
                <a:solidFill>
                  <a:srgbClr val="0070C0"/>
                </a:solidFill>
              </a:rPr>
              <a:t>davide.raimondo@unipv.it</a:t>
            </a:r>
          </a:p>
          <a:p>
            <a:endParaRPr lang="it-IT" sz="18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6381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Discrete </a:t>
            </a:r>
            <a:r>
              <a:rPr lang="it-IT" dirty="0" err="1"/>
              <a:t>hybrid</a:t>
            </a:r>
            <a:r>
              <a:rPr lang="it-IT" dirty="0"/>
              <a:t> </a:t>
            </a:r>
            <a:r>
              <a:rPr lang="it-IT" dirty="0" err="1"/>
              <a:t>automata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>
                <a:solidFill>
                  <a:srgbClr val="00B050"/>
                </a:solidFill>
              </a:rPr>
              <a:t>Event</a:t>
            </a:r>
            <a:r>
              <a:rPr lang="it-IT" dirty="0">
                <a:solidFill>
                  <a:srgbClr val="00B050"/>
                </a:solidFill>
              </a:rPr>
              <a:t> Generator(EG)</a:t>
            </a:r>
          </a:p>
          <a:p>
            <a:r>
              <a:rPr lang="it-IT" dirty="0" err="1"/>
              <a:t>Defined</a:t>
            </a:r>
            <a:r>
              <a:rPr lang="it-IT" dirty="0"/>
              <a:t> by </a:t>
            </a:r>
            <a:r>
              <a:rPr lang="it-IT" dirty="0" err="1"/>
              <a:t>function</a:t>
            </a:r>
            <a:endParaRPr lang="it-IT" dirty="0">
              <a:solidFill>
                <a:srgbClr val="00B050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0" y="3267075"/>
            <a:ext cx="3276600" cy="32385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149" y="4131312"/>
            <a:ext cx="4261015" cy="55345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539" y="4393870"/>
            <a:ext cx="246212" cy="33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29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Control of </a:t>
            </a:r>
            <a:r>
              <a:rPr lang="it-IT" dirty="0" err="1"/>
              <a:t>hybrid</a:t>
            </a:r>
            <a:r>
              <a:rPr lang="it-IT" dirty="0"/>
              <a:t> </a:t>
            </a:r>
            <a:r>
              <a:rPr lang="it-IT" dirty="0" err="1"/>
              <a:t>systems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9847" y="2026408"/>
            <a:ext cx="10793601" cy="4386270"/>
          </a:xfrm>
        </p:spPr>
        <p:txBody>
          <a:bodyPr>
            <a:normAutofit/>
          </a:bodyPr>
          <a:lstStyle/>
          <a:p>
            <a:r>
              <a:rPr lang="it-IT" sz="1800" dirty="0" err="1"/>
              <a:t>Different</a:t>
            </a:r>
            <a:r>
              <a:rPr lang="it-IT" sz="1800" dirty="0"/>
              <a:t> </a:t>
            </a:r>
            <a:r>
              <a:rPr lang="it-IT" sz="1800" dirty="0" err="1"/>
              <a:t>approaches</a:t>
            </a:r>
            <a:r>
              <a:rPr lang="it-IT" sz="1800" dirty="0"/>
              <a:t>:</a:t>
            </a:r>
          </a:p>
          <a:p>
            <a:pPr lvl="1"/>
            <a:r>
              <a:rPr lang="en-US" sz="1600" dirty="0"/>
              <a:t>heuristics and ad hoc solutions</a:t>
            </a:r>
          </a:p>
          <a:p>
            <a:pPr lvl="1"/>
            <a:r>
              <a:rPr lang="en-US" sz="1600" dirty="0"/>
              <a:t>systematic and general approach: </a:t>
            </a:r>
            <a:r>
              <a:rPr lang="en-US" sz="1600" dirty="0">
                <a:solidFill>
                  <a:srgbClr val="00B050"/>
                </a:solidFill>
              </a:rPr>
              <a:t>MPC</a:t>
            </a:r>
          </a:p>
          <a:p>
            <a:pPr marL="0" indent="0">
              <a:buNone/>
            </a:pPr>
            <a:r>
              <a:rPr lang="it-IT" sz="1800" dirty="0"/>
              <a:t>In </a:t>
            </a:r>
            <a:r>
              <a:rPr lang="it-IT" sz="1800" dirty="0" err="1"/>
              <a:t>order</a:t>
            </a:r>
            <a:r>
              <a:rPr lang="it-IT" sz="1800" dirty="0"/>
              <a:t> to use MPC </a:t>
            </a:r>
            <a:r>
              <a:rPr lang="it-IT" sz="1800" dirty="0" err="1"/>
              <a:t>we</a:t>
            </a:r>
            <a:r>
              <a:rPr lang="it-IT" sz="1800" dirty="0"/>
              <a:t> </a:t>
            </a:r>
            <a:r>
              <a:rPr lang="it-IT" sz="1800" dirty="0" err="1"/>
              <a:t>need</a:t>
            </a:r>
            <a:r>
              <a:rPr lang="it-IT" sz="1800" dirty="0"/>
              <a:t> a </a:t>
            </a:r>
            <a:r>
              <a:rPr lang="it-IT" sz="1800" dirty="0" err="1">
                <a:solidFill>
                  <a:srgbClr val="00B0F0"/>
                </a:solidFill>
              </a:rPr>
              <a:t>mathematical</a:t>
            </a:r>
            <a:r>
              <a:rPr lang="it-IT" sz="1800" dirty="0">
                <a:solidFill>
                  <a:srgbClr val="00B0F0"/>
                </a:solidFill>
              </a:rPr>
              <a:t> model </a:t>
            </a:r>
            <a:r>
              <a:rPr lang="it-IT" sz="1800" dirty="0" err="1"/>
              <a:t>that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</a:p>
          <a:p>
            <a:pPr lvl="1"/>
            <a:r>
              <a:rPr lang="en-US" sz="1600" dirty="0"/>
              <a:t>descriptive: captures the behavior of the </a:t>
            </a:r>
            <a:r>
              <a:rPr lang="it-IT" sz="1600" dirty="0" err="1"/>
              <a:t>hybrid</a:t>
            </a:r>
            <a:r>
              <a:rPr lang="it-IT" sz="1600" dirty="0"/>
              <a:t> </a:t>
            </a:r>
            <a:r>
              <a:rPr lang="it-IT" sz="1600" dirty="0" err="1"/>
              <a:t>system</a:t>
            </a:r>
            <a:endParaRPr lang="it-IT" sz="1600" dirty="0"/>
          </a:p>
          <a:p>
            <a:pPr lvl="1"/>
            <a:r>
              <a:rPr lang="en-US" sz="1600" dirty="0"/>
              <a:t>simple (enough) for analysis and the </a:t>
            </a:r>
            <a:r>
              <a:rPr lang="it-IT" sz="1600" dirty="0" err="1"/>
              <a:t>prediction</a:t>
            </a:r>
            <a:r>
              <a:rPr lang="it-IT" sz="1600" dirty="0"/>
              <a:t> of the </a:t>
            </a:r>
            <a:r>
              <a:rPr lang="it-IT" sz="1600" dirty="0" err="1"/>
              <a:t>states</a:t>
            </a:r>
            <a:endParaRPr lang="it-IT" sz="1600" dirty="0"/>
          </a:p>
          <a:p>
            <a:r>
              <a:rPr lang="it-IT" sz="1800" dirty="0"/>
              <a:t>Discrete </a:t>
            </a:r>
            <a:r>
              <a:rPr lang="it-IT" sz="1800" dirty="0" err="1"/>
              <a:t>Hybrid</a:t>
            </a:r>
            <a:r>
              <a:rPr lang="it-IT" sz="1800" dirty="0"/>
              <a:t> </a:t>
            </a:r>
            <a:r>
              <a:rPr lang="it-IT" sz="1800" dirty="0" err="1"/>
              <a:t>Automata</a:t>
            </a:r>
            <a:r>
              <a:rPr lang="it-IT" sz="1800" dirty="0"/>
              <a:t>: </a:t>
            </a:r>
            <a:r>
              <a:rPr lang="en-US" sz="1800" dirty="0"/>
              <a:t>good framework for the description of a </a:t>
            </a:r>
            <a:r>
              <a:rPr lang="it-IT" sz="1800" dirty="0" err="1"/>
              <a:t>hybrid</a:t>
            </a:r>
            <a:r>
              <a:rPr lang="it-IT" sz="1800" dirty="0"/>
              <a:t> </a:t>
            </a:r>
            <a:r>
              <a:rPr lang="it-IT" sz="1800" dirty="0" err="1"/>
              <a:t>system</a:t>
            </a:r>
            <a:r>
              <a:rPr lang="it-IT" sz="1800" dirty="0"/>
              <a:t> </a:t>
            </a:r>
          </a:p>
          <a:p>
            <a:pPr marL="0" indent="0">
              <a:buNone/>
            </a:pPr>
            <a:r>
              <a:rPr lang="it-IT" sz="1800" dirty="0"/>
              <a:t>                                                  BUT </a:t>
            </a:r>
            <a:r>
              <a:rPr lang="en-US" sz="18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not convenient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the MPC formulation</a:t>
            </a: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dirty="0"/>
              <a:t>How to describe the interaction between continuous dynamics and propositional </a:t>
            </a:r>
            <a:r>
              <a:rPr lang="it-IT" sz="1800" dirty="0" err="1"/>
              <a:t>logic</a:t>
            </a:r>
            <a:r>
              <a:rPr lang="it-IT" sz="1800" dirty="0"/>
              <a:t> </a:t>
            </a:r>
            <a:r>
              <a:rPr lang="it-IT" sz="1800" dirty="0" err="1"/>
              <a:t>rules</a:t>
            </a:r>
            <a:r>
              <a:rPr lang="it-IT" sz="1800" dirty="0"/>
              <a:t> ?</a:t>
            </a:r>
          </a:p>
          <a:p>
            <a:r>
              <a:rPr lang="en-US" sz="1800" dirty="0">
                <a:solidFill>
                  <a:srgbClr val="0C03BD"/>
                </a:solidFill>
              </a:rPr>
              <a:t>Idea:</a:t>
            </a:r>
            <a:r>
              <a:rPr lang="en-US" sz="1800" dirty="0"/>
              <a:t> Associate to each Boolean variable </a:t>
            </a:r>
            <a:r>
              <a:rPr lang="en-US" sz="1800" i="1" dirty="0"/>
              <a:t>p</a:t>
            </a:r>
            <a:r>
              <a:rPr lang="en-US" sz="1600" i="1" dirty="0"/>
              <a:t>i</a:t>
            </a:r>
            <a:r>
              <a:rPr lang="en-US" sz="1800" dirty="0"/>
              <a:t> a </a:t>
            </a:r>
            <a:r>
              <a:rPr lang="it-IT" sz="1800" dirty="0" err="1"/>
              <a:t>binary</a:t>
            </a:r>
            <a:r>
              <a:rPr lang="it-IT" sz="1800" dirty="0"/>
              <a:t> </a:t>
            </a:r>
            <a:r>
              <a:rPr lang="it-IT" sz="1800" dirty="0" err="1"/>
              <a:t>integer</a:t>
            </a:r>
            <a:r>
              <a:rPr lang="it-IT" sz="1800" dirty="0"/>
              <a:t> </a:t>
            </a:r>
            <a:r>
              <a:rPr lang="it-IT" sz="1800" dirty="0" err="1"/>
              <a:t>variable</a:t>
            </a:r>
            <a:r>
              <a:rPr lang="it-IT" sz="1800" dirty="0"/>
              <a:t> </a:t>
            </a:r>
            <a:r>
              <a:rPr lang="el-GR" sz="1800" dirty="0"/>
              <a:t>δ</a:t>
            </a:r>
            <a:r>
              <a:rPr lang="it-IT" sz="1800" dirty="0"/>
              <a:t>i!</a:t>
            </a:r>
          </a:p>
          <a:p>
            <a:pPr marL="0" lvl="1" indent="0">
              <a:buNone/>
            </a:pPr>
            <a:endParaRPr lang="it-IT" sz="2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393" y="6222178"/>
            <a:ext cx="45624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07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of Logic Rules into</a:t>
            </a:r>
            <a:br>
              <a:rPr lang="en-US" dirty="0"/>
            </a:br>
            <a:r>
              <a:rPr lang="it-IT" dirty="0"/>
              <a:t>Linear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Inequalities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069847" y="2121408"/>
                <a:ext cx="10651097" cy="4050792"/>
              </a:xfrm>
            </p:spPr>
            <p:txBody>
              <a:bodyPr/>
              <a:lstStyle/>
              <a:p>
                <a:r>
                  <a:rPr lang="en-US" dirty="0"/>
                  <a:t>For a logic proposition 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it is always possible to define a set of linear inequalities: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where </a:t>
                </a:r>
              </a:p>
              <a:p>
                <a:pPr marL="0" indent="0">
                  <a:buNone/>
                </a:pPr>
                <a:endParaRPr lang="it-IT" sz="500" dirty="0">
                  <a:solidFill>
                    <a:srgbClr val="0C03BD"/>
                  </a:solidFill>
                </a:endParaRPr>
              </a:p>
              <a:p>
                <a:pPr marL="0" indent="0">
                  <a:buNone/>
                </a:pPr>
                <a:r>
                  <a:rPr lang="it-IT" dirty="0">
                    <a:solidFill>
                      <a:srgbClr val="0C03BD"/>
                    </a:solidFill>
                  </a:rPr>
                  <a:t> </a:t>
                </a:r>
                <a:r>
                  <a:rPr lang="it-IT" dirty="0" err="1">
                    <a:solidFill>
                      <a:srgbClr val="0C03BD"/>
                    </a:solidFill>
                  </a:rPr>
                  <a:t>Analytic</a:t>
                </a:r>
                <a:r>
                  <a:rPr lang="it-IT" dirty="0">
                    <a:solidFill>
                      <a:srgbClr val="0C03BD"/>
                    </a:solidFill>
                  </a:rPr>
                  <a:t> </a:t>
                </a:r>
                <a:r>
                  <a:rPr lang="it-IT" dirty="0" err="1">
                    <a:solidFill>
                      <a:srgbClr val="0C03BD"/>
                    </a:solidFill>
                  </a:rPr>
                  <a:t>approach</a:t>
                </a:r>
                <a:endParaRPr lang="it-IT" dirty="0">
                  <a:solidFill>
                    <a:srgbClr val="0C03BD"/>
                  </a:solidFill>
                </a:endParaRPr>
              </a:p>
              <a:p>
                <a:r>
                  <a:rPr lang="pt-BR" dirty="0"/>
                  <a:t>Transform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Ω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pt-BR" dirty="0"/>
                  <a:t>into a Conjunctive Normal </a:t>
                </a:r>
                <a:r>
                  <a:rPr lang="it-IT" dirty="0"/>
                  <a:t>Form (CNF) :</a:t>
                </a:r>
              </a:p>
              <a:p>
                <a:r>
                  <a:rPr lang="en-US" dirty="0"/>
                  <a:t>Translation of a logic proposition in CNF into </a:t>
                </a: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:r>
                  <a:rPr lang="it-IT" dirty="0" err="1"/>
                  <a:t>algebraic</a:t>
                </a:r>
                <a:r>
                  <a:rPr lang="it-IT" dirty="0"/>
                  <a:t> </a:t>
                </a:r>
                <a:r>
                  <a:rPr lang="it-IT" dirty="0" err="1"/>
                  <a:t>inequalities</a:t>
                </a:r>
                <a:r>
                  <a:rPr lang="it-IT" dirty="0"/>
                  <a:t>:</a:t>
                </a:r>
                <a:endParaRPr lang="it-IT" dirty="0">
                  <a:solidFill>
                    <a:srgbClr val="0C03BD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7" y="2121408"/>
                <a:ext cx="10651097" cy="4050792"/>
              </a:xfrm>
              <a:blipFill rotWithShape="0">
                <a:blip r:embed="rId2"/>
                <a:stretch>
                  <a:fillRect l="-229" t="-15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2" y="2568237"/>
            <a:ext cx="2911231" cy="33041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027" y="2963944"/>
            <a:ext cx="3161991" cy="37151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3423" y="3844143"/>
            <a:ext cx="2008724" cy="80937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7750" y="4944812"/>
            <a:ext cx="2940567" cy="171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92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of Logic Rules into</a:t>
            </a:r>
            <a:br>
              <a:rPr lang="en-US" dirty="0"/>
            </a:br>
            <a:r>
              <a:rPr lang="it-IT" dirty="0"/>
              <a:t>Linear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Inequalities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9847" y="2121408"/>
            <a:ext cx="10651097" cy="4050792"/>
          </a:xfrm>
        </p:spPr>
        <p:txBody>
          <a:bodyPr/>
          <a:lstStyle/>
          <a:p>
            <a:r>
              <a:rPr lang="it-IT" dirty="0" err="1">
                <a:solidFill>
                  <a:srgbClr val="0C03BD"/>
                </a:solidFill>
              </a:rPr>
              <a:t>Example</a:t>
            </a:r>
            <a:endParaRPr lang="it-IT" dirty="0">
              <a:solidFill>
                <a:srgbClr val="0C03BD"/>
              </a:solidFill>
            </a:endParaRPr>
          </a:p>
          <a:p>
            <a:endParaRPr lang="it-IT" dirty="0">
              <a:solidFill>
                <a:srgbClr val="0C03BD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dirty="0" err="1"/>
              <a:t>Remove</a:t>
            </a:r>
            <a:r>
              <a:rPr lang="it-IT" dirty="0"/>
              <a:t> </a:t>
            </a:r>
            <a:r>
              <a:rPr lang="it-IT" dirty="0" err="1"/>
              <a:t>implication</a:t>
            </a:r>
            <a:endParaRPr lang="it-IT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</a:t>
            </a:r>
            <a:r>
              <a:rPr lang="en-US" dirty="0" err="1"/>
              <a:t>DeMorgan’s</a:t>
            </a:r>
            <a:r>
              <a:rPr lang="en-US" dirty="0"/>
              <a:t> theorem, obtain CNF: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sz="500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Introduce                                                                   and write the inequalities</a:t>
            </a:r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262" y="2093976"/>
            <a:ext cx="4438650" cy="44767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340" y="2875003"/>
            <a:ext cx="4314825" cy="466725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606" y="3824048"/>
            <a:ext cx="6200775" cy="400050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5606" y="4476861"/>
            <a:ext cx="4105275" cy="333375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1453" y="5098895"/>
            <a:ext cx="62865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76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Combining</a:t>
            </a:r>
            <a:r>
              <a:rPr lang="it-IT" dirty="0"/>
              <a:t> </a:t>
            </a:r>
            <a:r>
              <a:rPr lang="it-IT" dirty="0" err="1"/>
              <a:t>Logic</a:t>
            </a:r>
            <a:r>
              <a:rPr lang="it-IT" dirty="0"/>
              <a:t> </a:t>
            </a:r>
            <a:r>
              <a:rPr lang="it-IT" dirty="0" err="1"/>
              <a:t>Rules</a:t>
            </a:r>
            <a:r>
              <a:rPr lang="it-IT" dirty="0"/>
              <a:t> and</a:t>
            </a:r>
            <a:br>
              <a:rPr lang="it-IT" dirty="0"/>
            </a:br>
            <a:r>
              <a:rPr lang="it-IT" dirty="0" err="1"/>
              <a:t>Continuous</a:t>
            </a:r>
            <a:r>
              <a:rPr lang="it-IT" dirty="0"/>
              <a:t> Dynamics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inequality as logic condition</a:t>
            </a:r>
          </a:p>
          <a:p>
            <a:r>
              <a:rPr lang="en-US" dirty="0"/>
              <a:t>Boolean variable p and continuous variable x ∈ </a:t>
            </a:r>
            <a:r>
              <a:rPr lang="it-IT" dirty="0" err="1"/>
              <a:t>R</a:t>
            </a:r>
            <a:r>
              <a:rPr lang="it-IT" baseline="30000" dirty="0" err="1"/>
              <a:t>n</a:t>
            </a:r>
            <a:r>
              <a:rPr lang="it-IT" dirty="0"/>
              <a:t>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Translated</a:t>
            </a:r>
            <a:r>
              <a:rPr lang="it-IT" dirty="0"/>
              <a:t> to linear </a:t>
            </a:r>
            <a:r>
              <a:rPr lang="it-IT" dirty="0" err="1"/>
              <a:t>inequalities</a:t>
            </a:r>
            <a:r>
              <a:rPr lang="it-IT" dirty="0"/>
              <a:t>: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178" y="2922381"/>
            <a:ext cx="1771650" cy="56197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070" y="3589182"/>
            <a:ext cx="4575216" cy="82827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616" y="5136780"/>
            <a:ext cx="2675040" cy="89439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5782" y="5266107"/>
            <a:ext cx="6309322" cy="1500010"/>
          </a:xfrm>
          <a:prstGeom prst="rect">
            <a:avLst/>
          </a:prstGeom>
          <a:ln w="34925">
            <a:solidFill>
              <a:srgbClr val="0C03BD"/>
            </a:solidFill>
          </a:ln>
          <a:effectLst>
            <a:glow rad="127000">
              <a:srgbClr val="00B0F0"/>
            </a:glow>
          </a:effectLst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0426" y="3644319"/>
            <a:ext cx="2113375" cy="578397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4514" y="4303183"/>
            <a:ext cx="2184627" cy="536575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5984514" y="3663205"/>
            <a:ext cx="2219287" cy="1274492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119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669" y="5128667"/>
            <a:ext cx="3043337" cy="86255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Hybrid</a:t>
            </a:r>
            <a:r>
              <a:rPr lang="it-IT" dirty="0"/>
              <a:t> </a:t>
            </a:r>
            <a:r>
              <a:rPr lang="it-IT" dirty="0" err="1"/>
              <a:t>modeling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Consider</a:t>
            </a:r>
            <a:r>
              <a:rPr lang="it-IT" dirty="0"/>
              <a:t> the </a:t>
            </a:r>
            <a:r>
              <a:rPr lang="it-IT" dirty="0" err="1"/>
              <a:t>following</a:t>
            </a:r>
            <a:r>
              <a:rPr lang="it-IT" dirty="0"/>
              <a:t> </a:t>
            </a:r>
            <a:r>
              <a:rPr lang="it-IT" dirty="0" err="1"/>
              <a:t>system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sz="500" dirty="0"/>
          </a:p>
          <a:p>
            <a:pPr marL="0" indent="0">
              <a:buNone/>
            </a:pPr>
            <a:r>
              <a:rPr lang="it-IT" dirty="0"/>
              <a:t>   with </a:t>
            </a:r>
            <a:r>
              <a:rPr lang="it-IT" dirty="0" err="1"/>
              <a:t>constraints</a:t>
            </a:r>
            <a:endParaRPr lang="it-IT" dirty="0"/>
          </a:p>
          <a:p>
            <a:r>
              <a:rPr lang="it-IT" dirty="0"/>
              <a:t>Associate</a:t>
            </a:r>
          </a:p>
          <a:p>
            <a:r>
              <a:rPr lang="it-IT" dirty="0"/>
              <a:t>State update </a:t>
            </a:r>
            <a:r>
              <a:rPr lang="it-IT" dirty="0" err="1"/>
              <a:t>equation</a:t>
            </a:r>
            <a:r>
              <a:rPr lang="it-IT" dirty="0"/>
              <a:t> </a:t>
            </a:r>
            <a:r>
              <a:rPr lang="it-IT" dirty="0" err="1"/>
              <a:t>becomes</a:t>
            </a:r>
            <a:r>
              <a:rPr lang="it-IT" dirty="0"/>
              <a:t> </a:t>
            </a:r>
          </a:p>
          <a:p>
            <a:r>
              <a:rPr lang="it-IT" dirty="0"/>
              <a:t>Introduce </a:t>
            </a:r>
            <a:r>
              <a:rPr lang="it-IT" dirty="0" err="1"/>
              <a:t>disaggregated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                     </a:t>
            </a:r>
            <a:r>
              <a:rPr lang="it-IT" dirty="0" err="1"/>
              <a:t>then</a:t>
            </a:r>
            <a:r>
              <a:rPr lang="it-IT" dirty="0"/>
              <a:t>:</a:t>
            </a:r>
          </a:p>
          <a:p>
            <a:endParaRPr lang="it-IT" dirty="0"/>
          </a:p>
          <a:p>
            <a:endParaRPr lang="it-IT" sz="500" dirty="0"/>
          </a:p>
          <a:p>
            <a:r>
              <a:rPr lang="it-IT" dirty="0" err="1"/>
              <a:t>constraints</a:t>
            </a:r>
            <a:r>
              <a:rPr lang="it-IT" dirty="0"/>
              <a:t> on x:                                                                 </a:t>
            </a:r>
            <a:r>
              <a:rPr lang="it-IT" dirty="0" err="1"/>
              <a:t>constraints</a:t>
            </a:r>
            <a:r>
              <a:rPr lang="it-IT" dirty="0"/>
              <a:t> on z: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147" y="1816632"/>
            <a:ext cx="4619625" cy="89535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057" y="2715664"/>
            <a:ext cx="2490949" cy="375474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6004" y="3172394"/>
            <a:ext cx="2469758" cy="38511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1147" y="3581259"/>
            <a:ext cx="3933825" cy="42862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3982" y="4057447"/>
            <a:ext cx="1247775" cy="35242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8119" y="4569676"/>
            <a:ext cx="3619500" cy="438150"/>
          </a:xfrm>
          <a:prstGeom prst="rect">
            <a:avLst/>
          </a:prstGeom>
          <a:ln>
            <a:solidFill>
              <a:srgbClr val="0C03BD"/>
            </a:solidFill>
          </a:ln>
          <a:effectLst>
            <a:glow rad="127000">
              <a:srgbClr val="00B0F0"/>
            </a:glow>
          </a:effectLst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32383" y="5144308"/>
            <a:ext cx="2314906" cy="153856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37065" y="6181560"/>
            <a:ext cx="2886941" cy="33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97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Mixed </a:t>
            </a:r>
            <a:r>
              <a:rPr lang="it-IT" dirty="0" err="1"/>
              <a:t>Logical</a:t>
            </a:r>
            <a:r>
              <a:rPr lang="it-IT" dirty="0"/>
              <a:t> </a:t>
            </a:r>
            <a:r>
              <a:rPr lang="it-IT" dirty="0" err="1"/>
              <a:t>Dynamical</a:t>
            </a:r>
            <a:r>
              <a:rPr lang="it-IT" dirty="0"/>
              <a:t> (MLD)</a:t>
            </a:r>
            <a:br>
              <a:rPr lang="it-IT" dirty="0"/>
            </a:br>
            <a:r>
              <a:rPr lang="it-IT" dirty="0" err="1"/>
              <a:t>Hybrid</a:t>
            </a:r>
            <a:r>
              <a:rPr lang="it-IT" dirty="0"/>
              <a:t> Model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967" y="2246353"/>
            <a:ext cx="74580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64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Mpc</a:t>
            </a:r>
            <a:r>
              <a:rPr lang="it-IT" dirty="0"/>
              <a:t> for </a:t>
            </a:r>
            <a:r>
              <a:rPr lang="it-IT" dirty="0" err="1"/>
              <a:t>hybrid</a:t>
            </a:r>
            <a:r>
              <a:rPr lang="it-IT" dirty="0"/>
              <a:t> </a:t>
            </a:r>
            <a:r>
              <a:rPr lang="it-IT" dirty="0" err="1"/>
              <a:t>system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736592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0C03BD"/>
                </a:solidFill>
              </a:rPr>
              <a:t>Mixed </a:t>
            </a:r>
            <a:r>
              <a:rPr lang="it-IT" dirty="0" err="1">
                <a:solidFill>
                  <a:srgbClr val="0C03BD"/>
                </a:solidFill>
              </a:rPr>
              <a:t>integer</a:t>
            </a:r>
            <a:r>
              <a:rPr lang="it-IT" dirty="0">
                <a:solidFill>
                  <a:srgbClr val="0C03BD"/>
                </a:solidFill>
              </a:rPr>
              <a:t> (</a:t>
            </a:r>
            <a:r>
              <a:rPr lang="it-IT" dirty="0" err="1">
                <a:solidFill>
                  <a:srgbClr val="0C03BD"/>
                </a:solidFill>
              </a:rPr>
              <a:t>because</a:t>
            </a:r>
            <a:r>
              <a:rPr lang="it-IT" dirty="0">
                <a:solidFill>
                  <a:srgbClr val="0C03BD"/>
                </a:solidFill>
              </a:rPr>
              <a:t> of the </a:t>
            </a:r>
            <a:r>
              <a:rPr lang="it-IT" dirty="0" err="1">
                <a:solidFill>
                  <a:srgbClr val="0C03BD"/>
                </a:solidFill>
              </a:rPr>
              <a:t>binaries</a:t>
            </a:r>
            <a:r>
              <a:rPr lang="it-IT" dirty="0">
                <a:solidFill>
                  <a:srgbClr val="0C03BD"/>
                </a:solidFill>
              </a:rPr>
              <a:t>) </a:t>
            </a:r>
            <a:r>
              <a:rPr lang="it-IT" dirty="0" err="1">
                <a:solidFill>
                  <a:srgbClr val="0C03BD"/>
                </a:solidFill>
              </a:rPr>
              <a:t>LPs</a:t>
            </a:r>
            <a:r>
              <a:rPr lang="it-IT" dirty="0">
                <a:solidFill>
                  <a:srgbClr val="0C03BD"/>
                </a:solidFill>
              </a:rPr>
              <a:t> and </a:t>
            </a:r>
            <a:r>
              <a:rPr lang="it-IT" dirty="0" err="1">
                <a:solidFill>
                  <a:srgbClr val="0C03BD"/>
                </a:solidFill>
              </a:rPr>
              <a:t>QPs</a:t>
            </a:r>
            <a:endParaRPr lang="it-IT" dirty="0">
              <a:solidFill>
                <a:srgbClr val="0C03BD"/>
              </a:solidFill>
            </a:endParaRP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i="1" dirty="0"/>
              <a:t>Complexity strongly depends on the problem structure and the initial setup </a:t>
            </a:r>
          </a:p>
          <a:p>
            <a:pPr marL="0" indent="0">
              <a:buNone/>
            </a:pPr>
            <a:r>
              <a:rPr lang="it-IT" dirty="0"/>
              <a:t>   In general:</a:t>
            </a:r>
          </a:p>
          <a:p>
            <a:pPr marL="0" indent="0">
              <a:buNone/>
            </a:pPr>
            <a:endParaRPr lang="it-IT" sz="500" dirty="0"/>
          </a:p>
          <a:p>
            <a:pPr lvl="1"/>
            <a:r>
              <a:rPr lang="it-IT" sz="2000" dirty="0"/>
              <a:t>Mixed-</a:t>
            </a:r>
            <a:r>
              <a:rPr lang="it-IT" sz="2000" dirty="0" err="1"/>
              <a:t>Integer</a:t>
            </a:r>
            <a:r>
              <a:rPr lang="it-IT" sz="2000" dirty="0"/>
              <a:t> </a:t>
            </a:r>
            <a:r>
              <a:rPr lang="it-IT" sz="2000" dirty="0" err="1"/>
              <a:t>programming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HARD</a:t>
            </a:r>
          </a:p>
          <a:p>
            <a:pPr lvl="1"/>
            <a:endParaRPr lang="it-IT" sz="500" dirty="0"/>
          </a:p>
          <a:p>
            <a:pPr lvl="1"/>
            <a:r>
              <a:rPr lang="en-US" sz="2000" dirty="0"/>
              <a:t>efficient general purpose solvers for </a:t>
            </a:r>
            <a:r>
              <a:rPr lang="it-IT" sz="2000" dirty="0"/>
              <a:t>MILP/MIQP: CPLEX, XPRESS-MP </a:t>
            </a:r>
          </a:p>
          <a:p>
            <a:pPr marL="548640" lvl="2" indent="0">
              <a:buNone/>
            </a:pPr>
            <a:r>
              <a:rPr lang="it-IT" sz="1800" dirty="0"/>
              <a:t>⇒ </a:t>
            </a:r>
            <a:r>
              <a:rPr lang="it-IT" sz="1800" dirty="0" err="1"/>
              <a:t>based</a:t>
            </a:r>
            <a:r>
              <a:rPr lang="it-IT" sz="1800" dirty="0"/>
              <a:t> on </a:t>
            </a:r>
            <a:r>
              <a:rPr lang="it-IT" sz="1800" dirty="0" err="1"/>
              <a:t>Branch</a:t>
            </a:r>
            <a:r>
              <a:rPr lang="it-IT" sz="1800" dirty="0"/>
              <a:t>-And-</a:t>
            </a:r>
            <a:r>
              <a:rPr lang="it-IT" sz="1800" dirty="0" err="1"/>
              <a:t>Bound</a:t>
            </a:r>
            <a:r>
              <a:rPr lang="it-IT" sz="1800" dirty="0"/>
              <a:t> , </a:t>
            </a:r>
            <a:r>
              <a:rPr lang="it-IT" sz="1800" dirty="0" err="1"/>
              <a:t>Branch</a:t>
            </a:r>
            <a:r>
              <a:rPr lang="it-IT" sz="1800" dirty="0"/>
              <a:t>-And-</a:t>
            </a:r>
            <a:r>
              <a:rPr lang="it-IT" sz="1800" dirty="0" err="1"/>
              <a:t>Cut</a:t>
            </a:r>
            <a:r>
              <a:rPr lang="it-IT" sz="1800" dirty="0"/>
              <a:t> </a:t>
            </a:r>
            <a:r>
              <a:rPr lang="en-US" sz="1800" dirty="0"/>
              <a:t>methods + a lot of heuristics</a:t>
            </a:r>
          </a:p>
          <a:p>
            <a:pPr marL="548640" lvl="2" indent="0">
              <a:buNone/>
            </a:pPr>
            <a:endParaRPr lang="en-US" sz="500" dirty="0"/>
          </a:p>
          <a:p>
            <a:pPr lvl="1"/>
            <a:r>
              <a:rPr lang="en-US" sz="2000" dirty="0"/>
              <a:t>on-line optimization is good for applications allowing large sampling intervals (typically minutes ), requires expensive hardware and </a:t>
            </a:r>
            <a:r>
              <a:rPr lang="it-IT" sz="2000" dirty="0"/>
              <a:t>(</a:t>
            </a:r>
            <a:r>
              <a:rPr lang="it-IT" sz="2000" dirty="0" err="1"/>
              <a:t>even</a:t>
            </a:r>
            <a:r>
              <a:rPr lang="it-IT" sz="2000" dirty="0"/>
              <a:t> more) </a:t>
            </a:r>
            <a:r>
              <a:rPr lang="it-IT" sz="2000" dirty="0" err="1"/>
              <a:t>expensive</a:t>
            </a:r>
            <a:r>
              <a:rPr lang="it-IT" sz="2000" dirty="0"/>
              <a:t> software </a:t>
            </a:r>
          </a:p>
          <a:p>
            <a:pPr lvl="1"/>
            <a:endParaRPr lang="it-IT" sz="500" dirty="0"/>
          </a:p>
          <a:p>
            <a:pPr lvl="1"/>
            <a:r>
              <a:rPr lang="en-US" sz="2000" dirty="0"/>
              <a:t>for problems requiring fast sampling rate</a:t>
            </a:r>
          </a:p>
          <a:p>
            <a:pPr marL="548640" lvl="2" indent="0">
              <a:buNone/>
            </a:pPr>
            <a:r>
              <a:rPr lang="en-US" sz="1800" dirty="0"/>
              <a:t>⇒ explicit solution of the MPC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15299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9848" y="1481545"/>
            <a:ext cx="10058400" cy="4636225"/>
          </a:xfrm>
        </p:spPr>
        <p:txBody>
          <a:bodyPr>
            <a:normAutofit/>
          </a:bodyPr>
          <a:lstStyle/>
          <a:p>
            <a:pPr algn="ctr"/>
            <a:r>
              <a:rPr lang="it-IT" sz="7200" dirty="0"/>
              <a:t>HYBRID MPC</a:t>
            </a:r>
            <a:endParaRPr lang="it-IT" sz="6500" dirty="0"/>
          </a:p>
        </p:txBody>
      </p:sp>
    </p:spTree>
    <p:extLst>
      <p:ext uri="{BB962C8B-B14F-4D97-AF65-F5344CB8AC3E}">
        <p14:creationId xmlns:p14="http://schemas.microsoft.com/office/powerpoint/2010/main" val="176642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3590" y="484632"/>
            <a:ext cx="10058400" cy="1609344"/>
          </a:xfrm>
        </p:spPr>
        <p:txBody>
          <a:bodyPr/>
          <a:lstStyle/>
          <a:p>
            <a:r>
              <a:rPr lang="it-IT" dirty="0"/>
              <a:t>HYBRID Model </a:t>
            </a:r>
            <a:r>
              <a:rPr lang="it-IT" dirty="0" err="1"/>
              <a:t>predictive</a:t>
            </a:r>
            <a:r>
              <a:rPr lang="it-IT" dirty="0"/>
              <a:t> control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3586" y="2121408"/>
            <a:ext cx="11122153" cy="4279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800" dirty="0" err="1"/>
              <a:t>We</a:t>
            </a:r>
            <a:r>
              <a:rPr lang="it-IT" sz="1800" dirty="0"/>
              <a:t> </a:t>
            </a:r>
            <a:r>
              <a:rPr lang="it-IT" sz="1800" dirty="0" err="1"/>
              <a:t>consider</a:t>
            </a:r>
            <a:r>
              <a:rPr lang="it-IT" sz="1800" dirty="0"/>
              <a:t> </a:t>
            </a:r>
            <a:r>
              <a:rPr lang="it-IT" sz="1800" dirty="0" err="1"/>
              <a:t>system</a:t>
            </a:r>
            <a:r>
              <a:rPr lang="it-IT" sz="1800" dirty="0"/>
              <a:t> </a:t>
            </a:r>
            <a:r>
              <a:rPr lang="it-IT" sz="1800" dirty="0" err="1"/>
              <a:t>consisting</a:t>
            </a:r>
            <a:r>
              <a:rPr lang="it-IT" sz="1800" dirty="0"/>
              <a:t> of </a:t>
            </a:r>
            <a:endParaRPr lang="it-IT" sz="1800" i="1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endParaRPr lang="it-IT" dirty="0"/>
          </a:p>
          <a:p>
            <a:pPr marL="274320" lvl="1" indent="0">
              <a:buNone/>
            </a:pPr>
            <a:r>
              <a:rPr lang="en-US" dirty="0"/>
              <a:t>          </a:t>
            </a:r>
            <a:r>
              <a:rPr lang="en-US" b="1" dirty="0"/>
              <a:t> continuous dynamics :</a:t>
            </a:r>
            <a:r>
              <a:rPr lang="en-US" dirty="0"/>
              <a:t> described by one or more difference (or differential) equations, states </a:t>
            </a:r>
          </a:p>
          <a:p>
            <a:pPr marL="274320" lvl="1" indent="0">
              <a:buNone/>
            </a:pPr>
            <a:r>
              <a:rPr lang="en-US" dirty="0"/>
              <a:t>           belong to a continuum</a:t>
            </a:r>
            <a:endParaRPr lang="it-IT" dirty="0"/>
          </a:p>
          <a:p>
            <a:pPr marL="0" indent="0">
              <a:buNone/>
            </a:pPr>
            <a:r>
              <a:rPr lang="it-IT" sz="1800" dirty="0"/>
              <a:t>                </a:t>
            </a:r>
            <a:r>
              <a:rPr lang="en-US" sz="1800" b="1" dirty="0"/>
              <a:t>discrete events:</a:t>
            </a:r>
            <a:r>
              <a:rPr lang="en-US" sz="1800" dirty="0"/>
              <a:t> state variables assume discrete values from a countable set, e.g. </a:t>
            </a:r>
          </a:p>
          <a:p>
            <a:pPr lvl="4"/>
            <a:r>
              <a:rPr lang="it-IT" sz="1800" dirty="0" err="1"/>
              <a:t>binary</a:t>
            </a:r>
            <a:r>
              <a:rPr lang="it-IT" sz="1800" dirty="0"/>
              <a:t> </a:t>
            </a:r>
            <a:r>
              <a:rPr lang="it-IT" sz="1800" dirty="0" err="1"/>
              <a:t>digits</a:t>
            </a:r>
            <a:r>
              <a:rPr lang="it-IT" sz="1800" dirty="0"/>
              <a:t> {0, 1},</a:t>
            </a:r>
          </a:p>
          <a:p>
            <a:pPr lvl="4"/>
            <a:r>
              <a:rPr lang="it-IT" sz="1800" dirty="0"/>
              <a:t>N, Z, . . .</a:t>
            </a:r>
          </a:p>
          <a:p>
            <a:pPr lvl="4"/>
            <a:r>
              <a:rPr lang="it-IT" sz="1800" dirty="0"/>
              <a:t>finite set of </a:t>
            </a:r>
            <a:r>
              <a:rPr lang="it-IT" sz="1800" dirty="0" err="1"/>
              <a:t>symbols</a:t>
            </a:r>
            <a:endParaRPr lang="it-IT" sz="1800" dirty="0"/>
          </a:p>
          <a:p>
            <a:pPr marL="0" indent="0">
              <a:buNone/>
            </a:pPr>
            <a:r>
              <a:rPr lang="it-IT" sz="1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Hybrid</a:t>
            </a:r>
            <a:r>
              <a:rPr lang="it-IT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1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r>
              <a:rPr lang="it-IT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r>
              <a:rPr lang="it-IT" sz="1800" b="1" dirty="0"/>
              <a:t> </a:t>
            </a:r>
            <a:r>
              <a:rPr lang="it-IT" sz="1800" dirty="0" err="1"/>
              <a:t>system</a:t>
            </a:r>
            <a:r>
              <a:rPr lang="it-IT" sz="1800" dirty="0"/>
              <a:t> </a:t>
            </a:r>
            <a:r>
              <a:rPr lang="it-IT" sz="1800" dirty="0" err="1"/>
              <a:t>whose</a:t>
            </a:r>
            <a:r>
              <a:rPr lang="it-IT" sz="1800" dirty="0"/>
              <a:t> </a:t>
            </a:r>
            <a:r>
              <a:rPr lang="it-IT" sz="1800" dirty="0" err="1"/>
              <a:t>evolution</a:t>
            </a:r>
            <a:r>
              <a:rPr lang="it-IT" sz="1800" dirty="0"/>
              <a:t> </a:t>
            </a:r>
            <a:r>
              <a:rPr lang="it-IT" sz="1800" dirty="0" err="1"/>
              <a:t>depends</a:t>
            </a:r>
            <a:r>
              <a:rPr lang="it-IT" sz="1800" dirty="0"/>
              <a:t> on </a:t>
            </a:r>
            <a:r>
              <a:rPr lang="it-IT" sz="1800" dirty="0" err="1"/>
              <a:t>both</a:t>
            </a:r>
            <a:r>
              <a:rPr lang="it-IT" sz="1800" dirty="0"/>
              <a:t> </a:t>
            </a:r>
            <a:r>
              <a:rPr lang="it-IT" sz="1800" i="1" dirty="0"/>
              <a:t>c</a:t>
            </a:r>
            <a:r>
              <a:rPr lang="en-US" sz="1800" i="1" dirty="0" err="1"/>
              <a:t>ontinuous</a:t>
            </a:r>
            <a:r>
              <a:rPr lang="en-US" sz="1800" i="1" dirty="0"/>
              <a:t> dynamics and discrete events</a:t>
            </a:r>
            <a:r>
              <a:rPr lang="it-IT" sz="1800" i="1" dirty="0"/>
              <a:t>.</a:t>
            </a:r>
          </a:p>
          <a:p>
            <a:r>
              <a:rPr lang="en-US" sz="1800" dirty="0"/>
              <a:t>Examples: systems with switches, valves, mechanical </a:t>
            </a:r>
            <a:r>
              <a:rPr lang="it-IT" sz="1800" dirty="0" err="1"/>
              <a:t>systems</a:t>
            </a:r>
            <a:r>
              <a:rPr lang="it-IT" sz="1800" dirty="0"/>
              <a:t>, computer </a:t>
            </a:r>
            <a:r>
              <a:rPr lang="it-IT" sz="1800" dirty="0" err="1"/>
              <a:t>programs</a:t>
            </a:r>
            <a:r>
              <a:rPr lang="it-IT" sz="1800" dirty="0"/>
              <a:t> etc.</a:t>
            </a:r>
            <a:endParaRPr lang="it-IT" sz="1800" i="1" dirty="0"/>
          </a:p>
        </p:txBody>
      </p:sp>
      <p:sp>
        <p:nvSpPr>
          <p:cNvPr id="4" name="Freccia a destra 3"/>
          <p:cNvSpPr/>
          <p:nvPr/>
        </p:nvSpPr>
        <p:spPr>
          <a:xfrm>
            <a:off x="1024248" y="2838170"/>
            <a:ext cx="492905" cy="15338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Freccia a destra 4"/>
          <p:cNvSpPr/>
          <p:nvPr/>
        </p:nvSpPr>
        <p:spPr>
          <a:xfrm>
            <a:off x="1024247" y="3568499"/>
            <a:ext cx="492905" cy="17417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637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Hybrid</a:t>
            </a:r>
            <a:r>
              <a:rPr lang="it-IT" dirty="0"/>
              <a:t> </a:t>
            </a:r>
            <a:r>
              <a:rPr lang="it-IT" dirty="0" err="1"/>
              <a:t>system</a:t>
            </a:r>
            <a:r>
              <a:rPr lang="it-IT" dirty="0"/>
              <a:t>: </a:t>
            </a:r>
            <a:r>
              <a:rPr lang="it-IT" dirty="0" err="1"/>
              <a:t>example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rgbClr val="00B0F0"/>
                </a:solidFill>
              </a:rPr>
              <a:t>DC-DC </a:t>
            </a:r>
            <a:r>
              <a:rPr lang="it-IT" dirty="0" err="1">
                <a:solidFill>
                  <a:srgbClr val="00B0F0"/>
                </a:solidFill>
              </a:rPr>
              <a:t>converter</a:t>
            </a:r>
            <a:endParaRPr lang="it-IT" dirty="0">
              <a:solidFill>
                <a:srgbClr val="00B0F0"/>
              </a:solidFill>
            </a:endParaRPr>
          </a:p>
          <a:p>
            <a:r>
              <a:rPr lang="it-IT" i="1" dirty="0" err="1"/>
              <a:t>Continuous</a:t>
            </a:r>
            <a:r>
              <a:rPr lang="it-IT" i="1" dirty="0"/>
              <a:t> </a:t>
            </a:r>
            <a:r>
              <a:rPr lang="it-IT" i="1" dirty="0" err="1"/>
              <a:t>dynamics</a:t>
            </a:r>
            <a:r>
              <a:rPr lang="it-IT" i="1" dirty="0"/>
              <a:t>:</a:t>
            </a:r>
            <a:r>
              <a:rPr lang="it-IT" dirty="0"/>
              <a:t> </a:t>
            </a:r>
            <a:r>
              <a:rPr lang="it-IT" dirty="0" err="1"/>
              <a:t>states</a:t>
            </a:r>
            <a:r>
              <a:rPr lang="it-IT" dirty="0"/>
              <a:t> </a:t>
            </a:r>
          </a:p>
          <a:p>
            <a:r>
              <a:rPr lang="it-IT" i="1" dirty="0"/>
              <a:t>Discrete </a:t>
            </a:r>
            <a:r>
              <a:rPr lang="it-IT" i="1" dirty="0" err="1"/>
              <a:t>events</a:t>
            </a:r>
            <a:r>
              <a:rPr lang="it-IT" i="1" dirty="0"/>
              <a:t>: </a:t>
            </a:r>
            <a:r>
              <a:rPr lang="it-IT" dirty="0"/>
              <a:t>S=0, S=1</a:t>
            </a:r>
          </a:p>
          <a:p>
            <a:pPr lvl="1"/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692" y="2093976"/>
            <a:ext cx="4358556" cy="1587375"/>
          </a:xfrm>
          <a:prstGeom prst="rect">
            <a:avLst/>
          </a:prstGeom>
        </p:spPr>
      </p:pic>
      <p:grpSp>
        <p:nvGrpSpPr>
          <p:cNvPr id="7" name="Gruppo 6"/>
          <p:cNvGrpSpPr/>
          <p:nvPr/>
        </p:nvGrpSpPr>
        <p:grpSpPr>
          <a:xfrm>
            <a:off x="4678879" y="2588822"/>
            <a:ext cx="558140" cy="308757"/>
            <a:chOff x="2505695" y="3075710"/>
            <a:chExt cx="558140" cy="308757"/>
          </a:xfrm>
        </p:grpSpPr>
        <p:pic>
          <p:nvPicPr>
            <p:cNvPr id="5" name="Immagine 4"/>
            <p:cNvPicPr>
              <a:picLocks noChangeAspect="1"/>
            </p:cNvPicPr>
            <p:nvPr/>
          </p:nvPicPr>
          <p:blipFill rotWithShape="1">
            <a:blip r:embed="rId3"/>
            <a:srcRect l="26851" t="-11348" r="51288" b="-538"/>
            <a:stretch/>
          </p:blipFill>
          <p:spPr>
            <a:xfrm>
              <a:off x="2505695" y="3075710"/>
              <a:ext cx="308758" cy="273132"/>
            </a:xfrm>
            <a:prstGeom prst="rect">
              <a:avLst/>
            </a:prstGeom>
          </p:spPr>
        </p:pic>
        <p:pic>
          <p:nvPicPr>
            <p:cNvPr id="6" name="Immagine 5"/>
            <p:cNvPicPr>
              <a:picLocks noChangeAspect="1"/>
            </p:cNvPicPr>
            <p:nvPr/>
          </p:nvPicPr>
          <p:blipFill rotWithShape="1">
            <a:blip r:embed="rId3"/>
            <a:srcRect l="53757" t="-807" r="28587" b="-11078"/>
            <a:stretch/>
          </p:blipFill>
          <p:spPr>
            <a:xfrm>
              <a:off x="2814453" y="3111335"/>
              <a:ext cx="249382" cy="273132"/>
            </a:xfrm>
            <a:prstGeom prst="rect">
              <a:avLst/>
            </a:prstGeom>
          </p:spPr>
        </p:pic>
      </p:grpSp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9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96102" y="3526969"/>
            <a:ext cx="2423668" cy="903446"/>
          </a:xfrm>
          <a:prstGeom prst="rect">
            <a:avLst/>
          </a:prstGeom>
          <a:noFill/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1096" y="4958661"/>
            <a:ext cx="2853680" cy="124821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7900" y="4933213"/>
            <a:ext cx="2797134" cy="129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4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Hybrid</a:t>
            </a:r>
            <a:r>
              <a:rPr lang="it-IT" dirty="0"/>
              <a:t> </a:t>
            </a:r>
            <a:r>
              <a:rPr lang="it-IT" dirty="0" err="1"/>
              <a:t>system</a:t>
            </a:r>
            <a:r>
              <a:rPr lang="it-IT" dirty="0"/>
              <a:t>: </a:t>
            </a:r>
            <a:r>
              <a:rPr lang="it-IT" dirty="0" err="1"/>
              <a:t>example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rgbClr val="00B0F0"/>
                </a:solidFill>
              </a:rPr>
              <a:t>On-Off Temperature Control</a:t>
            </a:r>
          </a:p>
          <a:p>
            <a:r>
              <a:rPr lang="en-US" dirty="0"/>
              <a:t>Discrete input ⇒ heating u ∈ {ON,OFF}</a:t>
            </a:r>
            <a:endParaRPr lang="it-IT" dirty="0"/>
          </a:p>
          <a:p>
            <a:r>
              <a:rPr lang="it-IT" dirty="0" err="1"/>
              <a:t>Continuous</a:t>
            </a:r>
            <a:r>
              <a:rPr lang="it-IT" dirty="0"/>
              <a:t> </a:t>
            </a:r>
            <a:r>
              <a:rPr lang="it-IT" dirty="0" err="1"/>
              <a:t>dynamics</a:t>
            </a:r>
            <a:r>
              <a:rPr lang="it-IT" dirty="0"/>
              <a:t>: temperature of the room (state). </a:t>
            </a:r>
            <a:r>
              <a:rPr lang="it-IT" dirty="0" err="1"/>
              <a:t>Evolution</a:t>
            </a:r>
            <a:r>
              <a:rPr lang="it-IT" dirty="0"/>
              <a:t> </a:t>
            </a:r>
            <a:r>
              <a:rPr lang="it-IT" dirty="0" err="1"/>
              <a:t>regulated</a:t>
            </a:r>
            <a:r>
              <a:rPr lang="it-IT" dirty="0"/>
              <a:t> by </a:t>
            </a:r>
            <a:r>
              <a:rPr lang="it-IT" dirty="0" err="1"/>
              <a:t>differential</a:t>
            </a:r>
            <a:r>
              <a:rPr lang="it-IT" dirty="0"/>
              <a:t> </a:t>
            </a:r>
            <a:r>
              <a:rPr lang="it-IT" dirty="0" err="1"/>
              <a:t>equations</a:t>
            </a:r>
            <a:endParaRPr lang="it-IT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587" y="4040558"/>
            <a:ext cx="2767940" cy="1999837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008" y="4216007"/>
            <a:ext cx="3523758" cy="164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7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Discrete </a:t>
            </a:r>
            <a:r>
              <a:rPr lang="it-IT" dirty="0" err="1"/>
              <a:t>hybrid</a:t>
            </a:r>
            <a:r>
              <a:rPr lang="it-IT" dirty="0"/>
              <a:t> </a:t>
            </a:r>
            <a:r>
              <a:rPr lang="it-IT" dirty="0" err="1"/>
              <a:t>automata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 err="1"/>
              <a:t>Interconnection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:</a:t>
            </a:r>
          </a:p>
          <a:p>
            <a:r>
              <a:rPr lang="en-US" dirty="0">
                <a:solidFill>
                  <a:srgbClr val="00B050"/>
                </a:solidFill>
              </a:rPr>
              <a:t>switched affine system (SAS) </a:t>
            </a:r>
          </a:p>
          <a:p>
            <a:pPr marL="274320" lvl="1" indent="0">
              <a:buNone/>
            </a:pPr>
            <a:r>
              <a:rPr lang="en-US" dirty="0"/>
              <a:t>⇒ continuous </a:t>
            </a:r>
            <a:r>
              <a:rPr lang="it-IT" dirty="0" err="1"/>
              <a:t>dynamics</a:t>
            </a:r>
            <a:endParaRPr lang="it-IT" dirty="0"/>
          </a:p>
          <a:p>
            <a:r>
              <a:rPr lang="it-IT" dirty="0">
                <a:solidFill>
                  <a:srgbClr val="00B050"/>
                </a:solidFill>
              </a:rPr>
              <a:t>finite state machine (FSM) </a:t>
            </a:r>
          </a:p>
          <a:p>
            <a:pPr marL="274320" lvl="1" indent="0">
              <a:buNone/>
            </a:pPr>
            <a:r>
              <a:rPr lang="it-IT" dirty="0"/>
              <a:t>⇒ discrete </a:t>
            </a:r>
            <a:r>
              <a:rPr lang="it-IT" dirty="0" err="1"/>
              <a:t>events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Interconnection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on:</a:t>
            </a:r>
          </a:p>
          <a:p>
            <a:r>
              <a:rPr lang="it-IT" dirty="0" err="1">
                <a:solidFill>
                  <a:srgbClr val="00B0F0"/>
                </a:solidFill>
              </a:rPr>
              <a:t>Event</a:t>
            </a:r>
            <a:r>
              <a:rPr lang="it-IT" dirty="0">
                <a:solidFill>
                  <a:srgbClr val="00B0F0"/>
                </a:solidFill>
              </a:rPr>
              <a:t> Generator (EG)</a:t>
            </a:r>
          </a:p>
          <a:p>
            <a:pPr marL="274320" lvl="1" indent="0">
              <a:buNone/>
            </a:pPr>
            <a:r>
              <a:rPr lang="en-US" dirty="0"/>
              <a:t>– logic signals from the constraints on </a:t>
            </a:r>
            <a:r>
              <a:rPr lang="it-IT" dirty="0" err="1"/>
              <a:t>continuous</a:t>
            </a:r>
            <a:r>
              <a:rPr lang="it-IT" dirty="0"/>
              <a:t> </a:t>
            </a:r>
            <a:r>
              <a:rPr lang="it-IT" dirty="0" err="1"/>
              <a:t>states</a:t>
            </a:r>
            <a:r>
              <a:rPr lang="it-IT" dirty="0"/>
              <a:t> and time</a:t>
            </a:r>
          </a:p>
          <a:p>
            <a:pPr marL="274320" lvl="1" indent="0">
              <a:buNone/>
            </a:pPr>
            <a:r>
              <a:rPr lang="en-US" dirty="0"/>
              <a:t>– triggers mode switching of the FSM</a:t>
            </a:r>
          </a:p>
          <a:p>
            <a:r>
              <a:rPr lang="en-US" dirty="0">
                <a:solidFill>
                  <a:srgbClr val="00B0F0"/>
                </a:solidFill>
              </a:rPr>
              <a:t>Mode Selector (MS)</a:t>
            </a:r>
          </a:p>
          <a:p>
            <a:pPr marL="274320" lvl="1" indent="0">
              <a:buNone/>
            </a:pPr>
            <a:r>
              <a:rPr lang="en-US" dirty="0"/>
              <a:t>⇒ selection of an affine </a:t>
            </a:r>
            <a:r>
              <a:rPr lang="it-IT" dirty="0" err="1"/>
              <a:t>subsystem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742" y="1816766"/>
            <a:ext cx="4830999" cy="256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49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Discrete </a:t>
            </a:r>
            <a:r>
              <a:rPr lang="it-IT" dirty="0" err="1"/>
              <a:t>hybrid</a:t>
            </a:r>
            <a:r>
              <a:rPr lang="it-IT" dirty="0"/>
              <a:t> </a:t>
            </a:r>
            <a:r>
              <a:rPr lang="it-IT" dirty="0" err="1"/>
              <a:t>automata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rgbClr val="00B050"/>
                </a:solidFill>
              </a:rPr>
              <a:t>Finite State Machine (</a:t>
            </a:r>
            <a:r>
              <a:rPr lang="it-IT" dirty="0" err="1">
                <a:solidFill>
                  <a:srgbClr val="00B050"/>
                </a:solidFill>
              </a:rPr>
              <a:t>Automaton</a:t>
            </a:r>
            <a:r>
              <a:rPr lang="it-IT" dirty="0">
                <a:solidFill>
                  <a:srgbClr val="00B050"/>
                </a:solidFill>
              </a:rPr>
              <a:t>)</a:t>
            </a:r>
          </a:p>
          <a:p>
            <a:r>
              <a:rPr lang="it-IT" i="1" dirty="0"/>
              <a:t>Discrete time </a:t>
            </a:r>
            <a:r>
              <a:rPr lang="it-IT" i="1" dirty="0" err="1"/>
              <a:t>dynamic</a:t>
            </a:r>
            <a:r>
              <a:rPr lang="it-IT" i="1" dirty="0"/>
              <a:t> </a:t>
            </a:r>
            <a:r>
              <a:rPr lang="it-IT" i="1" dirty="0" err="1"/>
              <a:t>process</a:t>
            </a:r>
            <a:r>
              <a:rPr lang="it-IT" i="1" dirty="0"/>
              <a:t>: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558" y="3096092"/>
            <a:ext cx="5114183" cy="35239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474" y="3787272"/>
            <a:ext cx="4800168" cy="1606751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1342" y="4227616"/>
            <a:ext cx="3873563" cy="251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9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Discrete </a:t>
            </a:r>
            <a:r>
              <a:rPr lang="it-IT" dirty="0" err="1"/>
              <a:t>hybrid</a:t>
            </a:r>
            <a:r>
              <a:rPr lang="it-IT" dirty="0"/>
              <a:t> </a:t>
            </a:r>
            <a:r>
              <a:rPr lang="it-IT" dirty="0" err="1"/>
              <a:t>automata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>
                <a:solidFill>
                  <a:srgbClr val="00B050"/>
                </a:solidFill>
              </a:rPr>
              <a:t>Switched</a:t>
            </a:r>
            <a:r>
              <a:rPr lang="it-IT" dirty="0">
                <a:solidFill>
                  <a:srgbClr val="00B050"/>
                </a:solidFill>
              </a:rPr>
              <a:t> Affine System (SAS)</a:t>
            </a:r>
          </a:p>
          <a:p>
            <a:pPr marL="0" indent="0">
              <a:buNone/>
            </a:pPr>
            <a:r>
              <a:rPr lang="it-IT" dirty="0"/>
              <a:t>State update </a:t>
            </a:r>
            <a:r>
              <a:rPr lang="it-IT" dirty="0" err="1"/>
              <a:t>equation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>
              <a:solidFill>
                <a:srgbClr val="00B050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62" y="3224212"/>
            <a:ext cx="5934075" cy="40957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636" y="3990110"/>
            <a:ext cx="3398060" cy="105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00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Discrete </a:t>
            </a:r>
            <a:r>
              <a:rPr lang="it-IT" dirty="0" err="1"/>
              <a:t>hybrid</a:t>
            </a:r>
            <a:r>
              <a:rPr lang="it-IT" dirty="0"/>
              <a:t> </a:t>
            </a:r>
            <a:r>
              <a:rPr lang="it-IT" dirty="0" err="1"/>
              <a:t>automata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rgbClr val="00B050"/>
                </a:solidFill>
              </a:rPr>
              <a:t>Mode </a:t>
            </a:r>
            <a:r>
              <a:rPr lang="it-IT" dirty="0" err="1">
                <a:solidFill>
                  <a:srgbClr val="00B050"/>
                </a:solidFill>
              </a:rPr>
              <a:t>Selector</a:t>
            </a:r>
            <a:r>
              <a:rPr lang="it-IT" dirty="0">
                <a:solidFill>
                  <a:srgbClr val="00B050"/>
                </a:solidFill>
              </a:rPr>
              <a:t> (MS)</a:t>
            </a:r>
          </a:p>
          <a:p>
            <a:r>
              <a:rPr lang="it-IT" dirty="0" err="1"/>
              <a:t>Boolean</a:t>
            </a:r>
            <a:r>
              <a:rPr lang="it-IT" dirty="0"/>
              <a:t> </a:t>
            </a:r>
            <a:r>
              <a:rPr lang="it-IT" dirty="0" err="1"/>
              <a:t>function</a:t>
            </a:r>
            <a:endParaRPr lang="it-IT" dirty="0"/>
          </a:p>
          <a:p>
            <a:endParaRPr lang="it-IT" dirty="0">
              <a:solidFill>
                <a:srgbClr val="00B050"/>
              </a:solidFill>
            </a:endParaRPr>
          </a:p>
          <a:p>
            <a:endParaRPr lang="it-IT" dirty="0">
              <a:solidFill>
                <a:srgbClr val="00B050"/>
              </a:solidFill>
            </a:endParaRPr>
          </a:p>
          <a:p>
            <a:endParaRPr lang="it-IT" dirty="0">
              <a:solidFill>
                <a:srgbClr val="00B050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0" y="3262312"/>
            <a:ext cx="3581400" cy="33337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959" y="3976943"/>
            <a:ext cx="4220070" cy="60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45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gno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TC103090434[[fn=Legno]]</Template>
  <TotalTime>0</TotalTime>
  <Words>614</Words>
  <Application>Microsoft Office PowerPoint</Application>
  <PresentationFormat>Widescreen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Cambria</vt:lpstr>
      <vt:lpstr>Cambria Math</vt:lpstr>
      <vt:lpstr>Rockwell</vt:lpstr>
      <vt:lpstr>Rockwell Condensed</vt:lpstr>
      <vt:lpstr>Wingdings</vt:lpstr>
      <vt:lpstr>Legno</vt:lpstr>
      <vt:lpstr>Model predictive control</vt:lpstr>
      <vt:lpstr>HYBRID MPC</vt:lpstr>
      <vt:lpstr>HYBRID Model predictive control</vt:lpstr>
      <vt:lpstr>Hybrid system: example</vt:lpstr>
      <vt:lpstr>Hybrid system: example</vt:lpstr>
      <vt:lpstr>Discrete hybrid automata</vt:lpstr>
      <vt:lpstr>Discrete hybrid automata</vt:lpstr>
      <vt:lpstr>Discrete hybrid automata</vt:lpstr>
      <vt:lpstr>Discrete hybrid automata</vt:lpstr>
      <vt:lpstr>Discrete hybrid automata</vt:lpstr>
      <vt:lpstr>Control of hybrid systems</vt:lpstr>
      <vt:lpstr>Translation of Logic Rules into Linear Integer Inequalities</vt:lpstr>
      <vt:lpstr>Translation of Logic Rules into Linear Integer Inequalities</vt:lpstr>
      <vt:lpstr>Combining Logic Rules and Continuous Dynamics</vt:lpstr>
      <vt:lpstr>Hybrid modeling</vt:lpstr>
      <vt:lpstr>Mixed Logical Dynamical (MLD) Hybrid Model</vt:lpstr>
      <vt:lpstr>Mpc for hybrid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Predictive COntrol</dc:title>
  <dc:creator>rdavide</dc:creator>
  <cp:lastModifiedBy>Davide Raimondo</cp:lastModifiedBy>
  <cp:revision>191</cp:revision>
  <dcterms:created xsi:type="dcterms:W3CDTF">2014-03-15T11:23:57Z</dcterms:created>
  <dcterms:modified xsi:type="dcterms:W3CDTF">2018-10-11T19:00:53Z</dcterms:modified>
</cp:coreProperties>
</file>