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1"/>
  </p:notesMasterIdLst>
  <p:handoutMasterIdLst>
    <p:handoutMasterId r:id="rId12"/>
  </p:handoutMasterIdLst>
  <p:sldIdLst>
    <p:sldId id="275" r:id="rId2"/>
    <p:sldId id="273" r:id="rId3"/>
    <p:sldId id="281" r:id="rId4"/>
    <p:sldId id="280" r:id="rId5"/>
    <p:sldId id="276" r:id="rId6"/>
    <p:sldId id="282" r:id="rId7"/>
    <p:sldId id="283" r:id="rId8"/>
    <p:sldId id="285" r:id="rId9"/>
    <p:sldId id="271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s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1026"/>
    <a:srgbClr val="9D112E"/>
    <a:srgbClr val="FFD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2" autoAdjust="0"/>
    <p:restoredTop sz="90190" autoAdjust="0"/>
  </p:normalViewPr>
  <p:slideViewPr>
    <p:cSldViewPr snapToGrid="0" snapToObjects="1">
      <p:cViewPr varScale="1">
        <p:scale>
          <a:sx n="88" d="100"/>
          <a:sy n="88" d="100"/>
        </p:scale>
        <p:origin x="-762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B0F0D1C3-9F31-45BD-8DB9-BD5825A9A2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8A312968-EC47-4E4C-8E96-59F4F21B25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F1CEC-8FEA-4034-B3EA-86D6C3E2C0DC}" type="datetimeFigureOut">
              <a:rPr lang="es-CO" smtClean="0"/>
              <a:t>21/11/2018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71F00472-05E6-4D05-B187-2B150256E4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23B94801-945C-4415-A4E6-DACAD72EDD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63413-D7FF-419C-8E89-E226EA949F14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8791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9827D-BBC8-4A4C-9DF8-5B0A9CDE636F}" type="datetimeFigureOut">
              <a:rPr lang="es-ES_tradnl" smtClean="0"/>
              <a:t>21/11/2018</a:t>
            </a:fld>
            <a:endParaRPr lang="es-ES_trad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C62DD-0734-4E4A-AFC6-08E9843DF591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800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62DD-0734-4E4A-AFC6-08E9843DF591}" type="slidenum">
              <a:rPr lang="es-ES_tradnl" smtClean="0"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402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62DD-0734-4E4A-AFC6-08E9843DF591}" type="slidenum">
              <a:rPr lang="es-ES_tradnl" smtClean="0"/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3887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62DD-0734-4E4A-AFC6-08E9843DF591}" type="slidenum">
              <a:rPr lang="es-ES_tradnl" smtClean="0"/>
              <a:t>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1717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62DD-0734-4E4A-AFC6-08E9843DF591}" type="slidenum">
              <a:rPr lang="es-ES_tradnl" smtClean="0"/>
              <a:t>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402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62DD-0734-4E4A-AFC6-08E9843DF591}" type="slidenum">
              <a:rPr lang="es-ES_tradnl" smtClean="0"/>
              <a:t>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7939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62DD-0734-4E4A-AFC6-08E9843DF591}" type="slidenum">
              <a:rPr lang="es-ES_tradnl" smtClean="0"/>
              <a:t>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3899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C62DD-0734-4E4A-AFC6-08E9843DF591}" type="slidenum">
              <a:rPr lang="es-ES_tradnl" smtClean="0"/>
              <a:t>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9396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octoradoingenieriaredmutis/" TargetMode="External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acebook.com/phd.ingenieria/" TargetMode="External"/><Relationship Id="rId4" Type="http://schemas.openxmlformats.org/officeDocument/2006/relationships/hyperlink" Target="https://twitter.com/phd_ingenieria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6130C88-5657-4905-9266-770967EAD6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326" y="453956"/>
            <a:ext cx="6283915" cy="2192755"/>
          </a:xfrm>
        </p:spPr>
        <p:txBody>
          <a:bodyPr anchor="ctr" anchorCtr="0">
            <a:noAutofit/>
          </a:bodyPr>
          <a:lstStyle>
            <a:lvl1pPr algn="ctr"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s-ES_tradnl" noProof="0" dirty="0"/>
              <a:t>Título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26" y="2666946"/>
            <a:ext cx="6283915" cy="67221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 dirty="0"/>
              <a:t>Subtítulo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190833F1-7572-4397-8659-D4FB9A14D6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326" y="3638971"/>
            <a:ext cx="6283915" cy="46037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1">
                <a:solidFill>
                  <a:srgbClr val="9D112E"/>
                </a:solidFill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s-CO" dirty="0"/>
              <a:t>Docente</a:t>
            </a:r>
          </a:p>
        </p:txBody>
      </p:sp>
    </p:spTree>
    <p:extLst>
      <p:ext uri="{BB962C8B-B14F-4D97-AF65-F5344CB8AC3E}">
        <p14:creationId xmlns:p14="http://schemas.microsoft.com/office/powerpoint/2010/main" val="66786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FA13B765-5404-4414-B25F-BCA63B4B8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190833F1-7572-4397-8659-D4FB9A14D6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0024" y="3638971"/>
            <a:ext cx="3546646" cy="46037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 b="0">
                <a:solidFill>
                  <a:srgbClr val="9D112E"/>
                </a:solidFill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s-CO" dirty="0"/>
              <a:t>Docente o curso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xmlns="" id="{5F1DBCDA-BF7E-42A4-B2D3-9F31A39894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3800" y="2082163"/>
            <a:ext cx="1866867" cy="420374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s-CO" dirty="0"/>
              <a:t>GRACIAS</a:t>
            </a:r>
          </a:p>
        </p:txBody>
      </p:sp>
      <p:sp>
        <p:nvSpPr>
          <p:cNvPr id="11" name="Elipse 10">
            <a:hlinkClick r:id="rId3"/>
            <a:extLst>
              <a:ext uri="{FF2B5EF4-FFF2-40B4-BE49-F238E27FC236}">
                <a16:creationId xmlns:a16="http://schemas.microsoft.com/office/drawing/2014/main" xmlns="" id="{0C50A8D7-C9EA-4E61-8A90-923D3BAD6860}"/>
              </a:ext>
            </a:extLst>
          </p:cNvPr>
          <p:cNvSpPr/>
          <p:nvPr userDrawn="1"/>
        </p:nvSpPr>
        <p:spPr>
          <a:xfrm>
            <a:off x="1435100" y="4489450"/>
            <a:ext cx="425450" cy="4254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Elipse 12">
            <a:hlinkClick r:id="rId4"/>
            <a:extLst>
              <a:ext uri="{FF2B5EF4-FFF2-40B4-BE49-F238E27FC236}">
                <a16:creationId xmlns:a16="http://schemas.microsoft.com/office/drawing/2014/main" xmlns="" id="{D3D8FAF3-3F29-4883-8BEA-B531634A75CA}"/>
              </a:ext>
            </a:extLst>
          </p:cNvPr>
          <p:cNvSpPr/>
          <p:nvPr userDrawn="1"/>
        </p:nvSpPr>
        <p:spPr>
          <a:xfrm>
            <a:off x="431800" y="4489450"/>
            <a:ext cx="425450" cy="4254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Elipse 13">
            <a:hlinkClick r:id="rId5"/>
            <a:extLst>
              <a:ext uri="{FF2B5EF4-FFF2-40B4-BE49-F238E27FC236}">
                <a16:creationId xmlns:a16="http://schemas.microsoft.com/office/drawing/2014/main" xmlns="" id="{35AF39AE-EE4F-4973-94CA-99CEDF46CEA6}"/>
              </a:ext>
            </a:extLst>
          </p:cNvPr>
          <p:cNvSpPr/>
          <p:nvPr userDrawn="1"/>
        </p:nvSpPr>
        <p:spPr>
          <a:xfrm>
            <a:off x="933450" y="4489450"/>
            <a:ext cx="425450" cy="4254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431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975FA12B-FBA8-44F3-A912-E8E22C251A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026" y="91440"/>
            <a:ext cx="8771382" cy="747553"/>
          </a:xfrm>
        </p:spPr>
        <p:txBody>
          <a:bodyPr>
            <a:noAutofit/>
          </a:bodyPr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s-ES_tradnl" noProof="0" dirty="0"/>
              <a:t>Título de la diapositiva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2" y="4767262"/>
            <a:ext cx="557517" cy="274637"/>
          </a:xfrm>
        </p:spPr>
        <p:txBody>
          <a:bodyPr/>
          <a:lstStyle>
            <a:lvl1pPr algn="ctr">
              <a:defRPr sz="1400"/>
            </a:lvl1pPr>
          </a:lstStyle>
          <a:p>
            <a:fld id="{9F15864E-D783-214A-A175-0DDBFC8C4360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xmlns="" id="{905FABDE-200E-43FE-A67E-8F59138CA9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026" y="949325"/>
            <a:ext cx="8771382" cy="3509963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xmlns="" id="{70F5F1B3-92CF-4978-87B4-4EC103D964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92795" y="4659647"/>
            <a:ext cx="2715137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D9FCA486-6DF5-493D-9872-F75D0E1B8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58889" y="453956"/>
            <a:ext cx="6937781" cy="2192755"/>
          </a:xfrm>
        </p:spPr>
        <p:txBody>
          <a:bodyPr anchor="ctr" anchorCtr="0">
            <a:noAutofit/>
          </a:bodyPr>
          <a:lstStyle>
            <a:lvl1pPr algn="ctr"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s-ES_tradnl" noProof="0" dirty="0"/>
              <a:t>Título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58889" y="2666946"/>
            <a:ext cx="6937781" cy="67221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 dirty="0"/>
              <a:t>Subtítulo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190833F1-7572-4397-8659-D4FB9A14D6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8889" y="3638971"/>
            <a:ext cx="6937781" cy="46037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1">
                <a:solidFill>
                  <a:srgbClr val="9D112E"/>
                </a:solidFill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s-CO" dirty="0"/>
              <a:t>Docente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xmlns="" id="{6BE28633-7CBA-4468-8F36-9D0C03A1ED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58889" y="4659647"/>
            <a:ext cx="2927120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</p:spTree>
    <p:extLst>
      <p:ext uri="{BB962C8B-B14F-4D97-AF65-F5344CB8AC3E}">
        <p14:creationId xmlns:p14="http://schemas.microsoft.com/office/powerpoint/2010/main" val="332410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31C8C1A6-B512-4EAC-A174-40D1491070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3986" y="864781"/>
            <a:ext cx="7901800" cy="2107995"/>
          </a:xfrm>
        </p:spPr>
        <p:txBody>
          <a:bodyPr anchor="ctr" anchorCtr="0">
            <a:noAutofit/>
          </a:bodyPr>
          <a:lstStyle>
            <a:lvl1pPr algn="l"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s-ES_tradnl" noProof="0" dirty="0"/>
              <a:t>Título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3986" y="2993011"/>
            <a:ext cx="7901800" cy="67221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 dirty="0"/>
              <a:t>Subtítulo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190833F1-7572-4397-8659-D4FB9A14D6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3986" y="3884651"/>
            <a:ext cx="7901800" cy="46037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1">
                <a:solidFill>
                  <a:srgbClr val="9D112E"/>
                </a:solidFill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s-CO" dirty="0"/>
              <a:t>Docente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xmlns="" id="{EEFD547C-8008-4394-A8F2-F281F2F47C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96255" y="4577097"/>
            <a:ext cx="2250332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</p:spTree>
    <p:extLst>
      <p:ext uri="{BB962C8B-B14F-4D97-AF65-F5344CB8AC3E}">
        <p14:creationId xmlns:p14="http://schemas.microsoft.com/office/powerpoint/2010/main" val="38427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5CF5C6F-C536-4A4C-BC16-C428478F5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026" y="738556"/>
            <a:ext cx="8771382" cy="747553"/>
          </a:xfrm>
        </p:spPr>
        <p:txBody>
          <a:bodyPr>
            <a:noAutofit/>
          </a:bodyPr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s-ES_tradnl" noProof="0" dirty="0"/>
              <a:t>Título de la diapositiva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xmlns="" id="{FDB366F8-3E77-4ECC-96A3-841968D77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5493" y="84035"/>
            <a:ext cx="6283915" cy="46037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100" b="0">
                <a:solidFill>
                  <a:schemeClr val="bg1"/>
                </a:solidFill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s-CO" dirty="0"/>
              <a:t>Docente</a:t>
            </a:r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xmlns="" id="{21E13ED4-D496-4E53-8DA3-158062F7FC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5350" y="4659647"/>
            <a:ext cx="5077433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357207E5-E2D3-4B67-A436-62D8041D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02" y="4767262"/>
            <a:ext cx="557517" cy="274637"/>
          </a:xfrm>
        </p:spPr>
        <p:txBody>
          <a:bodyPr/>
          <a:lstStyle>
            <a:lvl1pPr algn="ctr">
              <a:defRPr sz="1400"/>
            </a:lvl1pPr>
          </a:lstStyle>
          <a:p>
            <a:fld id="{9F15864E-D783-214A-A175-0DDBFC8C4360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9" name="Marcador de contenido 9">
            <a:extLst>
              <a:ext uri="{FF2B5EF4-FFF2-40B4-BE49-F238E27FC236}">
                <a16:creationId xmlns:a16="http://schemas.microsoft.com/office/drawing/2014/main" xmlns="" id="{6DAC4C0F-817F-4BB5-A83F-2C580D4C96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026" y="1575881"/>
            <a:ext cx="8771382" cy="2982165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3856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2 columnas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93449F1-9907-428D-85B2-3A3C1591DE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Marcador de contenido 9">
            <a:extLst>
              <a:ext uri="{FF2B5EF4-FFF2-40B4-BE49-F238E27FC236}">
                <a16:creationId xmlns:a16="http://schemas.microsoft.com/office/drawing/2014/main" xmlns="" id="{D076A784-CC53-49B7-80C6-DF57A4460C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20546" y="949325"/>
            <a:ext cx="4193853" cy="3509963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bg1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4A76DA3A-B9A6-481B-B254-47BDD8909B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0547" y="248390"/>
            <a:ext cx="3515404" cy="4898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 dirty="0"/>
              <a:t>Subtítulo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B53135BF-D6C8-4609-B609-BE5199B90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026" y="125863"/>
            <a:ext cx="4193853" cy="747553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s-ES_tradnl" noProof="0" dirty="0"/>
              <a:t>Título de la diapositiva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xmlns="" id="{31132C37-2845-4167-AD9A-66187AF3E7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92795" y="4659647"/>
            <a:ext cx="2799443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C321F25C-CA08-42B9-B02E-36D2CDD3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02" y="4767262"/>
            <a:ext cx="557517" cy="274637"/>
          </a:xfrm>
        </p:spPr>
        <p:txBody>
          <a:bodyPr/>
          <a:lstStyle>
            <a:lvl1pPr algn="ctr">
              <a:defRPr sz="1400"/>
            </a:lvl1pPr>
          </a:lstStyle>
          <a:p>
            <a:fld id="{9F15864E-D783-214A-A175-0DDBFC8C4360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xmlns="" id="{49C0FE79-A0CD-4D60-B99F-BD29FDE0D4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026" y="949325"/>
            <a:ext cx="4193853" cy="350996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6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2 columnas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A09AE394-42B7-4D34-ADAF-E75A67F21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Marcador de texto 8">
            <a:extLst>
              <a:ext uri="{FF2B5EF4-FFF2-40B4-BE49-F238E27FC236}">
                <a16:creationId xmlns:a16="http://schemas.microsoft.com/office/drawing/2014/main" xmlns="" id="{8AE333B6-059A-4C12-A82D-EC69C488AF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5493" y="84035"/>
            <a:ext cx="6283915" cy="46037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100" b="0">
                <a:solidFill>
                  <a:schemeClr val="bg1"/>
                </a:solidFill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s-CO" dirty="0"/>
              <a:t>Docente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30E7A89A-1256-40DC-A729-F84F7F313D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026" y="684663"/>
            <a:ext cx="4193853" cy="650427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s-ES_tradnl" noProof="0" dirty="0"/>
              <a:t>Título de la diapositiva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xmlns="" id="{E5262884-00F7-4338-B803-EE607F3FD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0547" y="845290"/>
            <a:ext cx="3515404" cy="4898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 dirty="0"/>
              <a:t>Subtítulo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xmlns="" id="{950FE72B-9C52-491B-8B72-9C53A21998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5350" y="4659647"/>
            <a:ext cx="5103373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75862424-44F1-4CC2-8A9B-D14160AD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02" y="4767262"/>
            <a:ext cx="557517" cy="274637"/>
          </a:xfrm>
        </p:spPr>
        <p:txBody>
          <a:bodyPr/>
          <a:lstStyle>
            <a:lvl1pPr algn="ctr">
              <a:defRPr sz="1400"/>
            </a:lvl1pPr>
          </a:lstStyle>
          <a:p>
            <a:fld id="{9F15864E-D783-214A-A175-0DDBFC8C4360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xmlns="" id="{9A06CB8A-46B0-42B2-8D69-FDE38400F73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20546" y="1432216"/>
            <a:ext cx="4193853" cy="3027072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bg1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12" name="Marcador de contenido 9">
            <a:extLst>
              <a:ext uri="{FF2B5EF4-FFF2-40B4-BE49-F238E27FC236}">
                <a16:creationId xmlns:a16="http://schemas.microsoft.com/office/drawing/2014/main" xmlns="" id="{6397E521-FE5D-48D7-BD53-4D3B40BEF9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026" y="1432216"/>
            <a:ext cx="4193853" cy="3027072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539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2 columnas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419CAAAF-7400-493A-BB3D-007F87CB55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xmlns="" id="{A8A838B3-33D2-4EF6-B1A2-6D777E939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026" y="125863"/>
            <a:ext cx="4193853" cy="747553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s-ES_tradnl" noProof="0" dirty="0"/>
              <a:t>Título de la diapositiva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36C964BB-3F8A-4F28-A722-BC4B80E1C92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0547" y="125863"/>
            <a:ext cx="4202154" cy="74755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 dirty="0"/>
              <a:t>Subtítulo</a:t>
            </a:r>
          </a:p>
        </p:txBody>
      </p:sp>
      <p:sp>
        <p:nvSpPr>
          <p:cNvPr id="18" name="Marcador de texto 6">
            <a:extLst>
              <a:ext uri="{FF2B5EF4-FFF2-40B4-BE49-F238E27FC236}">
                <a16:creationId xmlns:a16="http://schemas.microsoft.com/office/drawing/2014/main" xmlns="" id="{24787855-6995-4B34-A2AC-B35B2F9186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92795" y="4659647"/>
            <a:ext cx="2682711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3AE915E-FFC7-4619-81F4-0392059F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02" y="4767262"/>
            <a:ext cx="557517" cy="274637"/>
          </a:xfrm>
        </p:spPr>
        <p:txBody>
          <a:bodyPr/>
          <a:lstStyle>
            <a:lvl1pPr algn="ctr">
              <a:defRPr sz="1400"/>
            </a:lvl1pPr>
          </a:lstStyle>
          <a:p>
            <a:fld id="{9F15864E-D783-214A-A175-0DDBFC8C4360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xmlns="" id="{49946BC8-5AD4-4666-A3ED-729A3209DC6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20546" y="949325"/>
            <a:ext cx="4193853" cy="350996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12" name="Marcador de contenido 9">
            <a:extLst>
              <a:ext uri="{FF2B5EF4-FFF2-40B4-BE49-F238E27FC236}">
                <a16:creationId xmlns:a16="http://schemas.microsoft.com/office/drawing/2014/main" xmlns="" id="{3A8A79F9-6E57-4B41-A9CF-CD8A98F18C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026" y="949325"/>
            <a:ext cx="4193853" cy="350996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744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2 columnas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671EAD29-073C-4FB0-B098-CFBC578E1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1" name="Marcador de texto 8">
            <a:extLst>
              <a:ext uri="{FF2B5EF4-FFF2-40B4-BE49-F238E27FC236}">
                <a16:creationId xmlns:a16="http://schemas.microsoft.com/office/drawing/2014/main" xmlns="" id="{F733D3F6-8C64-47BC-AD53-EA8A47873F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5493" y="84035"/>
            <a:ext cx="6283915" cy="46037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100" b="0">
                <a:solidFill>
                  <a:schemeClr val="bg1"/>
                </a:solidFill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s-CO" dirty="0"/>
              <a:t>Docente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A0B8AD7A-C1BE-4438-BF56-8739345CB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026" y="729113"/>
            <a:ext cx="4193853" cy="747553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s-ES_tradnl" noProof="0" dirty="0"/>
              <a:t>Título de la diapositiva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xmlns="" id="{6EF09FF6-7605-41E6-825C-E1F73C3E97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0546" y="729113"/>
            <a:ext cx="4202154" cy="74755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noProof="0" dirty="0"/>
              <a:t>Subtítulo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xmlns="" id="{6B9B7CB2-6D10-4058-98FF-AD74A3BCD7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5351" y="4659647"/>
            <a:ext cx="4850454" cy="441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CO" dirty="0"/>
              <a:t>Curso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4AF6A233-A6C9-42B5-9E62-00682E21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02" y="4767262"/>
            <a:ext cx="557517" cy="274637"/>
          </a:xfrm>
        </p:spPr>
        <p:txBody>
          <a:bodyPr/>
          <a:lstStyle>
            <a:lvl1pPr algn="ctr">
              <a:defRPr sz="1400"/>
            </a:lvl1pPr>
          </a:lstStyle>
          <a:p>
            <a:fld id="{9F15864E-D783-214A-A175-0DDBFC8C4360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xmlns="" id="{7573DC87-816A-418D-88C4-DDB51991471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20546" y="1530485"/>
            <a:ext cx="4193853" cy="292880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12" name="Marcador de contenido 9">
            <a:extLst>
              <a:ext uri="{FF2B5EF4-FFF2-40B4-BE49-F238E27FC236}">
                <a16:creationId xmlns:a16="http://schemas.microsoft.com/office/drawing/2014/main" xmlns="" id="{08892C77-E53D-4E3D-BFCD-3C1AEB6358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026" y="1530485"/>
            <a:ext cx="4193853" cy="292880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Tahoma" panose="020B0604030504040204" pitchFamily="34" charset="0"/>
              <a:buChar char="»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2971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2687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FB1B-9897-6F42-9715-142DD29476CE}" type="datetimeFigureOut">
              <a:rPr lang="es-ES_tradnl" smtClean="0"/>
              <a:t>21/11/2018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5864E-D783-214A-A175-0DDBFC8C4360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509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0" r:id="rId2"/>
    <p:sldLayoutId id="2147483677" r:id="rId3"/>
    <p:sldLayoutId id="2147483676" r:id="rId4"/>
    <p:sldLayoutId id="2147483678" r:id="rId5"/>
    <p:sldLayoutId id="2147483674" r:id="rId6"/>
    <p:sldLayoutId id="2147483679" r:id="rId7"/>
    <p:sldLayoutId id="2147483675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7B672FD7-F1BE-4C79-93D0-9E3416534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26" y="1122879"/>
            <a:ext cx="6283915" cy="2192755"/>
          </a:xfrm>
        </p:spPr>
        <p:txBody>
          <a:bodyPr/>
          <a:lstStyle/>
          <a:p>
            <a:r>
              <a:rPr lang="en-US" dirty="0"/>
              <a:t>Caso </a:t>
            </a:r>
            <a:r>
              <a:rPr lang="es-CO" dirty="0"/>
              <a:t>Práctico</a:t>
            </a:r>
            <a:r>
              <a:rPr lang="en-US" dirty="0"/>
              <a:t>: Control </a:t>
            </a:r>
            <a:r>
              <a:rPr lang="es-CO" dirty="0"/>
              <a:t>Optimo</a:t>
            </a:r>
            <a:r>
              <a:rPr lang="en-US" dirty="0"/>
              <a:t> para un motor DC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xmlns="" id="{3A41B195-9FA3-4FC4-8172-6E3E2A543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893" y="3165381"/>
            <a:ext cx="6283915" cy="672211"/>
          </a:xfrm>
        </p:spPr>
        <p:txBody>
          <a:bodyPr>
            <a:normAutofit/>
          </a:bodyPr>
          <a:lstStyle/>
          <a:p>
            <a:r>
              <a:rPr lang="es-CO" dirty="0"/>
              <a:t>Carlos Mario Paredes Valencia</a:t>
            </a:r>
          </a:p>
        </p:txBody>
      </p:sp>
    </p:spTree>
    <p:extLst>
      <p:ext uri="{BB962C8B-B14F-4D97-AF65-F5344CB8AC3E}">
        <p14:creationId xmlns:p14="http://schemas.microsoft.com/office/powerpoint/2010/main" val="156030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269F2A8F-2EB4-4CEC-8CF6-B42FB278C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357" y="616004"/>
            <a:ext cx="4116277" cy="35112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FB156D28-9323-41E9-B9F6-824B02E08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60" y="693034"/>
            <a:ext cx="3368624" cy="205628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2EA326E7-EDEC-45C0-B15C-FB27332090B7}"/>
              </a:ext>
            </a:extLst>
          </p:cNvPr>
          <p:cNvSpPr/>
          <p:nvPr/>
        </p:nvSpPr>
        <p:spPr>
          <a:xfrm>
            <a:off x="276563" y="3881165"/>
            <a:ext cx="8183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KULAKOWSKI, Bohdan T., GARDNER, John F., LOWEN, J., Dynamic Modeling and Control of Engineering Systems</a:t>
            </a:r>
          </a:p>
        </p:txBody>
      </p:sp>
    </p:spTree>
    <p:extLst>
      <p:ext uri="{BB962C8B-B14F-4D97-AF65-F5344CB8AC3E}">
        <p14:creationId xmlns:p14="http://schemas.microsoft.com/office/powerpoint/2010/main" val="411300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1B3627BE-99F0-44D3-ABA7-A0748104D55A}"/>
              </a:ext>
            </a:extLst>
          </p:cNvPr>
          <p:cNvPicPr/>
          <p:nvPr/>
        </p:nvPicPr>
        <p:blipFill rotWithShape="1">
          <a:blip r:embed="rId3"/>
          <a:srcRect l="1545" t="11897" r="5621" b="4912"/>
          <a:stretch/>
        </p:blipFill>
        <p:spPr>
          <a:xfrm>
            <a:off x="769933" y="838993"/>
            <a:ext cx="3780430" cy="2320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xmlns="" id="{6214B50D-8FC0-4B2D-B792-87AB7A01CD0C}"/>
                  </a:ext>
                </a:extLst>
              </p:cNvPr>
              <p:cNvSpPr/>
              <p:nvPr/>
            </p:nvSpPr>
            <p:spPr>
              <a:xfrm>
                <a:off x="4206240" y="838993"/>
                <a:ext cx="4572000" cy="289508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s-CO" i="1" smtClean="0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orderBox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𝑖𝑅</m:t>
                          </m:r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f>
                            <m:f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</m:num>
                            <m:den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borderBox>
                    </m:oMath>
                  </m:oMathPara>
                </a14:m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orderBox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borderBox>
                    </m:oMath>
                  </m:oMathPara>
                </a14:m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orderBox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borderBox>
                    </m:oMath>
                  </m:oMathPara>
                </a14:m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nary>
                      <m:r>
                        <a:rPr lang="es-CO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O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s-CO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orderBoxPr>
                        <m:e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  <m:acc>
                            <m:accPr>
                              <m:chr m:val="̈"/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CO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acc>
                            <m:accPr>
                              <m:chr m:val="̇"/>
                              <m:ctrlPr>
                                <a:rPr lang="es-CO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borderBox>
                    </m:oMath>
                  </m:oMathPara>
                </a14:m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6214B50D-8FC0-4B2D-B792-87AB7A01C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0" y="838993"/>
                <a:ext cx="4572000" cy="2895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05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del problema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E6B61460-F8FB-4511-8707-B90C54D40B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64592" y="816768"/>
            <a:ext cx="4679950" cy="3509963"/>
          </a:xfrm>
        </p:spPr>
      </p:pic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xmlns="" id="{9BCA8B51-B672-441D-922E-B5155D0D5235}"/>
                  </a:ext>
                </a:extLst>
              </p:cNvPr>
              <p:cNvSpPr/>
              <p:nvPr/>
            </p:nvSpPr>
            <p:spPr>
              <a:xfrm>
                <a:off x="4905574" y="1235033"/>
                <a:ext cx="4036041" cy="664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𝑆𝑒𝑛𝑠𝑖𝑏𝑖𝑙𝑖𝑑𝑎</m:t>
                      </m:r>
                      <m:sSub>
                        <m:sSubPr>
                          <m:ctrlPr>
                            <a:rPr lang="es-CO" b="0" i="1" smtClean="0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𝑠𝑒𝑛𝑠𝑜𝑟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1.5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1000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𝑟𝑝𝑚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BCA8B51-B672-441D-922E-B5155D0D52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74" y="1235033"/>
                <a:ext cx="4036041" cy="6649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xmlns="" id="{B71DD5AC-BE4F-49E2-8C80-DAA1D593F5E9}"/>
                  </a:ext>
                </a:extLst>
              </p:cNvPr>
              <p:cNvSpPr/>
              <p:nvPr/>
            </p:nvSpPr>
            <p:spPr>
              <a:xfrm>
                <a:off x="5054877" y="2613021"/>
                <a:ext cx="3026149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1000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𝑟𝑝𝑚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1.5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∗0.85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71DD5AC-BE4F-49E2-8C80-DAA1D593F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877" y="2613021"/>
                <a:ext cx="3026149" cy="612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xmlns="" id="{E800813A-776D-4424-B4DD-DB920D305AD5}"/>
                  </a:ext>
                </a:extLst>
              </p:cNvPr>
              <p:cNvSpPr/>
              <p:nvPr/>
            </p:nvSpPr>
            <p:spPr>
              <a:xfrm>
                <a:off x="6094938" y="2148324"/>
                <a:ext cx="1059264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s-CO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s-CO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E800813A-776D-4424-B4DD-DB920D305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38" y="2148324"/>
                <a:ext cx="1059264" cy="3821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xmlns="" id="{3759078F-38FE-45F1-B40E-028983138ED9}"/>
                  </a:ext>
                </a:extLst>
              </p:cNvPr>
              <p:cNvSpPr/>
              <p:nvPr/>
            </p:nvSpPr>
            <p:spPr>
              <a:xfrm>
                <a:off x="5117491" y="3598617"/>
                <a:ext cx="2177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1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𝒂𝒄𝒕𝒖𝒂𝒍</m:t>
                          </m:r>
                        </m:sub>
                      </m:sSub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𝟓𝟔𝟕</m:t>
                      </m:r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𝒓𝒑𝒎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3759078F-38FE-45F1-B40E-028983138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91" y="3598617"/>
                <a:ext cx="2177134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6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Variables de estado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72618" y="726903"/>
                <a:ext cx="5604436" cy="357746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endParaRPr lang="es-CO" sz="2800" dirty="0"/>
              </a:p>
              <a:p>
                <a:pPr marL="0" indent="0" algn="just">
                  <a:buNone/>
                </a:pPr>
                <a:endParaRPr lang="es-CO" sz="2800" dirty="0"/>
              </a:p>
              <a:p>
                <a:pPr marL="0" indent="0" algn="just">
                  <a:buNone/>
                </a:pPr>
                <a:endParaRPr lang="es-CO" sz="28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s-CO" i="1">
                              <a:latin typeface="Cambria Math"/>
                            </a:rPr>
                          </m:ctrlPr>
                        </m:borderBox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num>
                                      <m:den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s-CO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b>
                                            <m:r>
                                              <a:rPr lang="es-CO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num>
                                      <m:den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s-CO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borderBox>
                    </m:oMath>
                  </m:oMathPara>
                </a14:m>
                <a:endParaRPr lang="es-CO" dirty="0"/>
              </a:p>
              <a:p>
                <a:pPr marL="0" indent="0" algn="just">
                  <a:buNone/>
                </a:pPr>
                <a:endParaRPr lang="es-CO" sz="2800" dirty="0"/>
              </a:p>
              <a:p>
                <a:pPr marL="0" indent="0" algn="just">
                  <a:buNone/>
                </a:pPr>
                <a:endParaRPr lang="es-CO" sz="2800" dirty="0"/>
              </a:p>
              <a:p>
                <a:pPr marL="0" indent="0" algn="just">
                  <a:buNone/>
                </a:pPr>
                <a:endParaRPr lang="es-CO" sz="2800" dirty="0"/>
              </a:p>
              <a:p>
                <a:pPr marL="0" indent="0" algn="just">
                  <a:buNone/>
                </a:pPr>
                <a:r>
                  <a:rPr lang="es-CO" sz="2800" dirty="0"/>
                  <a:t> </a:t>
                </a:r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72618" y="726903"/>
                <a:ext cx="5604436" cy="357746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xmlns="" id="{668EF35C-9718-4CE4-B4C6-F6BC0CB10D5E}"/>
                  </a:ext>
                </a:extLst>
              </p:cNvPr>
              <p:cNvSpPr/>
              <p:nvPr/>
            </p:nvSpPr>
            <p:spPr>
              <a:xfrm>
                <a:off x="5813503" y="1201248"/>
                <a:ext cx="1802780" cy="1394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𝑖</m:t>
                      </m:r>
                    </m:oMath>
                  </m:oMathPara>
                </a14:m>
                <a:endParaRPr lang="es-CO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𝜃</m:t>
                      </m:r>
                    </m:oMath>
                  </m:oMathPara>
                </a14:m>
                <a:endParaRPr lang="es-CO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s-CO" i="1">
                              <a:latin typeface="Cambria Math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s-CO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𝑢</m:t>
                      </m:r>
                      <m:r>
                        <a:rPr lang="es-CO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𝑣</m:t>
                      </m:r>
                    </m:oMath>
                  </m:oMathPara>
                </a14:m>
                <a:endParaRPr lang="es-CO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668EF35C-9718-4CE4-B4C6-F6BC0CB10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503" y="1201248"/>
                <a:ext cx="1802780" cy="1394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2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64672" y="363665"/>
            <a:ext cx="8771382" cy="747553"/>
          </a:xfrm>
        </p:spPr>
        <p:txBody>
          <a:bodyPr/>
          <a:lstStyle/>
          <a:p>
            <a:r>
              <a:rPr lang="es-CO" dirty="0"/>
              <a:t>Criterio de optimización y Formulación de restricciones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xmlns="" id="{075D13E7-00E1-4D8A-AE26-9E82A7612AA1}"/>
                  </a:ext>
                </a:extLst>
              </p:cNvPr>
              <p:cNvSpPr txBox="1"/>
              <p:nvPr/>
            </p:nvSpPr>
            <p:spPr>
              <a:xfrm>
                <a:off x="1047091" y="1206958"/>
                <a:ext cx="2697149" cy="811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O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CO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O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s-CO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CO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𝑹𝒖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75D13E7-00E1-4D8A-AE26-9E82A7612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91" y="1206958"/>
                <a:ext cx="2697149" cy="811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xmlns="" id="{2B68B566-127D-4562-A93D-B6F98B319AC7}"/>
                  </a:ext>
                </a:extLst>
              </p:cNvPr>
              <p:cNvSpPr txBox="1"/>
              <p:nvPr/>
            </p:nvSpPr>
            <p:spPr>
              <a:xfrm>
                <a:off x="316140" y="2209749"/>
                <a:ext cx="150560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O" b="0" dirty="0"/>
              </a:p>
              <a:p>
                <a:endParaRPr lang="es-CO" b="0" dirty="0"/>
              </a:p>
              <a:p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B68B566-127D-4562-A93D-B6F98B319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40" y="2209749"/>
                <a:ext cx="1505605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xmlns="" id="{329C1238-9A8F-4FA3-AA6F-8CB2DEC9CFE4}"/>
                  </a:ext>
                </a:extLst>
              </p:cNvPr>
              <p:cNvSpPr/>
              <p:nvPr/>
            </p:nvSpPr>
            <p:spPr>
              <a:xfrm>
                <a:off x="1068943" y="2515425"/>
                <a:ext cx="2156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CO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s-CO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s-CO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b="1" i="1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s-CO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s-CO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29C1238-9A8F-4FA3-AA6F-8CB2DEC9C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43" y="2515425"/>
                <a:ext cx="215642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xmlns="" id="{2D52049B-A3DD-4CF8-93DE-80FAEED421B1}"/>
                  </a:ext>
                </a:extLst>
              </p:cNvPr>
              <p:cNvSpPr/>
              <p:nvPr/>
            </p:nvSpPr>
            <p:spPr>
              <a:xfrm>
                <a:off x="1515027" y="2948413"/>
                <a:ext cx="12642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s-CO" b="1" i="1">
                              <a:latin typeface="Cambria Math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CO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𝟎</m:t>
                          </m:r>
                        </m:e>
                      </m:d>
                      <m:r>
                        <a:rPr lang="es-CO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CO" b="1" i="1">
                              <a:latin typeface="Cambria Math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CO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s-CO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2D52049B-A3DD-4CF8-93DE-80FAEED42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027" y="2948413"/>
                <a:ext cx="1264256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xmlns="" id="{142CA070-BE3E-4AE1-A4AA-4DBEF86D535E}"/>
                  </a:ext>
                </a:extLst>
              </p:cNvPr>
              <p:cNvSpPr/>
              <p:nvPr/>
            </p:nvSpPr>
            <p:spPr>
              <a:xfrm>
                <a:off x="4593717" y="1206214"/>
                <a:ext cx="4201791" cy="847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O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s-CO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CO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s-CO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CO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s-CO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𝑸𝒙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es-CO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O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s-CO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𝑹𝒖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42CA070-BE3E-4AE1-A4AA-4DBEF86D5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17" y="1206214"/>
                <a:ext cx="4201791" cy="8478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xmlns="" id="{A17189C0-C0E2-4BE7-B7E6-1F94CA406289}"/>
                  </a:ext>
                </a:extLst>
              </p:cNvPr>
              <p:cNvSpPr txBox="1"/>
              <p:nvPr/>
            </p:nvSpPr>
            <p:spPr>
              <a:xfrm>
                <a:off x="3477900" y="2240689"/>
                <a:ext cx="150560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O" b="0" dirty="0"/>
              </a:p>
              <a:p>
                <a:endParaRPr lang="es-CO" b="0" dirty="0"/>
              </a:p>
              <a:p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17189C0-C0E2-4BE7-B7E6-1F94CA406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900" y="2240689"/>
                <a:ext cx="1505605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xmlns="" id="{DAE2855E-23D5-454F-840E-FF8FDBACAF3D}"/>
                  </a:ext>
                </a:extLst>
              </p:cNvPr>
              <p:cNvSpPr/>
              <p:nvPr/>
            </p:nvSpPr>
            <p:spPr>
              <a:xfrm>
                <a:off x="3923983" y="2529480"/>
                <a:ext cx="4871525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O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s-CO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ctrlPr>
                                <a:rPr lang="es-CO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E2855E-23D5-454F-840E-FF8FDBACAF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83" y="2529480"/>
                <a:ext cx="4871525" cy="404983"/>
              </a:xfrm>
              <a:prstGeom prst="rect">
                <a:avLst/>
              </a:prstGeom>
              <a:blipFill rotWithShape="1"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="" id="{0502737A-D1B8-4FC1-BEEF-9C4F8060C946}"/>
                  </a:ext>
                </a:extLst>
              </p:cNvPr>
              <p:cNvSpPr/>
              <p:nvPr/>
            </p:nvSpPr>
            <p:spPr>
              <a:xfrm>
                <a:off x="5499482" y="2915103"/>
                <a:ext cx="1259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s-CO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0502737A-D1B8-4FC1-BEEF-9C4F8060C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482" y="2915103"/>
                <a:ext cx="1259447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705021F5-4EA4-4910-A541-B2FD1FCD56F6}"/>
              </a:ext>
            </a:extLst>
          </p:cNvPr>
          <p:cNvSpPr/>
          <p:nvPr/>
        </p:nvSpPr>
        <p:spPr>
          <a:xfrm>
            <a:off x="276563" y="3881165"/>
            <a:ext cx="8183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OGATA, K., Sistemas de Control en Tiempo Discreto. Segunda Edición</a:t>
            </a:r>
          </a:p>
        </p:txBody>
      </p:sp>
    </p:spTree>
    <p:extLst>
      <p:ext uri="{BB962C8B-B14F-4D97-AF65-F5344CB8AC3E}">
        <p14:creationId xmlns:p14="http://schemas.microsoft.com/office/powerpoint/2010/main" val="410637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Solución del problema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5B40EF65-6989-42D5-A1C6-CD329F0DBA59}"/>
              </a:ext>
            </a:extLst>
          </p:cNvPr>
          <p:cNvSpPr/>
          <p:nvPr/>
        </p:nvSpPr>
        <p:spPr>
          <a:xfrm>
            <a:off x="501969" y="838993"/>
            <a:ext cx="8183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La ley de control optimo para la operación en estado estacionario esta dada por: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xmlns="" id="{A542D9C1-6113-47C0-AFF6-3702E9F3AA2D}"/>
                  </a:ext>
                </a:extLst>
              </p:cNvPr>
              <p:cNvSpPr/>
              <p:nvPr/>
            </p:nvSpPr>
            <p:spPr>
              <a:xfrm>
                <a:off x="3037128" y="1401880"/>
                <a:ext cx="1823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A542D9C1-6113-47C0-AFF6-3702E9F3A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128" y="1401880"/>
                <a:ext cx="182338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3D7D69E8-6128-4ED3-8595-F0453CBCF2E1}"/>
              </a:ext>
            </a:extLst>
          </p:cNvPr>
          <p:cNvSpPr/>
          <p:nvPr/>
        </p:nvSpPr>
        <p:spPr>
          <a:xfrm>
            <a:off x="276563" y="3881165"/>
            <a:ext cx="8183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OGATA, K., Sistemas de Control en Tiempo Discreto. Segunda Edición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A1A74572-8CB9-4F3B-BD96-4523FF0D69E9}"/>
              </a:ext>
            </a:extLst>
          </p:cNvPr>
          <p:cNvSpPr/>
          <p:nvPr/>
        </p:nvSpPr>
        <p:spPr>
          <a:xfrm>
            <a:off x="494623" y="1863545"/>
            <a:ext cx="8484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Donde </a:t>
            </a:r>
            <a:r>
              <a:rPr lang="es-ES" b="1" dirty="0"/>
              <a:t>K </a:t>
            </a:r>
            <a:r>
              <a:rPr lang="es-ES" dirty="0"/>
              <a:t>es una matriz que se deriva de la ecuación de Riccati asociada al tiempo discreto:</a:t>
            </a:r>
            <a:r>
              <a:rPr lang="es-ES" b="1" dirty="0"/>
              <a:t> 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xmlns="" id="{DFC8958D-9A58-4F14-8624-5784B60F4975}"/>
                  </a:ext>
                </a:extLst>
              </p:cNvPr>
              <p:cNvSpPr/>
              <p:nvPr/>
            </p:nvSpPr>
            <p:spPr>
              <a:xfrm>
                <a:off x="1889666" y="2437452"/>
                <a:ext cx="5321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𝑃𝐵</m:t>
                          </m:r>
                        </m:e>
                      </m:d>
                      <m:sSup>
                        <m:sSup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𝑃𝐵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DFC8958D-9A58-4F14-8624-5784B60F4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666" y="2437452"/>
                <a:ext cx="532139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xmlns="" id="{F743EECF-8A2D-4C98-8BB7-FD48A259762C}"/>
                  </a:ext>
                </a:extLst>
              </p:cNvPr>
              <p:cNvSpPr/>
              <p:nvPr/>
            </p:nvSpPr>
            <p:spPr>
              <a:xfrm>
                <a:off x="1889665" y="2856613"/>
                <a:ext cx="29166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𝑃𝐵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F743EECF-8A2D-4C98-8BB7-FD48A2597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665" y="2856613"/>
                <a:ext cx="291669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1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5B40EF65-6989-42D5-A1C6-CD329F0DBA59}"/>
              </a:ext>
            </a:extLst>
          </p:cNvPr>
          <p:cNvSpPr/>
          <p:nvPr/>
        </p:nvSpPr>
        <p:spPr>
          <a:xfrm>
            <a:off x="501969" y="838993"/>
            <a:ext cx="8183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La selección de las matrices Q y R determinan la ubicación de los polos del sistema, por lo tanto determinan de que forma evoluciona la dinámica de un estado inicial hasta otro estado.</a:t>
            </a:r>
          </a:p>
        </p:txBody>
      </p:sp>
    </p:spTree>
    <p:extLst>
      <p:ext uri="{BB962C8B-B14F-4D97-AF65-F5344CB8AC3E}">
        <p14:creationId xmlns:p14="http://schemas.microsoft.com/office/powerpoint/2010/main" val="27097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xmlns="" id="{A9CF5720-3483-4E3C-9F5C-CA25F0025D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s-CO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73165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Personalizado 1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532</Words>
  <Application>Microsoft Office PowerPoint</Application>
  <PresentationFormat>Presentación en pantalla (16:9)</PresentationFormat>
  <Paragraphs>57</Paragraphs>
  <Slides>9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Custom Design</vt:lpstr>
      <vt:lpstr>Caso Práctico: Control Optimo para un motor DC </vt:lpstr>
      <vt:lpstr>Introducción</vt:lpstr>
      <vt:lpstr>Introducción</vt:lpstr>
      <vt:lpstr>Descripción del problema</vt:lpstr>
      <vt:lpstr>Variables de estado</vt:lpstr>
      <vt:lpstr>Criterio de optimización y Formulación de restricciones</vt:lpstr>
      <vt:lpstr>Solución del problema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nestor perlaza</cp:lastModifiedBy>
  <cp:revision>252</cp:revision>
  <dcterms:created xsi:type="dcterms:W3CDTF">2017-02-03T15:35:22Z</dcterms:created>
  <dcterms:modified xsi:type="dcterms:W3CDTF">2018-11-21T19:42:35Z</dcterms:modified>
</cp:coreProperties>
</file>