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9"/>
  </p:notesMasterIdLst>
  <p:handoutMasterIdLst>
    <p:handoutMasterId r:id="rId10"/>
  </p:handoutMasterIdLst>
  <p:sldIdLst>
    <p:sldId id="275" r:id="rId2"/>
    <p:sldId id="273" r:id="rId3"/>
    <p:sldId id="280" r:id="rId4"/>
    <p:sldId id="276" r:id="rId5"/>
    <p:sldId id="277" r:id="rId6"/>
    <p:sldId id="278" r:id="rId7"/>
    <p:sldId id="271" r:id="rId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initials="A" lastIdx="1" clrIdx="0">
    <p:extLst>
      <p:ext uri="{19B8F6BF-5375-455C-9EA6-DF929625EA0E}">
        <p15:presenceInfo xmlns:p15="http://schemas.microsoft.com/office/powerpoint/2012/main" userId="Andr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1026"/>
    <a:srgbClr val="9D112E"/>
    <a:srgbClr val="FFD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2" autoAdjust="0"/>
    <p:restoredTop sz="90190" autoAdjust="0"/>
  </p:normalViewPr>
  <p:slideViewPr>
    <p:cSldViewPr snapToGrid="0" snapToObjects="1">
      <p:cViewPr varScale="1">
        <p:scale>
          <a:sx n="103" d="100"/>
          <a:sy n="103" d="100"/>
        </p:scale>
        <p:origin x="763" y="77"/>
      </p:cViewPr>
      <p:guideLst>
        <p:guide orient="horz" pos="1620"/>
        <p:guide pos="2880"/>
      </p:guideLst>
    </p:cSldViewPr>
  </p:slideViewPr>
  <p:outlineViewPr>
    <p:cViewPr>
      <p:scale>
        <a:sx n="33" d="100"/>
        <a:sy n="33" d="100"/>
      </p:scale>
      <p:origin x="0" y="-1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0F0D1C3-9F31-45BD-8DB9-BD5825A9A2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a:extLst>
              <a:ext uri="{FF2B5EF4-FFF2-40B4-BE49-F238E27FC236}">
                <a16:creationId xmlns:a16="http://schemas.microsoft.com/office/drawing/2014/main" id="{8A312968-EC47-4E4C-8E96-59F4F21B25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AF1CEC-8FEA-4034-B3EA-86D6C3E2C0DC}" type="datetimeFigureOut">
              <a:rPr lang="es-CO" smtClean="0"/>
              <a:t>19/09/2018</a:t>
            </a:fld>
            <a:endParaRPr lang="es-CO" dirty="0"/>
          </a:p>
        </p:txBody>
      </p:sp>
      <p:sp>
        <p:nvSpPr>
          <p:cNvPr id="4" name="Marcador de pie de página 3">
            <a:extLst>
              <a:ext uri="{FF2B5EF4-FFF2-40B4-BE49-F238E27FC236}">
                <a16:creationId xmlns:a16="http://schemas.microsoft.com/office/drawing/2014/main" id="{71F00472-05E6-4D05-B187-2B150256E4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a:extLst>
              <a:ext uri="{FF2B5EF4-FFF2-40B4-BE49-F238E27FC236}">
                <a16:creationId xmlns:a16="http://schemas.microsoft.com/office/drawing/2014/main" id="{23B94801-945C-4415-A4E6-DACAD72EDD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63413-D7FF-419C-8E89-E226EA949F14}" type="slidenum">
              <a:rPr lang="es-CO" smtClean="0"/>
              <a:t>‹Nº›</a:t>
            </a:fld>
            <a:endParaRPr lang="es-CO" dirty="0"/>
          </a:p>
        </p:txBody>
      </p:sp>
    </p:spTree>
    <p:extLst>
      <p:ext uri="{BB962C8B-B14F-4D97-AF65-F5344CB8AC3E}">
        <p14:creationId xmlns:p14="http://schemas.microsoft.com/office/powerpoint/2010/main" val="3078791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9827D-BBC8-4A4C-9DF8-5B0A9CDE636F}" type="datetimeFigureOut">
              <a:rPr lang="es-ES_tradnl" smtClean="0"/>
              <a:t>19/09/2018</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C62DD-0734-4E4A-AFC6-08E9843DF591}" type="slidenum">
              <a:rPr lang="es-ES_tradnl" smtClean="0"/>
              <a:t>‹Nº›</a:t>
            </a:fld>
            <a:endParaRPr lang="es-ES_tradnl" dirty="0"/>
          </a:p>
        </p:txBody>
      </p:sp>
    </p:spTree>
    <p:extLst>
      <p:ext uri="{BB962C8B-B14F-4D97-AF65-F5344CB8AC3E}">
        <p14:creationId xmlns:p14="http://schemas.microsoft.com/office/powerpoint/2010/main" val="13800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2</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3</a:t>
            </a:fld>
            <a:endParaRPr lang="es-ES_tradnl" dirty="0"/>
          </a:p>
        </p:txBody>
      </p:sp>
    </p:spTree>
    <p:extLst>
      <p:ext uri="{BB962C8B-B14F-4D97-AF65-F5344CB8AC3E}">
        <p14:creationId xmlns:p14="http://schemas.microsoft.com/office/powerpoint/2010/main" val="241717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4</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5</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6</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linkedin.com/in/doctoradoingenieriaredmutis/" TargetMode="External"/><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hyperlink" Target="https://www.facebook.com/phd.ingenieria/" TargetMode="External"/><Relationship Id="rId4" Type="http://schemas.openxmlformats.org/officeDocument/2006/relationships/hyperlink" Target="https://twitter.com/phd_ingenieria"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6130C88-5657-4905-9266-770967EAD6F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29326" y="453956"/>
            <a:ext cx="6283915"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29326" y="2666946"/>
            <a:ext cx="6283915" cy="672211"/>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id="{190833F1-7572-4397-8659-D4FB9A14D692}"/>
              </a:ext>
            </a:extLst>
          </p:cNvPr>
          <p:cNvSpPr>
            <a:spLocks noGrp="1"/>
          </p:cNvSpPr>
          <p:nvPr>
            <p:ph type="body" sz="quarter" idx="10" hasCustomPrompt="1"/>
          </p:nvPr>
        </p:nvSpPr>
        <p:spPr>
          <a:xfrm>
            <a:off x="129326" y="3638971"/>
            <a:ext cx="6283915"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Tree>
    <p:extLst>
      <p:ext uri="{BB962C8B-B14F-4D97-AF65-F5344CB8AC3E}">
        <p14:creationId xmlns:p14="http://schemas.microsoft.com/office/powerpoint/2010/main" val="66786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ítul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A13B765-5404-4414-B25F-BCA63B4B8C01}"/>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Marcador de texto 8">
            <a:extLst>
              <a:ext uri="{FF2B5EF4-FFF2-40B4-BE49-F238E27FC236}">
                <a16:creationId xmlns:a16="http://schemas.microsoft.com/office/drawing/2014/main" id="{190833F1-7572-4397-8659-D4FB9A14D692}"/>
              </a:ext>
            </a:extLst>
          </p:cNvPr>
          <p:cNvSpPr>
            <a:spLocks noGrp="1"/>
          </p:cNvSpPr>
          <p:nvPr>
            <p:ph type="body" sz="quarter" idx="10" hasCustomPrompt="1"/>
          </p:nvPr>
        </p:nvSpPr>
        <p:spPr>
          <a:xfrm>
            <a:off x="5250024" y="3638971"/>
            <a:ext cx="3546646" cy="460375"/>
          </a:xfrm>
        </p:spPr>
        <p:txBody>
          <a:bodyPr anchor="ctr" anchorCtr="0">
            <a:normAutofit/>
          </a:bodyPr>
          <a:lstStyle>
            <a:lvl1pPr marL="0" indent="0">
              <a:buNone/>
              <a:defRPr sz="1600" b="0">
                <a:solidFill>
                  <a:srgbClr val="9D112E"/>
                </a:solidFill>
              </a:defRPr>
            </a:lvl1pPr>
            <a:lvl5pPr marL="1828800" indent="0" algn="l">
              <a:buNone/>
              <a:defRPr/>
            </a:lvl5pPr>
          </a:lstStyle>
          <a:p>
            <a:pPr lvl="0"/>
            <a:r>
              <a:rPr lang="es-CO" dirty="0"/>
              <a:t>Docente o curso</a:t>
            </a:r>
          </a:p>
        </p:txBody>
      </p:sp>
      <p:sp>
        <p:nvSpPr>
          <p:cNvPr id="10" name="Marcador de texto 9">
            <a:extLst>
              <a:ext uri="{FF2B5EF4-FFF2-40B4-BE49-F238E27FC236}">
                <a16:creationId xmlns:a16="http://schemas.microsoft.com/office/drawing/2014/main" id="{5F1DBCDA-BF7E-42A4-B2D3-9F31A398948B}"/>
              </a:ext>
            </a:extLst>
          </p:cNvPr>
          <p:cNvSpPr>
            <a:spLocks noGrp="1"/>
          </p:cNvSpPr>
          <p:nvPr>
            <p:ph type="body" sz="quarter" idx="15" hasCustomPrompt="1"/>
          </p:nvPr>
        </p:nvSpPr>
        <p:spPr>
          <a:xfrm>
            <a:off x="6433800" y="2082163"/>
            <a:ext cx="1866867" cy="420374"/>
          </a:xfrm>
        </p:spPr>
        <p:txBody>
          <a:bodyPr/>
          <a:lstStyle>
            <a:lvl1pPr marL="0" indent="0">
              <a:buNone/>
              <a:defRPr b="1">
                <a:solidFill>
                  <a:schemeClr val="tx1">
                    <a:lumMod val="75000"/>
                    <a:lumOff val="25000"/>
                  </a:schemeClr>
                </a:solidFill>
              </a:defRPr>
            </a:lvl1pPr>
            <a:lvl5pPr marL="1828800" indent="0">
              <a:buNone/>
              <a:defRPr/>
            </a:lvl5pPr>
          </a:lstStyle>
          <a:p>
            <a:pPr lvl="0"/>
            <a:r>
              <a:rPr lang="es-CO" dirty="0"/>
              <a:t>GRACIAS</a:t>
            </a:r>
          </a:p>
        </p:txBody>
      </p:sp>
      <p:sp>
        <p:nvSpPr>
          <p:cNvPr id="11" name="Elipse 10">
            <a:hlinkClick r:id="rId3"/>
            <a:extLst>
              <a:ext uri="{FF2B5EF4-FFF2-40B4-BE49-F238E27FC236}">
                <a16:creationId xmlns:a16="http://schemas.microsoft.com/office/drawing/2014/main" id="{0C50A8D7-C9EA-4E61-8A90-923D3BAD6860}"/>
              </a:ext>
            </a:extLst>
          </p:cNvPr>
          <p:cNvSpPr/>
          <p:nvPr userDrawn="1"/>
        </p:nvSpPr>
        <p:spPr>
          <a:xfrm>
            <a:off x="14351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hlinkClick r:id="rId4"/>
            <a:extLst>
              <a:ext uri="{FF2B5EF4-FFF2-40B4-BE49-F238E27FC236}">
                <a16:creationId xmlns:a16="http://schemas.microsoft.com/office/drawing/2014/main" id="{D3D8FAF3-3F29-4883-8BEA-B531634A75CA}"/>
              </a:ext>
            </a:extLst>
          </p:cNvPr>
          <p:cNvSpPr/>
          <p:nvPr userDrawn="1"/>
        </p:nvSpPr>
        <p:spPr>
          <a:xfrm>
            <a:off x="4318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hlinkClick r:id="rId5"/>
            <a:extLst>
              <a:ext uri="{FF2B5EF4-FFF2-40B4-BE49-F238E27FC236}">
                <a16:creationId xmlns:a16="http://schemas.microsoft.com/office/drawing/2014/main" id="{35AF39AE-EE4F-4973-94CA-99CEDF46CEA6}"/>
              </a:ext>
            </a:extLst>
          </p:cNvPr>
          <p:cNvSpPr/>
          <p:nvPr userDrawn="1"/>
        </p:nvSpPr>
        <p:spPr>
          <a:xfrm>
            <a:off x="93345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64315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75FA12B-FBA8-44F3-A912-E8E22C251A6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91440"/>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6" name="Slide Number Placeholder 5"/>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0" name="Marcador de contenido 9">
            <a:extLst>
              <a:ext uri="{FF2B5EF4-FFF2-40B4-BE49-F238E27FC236}">
                <a16:creationId xmlns:a16="http://schemas.microsoft.com/office/drawing/2014/main" id="{905FABDE-200E-43FE-A67E-8F59138CA99C}"/>
              </a:ext>
            </a:extLst>
          </p:cNvPr>
          <p:cNvSpPr>
            <a:spLocks noGrp="1"/>
          </p:cNvSpPr>
          <p:nvPr>
            <p:ph sz="quarter" idx="13"/>
          </p:nvPr>
        </p:nvSpPr>
        <p:spPr>
          <a:xfrm>
            <a:off x="208026" y="949325"/>
            <a:ext cx="8771382" cy="3509963"/>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7" name="Marcador de texto 6">
            <a:extLst>
              <a:ext uri="{FF2B5EF4-FFF2-40B4-BE49-F238E27FC236}">
                <a16:creationId xmlns:a16="http://schemas.microsoft.com/office/drawing/2014/main" id="{70F5F1B3-92CF-4978-87B4-4EC103D96462}"/>
              </a:ext>
            </a:extLst>
          </p:cNvPr>
          <p:cNvSpPr>
            <a:spLocks noGrp="1"/>
          </p:cNvSpPr>
          <p:nvPr>
            <p:ph type="body" sz="quarter" idx="14" hasCustomPrompt="1"/>
          </p:nvPr>
        </p:nvSpPr>
        <p:spPr>
          <a:xfrm>
            <a:off x="3192795" y="4659647"/>
            <a:ext cx="2715137"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9FCA486-6DF5-493D-9872-F75D0E1B875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858889" y="453956"/>
            <a:ext cx="6937781"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858889" y="2666946"/>
            <a:ext cx="6937781" cy="672211"/>
          </a:xfrm>
        </p:spPr>
        <p:txBody>
          <a:bodyPr anchor="ctr" anchorCtr="0">
            <a:normAutofit/>
          </a:bodyPr>
          <a:lstStyle>
            <a:lvl1pPr marL="0" indent="0" algn="ctr">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id="{190833F1-7572-4397-8659-D4FB9A14D692}"/>
              </a:ext>
            </a:extLst>
          </p:cNvPr>
          <p:cNvSpPr>
            <a:spLocks noGrp="1"/>
          </p:cNvSpPr>
          <p:nvPr>
            <p:ph type="body" sz="quarter" idx="10" hasCustomPrompt="1"/>
          </p:nvPr>
        </p:nvSpPr>
        <p:spPr>
          <a:xfrm>
            <a:off x="1858889" y="3638971"/>
            <a:ext cx="6937781"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10" name="Marcador de texto 6">
            <a:extLst>
              <a:ext uri="{FF2B5EF4-FFF2-40B4-BE49-F238E27FC236}">
                <a16:creationId xmlns:a16="http://schemas.microsoft.com/office/drawing/2014/main" id="{6BE28633-7CBA-4468-8F36-9D0C03A1EDD3}"/>
              </a:ext>
            </a:extLst>
          </p:cNvPr>
          <p:cNvSpPr>
            <a:spLocks noGrp="1"/>
          </p:cNvSpPr>
          <p:nvPr>
            <p:ph type="body" sz="quarter" idx="14" hasCustomPrompt="1"/>
          </p:nvPr>
        </p:nvSpPr>
        <p:spPr>
          <a:xfrm>
            <a:off x="1858889" y="4659647"/>
            <a:ext cx="2927120"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3241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1C8C1A6-B512-4EAC-A174-40D14910704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823986" y="864781"/>
            <a:ext cx="7901800" cy="2107995"/>
          </a:xfrm>
        </p:spPr>
        <p:txBody>
          <a:bodyPr anchor="ctr" anchorCtr="0">
            <a:noAutofit/>
          </a:bodyPr>
          <a:lstStyle>
            <a:lvl1pPr algn="l">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823986" y="2993011"/>
            <a:ext cx="7901800" cy="672211"/>
          </a:xfrm>
        </p:spPr>
        <p:txBody>
          <a:bodyPr anchor="ctr" anchorCtr="0">
            <a:normAutofit/>
          </a:bodyPr>
          <a:lstStyle>
            <a:lvl1pPr marL="0" indent="0" algn="l">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id="{190833F1-7572-4397-8659-D4FB9A14D692}"/>
              </a:ext>
            </a:extLst>
          </p:cNvPr>
          <p:cNvSpPr>
            <a:spLocks noGrp="1"/>
          </p:cNvSpPr>
          <p:nvPr>
            <p:ph type="body" sz="quarter" idx="10" hasCustomPrompt="1"/>
          </p:nvPr>
        </p:nvSpPr>
        <p:spPr>
          <a:xfrm>
            <a:off x="823986" y="3884651"/>
            <a:ext cx="7901800"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7" name="Marcador de texto 6">
            <a:extLst>
              <a:ext uri="{FF2B5EF4-FFF2-40B4-BE49-F238E27FC236}">
                <a16:creationId xmlns:a16="http://schemas.microsoft.com/office/drawing/2014/main" id="{EEFD547C-8008-4394-A8F2-F281F2F47CEC}"/>
              </a:ext>
            </a:extLst>
          </p:cNvPr>
          <p:cNvSpPr>
            <a:spLocks noGrp="1"/>
          </p:cNvSpPr>
          <p:nvPr>
            <p:ph type="body" sz="quarter" idx="14" hasCustomPrompt="1"/>
          </p:nvPr>
        </p:nvSpPr>
        <p:spPr>
          <a:xfrm>
            <a:off x="4896255" y="4577097"/>
            <a:ext cx="2250332"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84279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ido ">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5CF5C6F-C536-4A4C-BC16-C428478F525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738556"/>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12" name="Marcador de texto 8">
            <a:extLst>
              <a:ext uri="{FF2B5EF4-FFF2-40B4-BE49-F238E27FC236}">
                <a16:creationId xmlns:a16="http://schemas.microsoft.com/office/drawing/2014/main" id="{FDB366F8-3E77-4ECC-96A3-841968D7732B}"/>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13" name="Marcador de texto 6">
            <a:extLst>
              <a:ext uri="{FF2B5EF4-FFF2-40B4-BE49-F238E27FC236}">
                <a16:creationId xmlns:a16="http://schemas.microsoft.com/office/drawing/2014/main" id="{21E13ED4-D496-4E53-8DA3-158062F7FC99}"/>
              </a:ext>
            </a:extLst>
          </p:cNvPr>
          <p:cNvSpPr>
            <a:spLocks noGrp="1"/>
          </p:cNvSpPr>
          <p:nvPr>
            <p:ph type="body" sz="quarter" idx="14" hasCustomPrompt="1"/>
          </p:nvPr>
        </p:nvSpPr>
        <p:spPr>
          <a:xfrm>
            <a:off x="895350" y="4659647"/>
            <a:ext cx="507743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8" name="Slide Number Placeholder 5">
            <a:extLst>
              <a:ext uri="{FF2B5EF4-FFF2-40B4-BE49-F238E27FC236}">
                <a16:creationId xmlns:a16="http://schemas.microsoft.com/office/drawing/2014/main" id="{357207E5-E2D3-4B67-A436-62D8041D3319}"/>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9" name="Marcador de contenido 9">
            <a:extLst>
              <a:ext uri="{FF2B5EF4-FFF2-40B4-BE49-F238E27FC236}">
                <a16:creationId xmlns:a16="http://schemas.microsoft.com/office/drawing/2014/main" id="{6DAC4C0F-817F-4BB5-A83F-2C580D4C969C}"/>
              </a:ext>
            </a:extLst>
          </p:cNvPr>
          <p:cNvSpPr>
            <a:spLocks noGrp="1"/>
          </p:cNvSpPr>
          <p:nvPr>
            <p:ph sz="quarter" idx="13"/>
          </p:nvPr>
        </p:nvSpPr>
        <p:spPr>
          <a:xfrm>
            <a:off x="208026" y="1575881"/>
            <a:ext cx="8771382" cy="2982165"/>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03856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3449F1-9907-428D-85B2-3A3C1591DEB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2" name="Marcador de contenido 9">
            <a:extLst>
              <a:ext uri="{FF2B5EF4-FFF2-40B4-BE49-F238E27FC236}">
                <a16:creationId xmlns:a16="http://schemas.microsoft.com/office/drawing/2014/main" id="{D076A784-CC53-49B7-80C6-DF57A4460CA9}"/>
              </a:ext>
            </a:extLst>
          </p:cNvPr>
          <p:cNvSpPr>
            <a:spLocks noGrp="1"/>
          </p:cNvSpPr>
          <p:nvPr>
            <p:ph sz="quarter" idx="16"/>
          </p:nvPr>
        </p:nvSpPr>
        <p:spPr>
          <a:xfrm>
            <a:off x="4720546" y="949325"/>
            <a:ext cx="4193853" cy="3509963"/>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3" name="Subtitle 2">
            <a:extLst>
              <a:ext uri="{FF2B5EF4-FFF2-40B4-BE49-F238E27FC236}">
                <a16:creationId xmlns:a16="http://schemas.microsoft.com/office/drawing/2014/main" id="{4A76DA3A-B9A6-481B-B254-47BDD8909B14}"/>
              </a:ext>
            </a:extLst>
          </p:cNvPr>
          <p:cNvSpPr>
            <a:spLocks noGrp="1"/>
          </p:cNvSpPr>
          <p:nvPr>
            <p:ph type="subTitle" idx="1" hasCustomPrompt="1"/>
          </p:nvPr>
        </p:nvSpPr>
        <p:spPr>
          <a:xfrm>
            <a:off x="4720547" y="2483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4" name="Title 1">
            <a:extLst>
              <a:ext uri="{FF2B5EF4-FFF2-40B4-BE49-F238E27FC236}">
                <a16:creationId xmlns:a16="http://schemas.microsoft.com/office/drawing/2014/main" id="{B53135BF-D6C8-4609-B609-BE5199B9008B}"/>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Marcador de texto 6">
            <a:extLst>
              <a:ext uri="{FF2B5EF4-FFF2-40B4-BE49-F238E27FC236}">
                <a16:creationId xmlns:a16="http://schemas.microsoft.com/office/drawing/2014/main" id="{31132C37-2845-4167-AD9A-66187AF3E756}"/>
              </a:ext>
            </a:extLst>
          </p:cNvPr>
          <p:cNvSpPr>
            <a:spLocks noGrp="1"/>
          </p:cNvSpPr>
          <p:nvPr>
            <p:ph type="body" sz="quarter" idx="14" hasCustomPrompt="1"/>
          </p:nvPr>
        </p:nvSpPr>
        <p:spPr>
          <a:xfrm>
            <a:off x="3192795" y="4659647"/>
            <a:ext cx="279944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id="{C321F25C-CA08-42B9-B02E-36D2CDD3F5EF}"/>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id="{49C0FE79-A0CD-4D60-B99F-BD29FDE0D46D}"/>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986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9AE394-42B7-4D34-ADAF-E75A67F2162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9" name="Marcador de texto 8">
            <a:extLst>
              <a:ext uri="{FF2B5EF4-FFF2-40B4-BE49-F238E27FC236}">
                <a16:creationId xmlns:a16="http://schemas.microsoft.com/office/drawing/2014/main" id="{8AE333B6-059A-4C12-A82D-EC69C488AF8C}"/>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2" name="Title 1">
            <a:extLst>
              <a:ext uri="{FF2B5EF4-FFF2-40B4-BE49-F238E27FC236}">
                <a16:creationId xmlns:a16="http://schemas.microsoft.com/office/drawing/2014/main" id="{30E7A89A-1256-40DC-A729-F84F7F313D92}"/>
              </a:ext>
            </a:extLst>
          </p:cNvPr>
          <p:cNvSpPr>
            <a:spLocks noGrp="1"/>
          </p:cNvSpPr>
          <p:nvPr>
            <p:ph type="title" hasCustomPrompt="1"/>
          </p:nvPr>
        </p:nvSpPr>
        <p:spPr>
          <a:xfrm>
            <a:off x="208026" y="684663"/>
            <a:ext cx="4193853" cy="650427"/>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3" name="Subtitle 2">
            <a:extLst>
              <a:ext uri="{FF2B5EF4-FFF2-40B4-BE49-F238E27FC236}">
                <a16:creationId xmlns:a16="http://schemas.microsoft.com/office/drawing/2014/main" id="{E5262884-00F7-4338-B803-EE607F3FDF62}"/>
              </a:ext>
            </a:extLst>
          </p:cNvPr>
          <p:cNvSpPr>
            <a:spLocks noGrp="1"/>
          </p:cNvSpPr>
          <p:nvPr>
            <p:ph type="subTitle" idx="1" hasCustomPrompt="1"/>
          </p:nvPr>
        </p:nvSpPr>
        <p:spPr>
          <a:xfrm>
            <a:off x="4720547" y="8452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id="{950FE72B-9C52-491B-8B72-9C53A2199834}"/>
              </a:ext>
            </a:extLst>
          </p:cNvPr>
          <p:cNvSpPr>
            <a:spLocks noGrp="1"/>
          </p:cNvSpPr>
          <p:nvPr>
            <p:ph type="body" sz="quarter" idx="14" hasCustomPrompt="1"/>
          </p:nvPr>
        </p:nvSpPr>
        <p:spPr>
          <a:xfrm>
            <a:off x="895350" y="4659647"/>
            <a:ext cx="510337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id="{75862424-44F1-4CC2-8A9B-D14160ADF465}"/>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id="{9A06CB8A-46B0-42B2-8D69-FDE38400F73B}"/>
              </a:ext>
            </a:extLst>
          </p:cNvPr>
          <p:cNvSpPr>
            <a:spLocks noGrp="1"/>
          </p:cNvSpPr>
          <p:nvPr>
            <p:ph sz="quarter" idx="16"/>
          </p:nvPr>
        </p:nvSpPr>
        <p:spPr>
          <a:xfrm>
            <a:off x="4720546" y="1432216"/>
            <a:ext cx="4193853" cy="3027072"/>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id="{6397E521-FE5D-48D7-BD53-4D3B40BEF925}"/>
              </a:ext>
            </a:extLst>
          </p:cNvPr>
          <p:cNvSpPr>
            <a:spLocks noGrp="1"/>
          </p:cNvSpPr>
          <p:nvPr>
            <p:ph sz="quarter" idx="13"/>
          </p:nvPr>
        </p:nvSpPr>
        <p:spPr>
          <a:xfrm>
            <a:off x="208026" y="1432216"/>
            <a:ext cx="4193853" cy="3027072"/>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8553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9CAAAF-7400-493A-BB3D-007F87CB55A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A8A838B3-33D2-4EF6-B1A2-6D777E939002}"/>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Subtitle 2">
            <a:extLst>
              <a:ext uri="{FF2B5EF4-FFF2-40B4-BE49-F238E27FC236}">
                <a16:creationId xmlns:a16="http://schemas.microsoft.com/office/drawing/2014/main" id="{36C964BB-3F8A-4F28-A722-BC4B80E1C92C}"/>
              </a:ext>
            </a:extLst>
          </p:cNvPr>
          <p:cNvSpPr>
            <a:spLocks noGrp="1"/>
          </p:cNvSpPr>
          <p:nvPr>
            <p:ph type="subTitle" idx="1" hasCustomPrompt="1"/>
          </p:nvPr>
        </p:nvSpPr>
        <p:spPr>
          <a:xfrm>
            <a:off x="4720547" y="12586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8" name="Marcador de texto 6">
            <a:extLst>
              <a:ext uri="{FF2B5EF4-FFF2-40B4-BE49-F238E27FC236}">
                <a16:creationId xmlns:a16="http://schemas.microsoft.com/office/drawing/2014/main" id="{24787855-6995-4B34-A2AC-B35B2F918617}"/>
              </a:ext>
            </a:extLst>
          </p:cNvPr>
          <p:cNvSpPr>
            <a:spLocks noGrp="1"/>
          </p:cNvSpPr>
          <p:nvPr>
            <p:ph type="body" sz="quarter" idx="14" hasCustomPrompt="1"/>
          </p:nvPr>
        </p:nvSpPr>
        <p:spPr>
          <a:xfrm>
            <a:off x="3192795" y="4659647"/>
            <a:ext cx="2682711"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id="{E3AE915E-FFC7-4619-81F4-0392059FCD11}"/>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id="{49946BC8-5AD4-4666-A3ED-729A3209DC68}"/>
              </a:ext>
            </a:extLst>
          </p:cNvPr>
          <p:cNvSpPr>
            <a:spLocks noGrp="1"/>
          </p:cNvSpPr>
          <p:nvPr>
            <p:ph sz="quarter" idx="16"/>
          </p:nvPr>
        </p:nvSpPr>
        <p:spPr>
          <a:xfrm>
            <a:off x="472054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id="{3A8A79F9-6E57-4B41-A9CF-CD8A98F18CB9}"/>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69744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1EAD29-073C-4FB0-B098-CFBC578E16E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1" name="Marcador de texto 8">
            <a:extLst>
              <a:ext uri="{FF2B5EF4-FFF2-40B4-BE49-F238E27FC236}">
                <a16:creationId xmlns:a16="http://schemas.microsoft.com/office/drawing/2014/main" id="{F733D3F6-8C64-47BC-AD53-EA8A47873F02}"/>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3" name="Title 1">
            <a:extLst>
              <a:ext uri="{FF2B5EF4-FFF2-40B4-BE49-F238E27FC236}">
                <a16:creationId xmlns:a16="http://schemas.microsoft.com/office/drawing/2014/main" id="{A0B8AD7A-C1BE-4438-BF56-8739345CBA2B}"/>
              </a:ext>
            </a:extLst>
          </p:cNvPr>
          <p:cNvSpPr>
            <a:spLocks noGrp="1"/>
          </p:cNvSpPr>
          <p:nvPr>
            <p:ph type="title" hasCustomPrompt="1"/>
          </p:nvPr>
        </p:nvSpPr>
        <p:spPr>
          <a:xfrm>
            <a:off x="208026" y="72911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4" name="Subtitle 2">
            <a:extLst>
              <a:ext uri="{FF2B5EF4-FFF2-40B4-BE49-F238E27FC236}">
                <a16:creationId xmlns:a16="http://schemas.microsoft.com/office/drawing/2014/main" id="{6EF09FF6-7605-41E6-825C-E1F73C3E9710}"/>
              </a:ext>
            </a:extLst>
          </p:cNvPr>
          <p:cNvSpPr>
            <a:spLocks noGrp="1"/>
          </p:cNvSpPr>
          <p:nvPr>
            <p:ph type="subTitle" idx="1" hasCustomPrompt="1"/>
          </p:nvPr>
        </p:nvSpPr>
        <p:spPr>
          <a:xfrm>
            <a:off x="4720546" y="72911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id="{6B9B7CB2-6D10-4058-98FF-AD74A3BCD7CB}"/>
              </a:ext>
            </a:extLst>
          </p:cNvPr>
          <p:cNvSpPr>
            <a:spLocks noGrp="1"/>
          </p:cNvSpPr>
          <p:nvPr>
            <p:ph type="body" sz="quarter" idx="14" hasCustomPrompt="1"/>
          </p:nvPr>
        </p:nvSpPr>
        <p:spPr>
          <a:xfrm>
            <a:off x="895351" y="4659647"/>
            <a:ext cx="4850454"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id="{4AF6A233-A6C9-42B5-9E62-00682E213B8E}"/>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id="{7573DC87-816A-418D-88C4-DDB51991471F}"/>
              </a:ext>
            </a:extLst>
          </p:cNvPr>
          <p:cNvSpPr>
            <a:spLocks noGrp="1"/>
          </p:cNvSpPr>
          <p:nvPr>
            <p:ph sz="quarter" idx="16"/>
          </p:nvPr>
        </p:nvSpPr>
        <p:spPr>
          <a:xfrm>
            <a:off x="472054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id="{08892C77-E53D-4E3D-BFCD-3C1AEB63583C}"/>
              </a:ext>
            </a:extLst>
          </p:cNvPr>
          <p:cNvSpPr>
            <a:spLocks noGrp="1"/>
          </p:cNvSpPr>
          <p:nvPr>
            <p:ph sz="quarter" idx="13"/>
          </p:nvPr>
        </p:nvSpPr>
        <p:spPr>
          <a:xfrm>
            <a:off x="20802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52971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endParaRPr lang="es-ES_tradnl" dirty="0"/>
          </a:p>
        </p:txBody>
      </p:sp>
      <p:sp>
        <p:nvSpPr>
          <p:cNvPr id="3" name="Text Placeholder 2"/>
          <p:cNvSpPr>
            <a:spLocks noGrp="1"/>
          </p:cNvSpPr>
          <p:nvPr>
            <p:ph type="body" idx="1"/>
          </p:nvPr>
        </p:nvSpPr>
        <p:spPr>
          <a:xfrm>
            <a:off x="628650" y="1370013"/>
            <a:ext cx="7886700" cy="26876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377FB1B-9897-6F42-9715-142DD29476CE}" type="datetimeFigureOut">
              <a:rPr lang="es-ES_tradnl" smtClean="0"/>
              <a:t>19/09/2018</a:t>
            </a:fld>
            <a:endParaRPr lang="es-ES_tradnl"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F15864E-D783-214A-A175-0DDBFC8C4360}" type="slidenum">
              <a:rPr lang="es-ES_tradnl" smtClean="0"/>
              <a:t>‹Nº›</a:t>
            </a:fld>
            <a:endParaRPr lang="es-ES_tradnl" dirty="0"/>
          </a:p>
        </p:txBody>
      </p:sp>
    </p:spTree>
    <p:extLst>
      <p:ext uri="{BB962C8B-B14F-4D97-AF65-F5344CB8AC3E}">
        <p14:creationId xmlns:p14="http://schemas.microsoft.com/office/powerpoint/2010/main" val="1805091292"/>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7" r:id="rId3"/>
    <p:sldLayoutId id="2147483676" r:id="rId4"/>
    <p:sldLayoutId id="2147483678" r:id="rId5"/>
    <p:sldLayoutId id="2147483674" r:id="rId6"/>
    <p:sldLayoutId id="2147483679" r:id="rId7"/>
    <p:sldLayoutId id="2147483675"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B672FD7-F1BE-4C79-93D0-9E3416534FE7}"/>
              </a:ext>
            </a:extLst>
          </p:cNvPr>
          <p:cNvSpPr>
            <a:spLocks noGrp="1"/>
          </p:cNvSpPr>
          <p:nvPr>
            <p:ph type="ctrTitle"/>
          </p:nvPr>
        </p:nvSpPr>
        <p:spPr>
          <a:xfrm>
            <a:off x="129326" y="1122879"/>
            <a:ext cx="6283915" cy="2192755"/>
          </a:xfrm>
        </p:spPr>
        <p:txBody>
          <a:bodyPr/>
          <a:lstStyle/>
          <a:p>
            <a:r>
              <a:rPr lang="en-US" dirty="0"/>
              <a:t>Cyber Attacks Against the Economic Operation</a:t>
            </a:r>
            <a:br>
              <a:rPr lang="en-US" dirty="0"/>
            </a:br>
            <a:r>
              <a:rPr lang="en-US" dirty="0"/>
              <a:t>of Power Systems: A Fast Solution</a:t>
            </a:r>
            <a:br>
              <a:rPr lang="es-CO" dirty="0"/>
            </a:br>
            <a:endParaRPr lang="es-CO" dirty="0"/>
          </a:p>
        </p:txBody>
      </p:sp>
      <p:sp>
        <p:nvSpPr>
          <p:cNvPr id="6" name="Subtítulo 5">
            <a:extLst>
              <a:ext uri="{FF2B5EF4-FFF2-40B4-BE49-F238E27FC236}">
                <a16:creationId xmlns:a16="http://schemas.microsoft.com/office/drawing/2014/main" id="{3A41B195-9FA3-4FC4-8172-6E3E2A543D83}"/>
              </a:ext>
            </a:extLst>
          </p:cNvPr>
          <p:cNvSpPr>
            <a:spLocks noGrp="1"/>
          </p:cNvSpPr>
          <p:nvPr>
            <p:ph type="subTitle" idx="1"/>
          </p:nvPr>
        </p:nvSpPr>
        <p:spPr>
          <a:xfrm>
            <a:off x="237893" y="3165381"/>
            <a:ext cx="6283915" cy="672211"/>
          </a:xfrm>
        </p:spPr>
        <p:txBody>
          <a:bodyPr>
            <a:normAutofit/>
          </a:bodyPr>
          <a:lstStyle/>
          <a:p>
            <a:r>
              <a:rPr lang="es-CO" dirty="0"/>
              <a:t>Xuan Liu, </a:t>
            </a:r>
            <a:r>
              <a:rPr lang="es-CO" i="1" dirty="0"/>
              <a:t>Member, IEEE</a:t>
            </a:r>
            <a:r>
              <a:rPr lang="es-CO" dirty="0"/>
              <a:t>, Zuyi Li, </a:t>
            </a:r>
            <a:r>
              <a:rPr lang="es-CO" i="1" dirty="0"/>
              <a:t>Senior Member, IEEE</a:t>
            </a:r>
            <a:r>
              <a:rPr lang="es-CO" dirty="0"/>
              <a:t>, Zhikang Shuai, </a:t>
            </a:r>
            <a:r>
              <a:rPr lang="es-CO" i="1" dirty="0"/>
              <a:t>Member, IEEE</a:t>
            </a:r>
            <a:r>
              <a:rPr lang="es-CO" dirty="0"/>
              <a:t>, and Yunfeng Wen</a:t>
            </a:r>
          </a:p>
        </p:txBody>
      </p:sp>
    </p:spTree>
    <p:extLst>
      <p:ext uri="{BB962C8B-B14F-4D97-AF65-F5344CB8AC3E}">
        <p14:creationId xmlns:p14="http://schemas.microsoft.com/office/powerpoint/2010/main" val="156030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Descripción del problema</a:t>
            </a:r>
          </a:p>
        </p:txBody>
      </p:sp>
      <p:sp>
        <p:nvSpPr>
          <p:cNvPr id="6" name="5 Marcador de contenido"/>
          <p:cNvSpPr>
            <a:spLocks noGrp="1"/>
          </p:cNvSpPr>
          <p:nvPr>
            <p:ph sz="quarter" idx="13"/>
          </p:nvPr>
        </p:nvSpPr>
        <p:spPr/>
        <p:txBody>
          <a:bodyPr>
            <a:normAutofit/>
          </a:bodyPr>
          <a:lstStyle/>
          <a:p>
            <a:pPr marL="0" indent="0" algn="just">
              <a:buNone/>
            </a:pPr>
            <a:r>
              <a:rPr lang="es-CO" sz="2400" dirty="0"/>
              <a:t>Las redes de energía inteligentes que se implementan hoy en día, aunque presentan grandes ventajas, también presenta inconvenientes y desafíos. Uno de ellos es el creciente numero de eventos de ataques cibernéticos debido a la alta integración de técnicas de información que tiene estas redes. Se ha expuesto que los atacantes pueden aumentar significativamente el costo de operación de la potencia del sistema lanzando los denominados ataques de inyección de datos falsos que son indetectables. </a:t>
            </a:r>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411300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Descripción del problema</a:t>
            </a:r>
          </a:p>
        </p:txBody>
      </p:sp>
      <p:sp>
        <p:nvSpPr>
          <p:cNvPr id="6" name="5 Marcador de contenido"/>
          <p:cNvSpPr>
            <a:spLocks noGrp="1"/>
          </p:cNvSpPr>
          <p:nvPr>
            <p:ph sz="quarter" idx="13"/>
          </p:nvPr>
        </p:nvSpPr>
        <p:spPr/>
        <p:txBody>
          <a:bodyPr>
            <a:normAutofit lnSpcReduction="10000"/>
          </a:bodyPr>
          <a:lstStyle/>
          <a:p>
            <a:pPr marL="0" indent="0" algn="just">
              <a:buNone/>
            </a:pPr>
            <a:r>
              <a:rPr lang="es-CO" dirty="0"/>
              <a:t>En la operación de estos sistemas, los generadores redistribuyen energía cada 5-15 minutos, en donde se busca </a:t>
            </a:r>
            <a:r>
              <a:rPr lang="es-CO" b="1" dirty="0"/>
              <a:t>minimizar</a:t>
            </a:r>
            <a:r>
              <a:rPr lang="es-CO" dirty="0"/>
              <a:t> la </a:t>
            </a:r>
            <a:r>
              <a:rPr lang="es-CO" b="1" dirty="0"/>
              <a:t>operación del costo</a:t>
            </a:r>
            <a:r>
              <a:rPr lang="es-CO" dirty="0"/>
              <a:t> para suministrar energía a las </a:t>
            </a:r>
            <a:r>
              <a:rPr lang="es-CO" b="1" dirty="0"/>
              <a:t>cargas actuales</a:t>
            </a:r>
            <a:r>
              <a:rPr lang="es-CO" dirty="0"/>
              <a:t>. Esto se consigue resolviendo el denominado Despacho Económico de Seguridad Limitada (SCED, por sus siglas en ingles). Debido a las redes de comunicación, un atacante puede interrumpir este proceso inyectando datos falsos para cambiar los datos enviados desde la carga al centro de control. Debido a esto la búsqueda del </a:t>
            </a:r>
            <a:r>
              <a:rPr lang="es-CO" b="1" dirty="0"/>
              <a:t>mínimo costo </a:t>
            </a:r>
            <a:r>
              <a:rPr lang="es-CO" dirty="0"/>
              <a:t>de operación </a:t>
            </a:r>
            <a:r>
              <a:rPr lang="es-CO" b="1" dirty="0"/>
              <a:t>debe</a:t>
            </a:r>
            <a:r>
              <a:rPr lang="es-CO" dirty="0"/>
              <a:t> tener en cuenta estos </a:t>
            </a:r>
            <a:r>
              <a:rPr lang="es-CO" b="1" dirty="0"/>
              <a:t>datos falsos inyectados</a:t>
            </a:r>
            <a:r>
              <a:rPr lang="es-CO" dirty="0"/>
              <a:t>. Para ello se supone que </a:t>
            </a:r>
            <a:r>
              <a:rPr lang="es-CO"/>
              <a:t>la suma de la </a:t>
            </a:r>
            <a:r>
              <a:rPr lang="es-CO" dirty="0"/>
              <a:t>cantidad de los ataques sean </a:t>
            </a:r>
            <a:r>
              <a:rPr lang="es-CO" b="1" dirty="0"/>
              <a:t>iguales a 0</a:t>
            </a:r>
            <a:r>
              <a:rPr lang="es-CO" dirty="0"/>
              <a:t>, y además que estas modificaciones se encuentren en </a:t>
            </a:r>
            <a:r>
              <a:rPr lang="es-CO" b="1" dirty="0"/>
              <a:t>cierto rango</a:t>
            </a:r>
            <a:r>
              <a:rPr lang="es-CO" dirty="0"/>
              <a:t>. También se debe considerar los </a:t>
            </a:r>
            <a:r>
              <a:rPr lang="es-CO" b="1" dirty="0"/>
              <a:t>limites de potencia de salida </a:t>
            </a:r>
            <a:r>
              <a:rPr lang="es-CO" dirty="0"/>
              <a:t>de cada generador, así como los </a:t>
            </a:r>
            <a:r>
              <a:rPr lang="es-CO" b="1" dirty="0"/>
              <a:t>limites de perdida en la carga</a:t>
            </a:r>
            <a:r>
              <a:rPr lang="es-CO" dirty="0"/>
              <a:t> y los limites asociados al </a:t>
            </a:r>
            <a:r>
              <a:rPr lang="es-CO" b="1" dirty="0"/>
              <a:t>flujo de información en cada canal de comunicación</a:t>
            </a:r>
            <a:r>
              <a:rPr lang="es-CO" dirty="0"/>
              <a:t>.</a:t>
            </a:r>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36336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Recopilación de datos e información</a:t>
            </a:r>
          </a:p>
        </p:txBody>
      </p:sp>
      <mc:AlternateContent xmlns:mc="http://schemas.openxmlformats.org/markup-compatibility/2006" xmlns:a14="http://schemas.microsoft.com/office/drawing/2010/main">
        <mc:Choice Requires="a14">
          <p:sp>
            <p:nvSpPr>
              <p:cNvPr id="6" name="5 Marcador de contenido"/>
              <p:cNvSpPr>
                <a:spLocks noGrp="1"/>
              </p:cNvSpPr>
              <p:nvPr>
                <p:ph sz="quarter" idx="13"/>
              </p:nvPr>
            </p:nvSpPr>
            <p:spPr/>
            <p:txBody>
              <a:bodyPr>
                <a:normAutofit fontScale="25000" lnSpcReduction="20000"/>
              </a:bodyPr>
              <a:lstStyle/>
              <a:p>
                <a:pPr marL="0" indent="0" algn="just">
                  <a:buNone/>
                </a:pPr>
                <a:r>
                  <a:rPr lang="es-CO" sz="5600" dirty="0"/>
                  <a:t>Lo datos detallados se presentan a continuación:</a:t>
                </a:r>
              </a:p>
              <a:p>
                <a:pPr marL="0" indent="0" algn="just">
                  <a:buNone/>
                </a:pPr>
                <a14:m>
                  <m:oMath xmlns:m="http://schemas.openxmlformats.org/officeDocument/2006/math">
                    <m:sSub>
                      <m:sSubPr>
                        <m:ctrlPr>
                          <a:rPr lang="es-CO" sz="5600" i="1" smtClean="0">
                            <a:latin typeface="Cambria Math" panose="02040503050406030204" pitchFamily="18" charset="0"/>
                          </a:rPr>
                        </m:ctrlPr>
                      </m:sSubPr>
                      <m:e>
                        <m:r>
                          <a:rPr lang="es-CO" sz="5600" b="0" i="1" smtClean="0">
                            <a:latin typeface="Cambria Math" panose="02040503050406030204" pitchFamily="18" charset="0"/>
                          </a:rPr>
                          <m:t>𝑐</m:t>
                        </m:r>
                      </m:e>
                      <m:sub>
                        <m:r>
                          <a:rPr lang="es-CO" sz="5600" b="0" i="1" smtClean="0">
                            <a:latin typeface="Cambria Math" panose="02040503050406030204" pitchFamily="18" charset="0"/>
                          </a:rPr>
                          <m:t>𝑔</m:t>
                        </m:r>
                      </m:sub>
                    </m:sSub>
                    <m:r>
                      <a:rPr lang="es-CO" sz="5600" b="0" i="1" smtClean="0">
                        <a:latin typeface="Cambria Math" panose="02040503050406030204" pitchFamily="18" charset="0"/>
                      </a:rPr>
                      <m:t>,</m:t>
                    </m:r>
                    <m:sSub>
                      <m:sSubPr>
                        <m:ctrlPr>
                          <a:rPr lang="es-CO" sz="5600" i="1">
                            <a:latin typeface="Cambria Math" panose="02040503050406030204" pitchFamily="18" charset="0"/>
                          </a:rPr>
                        </m:ctrlPr>
                      </m:sSubPr>
                      <m:e>
                        <m:r>
                          <a:rPr lang="es-CO" sz="5600" i="1">
                            <a:latin typeface="Cambria Math" panose="02040503050406030204" pitchFamily="18" charset="0"/>
                          </a:rPr>
                          <m:t>𝑐</m:t>
                        </m:r>
                      </m:e>
                      <m:sub>
                        <m:r>
                          <a:rPr lang="es-CO" sz="5600" b="0" i="1" smtClean="0">
                            <a:latin typeface="Cambria Math" panose="02040503050406030204" pitchFamily="18" charset="0"/>
                          </a:rPr>
                          <m:t>𝑑</m:t>
                        </m:r>
                      </m:sub>
                    </m:sSub>
                    <m:r>
                      <a:rPr lang="es-CO" sz="5600" b="0" i="1" smtClean="0">
                        <a:latin typeface="Cambria Math" panose="02040503050406030204" pitchFamily="18" charset="0"/>
                      </a:rPr>
                      <m:t>:</m:t>
                    </m:r>
                  </m:oMath>
                </a14:m>
                <a:r>
                  <a:rPr lang="es-CO" sz="5600" dirty="0"/>
                  <a:t> Costo de generación/Costo de perdida de carga.</a:t>
                </a:r>
              </a:p>
              <a:p>
                <a:pPr marL="0" indent="0" algn="just">
                  <a:buNone/>
                </a:pPr>
                <a14:m>
                  <m:oMath xmlns:m="http://schemas.openxmlformats.org/officeDocument/2006/math">
                    <m:r>
                      <a:rPr lang="es-CO" sz="5600" b="1" i="1" smtClean="0">
                        <a:latin typeface="Cambria Math" panose="02040503050406030204" pitchFamily="18" charset="0"/>
                      </a:rPr>
                      <m:t>𝑫</m:t>
                    </m:r>
                    <m:r>
                      <a:rPr lang="es-CO" sz="5600" b="1" i="0" smtClean="0">
                        <a:latin typeface="Cambria Math" panose="02040503050406030204" pitchFamily="18" charset="0"/>
                      </a:rPr>
                      <m:t>:</m:t>
                    </m:r>
                  </m:oMath>
                </a14:m>
                <a:r>
                  <a:rPr lang="es-CO" sz="5600" dirty="0"/>
                  <a:t>Vector de carga.</a:t>
                </a:r>
              </a:p>
              <a:p>
                <a:pPr marL="0" indent="0" algn="just">
                  <a:buNone/>
                </a:pPr>
                <a:r>
                  <a:rPr lang="es-CO" sz="5600" b="1" dirty="0"/>
                  <a:t>F</a:t>
                </a:r>
                <a14:m>
                  <m:oMath xmlns:m="http://schemas.openxmlformats.org/officeDocument/2006/math">
                    <m:r>
                      <a:rPr lang="es-CO" sz="5600" b="1">
                        <a:latin typeface="Cambria Math" panose="02040503050406030204" pitchFamily="18" charset="0"/>
                      </a:rPr>
                      <m:t>:</m:t>
                    </m:r>
                  </m:oMath>
                </a14:m>
                <a:r>
                  <a:rPr lang="es-CO" sz="5600" dirty="0"/>
                  <a:t>Vector de línea de flujo con datos falsos.</a:t>
                </a:r>
              </a:p>
              <a:p>
                <a:pPr marL="0" indent="0" algn="just">
                  <a:buNone/>
                </a:pPr>
                <a14:m>
                  <m:oMath xmlns:m="http://schemas.openxmlformats.org/officeDocument/2006/math">
                    <m:sSub>
                      <m:sSubPr>
                        <m:ctrlPr>
                          <a:rPr lang="es-CO" sz="5600" b="1" i="1" smtClean="0">
                            <a:latin typeface="Cambria Math" panose="02040503050406030204" pitchFamily="18" charset="0"/>
                          </a:rPr>
                        </m:ctrlPr>
                      </m:sSubPr>
                      <m:e>
                        <m:r>
                          <a:rPr lang="es-CO" sz="5600" b="1" i="1" smtClean="0">
                            <a:latin typeface="Cambria Math" panose="02040503050406030204" pitchFamily="18" charset="0"/>
                          </a:rPr>
                          <m:t>𝒇</m:t>
                        </m:r>
                      </m:e>
                      <m:sub>
                        <m:r>
                          <a:rPr lang="es-CO" sz="5600" b="1" i="1" smtClean="0">
                            <a:latin typeface="Cambria Math" panose="02040503050406030204" pitchFamily="18" charset="0"/>
                          </a:rPr>
                          <m:t>𝒎𝒂𝒙</m:t>
                        </m:r>
                      </m:sub>
                    </m:sSub>
                    <m:r>
                      <a:rPr lang="es-CO" sz="5600" b="1">
                        <a:latin typeface="Cambria Math" panose="02040503050406030204" pitchFamily="18" charset="0"/>
                      </a:rPr>
                      <m:t>:</m:t>
                    </m:r>
                  </m:oMath>
                </a14:m>
                <a:r>
                  <a:rPr lang="es-CO" sz="5600" dirty="0"/>
                  <a:t> Limite del vector de línea de flujo.</a:t>
                </a:r>
              </a:p>
              <a:p>
                <a:pPr marL="0" indent="0" algn="just">
                  <a:buNone/>
                </a:pPr>
                <a14:m>
                  <m:oMath xmlns:m="http://schemas.openxmlformats.org/officeDocument/2006/math">
                    <m:sSub>
                      <m:sSubPr>
                        <m:ctrlPr>
                          <a:rPr lang="es-CO" sz="5600" b="1" i="1" smtClean="0">
                            <a:latin typeface="Cambria Math" panose="02040503050406030204" pitchFamily="18" charset="0"/>
                          </a:rPr>
                        </m:ctrlPr>
                      </m:sSubPr>
                      <m:e>
                        <m:r>
                          <a:rPr lang="es-CO" sz="5600" b="1" i="1" smtClean="0">
                            <a:latin typeface="Cambria Math" panose="02040503050406030204" pitchFamily="18" charset="0"/>
                          </a:rPr>
                          <m:t>𝑭</m:t>
                        </m:r>
                      </m:e>
                      <m:sub>
                        <m:r>
                          <a:rPr lang="es-CO" sz="5600" b="1" i="1" smtClean="0">
                            <a:latin typeface="Cambria Math" panose="02040503050406030204" pitchFamily="18" charset="0"/>
                          </a:rPr>
                          <m:t>𝒍</m:t>
                        </m:r>
                      </m:sub>
                    </m:sSub>
                    <m:r>
                      <a:rPr lang="es-CO" sz="5600" b="1">
                        <a:latin typeface="Cambria Math" panose="02040503050406030204" pitchFamily="18" charset="0"/>
                      </a:rPr>
                      <m:t>:</m:t>
                    </m:r>
                  </m:oMath>
                </a14:m>
                <a:r>
                  <a:rPr lang="es-CO" sz="5600" dirty="0"/>
                  <a:t> Potencia calculada sobre la línea de flujo l.</a:t>
                </a:r>
              </a:p>
              <a:p>
                <a:pPr marL="0" indent="0" algn="just">
                  <a:buNone/>
                </a:pPr>
                <a14:m>
                  <m:oMath xmlns:m="http://schemas.openxmlformats.org/officeDocument/2006/math">
                    <m:sSub>
                      <m:sSubPr>
                        <m:ctrlPr>
                          <a:rPr lang="es-CO" sz="5600" b="1" i="1">
                            <a:latin typeface="Cambria Math" panose="02040503050406030204" pitchFamily="18" charset="0"/>
                          </a:rPr>
                        </m:ctrlPr>
                      </m:sSubPr>
                      <m:e>
                        <m:r>
                          <a:rPr lang="es-CO" sz="5600" b="1" i="1" smtClean="0">
                            <a:latin typeface="Cambria Math" panose="02040503050406030204" pitchFamily="18" charset="0"/>
                          </a:rPr>
                          <m:t>𝒇</m:t>
                        </m:r>
                      </m:e>
                      <m:sub>
                        <m:r>
                          <a:rPr lang="es-CO" sz="5600" b="1" i="1">
                            <a:latin typeface="Cambria Math" panose="02040503050406030204" pitchFamily="18" charset="0"/>
                          </a:rPr>
                          <m:t>𝒍</m:t>
                        </m:r>
                      </m:sub>
                    </m:sSub>
                    <m:r>
                      <a:rPr lang="es-CO" sz="5600" b="1" i="1" smtClean="0">
                        <a:latin typeface="Cambria Math" panose="02040503050406030204" pitchFamily="18" charset="0"/>
                      </a:rPr>
                      <m:t>,</m:t>
                    </m:r>
                    <m:sSub>
                      <m:sSubPr>
                        <m:ctrlPr>
                          <a:rPr lang="es-CO" sz="5600" b="1" i="1">
                            <a:latin typeface="Cambria Math" panose="02040503050406030204" pitchFamily="18" charset="0"/>
                          </a:rPr>
                        </m:ctrlPr>
                      </m:sSubPr>
                      <m:e>
                        <m:r>
                          <a:rPr lang="es-CO" sz="5600" b="1" i="1">
                            <a:latin typeface="Cambria Math" panose="02040503050406030204" pitchFamily="18" charset="0"/>
                          </a:rPr>
                          <m:t>𝒇</m:t>
                        </m:r>
                      </m:e>
                      <m:sub>
                        <m:r>
                          <a:rPr lang="es-CO" sz="5600" b="1" i="1">
                            <a:latin typeface="Cambria Math" panose="02040503050406030204" pitchFamily="18" charset="0"/>
                          </a:rPr>
                          <m:t>𝒍</m:t>
                        </m:r>
                        <m:r>
                          <a:rPr lang="es-CO" sz="5600" b="1" i="1" smtClean="0">
                            <a:latin typeface="Cambria Math" panose="02040503050406030204" pitchFamily="18" charset="0"/>
                          </a:rPr>
                          <m:t>𝒎𝒂𝒙</m:t>
                        </m:r>
                      </m:sub>
                    </m:sSub>
                    <m:r>
                      <a:rPr lang="es-CO" sz="5600" b="1">
                        <a:latin typeface="Cambria Math" panose="02040503050406030204" pitchFamily="18" charset="0"/>
                      </a:rPr>
                      <m:t>:</m:t>
                    </m:r>
                  </m:oMath>
                </a14:m>
                <a:r>
                  <a:rPr lang="es-CO" sz="5600" dirty="0"/>
                  <a:t> Potencia verdadera/limite máximo de la Potencia sobre la línea l.</a:t>
                </a:r>
              </a:p>
              <a:p>
                <a:pPr marL="0" indent="0" algn="just">
                  <a:buNone/>
                </a:pPr>
                <a14:m>
                  <m:oMath xmlns:m="http://schemas.openxmlformats.org/officeDocument/2006/math">
                    <m:r>
                      <a:rPr lang="es-CO" sz="5600" b="1" i="1" smtClean="0">
                        <a:latin typeface="Cambria Math" panose="02040503050406030204" pitchFamily="18" charset="0"/>
                      </a:rPr>
                      <m:t>𝑱</m:t>
                    </m:r>
                    <m:r>
                      <a:rPr lang="es-CO" sz="5600" b="1" i="1" smtClean="0">
                        <a:latin typeface="Cambria Math" panose="02040503050406030204" pitchFamily="18" charset="0"/>
                      </a:rPr>
                      <m:t>:</m:t>
                    </m:r>
                  </m:oMath>
                </a14:m>
                <a:r>
                  <a:rPr lang="es-CO" sz="5600" b="1" dirty="0"/>
                  <a:t> </a:t>
                </a:r>
                <a:r>
                  <a:rPr lang="es-CO" sz="5600" dirty="0"/>
                  <a:t>vector de caída en la carga.</a:t>
                </a:r>
                <a:endParaRPr lang="es-CO" sz="5600" b="1" dirty="0"/>
              </a:p>
              <a:p>
                <a:pPr marL="0" indent="0" algn="just">
                  <a:buNone/>
                </a:pPr>
                <a14:m>
                  <m:oMath xmlns:m="http://schemas.openxmlformats.org/officeDocument/2006/math">
                    <m:r>
                      <a:rPr lang="es-CO" sz="5600" b="1" i="1" smtClean="0">
                        <a:latin typeface="Cambria Math" panose="02040503050406030204" pitchFamily="18" charset="0"/>
                      </a:rPr>
                      <m:t>𝑺</m:t>
                    </m:r>
                    <m:r>
                      <a:rPr lang="es-CO" sz="5600" b="1" i="1">
                        <a:latin typeface="Cambria Math" panose="02040503050406030204" pitchFamily="18" charset="0"/>
                      </a:rPr>
                      <m:t>,</m:t>
                    </m:r>
                    <m:sSub>
                      <m:sSubPr>
                        <m:ctrlPr>
                          <a:rPr lang="es-CO" sz="5600" b="1" i="1">
                            <a:latin typeface="Cambria Math" panose="02040503050406030204" pitchFamily="18" charset="0"/>
                          </a:rPr>
                        </m:ctrlPr>
                      </m:sSubPr>
                      <m:e>
                        <m:r>
                          <a:rPr lang="es-CO" sz="5600" b="1" i="1" smtClean="0">
                            <a:latin typeface="Cambria Math" panose="02040503050406030204" pitchFamily="18" charset="0"/>
                          </a:rPr>
                          <m:t>𝑺</m:t>
                        </m:r>
                      </m:e>
                      <m:sub>
                        <m:r>
                          <a:rPr lang="es-CO" sz="5600" b="1" i="1">
                            <a:latin typeface="Cambria Math" panose="02040503050406030204" pitchFamily="18" charset="0"/>
                          </a:rPr>
                          <m:t>𝒍</m:t>
                        </m:r>
                      </m:sub>
                    </m:sSub>
                    <m:r>
                      <a:rPr lang="es-CO" sz="5600" b="1">
                        <a:latin typeface="Cambria Math" panose="02040503050406030204" pitchFamily="18" charset="0"/>
                      </a:rPr>
                      <m:t>:</m:t>
                    </m:r>
                  </m:oMath>
                </a14:m>
                <a:r>
                  <a:rPr lang="es-CO" sz="5600" dirty="0"/>
                  <a:t> Matriz de factor de desplazamiento/l-ésima fila de la matriz S.</a:t>
                </a:r>
              </a:p>
              <a:p>
                <a:pPr marL="0" indent="0" algn="just">
                  <a:buNone/>
                </a:pPr>
                <a14:m>
                  <m:oMath xmlns:m="http://schemas.openxmlformats.org/officeDocument/2006/math">
                    <m:sSub>
                      <m:sSubPr>
                        <m:ctrlPr>
                          <a:rPr lang="es-CO" sz="5600" b="1" i="1">
                            <a:latin typeface="Cambria Math" panose="02040503050406030204" pitchFamily="18" charset="0"/>
                          </a:rPr>
                        </m:ctrlPr>
                      </m:sSubPr>
                      <m:e>
                        <m:r>
                          <a:rPr lang="es-CO" sz="5600" b="1" i="1" smtClean="0">
                            <a:latin typeface="Cambria Math" panose="02040503050406030204" pitchFamily="18" charset="0"/>
                          </a:rPr>
                          <m:t>𝑷</m:t>
                        </m:r>
                      </m:e>
                      <m:sub>
                        <m:r>
                          <a:rPr lang="es-CO" sz="5600" b="1" i="1" smtClean="0">
                            <a:latin typeface="Cambria Math" panose="02040503050406030204" pitchFamily="18" charset="0"/>
                          </a:rPr>
                          <m:t>𝒎𝒊𝒏</m:t>
                        </m:r>
                      </m:sub>
                    </m:sSub>
                    <m:r>
                      <a:rPr lang="es-CO" sz="5600" b="1" i="1">
                        <a:latin typeface="Cambria Math" panose="02040503050406030204" pitchFamily="18" charset="0"/>
                      </a:rPr>
                      <m:t>,</m:t>
                    </m:r>
                    <m:sSub>
                      <m:sSubPr>
                        <m:ctrlPr>
                          <a:rPr lang="es-CO" sz="5600" b="1" i="1">
                            <a:latin typeface="Cambria Math" panose="02040503050406030204" pitchFamily="18" charset="0"/>
                          </a:rPr>
                        </m:ctrlPr>
                      </m:sSubPr>
                      <m:e>
                        <m:r>
                          <a:rPr lang="es-CO" sz="5600" b="1" i="1" smtClean="0">
                            <a:latin typeface="Cambria Math" panose="02040503050406030204" pitchFamily="18" charset="0"/>
                          </a:rPr>
                          <m:t>𝑷</m:t>
                        </m:r>
                      </m:e>
                      <m:sub>
                        <m:r>
                          <a:rPr lang="es-CO" sz="5600" b="1" i="1">
                            <a:latin typeface="Cambria Math" panose="02040503050406030204" pitchFamily="18" charset="0"/>
                          </a:rPr>
                          <m:t>𝒎𝒂𝒙</m:t>
                        </m:r>
                      </m:sub>
                    </m:sSub>
                    <m:r>
                      <a:rPr lang="es-CO" sz="5600" b="1">
                        <a:latin typeface="Cambria Math" panose="02040503050406030204" pitchFamily="18" charset="0"/>
                      </a:rPr>
                      <m:t>:</m:t>
                    </m:r>
                  </m:oMath>
                </a14:m>
                <a:r>
                  <a:rPr lang="es-CO" sz="5600" dirty="0"/>
                  <a:t> Potencia mínima y máxima que cada generador puede brindar.</a:t>
                </a:r>
              </a:p>
              <a:p>
                <a:pPr marL="0" indent="0" algn="just">
                  <a:buNone/>
                </a:pPr>
                <a14:m>
                  <m:oMath xmlns:m="http://schemas.openxmlformats.org/officeDocument/2006/math">
                    <m:r>
                      <a:rPr lang="es-CO" sz="5600" b="1" i="1">
                        <a:latin typeface="Cambria Math" panose="02040503050406030204" pitchFamily="18" charset="0"/>
                      </a:rPr>
                      <m:t>𝐔</m:t>
                    </m:r>
                    <m:r>
                      <a:rPr lang="es-CO" sz="5600" b="1" i="0" smtClean="0">
                        <a:latin typeface="Cambria Math" panose="02040503050406030204" pitchFamily="18" charset="0"/>
                      </a:rPr>
                      <m:t>,</m:t>
                    </m:r>
                    <m:r>
                      <a:rPr lang="es-CO" sz="5600" b="1" i="0" smtClean="0">
                        <a:latin typeface="Cambria Math" panose="02040503050406030204" pitchFamily="18" charset="0"/>
                      </a:rPr>
                      <m:t>𝐕</m:t>
                    </m:r>
                    <m:r>
                      <a:rPr lang="es-CO" sz="5600" b="1">
                        <a:latin typeface="Cambria Math" panose="02040503050406030204" pitchFamily="18" charset="0"/>
                      </a:rPr>
                      <m:t>:</m:t>
                    </m:r>
                  </m:oMath>
                </a14:m>
                <a:r>
                  <a:rPr lang="es-CO" sz="5600" dirty="0"/>
                  <a:t> Matrices de incidencia en el Bus de los generadores y el Bus de la carga.</a:t>
                </a:r>
              </a:p>
              <a:p>
                <a:pPr marL="0" indent="0" algn="just">
                  <a:buNone/>
                </a:pPr>
                <a14:m>
                  <m:oMath xmlns:m="http://schemas.openxmlformats.org/officeDocument/2006/math">
                    <m:r>
                      <a:rPr lang="es-CO" sz="5600" i="1" smtClean="0">
                        <a:latin typeface="Cambria Math" panose="02040503050406030204" pitchFamily="18" charset="0"/>
                        <a:ea typeface="Cambria Math" panose="02040503050406030204" pitchFamily="18" charset="0"/>
                      </a:rPr>
                      <m:t>𝜏</m:t>
                    </m:r>
                  </m:oMath>
                </a14:m>
                <a:r>
                  <a:rPr lang="es-CO" sz="5600" dirty="0"/>
                  <a:t>: Porcentaje máximo de cambio para la medición del ataque sobre la carga.</a:t>
                </a:r>
              </a:p>
              <a:p>
                <a:pPr marL="0" indent="0" algn="just">
                  <a:buNone/>
                </a:pPr>
                <a14:m>
                  <m:oMath xmlns:m="http://schemas.openxmlformats.org/officeDocument/2006/math">
                    <m:r>
                      <a:rPr lang="es-CO" sz="5600" i="1" smtClean="0">
                        <a:latin typeface="Cambria Math" panose="02040503050406030204" pitchFamily="18" charset="0"/>
                        <a:ea typeface="Cambria Math" panose="02040503050406030204" pitchFamily="18" charset="0"/>
                      </a:rPr>
                      <m:t>∝</m:t>
                    </m:r>
                    <m:r>
                      <a:rPr lang="es-CO" sz="5600" b="0" i="1" smtClean="0">
                        <a:latin typeface="Cambria Math" panose="02040503050406030204" pitchFamily="18" charset="0"/>
                        <a:ea typeface="Cambria Math" panose="02040503050406030204" pitchFamily="18" charset="0"/>
                      </a:rPr>
                      <m:t>:</m:t>
                    </m:r>
                  </m:oMath>
                </a14:m>
                <a:r>
                  <a:rPr lang="es-CO" sz="5600" dirty="0"/>
                  <a:t> Valor de umbral para las líneas donde el flujo de información es cerrado en los limites. </a:t>
                </a:r>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endParaRPr lang="es-CO" sz="2800" dirty="0"/>
              </a:p>
              <a:p>
                <a:pPr marL="0" indent="0" algn="just">
                  <a:buNone/>
                </a:pPr>
                <a:r>
                  <a:rPr lang="es-CO" sz="2800" dirty="0"/>
                  <a:t> </a:t>
                </a:r>
              </a:p>
            </p:txBody>
          </p:sp>
        </mc:Choice>
        <mc:Fallback xmlns="">
          <p:sp>
            <p:nvSpPr>
              <p:cNvPr id="6" name="5 Marcador de contenido"/>
              <p:cNvSpPr>
                <a:spLocks noGrp="1" noRot="1" noChangeAspect="1" noMove="1" noResize="1" noEditPoints="1" noAdjustHandles="1" noChangeArrowheads="1" noChangeShapeType="1" noTextEdit="1"/>
              </p:cNvSpPr>
              <p:nvPr>
                <p:ph sz="quarter" idx="13"/>
              </p:nvPr>
            </p:nvSpPr>
            <p:spPr>
              <a:blipFill>
                <a:blip r:embed="rId3"/>
                <a:stretch>
                  <a:fillRect l="-208" t="-2083" b="-3299"/>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54528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Definición de las variables de decisión</a:t>
            </a:r>
          </a:p>
        </p:txBody>
      </p:sp>
      <mc:AlternateContent xmlns:mc="http://schemas.openxmlformats.org/markup-compatibility/2006" xmlns:a14="http://schemas.microsoft.com/office/drawing/2010/main">
        <mc:Choice Requires="a14">
          <p:sp>
            <p:nvSpPr>
              <p:cNvPr id="6" name="5 Marcador de contenido"/>
              <p:cNvSpPr>
                <a:spLocks noGrp="1"/>
              </p:cNvSpPr>
              <p:nvPr>
                <p:ph sz="quarter" idx="13"/>
              </p:nvPr>
            </p:nvSpPr>
            <p:spPr/>
            <p:txBody>
              <a:bodyPr/>
              <a:lstStyle/>
              <a:p>
                <a:pPr marL="0" indent="0" algn="ctr">
                  <a:buNone/>
                </a:pPr>
                <a:endParaRPr lang="es-CO" dirty="0"/>
              </a:p>
              <a:p>
                <a:pPr marL="0" indent="0" algn="just">
                  <a:buNone/>
                </a:pPr>
                <a:r>
                  <a:rPr lang="es-CO" dirty="0"/>
                  <a:t>Las variables que optimizan en este proceso son:</a:t>
                </a:r>
              </a:p>
              <a:p>
                <a:pPr marL="0" indent="0" algn="just">
                  <a:buNone/>
                </a:pPr>
                <a:endParaRPr lang="es-CO" dirty="0"/>
              </a:p>
              <a:p>
                <a:pPr marL="0" indent="0" algn="just">
                  <a:buNone/>
                </a:pPr>
                <a:endParaRPr lang="es-CO" dirty="0"/>
              </a:p>
              <a:p>
                <a:pPr marL="0" indent="0" algn="ctr">
                  <a:buNone/>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m:t>
                      </m:r>
                      <m:r>
                        <a:rPr lang="es-CO" b="1" i="1" smtClean="0">
                          <a:latin typeface="Cambria Math" panose="02040503050406030204" pitchFamily="18" charset="0"/>
                          <a:ea typeface="Cambria Math" panose="02040503050406030204" pitchFamily="18" charset="0"/>
                        </a:rPr>
                        <m:t>𝑫</m:t>
                      </m:r>
                      <m:r>
                        <a:rPr lang="es-CO" b="1"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𝑉𝑒𝑐𝑡𝑜𝑟</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𝑑𝑒</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𝑑𝑎𝑡𝑜𝑠</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𝑓𝑎𝑙𝑠𝑜𝑠</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𝑖𝑛𝑦𝑒𝑐𝑡𝑎𝑑𝑜𝑠</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𝑠𝑜𝑏𝑟𝑒</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𝑒𝑙</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𝑣𝑒𝑐𝑡𝑜𝑟</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𝑑𝑒</m:t>
                      </m:r>
                      <m:r>
                        <a:rPr lang="es-CO" b="0" i="1" smtClean="0">
                          <a:latin typeface="Cambria Math" panose="02040503050406030204" pitchFamily="18" charset="0"/>
                          <a:ea typeface="Cambria Math" panose="02040503050406030204" pitchFamily="18" charset="0"/>
                        </a:rPr>
                        <m:t> </m:t>
                      </m:r>
                      <m:r>
                        <a:rPr lang="es-CO" b="0" i="1" smtClean="0">
                          <a:latin typeface="Cambria Math" panose="02040503050406030204" pitchFamily="18" charset="0"/>
                          <a:ea typeface="Cambria Math" panose="02040503050406030204" pitchFamily="18" charset="0"/>
                        </a:rPr>
                        <m:t>𝑐𝑎𝑟𝑔𝑎𝑠</m:t>
                      </m:r>
                      <m:r>
                        <a:rPr lang="es-CO" b="0" i="1" smtClean="0">
                          <a:latin typeface="Cambria Math" panose="02040503050406030204" pitchFamily="18" charset="0"/>
                          <a:ea typeface="Cambria Math" panose="02040503050406030204" pitchFamily="18" charset="0"/>
                        </a:rPr>
                        <m:t> </m:t>
                      </m:r>
                      <m:r>
                        <a:rPr lang="es-CO" b="1" i="1" smtClean="0">
                          <a:latin typeface="Cambria Math" panose="02040503050406030204" pitchFamily="18" charset="0"/>
                          <a:ea typeface="Cambria Math" panose="02040503050406030204" pitchFamily="18" charset="0"/>
                        </a:rPr>
                        <m:t>𝑫</m:t>
                      </m:r>
                    </m:oMath>
                  </m:oMathPara>
                </a14:m>
                <a:endParaRPr lang="es-CO" b="1" dirty="0"/>
              </a:p>
              <a:p>
                <a:pPr marL="0" indent="0" algn="ctr">
                  <a:buNone/>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𝑷</m:t>
                      </m:r>
                      <m:r>
                        <a:rPr lang="es-CO" b="1" i="1" smtClean="0">
                          <a:latin typeface="Cambria Math" panose="02040503050406030204" pitchFamily="18" charset="0"/>
                        </a:rPr>
                        <m:t> </m:t>
                      </m:r>
                      <m:r>
                        <a:rPr lang="es-CO" b="0" i="1" smtClean="0">
                          <a:latin typeface="Cambria Math" panose="02040503050406030204" pitchFamily="18" charset="0"/>
                        </a:rPr>
                        <m:t>𝑣𝑒𝑐𝑡𝑜𝑟</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𝑝𝑜𝑡𝑒𝑛𝑐𝑖𝑎</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𝑠𝑎𝑙𝑖𝑑𝑎</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𝑙𝑜𝑠</m:t>
                      </m:r>
                      <m:r>
                        <a:rPr lang="es-CO" b="0" i="1" smtClean="0">
                          <a:latin typeface="Cambria Math" panose="02040503050406030204" pitchFamily="18" charset="0"/>
                        </a:rPr>
                        <m:t> </m:t>
                      </m:r>
                      <m:r>
                        <a:rPr lang="es-CO" b="0" i="1" smtClean="0">
                          <a:latin typeface="Cambria Math" panose="02040503050406030204" pitchFamily="18" charset="0"/>
                        </a:rPr>
                        <m:t>𝑔𝑒𝑛𝑒𝑟𝑎𝑑𝑜𝑟𝑒𝑠</m:t>
                      </m:r>
                    </m:oMath>
                  </m:oMathPara>
                </a14:m>
                <a:endParaRPr lang="es-CO" b="0" dirty="0"/>
              </a:p>
              <a:p>
                <a:pPr marL="0" indent="0" algn="ctr">
                  <a:buNone/>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𝑱</m:t>
                      </m:r>
                      <m:r>
                        <a:rPr lang="es-CO" b="1" i="1">
                          <a:latin typeface="Cambria Math" panose="02040503050406030204" pitchFamily="18" charset="0"/>
                        </a:rPr>
                        <m:t> </m:t>
                      </m:r>
                      <m:r>
                        <a:rPr lang="es-CO" i="1">
                          <a:latin typeface="Cambria Math" panose="02040503050406030204" pitchFamily="18" charset="0"/>
                        </a:rPr>
                        <m:t>𝑣𝑒𝑐𝑡𝑜𝑟</m:t>
                      </m:r>
                      <m:r>
                        <a:rPr lang="es-CO" i="1">
                          <a:latin typeface="Cambria Math" panose="02040503050406030204" pitchFamily="18" charset="0"/>
                        </a:rPr>
                        <m:t> </m:t>
                      </m:r>
                      <m:r>
                        <a:rPr lang="es-CO" i="1">
                          <a:latin typeface="Cambria Math" panose="02040503050406030204" pitchFamily="18" charset="0"/>
                        </a:rPr>
                        <m:t>𝑑𝑒</m:t>
                      </m:r>
                      <m:r>
                        <a:rPr lang="es-CO" i="1">
                          <a:latin typeface="Cambria Math" panose="02040503050406030204" pitchFamily="18" charset="0"/>
                        </a:rPr>
                        <m:t> </m:t>
                      </m:r>
                      <m:r>
                        <a:rPr lang="es-CO" b="0" i="1" smtClean="0">
                          <a:latin typeface="Cambria Math" panose="02040503050406030204" pitchFamily="18" charset="0"/>
                        </a:rPr>
                        <m:t>𝑐𝑎𝑖𝑑𝑎</m:t>
                      </m:r>
                      <m:r>
                        <a:rPr lang="es-CO" b="0" i="1" smtClean="0">
                          <a:latin typeface="Cambria Math" panose="02040503050406030204" pitchFamily="18" charset="0"/>
                        </a:rPr>
                        <m:t> </m:t>
                      </m:r>
                      <m:r>
                        <a:rPr lang="es-CO" b="0" i="1" smtClean="0">
                          <a:latin typeface="Cambria Math" panose="02040503050406030204" pitchFamily="18" charset="0"/>
                        </a:rPr>
                        <m:t>𝑒𝑛</m:t>
                      </m:r>
                      <m:r>
                        <a:rPr lang="es-CO" b="0" i="1" smtClean="0">
                          <a:latin typeface="Cambria Math" panose="02040503050406030204" pitchFamily="18" charset="0"/>
                        </a:rPr>
                        <m:t> </m:t>
                      </m:r>
                      <m:r>
                        <a:rPr lang="es-CO" b="0" i="1" smtClean="0">
                          <a:latin typeface="Cambria Math" panose="02040503050406030204" pitchFamily="18" charset="0"/>
                        </a:rPr>
                        <m:t>𝑙𝑎</m:t>
                      </m:r>
                      <m:r>
                        <a:rPr lang="es-CO" b="0" i="1" smtClean="0">
                          <a:latin typeface="Cambria Math" panose="02040503050406030204" pitchFamily="18" charset="0"/>
                        </a:rPr>
                        <m:t> </m:t>
                      </m:r>
                      <m:r>
                        <a:rPr lang="es-CO" b="0" i="1" smtClean="0">
                          <a:latin typeface="Cambria Math" panose="02040503050406030204" pitchFamily="18" charset="0"/>
                        </a:rPr>
                        <m:t>𝑐𝑎𝑟𝑔𝑎</m:t>
                      </m:r>
                    </m:oMath>
                  </m:oMathPara>
                </a14:m>
                <a:endParaRPr lang="es-CO" b="1" dirty="0"/>
              </a:p>
            </p:txBody>
          </p:sp>
        </mc:Choice>
        <mc:Fallback xmlns="">
          <p:sp>
            <p:nvSpPr>
              <p:cNvPr id="6" name="5 Marcador de contenido"/>
              <p:cNvSpPr>
                <a:spLocks noGrp="1" noRot="1" noChangeAspect="1" noMove="1" noResize="1" noEditPoints="1" noAdjustHandles="1" noChangeArrowheads="1" noChangeShapeType="1" noTextEdit="1"/>
              </p:cNvSpPr>
              <p:nvPr>
                <p:ph sz="quarter" idx="13"/>
              </p:nvPr>
            </p:nvSpPr>
            <p:spPr>
              <a:blipFill>
                <a:blip r:embed="rId3"/>
                <a:stretch>
                  <a:fillRect l="-695"/>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224553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Criterio de optimización y Formulación de restricciones</a:t>
            </a:r>
          </a:p>
        </p:txBody>
      </p:sp>
      <mc:AlternateContent xmlns:mc="http://schemas.openxmlformats.org/markup-compatibility/2006" xmlns:a14="http://schemas.microsoft.com/office/drawing/2010/main">
        <mc:Choice Requires="a14">
          <p:sp>
            <p:nvSpPr>
              <p:cNvPr id="6" name="5 Marcador de contenido"/>
              <p:cNvSpPr>
                <a:spLocks noGrp="1"/>
              </p:cNvSpPr>
              <p:nvPr>
                <p:ph sz="quarter" idx="13"/>
              </p:nvPr>
            </p:nvSpPr>
            <p:spPr>
              <a:xfrm>
                <a:off x="4752950" y="949325"/>
                <a:ext cx="4226457" cy="3509963"/>
              </a:xfrm>
            </p:spPr>
            <p:txBody>
              <a:bodyPr>
                <a:normAutofit/>
              </a:bodyPr>
              <a:lstStyle/>
              <a:p>
                <a:pPr marL="0" indent="0" algn="just">
                  <a:buNone/>
                </a:pPr>
                <a:r>
                  <a:rPr lang="es-CO" dirty="0"/>
                  <a:t>En el primer funcional(nivel mas alto) de costo se encuentra un vector de datos falsos </a:t>
                </a:r>
                <a14:m>
                  <m:oMath xmlns:m="http://schemas.openxmlformats.org/officeDocument/2006/math">
                    <m:r>
                      <a:rPr lang="es-CO" i="1">
                        <a:latin typeface="Cambria Math" panose="02040503050406030204" pitchFamily="18" charset="0"/>
                        <a:ea typeface="Cambria Math" panose="02040503050406030204" pitchFamily="18" charset="0"/>
                      </a:rPr>
                      <m:t>∆</m:t>
                    </m:r>
                    <m:r>
                      <a:rPr lang="es-CO" b="1" i="1">
                        <a:latin typeface="Cambria Math" panose="02040503050406030204" pitchFamily="18" charset="0"/>
                        <a:ea typeface="Cambria Math" panose="02040503050406030204" pitchFamily="18" charset="0"/>
                      </a:rPr>
                      <m:t>𝑫</m:t>
                    </m:r>
                    <m:r>
                      <a:rPr lang="es-CO" b="1" i="1">
                        <a:latin typeface="Cambria Math" panose="02040503050406030204" pitchFamily="18" charset="0"/>
                        <a:ea typeface="Cambria Math" panose="02040503050406030204" pitchFamily="18" charset="0"/>
                      </a:rPr>
                      <m:t> </m:t>
                    </m:r>
                  </m:oMath>
                </a14:m>
                <a:r>
                  <a:rPr lang="es-CO" dirty="0"/>
                  <a:t> sobre el vector de cargas </a:t>
                </a:r>
                <a:r>
                  <a:rPr lang="es-CO" b="1" dirty="0"/>
                  <a:t>D</a:t>
                </a:r>
                <a:r>
                  <a:rPr lang="es-CO" dirty="0"/>
                  <a:t>, que maximiza los costos de operación. Mientras que el segundo funcional de costo(nivel mas bajo), busca minimizar el costo de operación, basado en los datos corruptos sobre la carga, sujeto a las restricciones dadas.</a:t>
                </a:r>
              </a:p>
            </p:txBody>
          </p:sp>
        </mc:Choice>
        <mc:Fallback xmlns="">
          <p:sp>
            <p:nvSpPr>
              <p:cNvPr id="6" name="5 Marcador de contenido"/>
              <p:cNvSpPr>
                <a:spLocks noGrp="1" noRot="1" noChangeAspect="1" noMove="1" noResize="1" noEditPoints="1" noAdjustHandles="1" noChangeArrowheads="1" noChangeShapeType="1" noTextEdit="1"/>
              </p:cNvSpPr>
              <p:nvPr>
                <p:ph sz="quarter" idx="13"/>
              </p:nvPr>
            </p:nvSpPr>
            <p:spPr>
              <a:xfrm>
                <a:off x="4752950" y="949325"/>
                <a:ext cx="4226457" cy="3509963"/>
              </a:xfrm>
              <a:blipFill>
                <a:blip r:embed="rId3"/>
                <a:stretch>
                  <a:fillRect l="-1587" t="-1910" r="-1443"/>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pic>
        <p:nvPicPr>
          <p:cNvPr id="9" name="Imagen 8">
            <a:extLst>
              <a:ext uri="{FF2B5EF4-FFF2-40B4-BE49-F238E27FC236}">
                <a16:creationId xmlns:a16="http://schemas.microsoft.com/office/drawing/2014/main" id="{240E9CCC-7F27-4103-9A90-A62D96A4CCCB}"/>
              </a:ext>
            </a:extLst>
          </p:cNvPr>
          <p:cNvPicPr>
            <a:picLocks noChangeAspect="1"/>
          </p:cNvPicPr>
          <p:nvPr/>
        </p:nvPicPr>
        <p:blipFill>
          <a:blip r:embed="rId4"/>
          <a:stretch>
            <a:fillRect/>
          </a:stretch>
        </p:blipFill>
        <p:spPr>
          <a:xfrm>
            <a:off x="995595" y="949325"/>
            <a:ext cx="3757356" cy="2366490"/>
          </a:xfrm>
          <a:prstGeom prst="rect">
            <a:avLst/>
          </a:prstGeom>
        </p:spPr>
      </p:pic>
    </p:spTree>
    <p:extLst>
      <p:ext uri="{BB962C8B-B14F-4D97-AF65-F5344CB8AC3E}">
        <p14:creationId xmlns:p14="http://schemas.microsoft.com/office/powerpoint/2010/main" val="14856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A9CF5720-3483-4E3C-9F5C-CA25F0025D36}"/>
              </a:ext>
            </a:extLst>
          </p:cNvPr>
          <p:cNvSpPr>
            <a:spLocks noGrp="1"/>
          </p:cNvSpPr>
          <p:nvPr>
            <p:ph type="body" sz="quarter" idx="15"/>
          </p:nvPr>
        </p:nvSpPr>
        <p:spPr/>
        <p:txBody>
          <a:bodyPr>
            <a:normAutofit/>
          </a:bodyPr>
          <a:lstStyle/>
          <a:p>
            <a:r>
              <a:rPr lang="es-CO" dirty="0"/>
              <a:t>GRACIAS</a:t>
            </a:r>
          </a:p>
        </p:txBody>
      </p:sp>
    </p:spTree>
    <p:extLst>
      <p:ext uri="{BB962C8B-B14F-4D97-AF65-F5344CB8AC3E}">
        <p14:creationId xmlns:p14="http://schemas.microsoft.com/office/powerpoint/2010/main" val="7316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Personalizado 1">
      <a:dk1>
        <a:srgbClr val="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585</Words>
  <Application>Microsoft Office PowerPoint</Application>
  <PresentationFormat>Presentación en pantalla (16:9)</PresentationFormat>
  <Paragraphs>43</Paragraphs>
  <Slides>7</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Cambria Math</vt:lpstr>
      <vt:lpstr>Tahoma</vt:lpstr>
      <vt:lpstr>Wingdings</vt:lpstr>
      <vt:lpstr>Custom Design</vt:lpstr>
      <vt:lpstr>Cyber Attacks Against the Economic Operation of Power Systems: A Fast Solution </vt:lpstr>
      <vt:lpstr>Descripción del problema</vt:lpstr>
      <vt:lpstr>Descripción del problema</vt:lpstr>
      <vt:lpstr>Recopilación de datos e información</vt:lpstr>
      <vt:lpstr>Definición de las variables de decisión</vt:lpstr>
      <vt:lpstr>Criterio de optimización y Formulación de restricciones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Mario Paredes</cp:lastModifiedBy>
  <cp:revision>200</cp:revision>
  <dcterms:created xsi:type="dcterms:W3CDTF">2017-02-03T15:35:22Z</dcterms:created>
  <dcterms:modified xsi:type="dcterms:W3CDTF">2018-09-19T23:14:11Z</dcterms:modified>
</cp:coreProperties>
</file>