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7" r:id="rId6"/>
    <p:sldId id="278" r:id="rId7"/>
    <p:sldId id="279" r:id="rId8"/>
    <p:sldId id="280" r:id="rId9"/>
    <p:sldId id="282" r:id="rId10"/>
    <p:sldId id="283" r:id="rId11"/>
    <p:sldId id="281" r:id="rId12"/>
    <p:sldId id="266" r:id="rId13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howGuides="1">
      <p:cViewPr varScale="1">
        <p:scale>
          <a:sx n="89" d="100"/>
          <a:sy n="89" d="100"/>
        </p:scale>
        <p:origin x="466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3342" y="7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D6FA3E-F0AA-4174-B4A2-E5A74C55C518}" type="datetime1">
              <a:rPr lang="es-ES" smtClean="0">
                <a:solidFill>
                  <a:schemeClr val="tx2"/>
                </a:solidFill>
              </a:rPr>
              <a:pPr algn="r" rtl="0"/>
              <a:t>04/07/2017</a:t>
            </a:fld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s-ES">
                <a:solidFill>
                  <a:schemeClr val="tx2"/>
                </a:solidFill>
              </a:rPr>
              <a:pPr algn="r" rtl="0"/>
              <a:t>‹Nº›</a:t>
            </a:fld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142CE8E-1509-4367-B318-56C7A1E910B6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A6EC49-7015-4469-9A74-004F639B3FDA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778434-5D58-47CE-9224-ED2BB79A18DD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83ED9F-182D-465B-83F0-8108EBE0391A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690F1-80DA-4D8B-B458-8D4BD410131D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778C7E-2806-4739-BD8D-319D61955722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8437A7-884C-4343-A93E-6370C2487814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ED79CC-2E17-4813-9B77-E03A744EFEA4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29622-6F3C-4902-9962-43BF7D6E67A7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F52E44-9152-44CF-BA11-17304D98E8E7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6F3C807-97E5-4EB1-B67A-316AEC28F394}" type="datetime1">
              <a:rPr lang="es-ES" smtClean="0"/>
              <a:pPr/>
              <a:t>04/07/2017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49308" y="260648"/>
            <a:ext cx="8326660" cy="288032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US" sz="4400" b="1" dirty="0" smtClean="0"/>
              <a:t>Modelo </a:t>
            </a:r>
            <a:r>
              <a:rPr lang="es-US" sz="4400" b="1" dirty="0"/>
              <a:t>dinámico del esfuerzo respiratorio del paciente en respuesta al cambio en el soporte de presión en ventilación </a:t>
            </a:r>
            <a:r>
              <a:rPr lang="es-US" sz="4400" b="1" dirty="0" smtClean="0"/>
              <a:t>mecánica.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26260" y="3933056"/>
            <a:ext cx="7008574" cy="2180704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es-ES" sz="3200" dirty="0" smtClean="0"/>
              <a:t>SEÑALES Y SISTEMAS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Ana María Torres Cortés          </a:t>
            </a:r>
          </a:p>
          <a:p>
            <a:pPr rtl="0"/>
            <a:r>
              <a:rPr lang="es-ES" dirty="0" smtClean="0"/>
              <a:t>Edgar Sebastián Ramírez        </a:t>
            </a:r>
          </a:p>
          <a:p>
            <a:pPr rtl="0"/>
            <a:r>
              <a:rPr lang="es-ES" dirty="0" smtClean="0"/>
              <a:t>Valentina Santofimio Prada    </a:t>
            </a:r>
          </a:p>
          <a:p>
            <a:pPr rtl="0"/>
            <a:r>
              <a:rPr lang="es-ES" dirty="0" smtClean="0"/>
              <a:t>Diana Hernández </a:t>
            </a:r>
          </a:p>
          <a:p>
            <a:pPr rtl="0"/>
            <a:r>
              <a:rPr lang="es-ES" dirty="0" smtClean="0"/>
              <a:t>Joan Sebastián Mena</a:t>
            </a:r>
          </a:p>
          <a:p>
            <a:pPr rtl="0"/>
            <a:r>
              <a:rPr lang="es-ES" dirty="0" smtClean="0"/>
              <a:t>David Alarcón 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332656"/>
            <a:ext cx="10157354" cy="996528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5400" b="1" dirty="0" smtClean="0"/>
              <a:t>Introducción</a:t>
            </a:r>
            <a:endParaRPr lang="es-ES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5860" y="1628800"/>
            <a:ext cx="10157354" cy="4470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US" dirty="0" smtClean="0"/>
              <a:t>Para mejorar </a:t>
            </a:r>
            <a:r>
              <a:rPr lang="es-US" dirty="0"/>
              <a:t>la condición de vida de pacientes con insuficiencia respiratoria, se creó un recurso terapéutico que contribuye a mejorar sus vidas, esta es la ventilación mecánica, consiste en asistir mecánicamente la ventilación pulmonar, para ayudar al pulmón a mejorar y evitar daños adicionales al sistema respiratorio</a:t>
            </a:r>
            <a:r>
              <a:rPr lang="es-US" dirty="0" smtClean="0"/>
              <a:t>.</a:t>
            </a:r>
          </a:p>
          <a:p>
            <a:pPr marL="0" indent="0" algn="just">
              <a:buNone/>
            </a:pPr>
            <a:r>
              <a:rPr lang="es-US" dirty="0" smtClean="0"/>
              <a:t>Se estudiaron las </a:t>
            </a:r>
            <a:r>
              <a:rPr lang="es-US" dirty="0"/>
              <a:t>respuestas de 5 pacientes con diferentes condiciones médicas. Para ello se ajustó un modelo de primer orden, haciendo uso de la función de transferencia presentado en la guía, teniendo como objetivos </a:t>
            </a:r>
            <a:r>
              <a:rPr lang="es-US" dirty="0" err="1"/>
              <a:t>discretizar</a:t>
            </a:r>
            <a:r>
              <a:rPr lang="es-US" dirty="0"/>
              <a:t> el sistema, hallar las funciones en tiempo continuo y discreto asociadas a la misma, </a:t>
            </a:r>
            <a:r>
              <a:rPr lang="es-US" dirty="0" smtClean="0"/>
              <a:t>estudiar </a:t>
            </a:r>
            <a:r>
              <a:rPr lang="es-US" dirty="0"/>
              <a:t>su estabilidad, y, posteriormente </a:t>
            </a:r>
            <a:r>
              <a:rPr lang="es-US" dirty="0" smtClean="0"/>
              <a:t>simular </a:t>
            </a:r>
            <a:r>
              <a:rPr lang="es-US" dirty="0"/>
              <a:t>en Matlab y Arduino, donde se aprecia su comportamiento y se comparan.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260648"/>
            <a:ext cx="10157354" cy="92452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800" b="1" dirty="0" smtClean="0"/>
              <a:t>Código de </a:t>
            </a:r>
            <a:r>
              <a:rPr lang="es-ES" sz="4800" b="1" dirty="0"/>
              <a:t>M</a:t>
            </a:r>
            <a:r>
              <a:rPr lang="es-ES" sz="4800" b="1" dirty="0" smtClean="0"/>
              <a:t>atlab</a:t>
            </a:r>
            <a:endParaRPr lang="es-ES" sz="4800" b="1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1"/>
          </p:nvPr>
        </p:nvSpPr>
        <p:spPr>
          <a:xfrm>
            <a:off x="1117308" y="1340768"/>
            <a:ext cx="10521719" cy="4831432"/>
          </a:xfrm>
        </p:spPr>
        <p:txBody>
          <a:bodyPr numCol="3" rtlCol="0">
            <a:normAutofit/>
          </a:bodyPr>
          <a:lstStyle/>
          <a:p>
            <a:pPr marL="0" indent="0" algn="just">
              <a:buNone/>
            </a:pPr>
            <a:endParaRPr lang="es-CO" dirty="0" smtClean="0"/>
          </a:p>
          <a:p>
            <a:pPr marL="0" indent="0">
              <a:buNone/>
            </a:pPr>
            <a:endParaRPr lang="es-CO" sz="7200" dirty="0" smtClean="0"/>
          </a:p>
          <a:p>
            <a:endParaRPr lang="es-CO" sz="7200" dirty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29062" r="62876" b="15873"/>
          <a:stretch/>
        </p:blipFill>
        <p:spPr bwMode="auto">
          <a:xfrm>
            <a:off x="333772" y="1424123"/>
            <a:ext cx="3848596" cy="462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27728" r="58131" b="38618"/>
          <a:stretch/>
        </p:blipFill>
        <p:spPr bwMode="auto">
          <a:xfrm>
            <a:off x="4438228" y="2420888"/>
            <a:ext cx="4224595" cy="263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8" t="45189" r="70067" b="14534"/>
          <a:stretch/>
        </p:blipFill>
        <p:spPr bwMode="auto">
          <a:xfrm>
            <a:off x="8830716" y="1598893"/>
            <a:ext cx="314139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404664"/>
            <a:ext cx="10157354" cy="92452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800" b="1" dirty="0" smtClean="0"/>
              <a:t>Código en Arduino</a:t>
            </a:r>
            <a:endParaRPr lang="es-ES" sz="4800" b="1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half" idx="2"/>
          </p:nvPr>
        </p:nvSpPr>
        <p:spPr>
          <a:xfrm>
            <a:off x="1629915" y="1484784"/>
            <a:ext cx="9644747" cy="475153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CO" dirty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" r="72341" b="21152"/>
          <a:stretch/>
        </p:blipFill>
        <p:spPr>
          <a:xfrm>
            <a:off x="3934172" y="1556792"/>
            <a:ext cx="4320480" cy="50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772" y="1772816"/>
            <a:ext cx="3351927" cy="1981696"/>
          </a:xfrm>
        </p:spPr>
        <p:txBody>
          <a:bodyPr rtlCol="0">
            <a:noAutofit/>
          </a:bodyPr>
          <a:lstStyle/>
          <a:p>
            <a:pPr algn="ctr" rtl="0"/>
            <a:r>
              <a:rPr lang="es-ES" sz="4400" dirty="0" smtClean="0"/>
              <a:t>Graficas</a:t>
            </a:r>
            <a:endParaRPr lang="es-ES" sz="440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endParaRPr lang="es-CO" dirty="0"/>
          </a:p>
          <a:p>
            <a:pPr algn="just"/>
            <a:endParaRPr lang="es-CO" dirty="0" smtClean="0"/>
          </a:p>
          <a:p>
            <a:pPr algn="just"/>
            <a:endParaRPr lang="es-CO" dirty="0"/>
          </a:p>
          <a:p>
            <a:pPr algn="just"/>
            <a:endParaRPr lang="es-CO" dirty="0" smtClean="0"/>
          </a:p>
          <a:p>
            <a:pPr algn="just"/>
            <a:endParaRPr lang="es-CO" dirty="0"/>
          </a:p>
          <a:p>
            <a:pPr marL="0" indent="0" algn="just">
              <a:buNone/>
            </a:pPr>
            <a:endParaRPr lang="es-CO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6" t="21825" r="35411" b="24206"/>
          <a:stretch/>
        </p:blipFill>
        <p:spPr bwMode="auto">
          <a:xfrm>
            <a:off x="4150196" y="12079"/>
            <a:ext cx="4176464" cy="312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8" t="23760" r="25223" b="22074"/>
          <a:stretch/>
        </p:blipFill>
        <p:spPr bwMode="auto">
          <a:xfrm>
            <a:off x="7174532" y="3141552"/>
            <a:ext cx="4604476" cy="35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8" t="26983" r="29833" b="18453"/>
          <a:stretch/>
        </p:blipFill>
        <p:spPr bwMode="auto">
          <a:xfrm>
            <a:off x="693812" y="342007"/>
            <a:ext cx="5312229" cy="399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0" t="29514" r="25446" b="16121"/>
          <a:stretch/>
        </p:blipFill>
        <p:spPr bwMode="auto">
          <a:xfrm>
            <a:off x="6454452" y="2321945"/>
            <a:ext cx="5268687" cy="397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65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87" r="1120" b="6495"/>
          <a:stretch/>
        </p:blipFill>
        <p:spPr>
          <a:xfrm>
            <a:off x="1117309" y="779828"/>
            <a:ext cx="994565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0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5860" y="188640"/>
            <a:ext cx="10157354" cy="865336"/>
          </a:xfrm>
        </p:spPr>
        <p:txBody>
          <a:bodyPr/>
          <a:lstStyle/>
          <a:p>
            <a:pPr algn="ctr"/>
            <a:r>
              <a:rPr lang="es-MX" b="1" dirty="0" smtClean="0"/>
              <a:t>Conclusiones</a:t>
            </a:r>
            <a:endParaRPr lang="es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7308" y="1340768"/>
            <a:ext cx="10377703" cy="5040560"/>
          </a:xfrm>
        </p:spPr>
        <p:txBody>
          <a:bodyPr>
            <a:normAutofit fontScale="92500" lnSpcReduction="20000"/>
          </a:bodyPr>
          <a:lstStyle/>
          <a:p>
            <a:r>
              <a:rPr lang="es-US" dirty="0"/>
              <a:t>Las herramientas Matlab y Arduino traen incorporados comandos que permiten el cálculo de la función en tiempo discreto, y la función de transferencia, siendo Matlab más práctico que arduino en términos de programación.</a:t>
            </a:r>
          </a:p>
          <a:p>
            <a:r>
              <a:rPr lang="es-US" dirty="0"/>
              <a:t>Queda probado que es viable implementar un sistema mecánico de ventilación para los pacientes con problemas respiratorios, con retroalimentación, es decir que se ajuste a la necesidad de cada paciente.</a:t>
            </a:r>
          </a:p>
          <a:p>
            <a:r>
              <a:rPr lang="es-US" dirty="0"/>
              <a:t>El sistema puede ser controlado por diversos elementos, desde un ordenador hasta un microcontrolador, por la sencillez del modelo (de primer orden), como la implementación en diversos sistemas de operativos y de programación</a:t>
            </a:r>
            <a:r>
              <a:rPr lang="es-US" dirty="0" smtClean="0"/>
              <a:t>.</a:t>
            </a:r>
          </a:p>
          <a:p>
            <a:r>
              <a:rPr lang="es-US" dirty="0"/>
              <a:t>Según estudios, el 24% de los pacientes ventilados mecánicamente desarrollan problemas como la dependencia de estos mecanismos, entre otras cosas por las lesiones pulmonares que estos mecanismos generan.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5180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796" y="2996952"/>
            <a:ext cx="7008574" cy="100811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6600" b="1" dirty="0" smtClean="0"/>
              <a:t>GRACIAS</a:t>
            </a:r>
            <a:r>
              <a:rPr lang="es-ES" b="1" dirty="0" smtClean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bros 16 ×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25_TF02787940_TF02787940.potx" id="{E4867741-AB88-422F-8BCA-FDD508E2AD3F}" vid="{39C8C42B-A481-4D65-818A-E436C803BC0B}"/>
    </a:ext>
  </a:extLst>
</a:theme>
</file>

<file path=ppt/theme/theme2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www.w3.org/XML/1998/namespace"/>
    <ds:schemaRef ds:uri="4873beb7-5857-4685-be1f-d57550cc96cc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pila de libros azul (panorámica)</Template>
  <TotalTime>0</TotalTime>
  <Words>317</Words>
  <Application>Microsoft Office PowerPoint</Application>
  <PresentationFormat>Personalizado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Libros 16 × 9</vt:lpstr>
      <vt:lpstr>Modelo dinámico del esfuerzo respiratorio del paciente en respuesta al cambio en el soporte de presión en ventilación mecánica.</vt:lpstr>
      <vt:lpstr>Introducción</vt:lpstr>
      <vt:lpstr>Código de Matlab</vt:lpstr>
      <vt:lpstr>Código en Arduino</vt:lpstr>
      <vt:lpstr>Graficas</vt:lpstr>
      <vt:lpstr>Presentación de PowerPoint</vt:lpstr>
      <vt:lpstr>Presentación de PowerPoint</vt:lpstr>
      <vt:lpstr>Conclusiones</vt:lpstr>
      <vt:lpstr>GRACIAS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2017-06-21T01:58:38Z</dcterms:created>
  <dcterms:modified xsi:type="dcterms:W3CDTF">2017-07-04T14:51:47Z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