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2"/>
  </p:notesMasterIdLst>
  <p:handoutMasterIdLst>
    <p:handoutMasterId r:id="rId23"/>
  </p:handoutMasterIdLst>
  <p:sldIdLst>
    <p:sldId id="287" r:id="rId5"/>
    <p:sldId id="308" r:id="rId6"/>
    <p:sldId id="290" r:id="rId7"/>
    <p:sldId id="295" r:id="rId8"/>
    <p:sldId id="296" r:id="rId9"/>
    <p:sldId id="309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0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_Image version" id="{E8D0D622-F6C6-F44A-B365-B4A5FF6195C2}">
          <p14:sldIdLst>
            <p14:sldId id="287"/>
          </p14:sldIdLst>
        </p14:section>
        <p14:section name="Chapter page" id="{FD05EE94-C931-8C4B-83A2-004B32AA1207}">
          <p14:sldIdLst>
            <p14:sldId id="308"/>
            <p14:sldId id="290"/>
            <p14:sldId id="295"/>
            <p14:sldId id="296"/>
            <p14:sldId id="309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End page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002F"/>
    <a:srgbClr val="C7000B"/>
    <a:srgbClr val="575756"/>
    <a:srgbClr val="4B4C4B"/>
    <a:srgbClr val="353530"/>
    <a:srgbClr val="4D4D4C"/>
    <a:srgbClr val="DD4654"/>
    <a:srgbClr val="FFFFFF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6507" autoAdjust="0"/>
  </p:normalViewPr>
  <p:slideViewPr>
    <p:cSldViewPr snapToGrid="0" snapToObjects="1">
      <p:cViewPr varScale="1">
        <p:scale>
          <a:sx n="66" d="100"/>
          <a:sy n="66" d="100"/>
        </p:scale>
        <p:origin x="372" y="3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BC6FADA1-64AC-754D-8189-CC7486A73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D08BA7CF-6D0E-3345-90BD-85C5AFAE5B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352597" y="2376386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181685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00C28CF6-72CE-7444-957F-92103ED40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6BEE1CA6-ECDC-5D4C-AF96-D8818FE883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913952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2894DB30-FB81-8C43-84D2-D602CEBBF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85547E01-69EF-354E-A3D7-2F57B5B164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C25CFD13-9C9C-6F4D-9AC2-E2D74CD60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3BE97340-3746-2843-A081-908ECE911D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599EA8-6349-3349-B5F3-BFB77398A86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4738613-2341-9046-8E35-A1048C744AF2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4948CB-D146-5247-A1C4-675148CE077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76" y="5972665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=""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=""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=""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=""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ACD1975-F435-0C43-9931-DC58CEAFFC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50" y="5239240"/>
            <a:ext cx="1875600" cy="40591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4" y="1474840"/>
            <a:ext cx="3984232" cy="281608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A24FF637-3127-064E-84EE-A0C7EB5BEE96}"/>
              </a:ext>
            </a:extLst>
          </p:cNvPr>
          <p:cNvSpPr txBox="1">
            <a:spLocks/>
          </p:cNvSpPr>
          <p:nvPr userDrawn="1"/>
        </p:nvSpPr>
        <p:spPr>
          <a:xfrm>
            <a:off x="7979357" y="2343267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smtClean="0">
                <a:solidFill>
                  <a:srgbClr val="1D1D1B"/>
                </a:solidFill>
                <a:latin typeface="+mj-lt"/>
              </a:rPr>
              <a:t>Copyright©2019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="" xmlns:a16="http://schemas.microsoft.com/office/drawing/2014/main" id="{FBF16AD5-9EBA-8547-984B-E4E106BBD6C0}"/>
              </a:ext>
            </a:extLst>
          </p:cNvPr>
          <p:cNvSpPr txBox="1">
            <a:spLocks/>
          </p:cNvSpPr>
          <p:nvPr userDrawn="1"/>
        </p:nvSpPr>
        <p:spPr>
          <a:xfrm>
            <a:off x="7977672" y="1654431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tatus.openlabtesting.org/builds?project=theopenlab/volcano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flow.org/docs/use-cases/job-scheduling/" TargetMode="External"/><Relationship Id="rId2" Type="http://schemas.openxmlformats.org/officeDocument/2006/relationships/hyperlink" Target="https://github.com/volcano-sh/volcano/tree/master/example/kubecon-2019-china/mpi-sampl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huawei-cloudnative/spark-on-volcano/tree/spark-2.4-volcano-0.1" TargetMode="External"/><Relationship Id="rId5" Type="http://schemas.openxmlformats.org/officeDocument/2006/relationships/hyperlink" Target="https://github.com/GoogleCloudPlatform/spark-on-k8s-operator/pull/599" TargetMode="External"/><Relationship Id="rId4" Type="http://schemas.openxmlformats.org/officeDocument/2006/relationships/hyperlink" Target="https://github.com/kubeflow/arena/pull/188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du.com/" TargetMode="External"/><Relationship Id="rId13" Type="http://schemas.openxmlformats.org/officeDocument/2006/relationships/hyperlink" Target="https://github.com/tsjsdbd" TargetMode="External"/><Relationship Id="rId18" Type="http://schemas.openxmlformats.org/officeDocument/2006/relationships/hyperlink" Target="https://github.com/dieselnexr" TargetMode="External"/><Relationship Id="rId3" Type="http://schemas.openxmlformats.org/officeDocument/2006/relationships/hyperlink" Target="https://github.com/xieydd" TargetMode="External"/><Relationship Id="rId21" Type="http://schemas.openxmlformats.org/officeDocument/2006/relationships/hyperlink" Target="https://www.vivo.com/" TargetMode="External"/><Relationship Id="rId7" Type="http://schemas.openxmlformats.org/officeDocument/2006/relationships/hyperlink" Target="https://github.com/gaocegege" TargetMode="External"/><Relationship Id="rId12" Type="http://schemas.openxmlformats.org/officeDocument/2006/relationships/hyperlink" Target="https://huaweicloud.com/" TargetMode="External"/><Relationship Id="rId17" Type="http://schemas.openxmlformats.org/officeDocument/2006/relationships/hyperlink" Target="https://github.com/minyk" TargetMode="External"/><Relationship Id="rId2" Type="http://schemas.openxmlformats.org/officeDocument/2006/relationships/hyperlink" Target="https://www.unisound.com/" TargetMode="External"/><Relationship Id="rId16" Type="http://schemas.openxmlformats.org/officeDocument/2006/relationships/hyperlink" Target="https://www.ktnexr.com/" TargetMode="External"/><Relationship Id="rId20" Type="http://schemas.openxmlformats.org/officeDocument/2006/relationships/hyperlink" Target="https://github.com/yuzhaoj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icloud.io/" TargetMode="External"/><Relationship Id="rId11" Type="http://schemas.openxmlformats.org/officeDocument/2006/relationships/hyperlink" Target="https://github.com/alartin" TargetMode="External"/><Relationship Id="rId24" Type="http://schemas.openxmlformats.org/officeDocument/2006/relationships/hyperlink" Target="https://github.com/xiaogaozi" TargetMode="External"/><Relationship Id="rId5" Type="http://schemas.openxmlformats.org/officeDocument/2006/relationships/hyperlink" Target="https://github.com/felix5572" TargetMode="External"/><Relationship Id="rId15" Type="http://schemas.openxmlformats.org/officeDocument/2006/relationships/hyperlink" Target="https://github.com/yuanchen8911" TargetMode="External"/><Relationship Id="rId23" Type="http://schemas.openxmlformats.org/officeDocument/2006/relationships/hyperlink" Target="https://www.xiaohongshu.com/" TargetMode="External"/><Relationship Id="rId10" Type="http://schemas.openxmlformats.org/officeDocument/2006/relationships/hyperlink" Target="https://www.grandomics.com/" TargetMode="External"/><Relationship Id="rId19" Type="http://schemas.openxmlformats.org/officeDocument/2006/relationships/hyperlink" Target="https://ir.qutoutiao.net/" TargetMode="External"/><Relationship Id="rId4" Type="http://schemas.openxmlformats.org/officeDocument/2006/relationships/hyperlink" Target="http://www.bibdr.org/en/" TargetMode="External"/><Relationship Id="rId9" Type="http://schemas.openxmlformats.org/officeDocument/2006/relationships/hyperlink" Target="https://github.com/tizhou86" TargetMode="External"/><Relationship Id="rId14" Type="http://schemas.openxmlformats.org/officeDocument/2006/relationships/hyperlink" Target="https://jd.com/" TargetMode="External"/><Relationship Id="rId22" Type="http://schemas.openxmlformats.org/officeDocument/2006/relationships/hyperlink" Target="https://github.com/zionw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olcano.sh/" TargetMode="External"/><Relationship Id="rId7" Type="http://schemas.openxmlformats.org/officeDocument/2006/relationships/hyperlink" Target="mailto:volcano-sh@googlegroups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volcano-sh.slack.com/" TargetMode="External"/><Relationship Id="rId5" Type="http://schemas.openxmlformats.org/officeDocument/2006/relationships/hyperlink" Target="https://twitter.com/volcano_sh" TargetMode="External"/><Relationship Id="rId4" Type="http://schemas.openxmlformats.org/officeDocument/2006/relationships/hyperlink" Target="http://github.com/volcano-sh/volcan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938131F-E767-8C4B-9C7A-D10F13F75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</a:t>
            </a:r>
            <a:r>
              <a:rPr kumimoji="1" lang="en-US" altLang="zh-CN" dirty="0" smtClean="0"/>
              <a:t>: Public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E9716F5-BA15-8E49-87BC-A78702BC9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Department name</a:t>
            </a:r>
            <a:r>
              <a:rPr kumimoji="1" lang="en-US" altLang="zh-CN" dirty="0" smtClean="0"/>
              <a:t>: Cloud BU</a:t>
            </a:r>
            <a:endParaRPr kumimoji="1" lang="en-US" altLang="zh-CN" dirty="0"/>
          </a:p>
          <a:p>
            <a:r>
              <a:rPr kumimoji="1" lang="en-US" altLang="zh-CN" dirty="0"/>
              <a:t>Author’s name</a:t>
            </a:r>
            <a:r>
              <a:rPr kumimoji="1" lang="en-US" altLang="zh-CN" dirty="0" smtClean="0"/>
              <a:t>: Ma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Volcano: A </a:t>
            </a:r>
            <a:r>
              <a:rPr lang="en-US" altLang="zh-CN" dirty="0" err="1"/>
              <a:t>Kubernetes</a:t>
            </a:r>
            <a:r>
              <a:rPr lang="en-US" altLang="zh-CN" dirty="0"/>
              <a:t> Native Batch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9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Queue</a:t>
            </a:r>
          </a:p>
        </p:txBody>
      </p:sp>
      <p:pic>
        <p:nvPicPr>
          <p:cNvPr id="4" name="Picture 2" descr="https://lh5.googleusercontent.com/f1U3bNOFFYLks9g23xqKNseZ1TmOYMBT4qjsAf_Ki1JklFWTTp7LLdIKZn6SHaNjG3_k9kYVrsm5PLr-3Al8L0VfKQTU15rcGz4yQxOKr_x1VEPjvNa79P75yn_Zvfx07shW9_8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8" y="1207910"/>
            <a:ext cx="10556667" cy="500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 flipH="1">
            <a:off x="1141717" y="5395485"/>
            <a:ext cx="251296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/>
              <a:t>k</a:t>
            </a:r>
            <a:r>
              <a:rPr kumimoji="0" lang="en-US" altLang="zh-CN" sz="28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ube-apiserver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5815553" y="5395485"/>
            <a:ext cx="251296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scheduler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9821754" y="5401187"/>
            <a:ext cx="1832034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nodes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Gang-scheduling (</a:t>
            </a:r>
            <a:r>
              <a:rPr lang="en-US" altLang="zh-CN" dirty="0" err="1" smtClean="0"/>
              <a:t>Horovod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……)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177351" y="5945920"/>
            <a:ext cx="924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http://status.openlabtesting.org/builds?project=theopenlab%2Fvolcano</a:t>
            </a:r>
            <a:endParaRPr lang="zh-CN" altLang="en-US" b="0" dirty="0">
              <a:sym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8" y="1832848"/>
            <a:ext cx="6249079" cy="37560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78161" y="2091148"/>
            <a:ext cx="4714516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Case 1: 1 job with 2ps + 4workers</a:t>
            </a:r>
          </a:p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Case 2: 2 jobs with 2ps + 4workers</a:t>
            </a:r>
          </a:p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Case 3: 5 jobs with 2ps + 4workers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028833" y="3710896"/>
            <a:ext cx="4863844" cy="1872853"/>
          </a:xfrm>
          <a:prstGeom prst="wedgeRoundRectCallout">
            <a:avLst>
              <a:gd name="adj1" fmla="val -55807"/>
              <a:gd name="adj2" fmla="val -38982"/>
              <a:gd name="adj3" fmla="val 16667"/>
            </a:avLst>
          </a:prstGeom>
          <a:noFill/>
          <a:ln w="6350" cap="flat">
            <a:solidFill>
              <a:srgbClr val="FF0000"/>
            </a:solidFill>
            <a:prstDash val="lgDash"/>
            <a:round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434340" indent="-34290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No enough resource for 2 Jobs to run concurrently; one of them </a:t>
            </a: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wasting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 </a:t>
            </a: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resources without Gang-Scheduling !</a:t>
            </a:r>
          </a:p>
          <a:p>
            <a:pPr marL="434340" indent="-342900" algn="l" defTabSz="9144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2 of 5 jobs was finished because of deadlock (+20 hours)</a:t>
            </a:r>
            <a:endParaRPr lang="zh-CN" altLang="en-US" sz="2000" b="0" dirty="0" smtClean="0">
              <a:latin typeface="Arial"/>
              <a:ea typeface="等线" panose="02010600030101010101" pitchFamily="2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3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Task-Topology + </a:t>
            </a:r>
            <a:r>
              <a:rPr lang="en-US" altLang="zh-CN" dirty="0" err="1"/>
              <a:t>Binpack</a:t>
            </a:r>
            <a:r>
              <a:rPr lang="en-US" altLang="zh-CN" dirty="0"/>
              <a:t> (</a:t>
            </a:r>
            <a:r>
              <a:rPr lang="en-US" altLang="zh-CN" dirty="0" err="1"/>
              <a:t>Tensorflow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501993" y="1723093"/>
            <a:ext cx="569477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execution time of 3 jobs in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total; 2ps </a:t>
            </a: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+ 4workers for each job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execution time is unstable when tested by default scheduler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improvement dependent on data exchanges between pods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Task-topology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within </a:t>
            </a: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a Job also improved scheduler’s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performance</a:t>
            </a:r>
          </a:p>
        </p:txBody>
      </p:sp>
      <p:pic>
        <p:nvPicPr>
          <p:cNvPr id="5" name="Picture 4" descr="C:\Users\m00483107\AppData\Roaming\eSpace_Desktop\UserData\m00483107\imagefiles\F65A1712-2B4E-4E46-A8AB-D96396FFEC0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5118" r="1340" b="4974"/>
          <a:stretch/>
        </p:blipFill>
        <p:spPr bwMode="auto">
          <a:xfrm>
            <a:off x="388992" y="1580168"/>
            <a:ext cx="5962464" cy="18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137599" y="5736137"/>
            <a:ext cx="11317143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1400" dirty="0" smtClean="0"/>
              <a:t>Reference: “Optimus</a:t>
            </a:r>
            <a:r>
              <a:rPr lang="en-US" altLang="zh-CN" sz="1400" dirty="0"/>
              <a:t>: An Efficient Dynamic Resource Scheduler for </a:t>
            </a:r>
            <a:r>
              <a:rPr lang="en-US" altLang="zh-CN" sz="1400" dirty="0" smtClean="0"/>
              <a:t>Deep Learning Clusters”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6684" t="2648" r="1071" b="3713"/>
          <a:stretch/>
        </p:blipFill>
        <p:spPr>
          <a:xfrm>
            <a:off x="400352" y="3554181"/>
            <a:ext cx="5814692" cy="20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Job </a:t>
            </a:r>
            <a:r>
              <a:rPr lang="en-US" altLang="zh-CN" dirty="0" err="1" smtClean="0"/>
              <a:t>minResource</a:t>
            </a:r>
            <a:r>
              <a:rPr lang="en-US" altLang="zh-CN" dirty="0" smtClean="0"/>
              <a:t> </a:t>
            </a:r>
            <a:r>
              <a:rPr lang="en-US" altLang="zh-CN" dirty="0"/>
              <a:t>(Spark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3" y="1466574"/>
            <a:ext cx="7418927" cy="2167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0" y="1466574"/>
            <a:ext cx="3621325" cy="21677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493" y="3726705"/>
            <a:ext cx="5168446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74320" marR="0" indent="-274320" algn="l" defTabSz="821531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Spark-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sql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-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perf</a:t>
            </a:r>
            <a:r>
              <a:rPr lang="en-US" altLang="zh-CN" sz="2000" b="0" dirty="0"/>
              <a:t> </a:t>
            </a:r>
            <a:r>
              <a:rPr lang="en-US" altLang="zh-CN" sz="2000" b="0" dirty="0" smtClean="0"/>
              <a:t>(TP-DCS, master)</a:t>
            </a:r>
          </a:p>
          <a:p>
            <a:pPr marL="274320" marR="0" indent="-274320" algn="l" defTabSz="821531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b="0" dirty="0" smtClean="0"/>
              <a:t>104 queries concurrently</a:t>
            </a:r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(</a:t>
            </a:r>
            <a:r>
              <a:rPr lang="en-US" altLang="zh-CN" sz="2000" b="0" dirty="0" smtClean="0"/>
              <a:t>8cpu, 64G, 1600SSD</a:t>
            </a:r>
            <a:r>
              <a:rPr lang="en-US" altLang="zh-CN" sz="2000" b="0" dirty="0"/>
              <a:t>) * </a:t>
            </a:r>
            <a:r>
              <a:rPr lang="en-US" altLang="zh-CN" sz="2000" b="0" dirty="0" smtClean="0"/>
              <a:t>4nodes</a:t>
            </a:r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Kubernetes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1.13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Driver: </a:t>
            </a:r>
            <a:r>
              <a:rPr lang="en-US" altLang="zh-CN" sz="2000" dirty="0" smtClean="0"/>
              <a:t>1cpu,4G; Executor: (</a:t>
            </a:r>
            <a:r>
              <a:rPr lang="en-US" altLang="zh-CN" sz="2000" dirty="0"/>
              <a:t>1cpu,4G)*</a:t>
            </a:r>
            <a:r>
              <a:rPr lang="en-US" altLang="zh-CN" sz="2000" dirty="0" smtClean="0"/>
              <a:t>5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724939" y="5112190"/>
            <a:ext cx="4430765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smtClean="0"/>
              <a:t>Volcano </a:t>
            </a:r>
            <a:r>
              <a:rPr lang="en-US" altLang="zh-CN" sz="2000" b="0" dirty="0"/>
              <a:t>(min-res): </a:t>
            </a:r>
            <a:r>
              <a:rPr lang="en-US" altLang="zh-CN" sz="2000" dirty="0" smtClean="0"/>
              <a:t>3.3cpu, 12G</a:t>
            </a:r>
            <a:endParaRPr lang="en-US" altLang="zh-CN" sz="2000" dirty="0"/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err="1" smtClean="0"/>
              <a:t>Kubernetes</a:t>
            </a:r>
            <a:r>
              <a:rPr lang="en-US" altLang="zh-CN" sz="2000" b="0" dirty="0" smtClean="0"/>
              <a:t>: 1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node for drivers</a:t>
            </a:r>
            <a:endParaRPr lang="zh-CN" altLang="en-US" sz="2000" b="0" dirty="0"/>
          </a:p>
        </p:txBody>
      </p:sp>
      <p:sp>
        <p:nvSpPr>
          <p:cNvPr id="8" name="圆角矩形标注 7"/>
          <p:cNvSpPr/>
          <p:nvPr/>
        </p:nvSpPr>
        <p:spPr>
          <a:xfrm>
            <a:off x="5781735" y="3721025"/>
            <a:ext cx="4827578" cy="1385485"/>
          </a:xfrm>
          <a:prstGeom prst="wedgeRoundRectCallout">
            <a:avLst>
              <a:gd name="adj1" fmla="val 4828"/>
              <a:gd name="adj2" fmla="val -60669"/>
              <a:gd name="adj3" fmla="val 16667"/>
            </a:avLst>
          </a:prstGeom>
          <a:noFill/>
          <a:ln w="6350" cap="flat">
            <a:solidFill>
              <a:srgbClr val="FF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182880" marR="0" indent="-18288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26 concurrent queries 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if no dedicated driver nodes</a:t>
            </a:r>
          </a:p>
          <a:p>
            <a:pPr marL="182880" marR="0" indent="-18288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~30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% </a:t>
            </a:r>
            <a:r>
              <a:rPr lang="en-US" altLang="zh-CN" dirty="0" smtClean="0">
                <a:latin typeface="+mn-lt"/>
                <a:ea typeface="+mn-ea"/>
                <a:cs typeface="+mn-cs"/>
                <a:sym typeface="Helvetica Neue Medium"/>
              </a:rPr>
              <a:t>performance improvement because of job level reservation</a:t>
            </a:r>
            <a:endParaRPr kumimoji="0" lang="zh-CN" altLang="en-US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67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Community &amp; Integration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985"/>
              </p:ext>
            </p:extLst>
          </p:nvPr>
        </p:nvGraphicFramePr>
        <p:xfrm>
          <a:off x="729175" y="1320223"/>
          <a:ext cx="10759924" cy="493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673"/>
                <a:gridCol w="1309036"/>
                <a:gridCol w="1674796"/>
                <a:gridCol w="4905419"/>
              </a:tblGrid>
              <a:tr h="485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Framework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Status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API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</a:rPr>
                        <a:t>Notes/URLs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Horovod</a:t>
                      </a:r>
                      <a:r>
                        <a:rPr lang="en-US" altLang="zh-CN" sz="1800" dirty="0" smtClean="0"/>
                        <a:t>/MPI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2"/>
                        </a:rPr>
                        <a:t>Volcano</a:t>
                      </a:r>
                      <a:r>
                        <a:rPr lang="en-US" altLang="zh-CN" sz="1800" baseline="0" dirty="0" smtClean="0">
                          <a:hlinkClick r:id="rId2"/>
                        </a:rPr>
                        <a:t> </a:t>
                      </a:r>
                      <a:r>
                        <a:rPr lang="en-US" altLang="zh-CN" sz="1800" dirty="0" err="1" smtClean="0">
                          <a:hlinkClick r:id="rId2"/>
                        </a:rPr>
                        <a:t>mpi</a:t>
                      </a:r>
                      <a:r>
                        <a:rPr lang="en-US" altLang="zh-CN" sz="1800" dirty="0" smtClean="0">
                          <a:hlinkClick r:id="rId2"/>
                        </a:rPr>
                        <a:t>-sample</a:t>
                      </a:r>
                      <a:endParaRPr lang="zh-CN" altLang="en-US" sz="1800" dirty="0"/>
                    </a:p>
                  </a:txBody>
                  <a:tcPr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Kubeflow/</a:t>
                      </a:r>
                      <a:r>
                        <a:rPr lang="en-US" altLang="zh-CN" sz="1800" dirty="0" err="1" smtClean="0"/>
                        <a:t>tf</a:t>
                      </a:r>
                      <a:r>
                        <a:rPr lang="en-US" altLang="zh-CN" sz="1800" dirty="0" smtClean="0"/>
                        <a:t>-operator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3"/>
                        </a:rPr>
                        <a:t>kubeflow/job-scheduling</a:t>
                      </a:r>
                      <a:endParaRPr lang="zh-CN" altLang="en-US" sz="1800" dirty="0"/>
                    </a:p>
                  </a:txBody>
                  <a:tcPr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Kubeflow/arena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4"/>
                        </a:rPr>
                        <a:t>kubeflow/arena#188</a:t>
                      </a:r>
                      <a:endParaRPr lang="zh-CN" altLang="en-US" sz="1800" dirty="0"/>
                    </a:p>
                  </a:txBody>
                  <a:tcPr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Spark-Operator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5"/>
                        </a:rPr>
                        <a:t>spark-on-k8s-operator#599</a:t>
                      </a:r>
                      <a:endParaRPr lang="zh-CN" altLang="en-US" sz="1800" dirty="0"/>
                    </a:p>
                  </a:txBody>
                  <a:tcPr/>
                </a:tc>
              </a:tr>
              <a:tr h="67432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Spark on </a:t>
                      </a:r>
                      <a:r>
                        <a:rPr lang="en-US" altLang="zh-CN" sz="1800" dirty="0" err="1" smtClean="0"/>
                        <a:t>Kubernetes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On-going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6"/>
                        </a:rPr>
                        <a:t>Huawei-</a:t>
                      </a:r>
                      <a:r>
                        <a:rPr lang="en-US" altLang="zh-CN" sz="1800" dirty="0" err="1" smtClean="0">
                          <a:hlinkClick r:id="rId6"/>
                        </a:rPr>
                        <a:t>cloudnative</a:t>
                      </a:r>
                      <a:r>
                        <a:rPr lang="en-US" altLang="zh-CN" sz="1800" dirty="0" smtClean="0">
                          <a:hlinkClick r:id="rId6"/>
                        </a:rPr>
                        <a:t>/spark-on-volcano</a:t>
                      </a:r>
                      <a:endParaRPr lang="zh-CN" altLang="en-US" sz="1800" dirty="0"/>
                    </a:p>
                  </a:txBody>
                  <a:tcPr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Cromwell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Cromwell/volcano</a:t>
                      </a:r>
                      <a:endParaRPr lang="zh-CN" altLang="en-US" sz="1800" dirty="0"/>
                    </a:p>
                  </a:txBody>
                  <a:tcPr/>
                </a:tc>
              </a:tr>
              <a:tr h="67432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PaddlePaddle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ym typeface="Wingdings" panose="05000000000000000000" pitchFamily="2" charset="2"/>
                        </a:rPr>
                        <a:t>Blog </a:t>
                      </a:r>
                      <a:r>
                        <a:rPr lang="en-US" altLang="zh-CN" sz="1800" dirty="0" smtClean="0">
                          <a:sym typeface="Wingdings" panose="05000000000000000000" pitchFamily="2" charset="2"/>
                        </a:rPr>
                        <a:t>at</a:t>
                      </a:r>
                      <a:r>
                        <a:rPr lang="en-US" altLang="zh-CN" sz="1800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800" baseline="0" dirty="0" err="1" smtClean="0">
                          <a:sym typeface="Wingdings" panose="05000000000000000000" pitchFamily="2" charset="2"/>
                        </a:rPr>
                        <a:t>InfoQ</a:t>
                      </a:r>
                      <a:r>
                        <a:rPr lang="en-US" altLang="zh-CN" sz="1800" baseline="0" dirty="0" smtClean="0">
                          <a:sym typeface="Wingdings" panose="05000000000000000000" pitchFamily="2" charset="2"/>
                        </a:rPr>
                        <a:t>, Tutorial at </a:t>
                      </a:r>
                      <a:r>
                        <a:rPr lang="en-US" altLang="zh-CN" sz="1800" baseline="0" dirty="0" err="1" smtClean="0">
                          <a:sym typeface="Wingdings" panose="05000000000000000000" pitchFamily="2" charset="2"/>
                        </a:rPr>
                        <a:t>PaddlePaddle</a:t>
                      </a:r>
                      <a:r>
                        <a:rPr lang="en-US" altLang="zh-CN" sz="1800" baseline="0" dirty="0" smtClean="0">
                          <a:sym typeface="Wingdings" panose="05000000000000000000" pitchFamily="2" charset="2"/>
                        </a:rPr>
                        <a:t> community</a:t>
                      </a:r>
                      <a:endParaRPr lang="zh-CN" altLang="en-US" sz="1800" dirty="0"/>
                    </a:p>
                  </a:txBody>
                  <a:tcPr/>
                </a:tc>
              </a:tr>
              <a:tr h="67432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</a:t>
                      </a:r>
                      <a:r>
                        <a:rPr lang="en-US" altLang="zh-CN" sz="1800" baseline="0" dirty="0" smtClean="0"/>
                        <a:t> Job,</a:t>
                      </a:r>
                    </a:p>
                    <a:p>
                      <a:r>
                        <a:rPr lang="en-US" altLang="zh-CN" sz="1800" baseline="0" dirty="0" smtClean="0"/>
                        <a:t>or </a:t>
                      </a:r>
                      <a:r>
                        <a:rPr lang="en-US" altLang="zh-CN" sz="1800" baseline="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Adopters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67594"/>
              </p:ext>
            </p:extLst>
          </p:nvPr>
        </p:nvGraphicFramePr>
        <p:xfrm>
          <a:off x="904776" y="1125445"/>
          <a:ext cx="10565039" cy="51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80"/>
                <a:gridCol w="1520791"/>
                <a:gridCol w="1809550"/>
                <a:gridCol w="5184518"/>
              </a:tblGrid>
              <a:tr h="420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Organization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Contact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Environment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</a:rPr>
                        <a:t>Description of Use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Unisound</a:t>
                      </a:r>
                      <a:endParaRPr lang="en-US" sz="14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@xieydd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Evaluation in ATLAS AI Platform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BIBDR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@felix5572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Scientific calculations in physics, materials , biology and chemistry. molecular dynamics simulation.</a:t>
                      </a:r>
                    </a:p>
                  </a:txBody>
                  <a:tcPr marL="82550" marR="82550" marT="38100" marB="38100"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caicloud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@gaocegege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Scheduler for Distributed DL training Jobs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Baidu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@tizhou86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Testing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Scheduler for Deep Learning Platform to Optimize Performance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GrandOmics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@alartin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Infrastructure of Hanwell (Huawei Cloud backend of Cromwell which is a Broad Institute implementation of WDL)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2"/>
                        </a:rPr>
                        <a:t>Huawei Cloud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3"/>
                        </a:rPr>
                        <a:t>@tsjsdbd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Production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Scheduler &amp; Job Management of AI Container Service and CCI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4"/>
                        </a:rPr>
                        <a:t>JD Retail Infrastructure Department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5"/>
                        </a:rPr>
                        <a:t>@yuanchen8911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Spark on K8S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6"/>
                        </a:rPr>
                        <a:t>kt NexR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7"/>
                        </a:rPr>
                        <a:t>@minyk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8"/>
                        </a:rPr>
                        <a:t>@dieselnexr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spark scheduler of our next cloud native product.</a:t>
                      </a:r>
                    </a:p>
                  </a:txBody>
                  <a:tcPr marL="82550" marR="82550" marT="38100" marB="38100"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9"/>
                        </a:rPr>
                        <a:t>QTT Bigdata Infra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0"/>
                        </a:rPr>
                        <a:t>@yuzhaojing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Spark and AI on K8S.</a:t>
                      </a:r>
                    </a:p>
                  </a:txBody>
                  <a:tcPr marL="82550" marR="82550" marT="38100" marB="38100"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1"/>
                        </a:rPr>
                        <a:t>Vivo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2"/>
                        </a:rPr>
                        <a:t>@zionwu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Scheduler for Vtraining (deep learning training platform)</a:t>
                      </a:r>
                    </a:p>
                  </a:txBody>
                  <a:tcPr marL="82550" marR="82550" marT="38100" marB="38100"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3"/>
                        </a:rPr>
                        <a:t>Xiaohongshu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4"/>
                        </a:rPr>
                        <a:t>@xiaogaozi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TensorFlow</a:t>
                      </a:r>
                      <a:r>
                        <a:rPr lang="en-US" sz="1400" dirty="0">
                          <a:effectLst/>
                        </a:rPr>
                        <a:t> on K8s</a:t>
                      </a:r>
                    </a:p>
                  </a:txBody>
                  <a:tcPr marL="82550" marR="8255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7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995528" y="1470494"/>
            <a:ext cx="10733557" cy="469045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 err="1" smtClean="0"/>
              <a:t>Kubernetes</a:t>
            </a:r>
            <a:r>
              <a:rPr lang="en-US" altLang="zh-CN" sz="2000" dirty="0" smtClean="0"/>
              <a:t> SIG-Scheduling Co-Leader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 smtClean="0"/>
              <a:t>Kubernetes</a:t>
            </a:r>
            <a:r>
              <a:rPr lang="en-US" altLang="zh-CN" sz="2000" dirty="0" smtClean="0"/>
              <a:t> Machine Learning Working Group Co-Leader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CNCF Research User Group Tech </a:t>
            </a:r>
            <a:r>
              <a:rPr lang="en-US" altLang="zh-CN" sz="2000" dirty="0" smtClean="0"/>
              <a:t>Lead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CNCF SIG-Runtime Tech Lead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ISC/VHPC’20 Program Committee, Group Lead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Kubernetes</a:t>
            </a:r>
            <a:r>
              <a:rPr lang="en-US" altLang="zh-CN" sz="2000" dirty="0"/>
              <a:t> Maintainers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Founder of Volcano/</a:t>
            </a:r>
            <a:r>
              <a:rPr lang="en-US" altLang="zh-CN" sz="2000" dirty="0" err="1" smtClean="0"/>
              <a:t>kube</a:t>
            </a:r>
            <a:r>
              <a:rPr lang="en-US" altLang="zh-CN" sz="2000" dirty="0" smtClean="0"/>
              <a:t>-batch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Expert at Huawei (now)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Ex-IBM Spectrum Symphony CE/L3 Team/Tech </a:t>
            </a:r>
            <a:r>
              <a:rPr lang="en-US" altLang="zh-CN" sz="2000" dirty="0" smtClean="0"/>
              <a:t>Lead</a:t>
            </a:r>
            <a:endParaRPr lang="en-US" altLang="zh-CN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Da Ma (@k82cn)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8" y="694475"/>
            <a:ext cx="11946790" cy="51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0106" y="1337338"/>
            <a:ext cx="1055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altLang="zh-CN" sz="440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Volcano: A </a:t>
            </a:r>
            <a:r>
              <a:rPr lang="en-US" altLang="zh-CN" sz="440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Kubernetes</a:t>
            </a:r>
            <a:r>
              <a:rPr lang="en-US" altLang="zh-CN" sz="440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Native </a:t>
            </a:r>
            <a:r>
              <a:rPr lang="en-US" altLang="zh-CN" sz="4400" kern="12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Batch System</a:t>
            </a:r>
            <a:endParaRPr lang="zh-CN" altLang="en-US" sz="4400" kern="1200" dirty="0">
              <a:solidFill>
                <a:srgbClr val="0070C0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Picture 2" descr="Avat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4"/>
          <a:stretch/>
        </p:blipFill>
        <p:spPr bwMode="auto">
          <a:xfrm>
            <a:off x="1777489" y="3087616"/>
            <a:ext cx="2834120" cy="18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5;p17"/>
          <p:cNvSpPr txBox="1">
            <a:spLocks/>
          </p:cNvSpPr>
          <p:nvPr/>
        </p:nvSpPr>
        <p:spPr>
          <a:xfrm>
            <a:off x="5491876" y="2573169"/>
            <a:ext cx="5902534" cy="286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666666"/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dirty="0" smtClean="0">
                <a:latin typeface="Helvetica"/>
              </a:rPr>
              <a:t>Website: </a:t>
            </a:r>
            <a:r>
              <a:rPr lang="en-US" sz="2000" dirty="0" smtClean="0">
                <a:latin typeface="Helvetica"/>
                <a:hlinkClick r:id="rId3"/>
              </a:rPr>
              <a:t>https://volcano.sh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err="1" smtClean="0">
                <a:latin typeface="Helvetica"/>
              </a:rPr>
              <a:t>Github</a:t>
            </a:r>
            <a:r>
              <a:rPr lang="en-US" sz="2000" dirty="0" smtClean="0">
                <a:latin typeface="Helvetica"/>
              </a:rPr>
              <a:t>: </a:t>
            </a:r>
            <a:r>
              <a:rPr lang="en-US" sz="2000" dirty="0" smtClean="0">
                <a:latin typeface="Helvetica"/>
                <a:hlinkClick r:id="rId4"/>
              </a:rPr>
              <a:t>http://github.com/volcano-sh/volcano</a:t>
            </a:r>
            <a:r>
              <a:rPr lang="en-US" sz="2000" dirty="0" smtClean="0">
                <a:latin typeface="Helvetica"/>
              </a:rPr>
              <a:t/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Twitter: </a:t>
            </a:r>
            <a:r>
              <a:rPr lang="en-US" sz="2000" dirty="0" smtClean="0">
                <a:latin typeface="Helvetica"/>
                <a:hlinkClick r:id="rId5"/>
              </a:rPr>
              <a:t>https://twitter.com/volcano_sh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Slack: </a:t>
            </a:r>
            <a:r>
              <a:rPr lang="en-US" sz="2000" dirty="0" smtClean="0">
                <a:latin typeface="Helvetica"/>
                <a:hlinkClick r:id="rId6"/>
              </a:rPr>
              <a:t>http://volcano-sh.slack.com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Email: </a:t>
            </a:r>
            <a:r>
              <a:rPr lang="en-US" sz="2000" dirty="0" smtClean="0">
                <a:latin typeface="Helvetica"/>
                <a:hlinkClick r:id="rId7"/>
              </a:rPr>
              <a:t>volcano-sh@googlegroups.com</a:t>
            </a:r>
            <a:r>
              <a:rPr lang="en-US" sz="2000" dirty="0" smtClean="0">
                <a:latin typeface="Helvetica"/>
              </a:rPr>
              <a:t> </a:t>
            </a:r>
            <a:endParaRPr lang="en-US" sz="2000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379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Overall 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" y="2228204"/>
            <a:ext cx="4820080" cy="3265697"/>
          </a:xfrm>
          <a:prstGeom prst="rect">
            <a:avLst/>
          </a:prstGeom>
        </p:spPr>
      </p:pic>
      <p:sp>
        <p:nvSpPr>
          <p:cNvPr id="5" name="Domain frameworks:…"/>
          <p:cNvSpPr txBox="1"/>
          <p:nvPr/>
        </p:nvSpPr>
        <p:spPr>
          <a:xfrm>
            <a:off x="5488560" y="1708075"/>
            <a:ext cx="6212475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spcBef>
                <a:spcPts val="300"/>
              </a:spcBef>
              <a:spcAft>
                <a:spcPts val="600"/>
              </a:spcAft>
              <a:defRPr b="1"/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Domain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frameworks: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Deployment/Installation of framework in k8s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Map framework’s terms/concepts into common concept, e.g. Job, Queue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Enable related features for frameworks, e.g. gang-scheduling for </a:t>
            </a:r>
            <a:r>
              <a:rPr sz="1400" b="0" dirty="0" err="1">
                <a:solidFill>
                  <a:schemeClr val="tx1"/>
                </a:solidFill>
                <a:latin typeface="Arial"/>
                <a:cs typeface="Arial"/>
                <a:sym typeface="Arial"/>
              </a:rPr>
              <a:t>TensorFlow</a:t>
            </a: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training</a:t>
            </a:r>
          </a:p>
        </p:txBody>
      </p:sp>
      <p:sp>
        <p:nvSpPr>
          <p:cNvPr id="6" name="Common Service for high performance workload:…"/>
          <p:cNvSpPr txBox="1"/>
          <p:nvPr/>
        </p:nvSpPr>
        <p:spPr>
          <a:xfrm>
            <a:off x="5488560" y="4082718"/>
            <a:ext cx="5981255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spcBef>
                <a:spcPts val="600"/>
              </a:spcBef>
              <a:spcAft>
                <a:spcPts val="600"/>
              </a:spcAft>
              <a:defRPr b="1"/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Common Service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for high performance workload: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Batch scheduling, e.g. fair-share, gang-scheduling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Enhanced job management, e.g. multiple pod template, </a:t>
            </a: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error handling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Accelerator, e.g. GPU, FPGA</a:t>
            </a:r>
            <a:endParaRPr sz="1400" b="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kubectl</a:t>
            </a: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plugins, e.g. show Job/Queue information</a:t>
            </a:r>
            <a:endParaRPr sz="1400" b="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Volcano Architecture</a:t>
            </a:r>
            <a:endParaRPr lang="zh-CN" altLang="en-US" dirty="0"/>
          </a:p>
        </p:txBody>
      </p:sp>
      <p:sp>
        <p:nvSpPr>
          <p:cNvPr id="4" name="CustomShape 3"/>
          <p:cNvSpPr/>
          <p:nvPr/>
        </p:nvSpPr>
        <p:spPr>
          <a:xfrm>
            <a:off x="396010" y="4836805"/>
            <a:ext cx="6931813" cy="111625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4" tIns="17104" rIns="17104" bIns="17104"/>
          <a:lstStyle/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policy in </a:t>
            </a: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is pluggable, e.g. DRF, Priority, Gang</a:t>
            </a:r>
          </a:p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-controllers</a:t>
            </a:r>
            <a:r>
              <a:rPr lang="en-US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includes </a:t>
            </a: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JobExController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lang="en-US" b="1" spc="-1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QueueController</a:t>
            </a:r>
            <a:endParaRPr lang="en-US" spc="-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Volcano handles high performance workload</a:t>
            </a:r>
            <a:endParaRPr lang="en-US" spc="-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7645511" y="1922125"/>
            <a:ext cx="4312312" cy="399656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4" tIns="17104" rIns="17104" bIns="17104"/>
          <a:lstStyle/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Kubectl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creates a </a:t>
            </a: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object in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if all admission passed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JobExController</a:t>
            </a:r>
            <a:r>
              <a:rPr lang="en-US" i="1" spc="-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create Pods based on its replicas and templates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get the notification of Pod from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chooses one host for the Pod of </a:t>
            </a: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</a:t>
            </a:r>
            <a:r>
              <a:rPr lang="en-US" spc="-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based on its policy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kubelet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gets the notification of Pod from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; and then start the container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6892" y="1702150"/>
            <a:ext cx="6995346" cy="2389809"/>
            <a:chOff x="113903" y="1688057"/>
            <a:chExt cx="5524259" cy="1887244"/>
          </a:xfrm>
        </p:grpSpPr>
        <p:sp>
          <p:nvSpPr>
            <p:cNvPr id="7" name="Kuberntes"/>
            <p:cNvSpPr/>
            <p:nvPr/>
          </p:nvSpPr>
          <p:spPr>
            <a:xfrm>
              <a:off x="1252085" y="2716863"/>
              <a:ext cx="4386077" cy="843346"/>
            </a:xfrm>
            <a:prstGeom prst="roundRect">
              <a:avLst>
                <a:gd name="adj" fmla="val 9854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smtClean="0">
                  <a:cs typeface="Arial"/>
                  <a:sym typeface="Arial"/>
                </a:rPr>
                <a:t>Kubern</a:t>
              </a:r>
              <a:r>
                <a:rPr lang="en-US" kern="0" dirty="0" smtClean="0">
                  <a:cs typeface="Arial"/>
                  <a:sym typeface="Arial"/>
                </a:rPr>
                <a:t>e</a:t>
              </a:r>
              <a:r>
                <a:rPr kern="0" dirty="0" smtClean="0">
                  <a:cs typeface="Arial"/>
                  <a:sym typeface="Arial"/>
                </a:rPr>
                <a:t>tes</a:t>
              </a:r>
              <a:endParaRPr kern="0" dirty="0">
                <a:cs typeface="Arial"/>
                <a:sym typeface="Arial"/>
              </a:endParaRPr>
            </a:p>
          </p:txBody>
        </p:sp>
        <p:sp>
          <p:nvSpPr>
            <p:cNvPr id="8" name="Google Shape;369;p38"/>
            <p:cNvSpPr/>
            <p:nvPr/>
          </p:nvSpPr>
          <p:spPr>
            <a:xfrm>
              <a:off x="5035091" y="2243473"/>
              <a:ext cx="3301" cy="47670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Google Shape;370;p38"/>
            <p:cNvSpPr/>
            <p:nvPr/>
          </p:nvSpPr>
          <p:spPr>
            <a:xfrm>
              <a:off x="1582100" y="2199971"/>
              <a:ext cx="678902" cy="50100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372;p38"/>
            <p:cNvSpPr/>
            <p:nvPr/>
          </p:nvSpPr>
          <p:spPr>
            <a:xfrm>
              <a:off x="938886" y="3030384"/>
              <a:ext cx="313201" cy="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376;p38"/>
            <p:cNvSpPr/>
            <p:nvPr/>
          </p:nvSpPr>
          <p:spPr>
            <a:xfrm>
              <a:off x="3487045" y="2178027"/>
              <a:ext cx="1" cy="544889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378;p38"/>
            <p:cNvGrpSpPr/>
            <p:nvPr/>
          </p:nvGrpSpPr>
          <p:grpSpPr>
            <a:xfrm>
              <a:off x="975817" y="2716863"/>
              <a:ext cx="238541" cy="179527"/>
              <a:chOff x="0" y="0"/>
              <a:chExt cx="238539" cy="179526"/>
            </a:xfrm>
          </p:grpSpPr>
          <p:sp>
            <p:nvSpPr>
              <p:cNvPr id="36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" name="1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3" name="Google Shape;379;p38"/>
            <p:cNvGrpSpPr/>
            <p:nvPr/>
          </p:nvGrpSpPr>
          <p:grpSpPr>
            <a:xfrm>
              <a:off x="1982946" y="2351009"/>
              <a:ext cx="238541" cy="179527"/>
              <a:chOff x="0" y="0"/>
              <a:chExt cx="238539" cy="179526"/>
            </a:xfrm>
          </p:grpSpPr>
          <p:sp>
            <p:nvSpPr>
              <p:cNvPr id="34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2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4" name="Google Shape;380;p38"/>
            <p:cNvGrpSpPr/>
            <p:nvPr/>
          </p:nvGrpSpPr>
          <p:grpSpPr>
            <a:xfrm>
              <a:off x="3204776" y="2447417"/>
              <a:ext cx="238541" cy="179527"/>
              <a:chOff x="0" y="0"/>
              <a:chExt cx="238539" cy="179526"/>
            </a:xfrm>
          </p:grpSpPr>
          <p:sp>
            <p:nvSpPr>
              <p:cNvPr id="32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3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5" name="Google Shape;381;p38"/>
            <p:cNvGrpSpPr/>
            <p:nvPr/>
          </p:nvGrpSpPr>
          <p:grpSpPr>
            <a:xfrm>
              <a:off x="4735484" y="2421812"/>
              <a:ext cx="238541" cy="179527"/>
              <a:chOff x="0" y="0"/>
              <a:chExt cx="238539" cy="179526"/>
            </a:xfrm>
          </p:grpSpPr>
          <p:sp>
            <p:nvSpPr>
              <p:cNvPr id="30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5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5</a:t>
                </a:r>
              </a:p>
            </p:txBody>
          </p:sp>
        </p:grpSp>
        <p:grpSp>
          <p:nvGrpSpPr>
            <p:cNvPr id="16" name="Google Shape;382;p38"/>
            <p:cNvGrpSpPr/>
            <p:nvPr/>
          </p:nvGrpSpPr>
          <p:grpSpPr>
            <a:xfrm>
              <a:off x="3517705" y="2449650"/>
              <a:ext cx="238541" cy="179527"/>
              <a:chOff x="0" y="0"/>
              <a:chExt cx="238539" cy="179526"/>
            </a:xfrm>
          </p:grpSpPr>
          <p:sp>
            <p:nvSpPr>
              <p:cNvPr id="28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" name="4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7" name="vk-controllers"/>
            <p:cNvSpPr/>
            <p:nvPr/>
          </p:nvSpPr>
          <p:spPr>
            <a:xfrm>
              <a:off x="968867" y="1882617"/>
              <a:ext cx="1312613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err="1" smtClean="0">
                  <a:cs typeface="Arial"/>
                  <a:sym typeface="Arial"/>
                </a:rPr>
                <a:t>v</a:t>
              </a:r>
              <a:r>
                <a:rPr lang="en-US" kern="0" dirty="0" err="1" smtClean="0">
                  <a:cs typeface="Arial"/>
                  <a:sym typeface="Arial"/>
                </a:rPr>
                <a:t>c</a:t>
              </a:r>
              <a:r>
                <a:rPr kern="0" dirty="0" smtClean="0">
                  <a:cs typeface="Arial"/>
                  <a:sym typeface="Arial"/>
                </a:rPr>
                <a:t>-controllers</a:t>
              </a:r>
              <a:endParaRPr kern="0" dirty="0">
                <a:cs typeface="Arial"/>
                <a:sym typeface="Arial"/>
              </a:endParaRPr>
            </a:p>
          </p:txBody>
        </p:sp>
        <p:sp>
          <p:nvSpPr>
            <p:cNvPr id="18" name="vk-scheduler"/>
            <p:cNvSpPr/>
            <p:nvPr/>
          </p:nvSpPr>
          <p:spPr>
            <a:xfrm>
              <a:off x="2922539" y="1750979"/>
              <a:ext cx="1129014" cy="395293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err="1" smtClean="0">
                  <a:cs typeface="Arial"/>
                  <a:sym typeface="Arial"/>
                </a:rPr>
                <a:t>v</a:t>
              </a:r>
              <a:r>
                <a:rPr lang="en-US" kern="0" dirty="0" err="1" smtClean="0">
                  <a:cs typeface="Arial"/>
                  <a:sym typeface="Arial"/>
                </a:rPr>
                <a:t>c</a:t>
              </a:r>
              <a:r>
                <a:rPr kern="0" dirty="0" smtClean="0">
                  <a:cs typeface="Arial"/>
                  <a:sym typeface="Arial"/>
                </a:rPr>
                <a:t>-scheduler</a:t>
              </a:r>
              <a:endParaRPr lang="en-US" kern="0" dirty="0" smtClean="0">
                <a:cs typeface="Arial"/>
                <a:sym typeface="Arial"/>
              </a:endParaRPr>
            </a:p>
            <a:p>
              <a:pPr defTabSz="914400" hangingPunct="0"/>
              <a:r>
                <a:rPr lang="en-US" sz="900" kern="0" dirty="0" smtClean="0">
                  <a:cs typeface="Arial"/>
                  <a:sym typeface="Arial"/>
                </a:rPr>
                <a:t>(</a:t>
              </a:r>
              <a:r>
                <a:rPr lang="en-US" sz="900" kern="0" dirty="0" err="1" smtClean="0">
                  <a:cs typeface="Arial"/>
                  <a:sym typeface="Arial"/>
                </a:rPr>
                <a:t>kube</a:t>
              </a:r>
              <a:r>
                <a:rPr lang="en-US" sz="900" kern="0" dirty="0" smtClean="0">
                  <a:cs typeface="Arial"/>
                  <a:sym typeface="Arial"/>
                </a:rPr>
                <a:t>-batch)</a:t>
              </a:r>
              <a:endParaRPr sz="900" kern="0" dirty="0">
                <a:cs typeface="Arial"/>
                <a:sym typeface="Arial"/>
              </a:endParaRPr>
            </a:p>
          </p:txBody>
        </p:sp>
        <p:sp>
          <p:nvSpPr>
            <p:cNvPr id="19" name="kubelet"/>
            <p:cNvSpPr/>
            <p:nvPr/>
          </p:nvSpPr>
          <p:spPr>
            <a:xfrm>
              <a:off x="4382851" y="1899750"/>
              <a:ext cx="1205214" cy="333227"/>
            </a:xfrm>
            <a:prstGeom prst="roundRect">
              <a:avLst>
                <a:gd name="adj" fmla="val 24939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kubelet</a:t>
              </a:r>
            </a:p>
          </p:txBody>
        </p:sp>
        <p:sp>
          <p:nvSpPr>
            <p:cNvPr id="20" name="JobEx"/>
            <p:cNvSpPr/>
            <p:nvPr/>
          </p:nvSpPr>
          <p:spPr>
            <a:xfrm>
              <a:off x="1361975" y="2788545"/>
              <a:ext cx="904682" cy="271847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JobEx</a:t>
              </a:r>
            </a:p>
          </p:txBody>
        </p:sp>
        <p:sp>
          <p:nvSpPr>
            <p:cNvPr id="21" name="Queue"/>
            <p:cNvSpPr/>
            <p:nvPr/>
          </p:nvSpPr>
          <p:spPr>
            <a:xfrm>
              <a:off x="1361975" y="3083660"/>
              <a:ext cx="904682" cy="271848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Queue</a:t>
              </a:r>
            </a:p>
          </p:txBody>
        </p:sp>
        <p:sp>
          <p:nvSpPr>
            <p:cNvPr id="22" name="ETCD"/>
            <p:cNvSpPr/>
            <p:nvPr/>
          </p:nvSpPr>
          <p:spPr>
            <a:xfrm>
              <a:off x="4789625" y="3142300"/>
              <a:ext cx="726437" cy="306001"/>
            </a:xfrm>
            <a:prstGeom prst="rect">
              <a:avLst/>
            </a:prstGeom>
            <a:solidFill>
              <a:srgbClr val="011993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sz="1400" kern="0" dirty="0">
                  <a:cs typeface="Arial"/>
                  <a:sym typeface="Arial"/>
                </a:rPr>
                <a:t>ETCD</a:t>
              </a:r>
            </a:p>
          </p:txBody>
        </p:sp>
        <p:sp>
          <p:nvSpPr>
            <p:cNvPr id="23" name="kubectl"/>
            <p:cNvSpPr/>
            <p:nvPr/>
          </p:nvSpPr>
          <p:spPr>
            <a:xfrm>
              <a:off x="113903" y="2852031"/>
              <a:ext cx="824984" cy="270708"/>
            </a:xfrm>
            <a:prstGeom prst="roundRect">
              <a:avLst>
                <a:gd name="adj" fmla="val 30699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kubectl</a:t>
              </a:r>
            </a:p>
          </p:txBody>
        </p:sp>
        <p:sp>
          <p:nvSpPr>
            <p:cNvPr id="24" name="vkctl"/>
            <p:cNvSpPr/>
            <p:nvPr/>
          </p:nvSpPr>
          <p:spPr>
            <a:xfrm>
              <a:off x="113903" y="3305726"/>
              <a:ext cx="824984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vkctl</a:t>
              </a:r>
            </a:p>
          </p:txBody>
        </p:sp>
        <p:sp>
          <p:nvSpPr>
            <p:cNvPr id="25" name="Google Shape;372;p38"/>
            <p:cNvSpPr/>
            <p:nvPr/>
          </p:nvSpPr>
          <p:spPr>
            <a:xfrm>
              <a:off x="938886" y="3455770"/>
              <a:ext cx="313201" cy="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singularity"/>
            <p:cNvSpPr/>
            <p:nvPr/>
          </p:nvSpPr>
          <p:spPr>
            <a:xfrm>
              <a:off x="4416302" y="1688057"/>
              <a:ext cx="583847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singularity</a:t>
              </a:r>
            </a:p>
          </p:txBody>
        </p:sp>
        <p:sp>
          <p:nvSpPr>
            <p:cNvPr id="27" name="topology"/>
            <p:cNvSpPr/>
            <p:nvPr/>
          </p:nvSpPr>
          <p:spPr>
            <a:xfrm>
              <a:off x="5020754" y="1688057"/>
              <a:ext cx="519157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topology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</a:t>
            </a:r>
            <a:r>
              <a:rPr lang="en-US" altLang="zh-CN" dirty="0" smtClean="0"/>
              <a:t>MPI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0"/>
          <a:stretch/>
        </p:blipFill>
        <p:spPr>
          <a:xfrm>
            <a:off x="6934850" y="1336212"/>
            <a:ext cx="4682802" cy="31659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5677" y="2379652"/>
            <a:ext cx="811348" cy="35971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mpirun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770" y="1436231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w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orker_1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6770" y="3390778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worker_3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4662" y="2428546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w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orker_2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1107025" y="1616088"/>
            <a:ext cx="1869745" cy="94342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1107025" y="2559509"/>
            <a:ext cx="1869745" cy="101112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>
            <a:off x="1107025" y="2559509"/>
            <a:ext cx="3467637" cy="4889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stCxn id="7" idx="0"/>
            <a:endCxn id="6" idx="2"/>
          </p:cNvCxnSpPr>
          <p:nvPr/>
        </p:nvCxnSpPr>
        <p:spPr>
          <a:xfrm flipV="1">
            <a:off x="3534063" y="1795944"/>
            <a:ext cx="0" cy="159483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8" idx="0"/>
            <a:endCxn id="6" idx="3"/>
          </p:cNvCxnSpPr>
          <p:nvPr/>
        </p:nvCxnSpPr>
        <p:spPr>
          <a:xfrm flipH="1" flipV="1">
            <a:off x="4091355" y="1616088"/>
            <a:ext cx="1040600" cy="81245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8" idx="2"/>
            <a:endCxn id="7" idx="3"/>
          </p:cNvCxnSpPr>
          <p:nvPr/>
        </p:nvCxnSpPr>
        <p:spPr>
          <a:xfrm flipH="1">
            <a:off x="4091355" y="2788259"/>
            <a:ext cx="1040600" cy="78237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右箭头 14"/>
          <p:cNvSpPr/>
          <p:nvPr/>
        </p:nvSpPr>
        <p:spPr>
          <a:xfrm>
            <a:off x="6229721" y="2141144"/>
            <a:ext cx="218596" cy="93451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8659" y="5010478"/>
            <a:ext cx="4420915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Multiple Pod Template</a:t>
            </a: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Lifecycle Policy</a:t>
            </a: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Gang-scheduling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33378" y="5010478"/>
            <a:ext cx="717950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ssh</a:t>
            </a: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or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kubectl</a:t>
            </a:r>
            <a:endParaRPr kumimoji="0" lang="en-US" altLang="zh-CN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 Neue"/>
              <a:cs typeface="Helvetica Neue"/>
              <a:sym typeface="Helvetica Neue"/>
            </a:endParaRP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Complete job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when </a:t>
            </a:r>
            <a:r>
              <a:rPr kumimoji="0" lang="en-US" altLang="zh-CN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mpirun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completed</a:t>
            </a: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baseline="0" dirty="0" smtClean="0">
                <a:latin typeface="+mj-lt"/>
              </a:rPr>
              <a:t>Headless service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27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</a:t>
            </a:r>
            <a:r>
              <a:rPr lang="en-US" altLang="zh-CN" dirty="0" smtClean="0"/>
              <a:t>MPI</a:t>
            </a:r>
            <a:endParaRPr lang="en-US" altLang="zh-CN" dirty="0"/>
          </a:p>
        </p:txBody>
      </p:sp>
      <p:pic>
        <p:nvPicPr>
          <p:cNvPr id="4" name="Picture 2" descr="C:\Users\m00483107\AppData\Roaming\eSpace_Desktop\UserData\m00483107\imagefiles\E84730F8-0D97-4395-8206-DE94514C5A6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9" y="1443830"/>
            <a:ext cx="4988857" cy="47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00483107\AppData\Roaming\eSpace_Desktop\UserData\m00483107\imagefiles\636F1F57-D449-4E19-84BC-8F495C4D26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31" y="1449534"/>
            <a:ext cx="6136315" cy="21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18031" y="3909816"/>
            <a:ext cx="61363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workers are deleted by job controller because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sshd</a:t>
            </a:r>
            <a:endParaRPr lang="en-US" altLang="zh-CN" sz="2000" b="0" kern="1200" dirty="0" smtClean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pod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mpiexec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mpirun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will not be deleted for output</a:t>
            </a:r>
          </a:p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pod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mpiexec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mpirun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may restart few times because of network setup delay</a:t>
            </a:r>
          </a:p>
        </p:txBody>
      </p:sp>
    </p:spTree>
    <p:extLst>
      <p:ext uri="{BB962C8B-B14F-4D97-AF65-F5344CB8AC3E}">
        <p14:creationId xmlns:p14="http://schemas.microsoft.com/office/powerpoint/2010/main" val="22775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</a:t>
            </a:r>
            <a:r>
              <a:rPr lang="en-US" altLang="zh-CN"/>
              <a:t>: </a:t>
            </a:r>
            <a:r>
              <a:rPr lang="en-US" altLang="zh-CN" smtClean="0"/>
              <a:t>Fair </a:t>
            </a:r>
            <a:r>
              <a:rPr lang="en-US" altLang="zh-CN" dirty="0" smtClean="0"/>
              <a:t>Share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1" y="1449534"/>
            <a:ext cx="10728733" cy="46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page_Image version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32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8A0887A8-4992-430D-A22B-387EB9C47738}"/>
    </a:ext>
  </a:extLst>
</a:theme>
</file>

<file path=ppt/theme/theme2.xml><?xml version="1.0" encoding="utf-8"?>
<a:theme xmlns:a="http://schemas.openxmlformats.org/drawingml/2006/main" name="Contents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2200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7F965568-C178-49C0-A2C8-5456BA75CAF0}"/>
    </a:ext>
  </a:extLst>
</a:theme>
</file>

<file path=ppt/theme/theme3.xml><?xml version="1.0" encoding="utf-8"?>
<a:theme xmlns:a="http://schemas.openxmlformats.org/drawingml/2006/main" name="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7051439E-9303-4376-88EF-F87A0107B41A}"/>
    </a:ext>
  </a:extLst>
</a:theme>
</file>

<file path=ppt/theme/theme4.xml><?xml version="1.0" encoding="utf-8"?>
<a:theme xmlns:a="http://schemas.openxmlformats.org/drawingml/2006/main" name="End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48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BA2AFB3B-5502-45F5-B8D6-00C3ECC5B1B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2449</TotalTime>
  <Words>739</Words>
  <Application>Microsoft Office PowerPoint</Application>
  <PresentationFormat>自定义</PresentationFormat>
  <Paragraphs>184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Helvetica Neue</vt:lpstr>
      <vt:lpstr>Helvetica Neue Medium</vt:lpstr>
      <vt:lpstr>Roboto Medium</vt:lpstr>
      <vt:lpstr>Microsoft YaHei</vt:lpstr>
      <vt:lpstr>Microsoft YaHei</vt:lpstr>
      <vt:lpstr>等线</vt:lpstr>
      <vt:lpstr>黑体</vt:lpstr>
      <vt:lpstr>Arial</vt:lpstr>
      <vt:lpstr>Calibri</vt:lpstr>
      <vt:lpstr>Helvetica</vt:lpstr>
      <vt:lpstr>Wingdings</vt:lpstr>
      <vt:lpstr>Cover page_Image version</vt:lpstr>
      <vt:lpstr>Contents page</vt:lpstr>
      <vt:lpstr>Chapter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Mada (Klaus)</dc:creator>
  <cp:lastModifiedBy>Mada (Klaus)</cp:lastModifiedBy>
  <cp:revision>100</cp:revision>
  <dcterms:created xsi:type="dcterms:W3CDTF">2019-09-16T02:40:10Z</dcterms:created>
  <dcterms:modified xsi:type="dcterms:W3CDTF">2019-12-25T03:30:31Z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(3)rFUBY1Gz4K2iMHjkItTdanhj2CpcP9HORuNWuLgLypTpfSsqV8ifg9l4RLjsqj7ENQTi7SMZ
sFNF+8Zivyowegoei4QoZoffAHMvNa93LmlpQG2OczW6489VXiyGVgscQLSL9A9Cgv3xsRIs
ciBNYt1h7fB6K0ScR9KtptjOJFZvGdeWaIr130ZWreVjjCA4BgcWFWv3EAmr1zUTB3c3EN9D
lXedC/W8CHJji1A19M</vt:lpwstr>
  </property>
  <property fmtid="{D5CDD505-2E9C-101B-9397-08002B2CF9AE}" pid="3" name="_2015_ms_pID_7253431">
    <vt:lpwstr>8P4Ia7x2fWpz+P7B17Mjnp/4jTh+UKagN/KLUhRk6sgA3XD+I7nslL
nDvUbsdMlY8tWP2R+S9iMnK8ncPKAmCIy6cUxWyG1tdBrWeRoUonJXUCpB0awWHEZFEgVh3b
xSpWVgbPzoF8PzdZqYz7LJqyeqyZ/qrqqkAq6nGBBs44RGsXq6ZcFxxrKNM8iw5y62iggQpM
0pXTHkgGWAbqPM0gS9JWgDrC2OmpDvZX3tu3</vt:lpwstr>
  </property>
  <property fmtid="{D5CDD505-2E9C-101B-9397-08002B2CF9AE}" pid="4" name="_2015_ms_pID_7253432">
    <vt:lpwstr>eQ==</vt:lpwstr>
  </property>
</Properties>
</file>