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30D3-30D5-4B58-8DE5-6D8F76D7E3AB}"/>
              </a:ext>
            </a:extLst>
          </p:cNvPr>
          <p:cNvSpPr>
            <a:spLocks noGrp="1"/>
          </p:cNvSpPr>
          <p:nvPr>
            <p:ph type="ctrTitle"/>
          </p:nvPr>
        </p:nvSpPr>
        <p:spPr/>
        <p:txBody>
          <a:bodyPr/>
          <a:lstStyle/>
          <a:p>
            <a:r>
              <a:rPr lang="en-US" dirty="0"/>
              <a:t>	</a:t>
            </a:r>
            <a:r>
              <a:rPr lang="en-US" sz="5400" dirty="0"/>
              <a:t>LIVESTOCK-TRADE</a:t>
            </a:r>
          </a:p>
        </p:txBody>
      </p:sp>
      <p:sp>
        <p:nvSpPr>
          <p:cNvPr id="3" name="Subtitle 2">
            <a:extLst>
              <a:ext uri="{FF2B5EF4-FFF2-40B4-BE49-F238E27FC236}">
                <a16:creationId xmlns:a16="http://schemas.microsoft.com/office/drawing/2014/main" id="{5DAE1D3E-6408-4976-861B-CFF12706842C}"/>
              </a:ext>
            </a:extLst>
          </p:cNvPr>
          <p:cNvSpPr>
            <a:spLocks noGrp="1"/>
          </p:cNvSpPr>
          <p:nvPr>
            <p:ph type="subTitle" idx="1"/>
          </p:nvPr>
        </p:nvSpPr>
        <p:spPr/>
        <p:txBody>
          <a:bodyPr/>
          <a:lstStyle/>
          <a:p>
            <a:endParaRPr lang="en-US" dirty="0"/>
          </a:p>
          <a:p>
            <a:r>
              <a:rPr lang="en-US" sz="2000" dirty="0"/>
              <a:t>Business model canvas  </a:t>
            </a:r>
          </a:p>
        </p:txBody>
      </p:sp>
      <p:pic>
        <p:nvPicPr>
          <p:cNvPr id="5" name="Picture 4">
            <a:extLst>
              <a:ext uri="{FF2B5EF4-FFF2-40B4-BE49-F238E27FC236}">
                <a16:creationId xmlns:a16="http://schemas.microsoft.com/office/drawing/2014/main" id="{13CD3879-CE9C-474B-87B0-25D601759095}"/>
              </a:ext>
            </a:extLst>
          </p:cNvPr>
          <p:cNvPicPr>
            <a:picLocks noChangeAspect="1"/>
          </p:cNvPicPr>
          <p:nvPr/>
        </p:nvPicPr>
        <p:blipFill rotWithShape="1">
          <a:blip r:embed="rId2"/>
          <a:srcRect l="16527" t="10477" r="19478" b="12480"/>
          <a:stretch/>
        </p:blipFill>
        <p:spPr>
          <a:xfrm>
            <a:off x="2054085" y="2073013"/>
            <a:ext cx="1404731" cy="1258956"/>
          </a:xfrm>
          <a:prstGeom prst="rect">
            <a:avLst/>
          </a:prstGeom>
        </p:spPr>
      </p:pic>
      <p:pic>
        <p:nvPicPr>
          <p:cNvPr id="6" name="Google Shape;149;p1">
            <a:extLst>
              <a:ext uri="{FF2B5EF4-FFF2-40B4-BE49-F238E27FC236}">
                <a16:creationId xmlns:a16="http://schemas.microsoft.com/office/drawing/2014/main" id="{14AE83C6-BB67-415B-B7C3-A63F479C014C}"/>
              </a:ext>
            </a:extLst>
          </p:cNvPr>
          <p:cNvPicPr preferRelativeResize="0"/>
          <p:nvPr/>
        </p:nvPicPr>
        <p:blipFill rotWithShape="1">
          <a:blip r:embed="rId3">
            <a:alphaModFix/>
          </a:blip>
          <a:srcRect/>
          <a:stretch/>
        </p:blipFill>
        <p:spPr>
          <a:xfrm>
            <a:off x="4287078" y="33672"/>
            <a:ext cx="3617843" cy="1721164"/>
          </a:xfrm>
          <a:prstGeom prst="rect">
            <a:avLst/>
          </a:prstGeom>
          <a:noFill/>
          <a:ln>
            <a:noFill/>
          </a:ln>
        </p:spPr>
      </p:pic>
    </p:spTree>
    <p:extLst>
      <p:ext uri="{BB962C8B-B14F-4D97-AF65-F5344CB8AC3E}">
        <p14:creationId xmlns:p14="http://schemas.microsoft.com/office/powerpoint/2010/main" val="894845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0911-F950-44F8-9981-4BC582B1D8EC}"/>
              </a:ext>
            </a:extLst>
          </p:cNvPr>
          <p:cNvSpPr>
            <a:spLocks noGrp="1"/>
          </p:cNvSpPr>
          <p:nvPr>
            <p:ph type="title"/>
          </p:nvPr>
        </p:nvSpPr>
        <p:spPr/>
        <p:txBody>
          <a:bodyPr/>
          <a:lstStyle/>
          <a:p>
            <a:r>
              <a:rPr lang="en-US" dirty="0"/>
              <a:t>				KEY RESOURCES</a:t>
            </a:r>
          </a:p>
        </p:txBody>
      </p:sp>
      <p:sp>
        <p:nvSpPr>
          <p:cNvPr id="3" name="Content Placeholder 2">
            <a:extLst>
              <a:ext uri="{FF2B5EF4-FFF2-40B4-BE49-F238E27FC236}">
                <a16:creationId xmlns:a16="http://schemas.microsoft.com/office/drawing/2014/main" id="{34174A0D-5656-41CB-8705-5F55F08E8FB4}"/>
              </a:ext>
            </a:extLst>
          </p:cNvPr>
          <p:cNvSpPr>
            <a:spLocks noGrp="1"/>
          </p:cNvSpPr>
          <p:nvPr>
            <p:ph idx="1"/>
          </p:nvPr>
        </p:nvSpPr>
        <p:spPr/>
        <p:txBody>
          <a:bodyPr/>
          <a:lstStyle/>
          <a:p>
            <a:pPr marL="0" indent="0">
              <a:buNone/>
            </a:pPr>
            <a:endParaRPr lang="en-US" dirty="0"/>
          </a:p>
          <a:p>
            <a:endParaRPr lang="en-US" dirty="0"/>
          </a:p>
          <a:p>
            <a:r>
              <a:rPr lang="en-US" dirty="0"/>
              <a:t>Finance resources  </a:t>
            </a:r>
          </a:p>
          <a:p>
            <a:r>
              <a:rPr lang="en-US" dirty="0"/>
              <a:t>Human resources</a:t>
            </a:r>
          </a:p>
          <a:p>
            <a:r>
              <a:rPr lang="en-US" dirty="0"/>
              <a:t>Intellectual Property rights </a:t>
            </a:r>
          </a:p>
          <a:p>
            <a:endParaRPr lang="en-US" dirty="0"/>
          </a:p>
        </p:txBody>
      </p:sp>
      <p:pic>
        <p:nvPicPr>
          <p:cNvPr id="5" name="Picture 4">
            <a:extLst>
              <a:ext uri="{FF2B5EF4-FFF2-40B4-BE49-F238E27FC236}">
                <a16:creationId xmlns:a16="http://schemas.microsoft.com/office/drawing/2014/main" id="{BAD9C200-F333-482F-8DC9-CC9508D17F99}"/>
              </a:ext>
            </a:extLst>
          </p:cNvPr>
          <p:cNvPicPr>
            <a:picLocks noChangeAspect="1"/>
          </p:cNvPicPr>
          <p:nvPr/>
        </p:nvPicPr>
        <p:blipFill rotWithShape="1">
          <a:blip r:embed="rId2"/>
          <a:srcRect l="5983" b="22462"/>
          <a:stretch/>
        </p:blipFill>
        <p:spPr>
          <a:xfrm>
            <a:off x="5327374" y="2091231"/>
            <a:ext cx="5830955" cy="2675538"/>
          </a:xfrm>
          <a:prstGeom prst="rect">
            <a:avLst/>
          </a:prstGeom>
        </p:spPr>
      </p:pic>
    </p:spTree>
    <p:extLst>
      <p:ext uri="{BB962C8B-B14F-4D97-AF65-F5344CB8AC3E}">
        <p14:creationId xmlns:p14="http://schemas.microsoft.com/office/powerpoint/2010/main" val="1466731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CCC6-BB56-4BD0-A95D-B6239C0F0FBE}"/>
              </a:ext>
            </a:extLst>
          </p:cNvPr>
          <p:cNvSpPr>
            <a:spLocks noGrp="1"/>
          </p:cNvSpPr>
          <p:nvPr>
            <p:ph type="title"/>
          </p:nvPr>
        </p:nvSpPr>
        <p:spPr/>
        <p:txBody>
          <a:bodyPr/>
          <a:lstStyle/>
          <a:p>
            <a:r>
              <a:rPr lang="en-US" dirty="0"/>
              <a:t>				KEY PARTNERS</a:t>
            </a:r>
          </a:p>
        </p:txBody>
      </p:sp>
      <p:sp>
        <p:nvSpPr>
          <p:cNvPr id="3" name="Content Placeholder 2">
            <a:extLst>
              <a:ext uri="{FF2B5EF4-FFF2-40B4-BE49-F238E27FC236}">
                <a16:creationId xmlns:a16="http://schemas.microsoft.com/office/drawing/2014/main" id="{FEAA0F27-4AFA-4264-B2EE-804D17E84E45}"/>
              </a:ext>
            </a:extLst>
          </p:cNvPr>
          <p:cNvSpPr>
            <a:spLocks noGrp="1"/>
          </p:cNvSpPr>
          <p:nvPr>
            <p:ph idx="1"/>
          </p:nvPr>
        </p:nvSpPr>
        <p:spPr/>
        <p:txBody>
          <a:bodyPr/>
          <a:lstStyle/>
          <a:p>
            <a:endParaRPr lang="en-US" dirty="0"/>
          </a:p>
          <a:p>
            <a:endParaRPr lang="en-US" dirty="0"/>
          </a:p>
          <a:p>
            <a:r>
              <a:rPr lang="en-US" dirty="0"/>
              <a:t>Payment Providers – Mpesa, Tigo Pesa, Halotel Money</a:t>
            </a:r>
          </a:p>
          <a:p>
            <a:r>
              <a:rPr lang="en-US" dirty="0"/>
              <a:t>Government </a:t>
            </a:r>
          </a:p>
          <a:p>
            <a:r>
              <a:rPr lang="en-US" dirty="0"/>
              <a:t>Pastoralists</a:t>
            </a:r>
          </a:p>
          <a:p>
            <a:r>
              <a:rPr lang="en-US" dirty="0"/>
              <a:t>Meat Processing companies – Afri Meat, Arusha Meat, Arusha Sausage, Various butcheries</a:t>
            </a:r>
          </a:p>
          <a:p>
            <a:endParaRPr lang="en-US" dirty="0"/>
          </a:p>
          <a:p>
            <a:endParaRPr lang="en-US" dirty="0"/>
          </a:p>
        </p:txBody>
      </p:sp>
      <p:pic>
        <p:nvPicPr>
          <p:cNvPr id="5" name="Picture 4">
            <a:extLst>
              <a:ext uri="{FF2B5EF4-FFF2-40B4-BE49-F238E27FC236}">
                <a16:creationId xmlns:a16="http://schemas.microsoft.com/office/drawing/2014/main" id="{287B88ED-01CC-4C0D-9F50-27941832061C}"/>
              </a:ext>
            </a:extLst>
          </p:cNvPr>
          <p:cNvPicPr>
            <a:picLocks noChangeAspect="1"/>
          </p:cNvPicPr>
          <p:nvPr/>
        </p:nvPicPr>
        <p:blipFill>
          <a:blip r:embed="rId2"/>
          <a:stretch>
            <a:fillRect/>
          </a:stretch>
        </p:blipFill>
        <p:spPr>
          <a:xfrm>
            <a:off x="7434470" y="2198411"/>
            <a:ext cx="3816626" cy="2307328"/>
          </a:xfrm>
          <a:prstGeom prst="rect">
            <a:avLst/>
          </a:prstGeom>
        </p:spPr>
      </p:pic>
    </p:spTree>
    <p:extLst>
      <p:ext uri="{BB962C8B-B14F-4D97-AF65-F5344CB8AC3E}">
        <p14:creationId xmlns:p14="http://schemas.microsoft.com/office/powerpoint/2010/main" val="205538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C7E3-8F88-4B70-8FF3-2E84B020A709}"/>
              </a:ext>
            </a:extLst>
          </p:cNvPr>
          <p:cNvSpPr>
            <a:spLocks noGrp="1"/>
          </p:cNvSpPr>
          <p:nvPr>
            <p:ph type="title"/>
          </p:nvPr>
        </p:nvSpPr>
        <p:spPr/>
        <p:txBody>
          <a:bodyPr/>
          <a:lstStyle/>
          <a:p>
            <a:r>
              <a:rPr lang="en-US" dirty="0"/>
              <a:t>			COST STRUCTURE</a:t>
            </a:r>
          </a:p>
        </p:txBody>
      </p:sp>
      <p:sp>
        <p:nvSpPr>
          <p:cNvPr id="3" name="Content Placeholder 2">
            <a:extLst>
              <a:ext uri="{FF2B5EF4-FFF2-40B4-BE49-F238E27FC236}">
                <a16:creationId xmlns:a16="http://schemas.microsoft.com/office/drawing/2014/main" id="{AD19031A-CA81-4E1A-BCC4-C5E2D7DE5C4C}"/>
              </a:ext>
            </a:extLst>
          </p:cNvPr>
          <p:cNvSpPr>
            <a:spLocks noGrp="1"/>
          </p:cNvSpPr>
          <p:nvPr>
            <p:ph idx="1"/>
          </p:nvPr>
        </p:nvSpPr>
        <p:spPr/>
        <p:txBody>
          <a:bodyPr/>
          <a:lstStyle/>
          <a:p>
            <a:endParaRPr lang="en-US" dirty="0"/>
          </a:p>
          <a:p>
            <a:endParaRPr lang="en-US" dirty="0"/>
          </a:p>
          <a:p>
            <a:r>
              <a:rPr lang="en-US" dirty="0"/>
              <a:t>Expenses from government levies</a:t>
            </a:r>
          </a:p>
          <a:p>
            <a:r>
              <a:rPr lang="en-US" dirty="0"/>
              <a:t>Content designers</a:t>
            </a:r>
          </a:p>
          <a:p>
            <a:r>
              <a:rPr lang="en-US" dirty="0"/>
              <a:t>Platform Cost – (hosting, upgrades)</a:t>
            </a:r>
          </a:p>
          <a:p>
            <a:endParaRPr lang="en-US" dirty="0"/>
          </a:p>
        </p:txBody>
      </p:sp>
    </p:spTree>
    <p:extLst>
      <p:ext uri="{BB962C8B-B14F-4D97-AF65-F5344CB8AC3E}">
        <p14:creationId xmlns:p14="http://schemas.microsoft.com/office/powerpoint/2010/main" val="13074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0D8E-734E-42B7-AF55-C9AF51ACE23F}"/>
              </a:ext>
            </a:extLst>
          </p:cNvPr>
          <p:cNvSpPr>
            <a:spLocks noGrp="1"/>
          </p:cNvSpPr>
          <p:nvPr>
            <p:ph type="title"/>
          </p:nvPr>
        </p:nvSpPr>
        <p:spPr/>
        <p:txBody>
          <a:bodyPr/>
          <a:lstStyle/>
          <a:p>
            <a:r>
              <a:rPr lang="en-US" dirty="0"/>
              <a:t>			REVENUE STREAMS</a:t>
            </a:r>
          </a:p>
        </p:txBody>
      </p:sp>
      <p:sp>
        <p:nvSpPr>
          <p:cNvPr id="3" name="Content Placeholder 2">
            <a:extLst>
              <a:ext uri="{FF2B5EF4-FFF2-40B4-BE49-F238E27FC236}">
                <a16:creationId xmlns:a16="http://schemas.microsoft.com/office/drawing/2014/main" id="{F384BB99-C283-4B87-B189-02E4CEE0F8B9}"/>
              </a:ext>
            </a:extLst>
          </p:cNvPr>
          <p:cNvSpPr>
            <a:spLocks noGrp="1"/>
          </p:cNvSpPr>
          <p:nvPr>
            <p:ph idx="1"/>
          </p:nvPr>
        </p:nvSpPr>
        <p:spPr/>
        <p:txBody>
          <a:bodyPr/>
          <a:lstStyle/>
          <a:p>
            <a:pPr marL="0" indent="0">
              <a:buNone/>
            </a:pPr>
            <a:endParaRPr lang="en-US" dirty="0"/>
          </a:p>
          <a:p>
            <a:pPr marL="0" indent="0">
              <a:buNone/>
            </a:pPr>
            <a:endParaRPr lang="en-US" dirty="0"/>
          </a:p>
          <a:p>
            <a:r>
              <a:rPr lang="en-US" dirty="0"/>
              <a:t>Subscription fee for sellers</a:t>
            </a:r>
          </a:p>
          <a:p>
            <a:r>
              <a:rPr lang="en-US" dirty="0"/>
              <a:t>Commission fees on sales</a:t>
            </a:r>
          </a:p>
          <a:p>
            <a:endParaRPr lang="en-US" dirty="0"/>
          </a:p>
        </p:txBody>
      </p:sp>
      <p:pic>
        <p:nvPicPr>
          <p:cNvPr id="5" name="Picture 4">
            <a:extLst>
              <a:ext uri="{FF2B5EF4-FFF2-40B4-BE49-F238E27FC236}">
                <a16:creationId xmlns:a16="http://schemas.microsoft.com/office/drawing/2014/main" id="{512BED33-8889-446D-BA5E-FCC875A57739}"/>
              </a:ext>
            </a:extLst>
          </p:cNvPr>
          <p:cNvPicPr>
            <a:picLocks noChangeAspect="1"/>
          </p:cNvPicPr>
          <p:nvPr/>
        </p:nvPicPr>
        <p:blipFill>
          <a:blip r:embed="rId2"/>
          <a:stretch>
            <a:fillRect/>
          </a:stretch>
        </p:blipFill>
        <p:spPr>
          <a:xfrm>
            <a:off x="5141844" y="2015732"/>
            <a:ext cx="5913010" cy="3240156"/>
          </a:xfrm>
          <a:prstGeom prst="rect">
            <a:avLst/>
          </a:prstGeom>
        </p:spPr>
      </p:pic>
    </p:spTree>
    <p:extLst>
      <p:ext uri="{BB962C8B-B14F-4D97-AF65-F5344CB8AC3E}">
        <p14:creationId xmlns:p14="http://schemas.microsoft.com/office/powerpoint/2010/main" val="1459999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AD1828-F1A0-4535-8284-642D1B18F39A}"/>
              </a:ext>
            </a:extLst>
          </p:cNvPr>
          <p:cNvSpPr txBox="1"/>
          <p:nvPr/>
        </p:nvSpPr>
        <p:spPr>
          <a:xfrm>
            <a:off x="4306957" y="2903090"/>
            <a:ext cx="6808304" cy="1015663"/>
          </a:xfrm>
          <a:prstGeom prst="rect">
            <a:avLst/>
          </a:prstGeom>
          <a:noFill/>
        </p:spPr>
        <p:txBody>
          <a:bodyPr wrap="square">
            <a:spAutoFit/>
          </a:bodyPr>
          <a:lstStyle/>
          <a:p>
            <a:pPr marL="0" indent="0">
              <a:buNone/>
            </a:pPr>
            <a:r>
              <a:rPr lang="en-US" sz="6000" dirty="0"/>
              <a:t>THE END</a:t>
            </a:r>
          </a:p>
        </p:txBody>
      </p:sp>
    </p:spTree>
    <p:extLst>
      <p:ext uri="{BB962C8B-B14F-4D97-AF65-F5344CB8AC3E}">
        <p14:creationId xmlns:p14="http://schemas.microsoft.com/office/powerpoint/2010/main" val="131972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768B-462B-4DB0-A153-F6492E65132F}"/>
              </a:ext>
            </a:extLst>
          </p:cNvPr>
          <p:cNvSpPr>
            <a:spLocks noGrp="1"/>
          </p:cNvSpPr>
          <p:nvPr>
            <p:ph type="title"/>
          </p:nvPr>
        </p:nvSpPr>
        <p:spPr/>
        <p:txBody>
          <a:bodyPr/>
          <a:lstStyle/>
          <a:p>
            <a:r>
              <a:rPr lang="en-US" dirty="0"/>
              <a:t>Project  team members</a:t>
            </a:r>
          </a:p>
        </p:txBody>
      </p:sp>
      <p:sp>
        <p:nvSpPr>
          <p:cNvPr id="3" name="Content Placeholder 2">
            <a:extLst>
              <a:ext uri="{FF2B5EF4-FFF2-40B4-BE49-F238E27FC236}">
                <a16:creationId xmlns:a16="http://schemas.microsoft.com/office/drawing/2014/main" id="{83B5F94D-E910-49A7-B216-691E68CAB9BF}"/>
              </a:ext>
            </a:extLst>
          </p:cNvPr>
          <p:cNvSpPr>
            <a:spLocks noGrp="1"/>
          </p:cNvSpPr>
          <p:nvPr>
            <p:ph idx="1"/>
          </p:nvPr>
        </p:nvSpPr>
        <p:spPr/>
        <p:txBody>
          <a:bodyPr/>
          <a:lstStyle/>
          <a:p>
            <a:pPr marL="0" indent="0">
              <a:buNone/>
            </a:pPr>
            <a:endParaRPr lang="en-US" dirty="0"/>
          </a:p>
          <a:p>
            <a:pPr marL="0" indent="0">
              <a:buNone/>
            </a:pPr>
            <a:r>
              <a:rPr lang="en-US" dirty="0"/>
              <a:t>1. Kitauka Innocent </a:t>
            </a:r>
          </a:p>
          <a:p>
            <a:pPr marL="0" indent="0">
              <a:buNone/>
            </a:pPr>
            <a:r>
              <a:rPr lang="en-US" dirty="0"/>
              <a:t>2. Sijali Madikah </a:t>
            </a:r>
          </a:p>
          <a:p>
            <a:pPr marL="0" indent="0">
              <a:buNone/>
            </a:pPr>
            <a:r>
              <a:rPr lang="en-US" dirty="0"/>
              <a:t>3. Nkeshimana Carmel</a:t>
            </a:r>
          </a:p>
          <a:p>
            <a:pPr marL="0" indent="0">
              <a:buNone/>
            </a:pPr>
            <a:r>
              <a:rPr lang="en-US" dirty="0"/>
              <a:t>4. Japheth  Mumo </a:t>
            </a:r>
          </a:p>
          <a:p>
            <a:pPr marL="0" indent="0">
              <a:buNone/>
            </a:pPr>
            <a:endParaRPr lang="en-US" dirty="0"/>
          </a:p>
        </p:txBody>
      </p:sp>
    </p:spTree>
    <p:extLst>
      <p:ext uri="{BB962C8B-B14F-4D97-AF65-F5344CB8AC3E}">
        <p14:creationId xmlns:p14="http://schemas.microsoft.com/office/powerpoint/2010/main" val="17359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C349-5B1D-47AA-94EF-9467EA571857}"/>
              </a:ext>
            </a:extLst>
          </p:cNvPr>
          <p:cNvSpPr>
            <a:spLocks noGrp="1"/>
          </p:cNvSpPr>
          <p:nvPr>
            <p:ph type="title"/>
          </p:nvPr>
        </p:nvSpPr>
        <p:spPr/>
        <p:txBody>
          <a:bodyPr/>
          <a:lstStyle/>
          <a:p>
            <a:r>
              <a:rPr lang="en-US" dirty="0"/>
              <a:t>Description of the business</a:t>
            </a:r>
          </a:p>
        </p:txBody>
      </p:sp>
      <p:sp>
        <p:nvSpPr>
          <p:cNvPr id="3" name="Content Placeholder 2">
            <a:extLst>
              <a:ext uri="{FF2B5EF4-FFF2-40B4-BE49-F238E27FC236}">
                <a16:creationId xmlns:a16="http://schemas.microsoft.com/office/drawing/2014/main" id="{DD23FB4C-3806-49F1-A17A-2215A8C61171}"/>
              </a:ext>
            </a:extLst>
          </p:cNvPr>
          <p:cNvSpPr>
            <a:spLocks noGrp="1"/>
          </p:cNvSpPr>
          <p:nvPr>
            <p:ph idx="1"/>
          </p:nvPr>
        </p:nvSpPr>
        <p:spPr/>
        <p:txBody>
          <a:bodyPr/>
          <a:lstStyle/>
          <a:p>
            <a:r>
              <a:rPr lang="en-US" dirty="0"/>
              <a:t>We are building a Mobile App and a website where local Wananchi can sell livestock from their distributed areas with ease and convenience.</a:t>
            </a:r>
          </a:p>
          <a:p>
            <a:endParaRPr lang="en-US" dirty="0"/>
          </a:p>
        </p:txBody>
      </p:sp>
      <p:pic>
        <p:nvPicPr>
          <p:cNvPr id="5" name="Picture 4">
            <a:extLst>
              <a:ext uri="{FF2B5EF4-FFF2-40B4-BE49-F238E27FC236}">
                <a16:creationId xmlns:a16="http://schemas.microsoft.com/office/drawing/2014/main" id="{FCF93659-DC7E-4F3E-A223-FDDEB46EDA5D}"/>
              </a:ext>
            </a:extLst>
          </p:cNvPr>
          <p:cNvPicPr>
            <a:picLocks noChangeAspect="1"/>
          </p:cNvPicPr>
          <p:nvPr/>
        </p:nvPicPr>
        <p:blipFill rotWithShape="1">
          <a:blip r:embed="rId2"/>
          <a:srcRect b="8421"/>
          <a:stretch/>
        </p:blipFill>
        <p:spPr>
          <a:xfrm>
            <a:off x="1828799" y="2835964"/>
            <a:ext cx="8176591" cy="3074505"/>
          </a:xfrm>
          <a:prstGeom prst="rect">
            <a:avLst/>
          </a:prstGeom>
        </p:spPr>
      </p:pic>
    </p:spTree>
    <p:extLst>
      <p:ext uri="{BB962C8B-B14F-4D97-AF65-F5344CB8AC3E}">
        <p14:creationId xmlns:p14="http://schemas.microsoft.com/office/powerpoint/2010/main" val="3048461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01682-AB38-4A83-B623-D226D9743784}"/>
              </a:ext>
            </a:extLst>
          </p:cNvPr>
          <p:cNvSpPr>
            <a:spLocks noGrp="1"/>
          </p:cNvSpPr>
          <p:nvPr>
            <p:ph idx="1"/>
          </p:nvPr>
        </p:nvSpPr>
        <p:spPr/>
        <p:txBody>
          <a:bodyPr>
            <a:normAutofit/>
          </a:bodyPr>
          <a:lstStyle/>
          <a:p>
            <a:endParaRPr lang="en-US" dirty="0"/>
          </a:p>
          <a:p>
            <a:r>
              <a:rPr lang="en-US" dirty="0"/>
              <a:t>People from remote areas travel to nearby markets to sell their livestock.</a:t>
            </a:r>
          </a:p>
          <a:p>
            <a:r>
              <a:rPr lang="en-US" dirty="0"/>
              <a:t>Sometimes the seller gets the buyer, while other times an entire day can pass with no buyer found.</a:t>
            </a:r>
          </a:p>
          <a:p>
            <a:r>
              <a:rPr lang="en-US" dirty="0"/>
              <a:t>This app will thus be registered under various market councils under which sellers will be able to present what they intend to sell against their quoted prices, allowing sellers to easily identify them and place an order.</a:t>
            </a:r>
          </a:p>
        </p:txBody>
      </p:sp>
      <p:sp>
        <p:nvSpPr>
          <p:cNvPr id="5" name="Title 4">
            <a:extLst>
              <a:ext uri="{FF2B5EF4-FFF2-40B4-BE49-F238E27FC236}">
                <a16:creationId xmlns:a16="http://schemas.microsoft.com/office/drawing/2014/main" id="{AB360A95-9356-4CC9-8D44-994C4003D750}"/>
              </a:ext>
            </a:extLst>
          </p:cNvPr>
          <p:cNvSpPr>
            <a:spLocks noGrp="1"/>
          </p:cNvSpPr>
          <p:nvPr>
            <p:ph type="title"/>
          </p:nvPr>
        </p:nvSpPr>
        <p:spPr/>
        <p:txBody>
          <a:bodyPr/>
          <a:lstStyle/>
          <a:p>
            <a:r>
              <a:rPr lang="en-US" dirty="0"/>
              <a:t>…</a:t>
            </a:r>
          </a:p>
        </p:txBody>
      </p:sp>
    </p:spTree>
    <p:extLst>
      <p:ext uri="{BB962C8B-B14F-4D97-AF65-F5344CB8AC3E}">
        <p14:creationId xmlns:p14="http://schemas.microsoft.com/office/powerpoint/2010/main" val="275707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C313-649D-44D5-BC45-B383F74A740F}"/>
              </a:ext>
            </a:extLst>
          </p:cNvPr>
          <p:cNvSpPr>
            <a:spLocks noGrp="1"/>
          </p:cNvSpPr>
          <p:nvPr>
            <p:ph type="title"/>
          </p:nvPr>
        </p:nvSpPr>
        <p:spPr/>
        <p:txBody>
          <a:bodyPr/>
          <a:lstStyle/>
          <a:p>
            <a:r>
              <a:rPr lang="en-US" dirty="0"/>
              <a:t>			Customer segments</a:t>
            </a:r>
          </a:p>
        </p:txBody>
      </p:sp>
      <p:sp>
        <p:nvSpPr>
          <p:cNvPr id="3" name="Content Placeholder 2">
            <a:extLst>
              <a:ext uri="{FF2B5EF4-FFF2-40B4-BE49-F238E27FC236}">
                <a16:creationId xmlns:a16="http://schemas.microsoft.com/office/drawing/2014/main" id="{08DBA879-07C2-4038-8DE5-DB19AA4969F9}"/>
              </a:ext>
            </a:extLst>
          </p:cNvPr>
          <p:cNvSpPr>
            <a:spLocks noGrp="1"/>
          </p:cNvSpPr>
          <p:nvPr>
            <p:ph idx="1"/>
          </p:nvPr>
        </p:nvSpPr>
        <p:spPr/>
        <p:txBody>
          <a:bodyPr/>
          <a:lstStyle/>
          <a:p>
            <a:r>
              <a:rPr lang="en-US" dirty="0"/>
              <a:t>Local Wananchi</a:t>
            </a:r>
          </a:p>
          <a:p>
            <a:r>
              <a:rPr lang="en-US" dirty="0"/>
              <a:t>Livestock farmers</a:t>
            </a:r>
          </a:p>
          <a:p>
            <a:r>
              <a:rPr lang="en-US" dirty="0"/>
              <a:t>Butchers</a:t>
            </a:r>
          </a:p>
          <a:p>
            <a:r>
              <a:rPr lang="en-US" dirty="0"/>
              <a:t>Meat Industries – Arusha Meat</a:t>
            </a:r>
          </a:p>
          <a:p>
            <a:r>
              <a:rPr lang="en-US" dirty="0"/>
              <a:t>Pastoralists </a:t>
            </a:r>
          </a:p>
          <a:p>
            <a:r>
              <a:rPr lang="en-US" dirty="0"/>
              <a:t>Food Brands – Nestle, Unilever</a:t>
            </a:r>
          </a:p>
          <a:p>
            <a:r>
              <a:rPr lang="en-US" dirty="0"/>
              <a:t>Dairy Companies</a:t>
            </a:r>
          </a:p>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38C5E2D-7309-4378-AB25-881E0FD85C07}"/>
              </a:ext>
            </a:extLst>
          </p:cNvPr>
          <p:cNvPicPr>
            <a:picLocks noChangeAspect="1"/>
          </p:cNvPicPr>
          <p:nvPr/>
        </p:nvPicPr>
        <p:blipFill rotWithShape="1">
          <a:blip r:embed="rId2"/>
          <a:srcRect b="13601"/>
          <a:stretch/>
        </p:blipFill>
        <p:spPr>
          <a:xfrm>
            <a:off x="5420139" y="2241808"/>
            <a:ext cx="5428628" cy="2998460"/>
          </a:xfrm>
          <a:prstGeom prst="rect">
            <a:avLst/>
          </a:prstGeom>
        </p:spPr>
      </p:pic>
    </p:spTree>
    <p:extLst>
      <p:ext uri="{BB962C8B-B14F-4D97-AF65-F5344CB8AC3E}">
        <p14:creationId xmlns:p14="http://schemas.microsoft.com/office/powerpoint/2010/main" val="3566758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5F87-8A24-416D-B689-0756DAD0F99E}"/>
              </a:ext>
            </a:extLst>
          </p:cNvPr>
          <p:cNvSpPr>
            <a:spLocks noGrp="1"/>
          </p:cNvSpPr>
          <p:nvPr>
            <p:ph type="title"/>
          </p:nvPr>
        </p:nvSpPr>
        <p:spPr/>
        <p:txBody>
          <a:bodyPr/>
          <a:lstStyle/>
          <a:p>
            <a:r>
              <a:rPr lang="en-US" dirty="0"/>
              <a:t>			Value PROPOSITION</a:t>
            </a:r>
          </a:p>
        </p:txBody>
      </p:sp>
      <p:sp>
        <p:nvSpPr>
          <p:cNvPr id="3" name="Content Placeholder 2">
            <a:extLst>
              <a:ext uri="{FF2B5EF4-FFF2-40B4-BE49-F238E27FC236}">
                <a16:creationId xmlns:a16="http://schemas.microsoft.com/office/drawing/2014/main" id="{28FE927D-8B68-4144-A66F-AE772BA3851B}"/>
              </a:ext>
            </a:extLst>
          </p:cNvPr>
          <p:cNvSpPr>
            <a:spLocks noGrp="1"/>
          </p:cNvSpPr>
          <p:nvPr>
            <p:ph idx="1"/>
          </p:nvPr>
        </p:nvSpPr>
        <p:spPr/>
        <p:txBody>
          <a:bodyPr>
            <a:normAutofit/>
          </a:bodyPr>
          <a:lstStyle/>
          <a:p>
            <a:pPr>
              <a:buFont typeface="Wingdings" panose="05000000000000000000" pitchFamily="2" charset="2"/>
              <a:buChar char="ü"/>
            </a:pPr>
            <a:endParaRPr lang="en-US" dirty="0"/>
          </a:p>
          <a:p>
            <a:pPr>
              <a:buFont typeface="Wingdings" panose="05000000000000000000" pitchFamily="2" charset="2"/>
              <a:buChar char="ü"/>
            </a:pPr>
            <a:r>
              <a:rPr lang="en-US" dirty="0"/>
              <a:t>Improved linkage between buyers and sellers from remote areas</a:t>
            </a:r>
          </a:p>
          <a:p>
            <a:pPr>
              <a:buFont typeface="Wingdings" panose="05000000000000000000" pitchFamily="2" charset="2"/>
              <a:buChar char="ü"/>
            </a:pPr>
            <a:r>
              <a:rPr lang="en-US" dirty="0"/>
              <a:t>Detailed information of product prior to buying assisting in decision making.</a:t>
            </a:r>
          </a:p>
          <a:p>
            <a:pPr>
              <a:buFont typeface="Wingdings" panose="05000000000000000000" pitchFamily="2" charset="2"/>
              <a:buChar char="ü"/>
            </a:pPr>
            <a:r>
              <a:rPr lang="en-US" dirty="0"/>
              <a:t>It prevents middlemen (blockers) from exploiting buyers and sellers.</a:t>
            </a:r>
          </a:p>
          <a:p>
            <a:pPr>
              <a:buFont typeface="Wingdings" panose="05000000000000000000" pitchFamily="2" charset="2"/>
              <a:buChar char="ü"/>
            </a:pPr>
            <a:r>
              <a:rPr lang="en-US" dirty="0"/>
              <a:t>Convenience</a:t>
            </a:r>
          </a:p>
          <a:p>
            <a:pPr>
              <a:buFont typeface="Wingdings" panose="05000000000000000000" pitchFamily="2" charset="2"/>
              <a:buChar char="ü"/>
            </a:pPr>
            <a:r>
              <a:rPr lang="en-US" dirty="0"/>
              <a:t>High performance</a:t>
            </a:r>
          </a:p>
          <a:p>
            <a:pPr>
              <a:buFont typeface="Wingdings" panose="05000000000000000000" pitchFamily="2" charset="2"/>
              <a:buChar char="ü"/>
            </a:pPr>
            <a:r>
              <a:rPr lang="en-US" dirty="0"/>
              <a:t>Cost Reduction</a:t>
            </a:r>
          </a:p>
        </p:txBody>
      </p:sp>
    </p:spTree>
    <p:extLst>
      <p:ext uri="{BB962C8B-B14F-4D97-AF65-F5344CB8AC3E}">
        <p14:creationId xmlns:p14="http://schemas.microsoft.com/office/powerpoint/2010/main" val="193957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11AB-BDE8-491D-BC67-EFD3FB9A4279}"/>
              </a:ext>
            </a:extLst>
          </p:cNvPr>
          <p:cNvSpPr>
            <a:spLocks noGrp="1"/>
          </p:cNvSpPr>
          <p:nvPr>
            <p:ph type="title"/>
          </p:nvPr>
        </p:nvSpPr>
        <p:spPr/>
        <p:txBody>
          <a:bodyPr/>
          <a:lstStyle/>
          <a:p>
            <a:r>
              <a:rPr lang="en-US" dirty="0"/>
              <a:t>				Channels</a:t>
            </a:r>
          </a:p>
        </p:txBody>
      </p:sp>
      <p:sp>
        <p:nvSpPr>
          <p:cNvPr id="3" name="Content Placeholder 2">
            <a:extLst>
              <a:ext uri="{FF2B5EF4-FFF2-40B4-BE49-F238E27FC236}">
                <a16:creationId xmlns:a16="http://schemas.microsoft.com/office/drawing/2014/main" id="{64A071AC-5930-4DBD-914A-3F0FE5963A30}"/>
              </a:ext>
            </a:extLst>
          </p:cNvPr>
          <p:cNvSpPr>
            <a:spLocks noGrp="1"/>
          </p:cNvSpPr>
          <p:nvPr>
            <p:ph idx="1"/>
          </p:nvPr>
        </p:nvSpPr>
        <p:spPr/>
        <p:txBody>
          <a:bodyPr/>
          <a:lstStyle/>
          <a:p>
            <a:endParaRPr lang="en-US" dirty="0"/>
          </a:p>
          <a:p>
            <a:r>
              <a:rPr lang="en-US" dirty="0"/>
              <a:t>We will contact customers through the registered Market Councils e.g. Arusha Meat.</a:t>
            </a:r>
          </a:p>
          <a:p>
            <a:r>
              <a:rPr lang="en-US" dirty="0"/>
              <a:t>Promotion of our app via local radio stations</a:t>
            </a:r>
          </a:p>
          <a:p>
            <a:r>
              <a:rPr lang="en-US" dirty="0"/>
              <a:t>Advertisement via weekly social gatherings</a:t>
            </a:r>
          </a:p>
          <a:p>
            <a:r>
              <a:rPr lang="en-US" dirty="0"/>
              <a:t>Social Media</a:t>
            </a:r>
          </a:p>
          <a:p>
            <a:r>
              <a:rPr lang="en-US" dirty="0"/>
              <a:t>Website</a:t>
            </a:r>
          </a:p>
          <a:p>
            <a:r>
              <a:rPr lang="en-US" dirty="0"/>
              <a:t>Word of Mouth</a:t>
            </a:r>
          </a:p>
        </p:txBody>
      </p:sp>
    </p:spTree>
    <p:extLst>
      <p:ext uri="{BB962C8B-B14F-4D97-AF65-F5344CB8AC3E}">
        <p14:creationId xmlns:p14="http://schemas.microsoft.com/office/powerpoint/2010/main" val="275035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579D-716B-459B-893B-2B67A8A16016}"/>
              </a:ext>
            </a:extLst>
          </p:cNvPr>
          <p:cNvSpPr>
            <a:spLocks noGrp="1"/>
          </p:cNvSpPr>
          <p:nvPr>
            <p:ph type="title"/>
          </p:nvPr>
        </p:nvSpPr>
        <p:spPr/>
        <p:txBody>
          <a:bodyPr/>
          <a:lstStyle/>
          <a:p>
            <a:r>
              <a:rPr lang="en-US" dirty="0"/>
              <a:t>		Customer relationships</a:t>
            </a:r>
          </a:p>
        </p:txBody>
      </p:sp>
      <p:sp>
        <p:nvSpPr>
          <p:cNvPr id="3" name="Content Placeholder 2">
            <a:extLst>
              <a:ext uri="{FF2B5EF4-FFF2-40B4-BE49-F238E27FC236}">
                <a16:creationId xmlns:a16="http://schemas.microsoft.com/office/drawing/2014/main" id="{393F2208-AAFC-46AF-86D1-9949711E536A}"/>
              </a:ext>
            </a:extLst>
          </p:cNvPr>
          <p:cNvSpPr>
            <a:spLocks noGrp="1"/>
          </p:cNvSpPr>
          <p:nvPr>
            <p:ph idx="1"/>
          </p:nvPr>
        </p:nvSpPr>
        <p:spPr/>
        <p:txBody>
          <a:bodyPr/>
          <a:lstStyle/>
          <a:p>
            <a:endParaRPr lang="en-US" dirty="0"/>
          </a:p>
          <a:p>
            <a:endParaRPr lang="en-US" dirty="0"/>
          </a:p>
          <a:p>
            <a:r>
              <a:rPr lang="en-US" dirty="0"/>
              <a:t>Connect customers through social media, adverts, word of mouth etc.</a:t>
            </a:r>
          </a:p>
          <a:p>
            <a:r>
              <a:rPr lang="en-US" dirty="0"/>
              <a:t>Keeping customers records. </a:t>
            </a:r>
          </a:p>
          <a:p>
            <a:r>
              <a:rPr lang="en-US" dirty="0"/>
              <a:t>Daily detailed updates i.e.  New products  </a:t>
            </a:r>
          </a:p>
          <a:p>
            <a:endParaRPr lang="en-US" dirty="0"/>
          </a:p>
        </p:txBody>
      </p:sp>
      <p:pic>
        <p:nvPicPr>
          <p:cNvPr id="5" name="Picture 4">
            <a:extLst>
              <a:ext uri="{FF2B5EF4-FFF2-40B4-BE49-F238E27FC236}">
                <a16:creationId xmlns:a16="http://schemas.microsoft.com/office/drawing/2014/main" id="{5EF1835E-4CBB-4A35-B1FE-75D512501D55}"/>
              </a:ext>
            </a:extLst>
          </p:cNvPr>
          <p:cNvPicPr>
            <a:picLocks noChangeAspect="1"/>
          </p:cNvPicPr>
          <p:nvPr/>
        </p:nvPicPr>
        <p:blipFill>
          <a:blip r:embed="rId2"/>
          <a:stretch>
            <a:fillRect/>
          </a:stretch>
        </p:blipFill>
        <p:spPr>
          <a:xfrm>
            <a:off x="7012061" y="3429000"/>
            <a:ext cx="4042793" cy="2016692"/>
          </a:xfrm>
          <a:prstGeom prst="rect">
            <a:avLst/>
          </a:prstGeom>
        </p:spPr>
      </p:pic>
    </p:spTree>
    <p:extLst>
      <p:ext uri="{BB962C8B-B14F-4D97-AF65-F5344CB8AC3E}">
        <p14:creationId xmlns:p14="http://schemas.microsoft.com/office/powerpoint/2010/main" val="350757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3D3B-137D-46A4-9A0B-0AF1DF4B9C93}"/>
              </a:ext>
            </a:extLst>
          </p:cNvPr>
          <p:cNvSpPr>
            <a:spLocks noGrp="1"/>
          </p:cNvSpPr>
          <p:nvPr>
            <p:ph type="title"/>
          </p:nvPr>
        </p:nvSpPr>
        <p:spPr/>
        <p:txBody>
          <a:bodyPr/>
          <a:lstStyle/>
          <a:p>
            <a:r>
              <a:rPr lang="en-US" dirty="0"/>
              <a:t>			KEY ACTIVITIES</a:t>
            </a:r>
          </a:p>
        </p:txBody>
      </p:sp>
      <p:sp>
        <p:nvSpPr>
          <p:cNvPr id="3" name="Content Placeholder 2">
            <a:extLst>
              <a:ext uri="{FF2B5EF4-FFF2-40B4-BE49-F238E27FC236}">
                <a16:creationId xmlns:a16="http://schemas.microsoft.com/office/drawing/2014/main" id="{8AB6C700-3114-4CC8-B2DB-5D76C0D940E1}"/>
              </a:ext>
            </a:extLst>
          </p:cNvPr>
          <p:cNvSpPr>
            <a:spLocks noGrp="1"/>
          </p:cNvSpPr>
          <p:nvPr>
            <p:ph idx="1"/>
          </p:nvPr>
        </p:nvSpPr>
        <p:spPr/>
        <p:txBody>
          <a:bodyPr/>
          <a:lstStyle/>
          <a:p>
            <a:endParaRPr lang="en-US" dirty="0"/>
          </a:p>
          <a:p>
            <a:pPr marL="0" indent="0">
              <a:buNone/>
            </a:pPr>
            <a:endParaRPr lang="en-US" dirty="0"/>
          </a:p>
          <a:p>
            <a:r>
              <a:rPr lang="en-US" dirty="0"/>
              <a:t>Excellent network to accessing customers   </a:t>
            </a:r>
          </a:p>
          <a:p>
            <a:r>
              <a:rPr lang="en-US" dirty="0"/>
              <a:t>Advertisement </a:t>
            </a:r>
          </a:p>
          <a:p>
            <a:r>
              <a:rPr lang="en-US" dirty="0"/>
              <a:t>Marketing</a:t>
            </a:r>
          </a:p>
          <a:p>
            <a:endParaRPr lang="en-US" dirty="0"/>
          </a:p>
        </p:txBody>
      </p:sp>
    </p:spTree>
    <p:extLst>
      <p:ext uri="{BB962C8B-B14F-4D97-AF65-F5344CB8AC3E}">
        <p14:creationId xmlns:p14="http://schemas.microsoft.com/office/powerpoint/2010/main" val="30897546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313</TotalTime>
  <Words>354</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Wingdings</vt:lpstr>
      <vt:lpstr>Gallery</vt:lpstr>
      <vt:lpstr> LIVESTOCK-TRADE</vt:lpstr>
      <vt:lpstr>Project  team members</vt:lpstr>
      <vt:lpstr>Description of the business</vt:lpstr>
      <vt:lpstr>…</vt:lpstr>
      <vt:lpstr>   Customer segments</vt:lpstr>
      <vt:lpstr>   Value PROPOSITION</vt:lpstr>
      <vt:lpstr>    Channels</vt:lpstr>
      <vt:lpstr>  Customer relationships</vt:lpstr>
      <vt:lpstr>   KEY ACTIVITIES</vt:lpstr>
      <vt:lpstr>    KEY RESOURCES</vt:lpstr>
      <vt:lpstr>    KEY PARTNERS</vt:lpstr>
      <vt:lpstr>   COST STRUCTURE</vt:lpstr>
      <vt:lpstr>   REVENUE STREAMS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Mifugo-TRADE APP</dc:title>
  <dc:creator>I love typing Kimeu</dc:creator>
  <cp:lastModifiedBy>I love typing Kimeu</cp:lastModifiedBy>
  <cp:revision>25</cp:revision>
  <dcterms:created xsi:type="dcterms:W3CDTF">2022-07-07T17:31:56Z</dcterms:created>
  <dcterms:modified xsi:type="dcterms:W3CDTF">2022-07-09T09:37:36Z</dcterms:modified>
</cp:coreProperties>
</file>