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sldIdLst>
    <p:sldId id="256" r:id="rId2"/>
    <p:sldId id="293" r:id="rId3"/>
    <p:sldId id="400" r:id="rId4"/>
    <p:sldId id="372" r:id="rId5"/>
    <p:sldId id="277" r:id="rId6"/>
    <p:sldId id="504" r:id="rId7"/>
    <p:sldId id="307" r:id="rId8"/>
    <p:sldId id="505" r:id="rId9"/>
    <p:sldId id="506" r:id="rId10"/>
    <p:sldId id="507" r:id="rId11"/>
    <p:sldId id="257" r:id="rId12"/>
    <p:sldId id="258" r:id="rId13"/>
    <p:sldId id="259" r:id="rId14"/>
    <p:sldId id="50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054E-28FD-4BDA-AE3F-F569A425F890}" type="datetimeFigureOut">
              <a:rPr lang="en-TZ" smtClean="0"/>
              <a:t>26/09/2022</a:t>
            </a:fld>
            <a:endParaRPr lang="en-T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E59F9-5C8B-41A9-8145-ABBD11907D54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51846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0368516-6E4D-5446-9635-F5B2B0EA6A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6D01030-A732-F6DC-E0C0-FC9D5253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A16A7F-50F2-51B7-27D1-A5161BA92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EECAA1C-1B9B-44B2-A6FE-04083595F9DF}" type="slidenum">
              <a:rPr lang="en-CA" altLang="en-US" sz="1200">
                <a:latin typeface="Times" panose="02020603050405020304" pitchFamily="18" charset="0"/>
              </a:rPr>
              <a:pPr/>
              <a:t>3</a:t>
            </a:fld>
            <a:endParaRPr lang="en-CA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DFC6459-8610-A095-03BA-21E5C3158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54063" indent="-28892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60463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25600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0738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479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51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23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195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E6D479-0A77-4C40-B0F8-838C89C273E7}" type="slidenum">
              <a:rPr lang="en-CA" altLang="en-US" sz="1200">
                <a:latin typeface="Times" panose="02020603050405020304" pitchFamily="18" charset="0"/>
              </a:rPr>
              <a:pPr/>
              <a:t>4</a:t>
            </a:fld>
            <a:endParaRPr lang="en-CA" altLang="en-US" sz="1200">
              <a:latin typeface="Times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E8443FC-5640-C879-2CA6-1CC382421B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3448FBC-6495-6D7D-CBE0-B7A1F668B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3488" y="3316288"/>
            <a:ext cx="6816725" cy="3144837"/>
          </a:xfrm>
          <a:noFill/>
        </p:spPr>
        <p:txBody>
          <a:bodyPr lIns="93777" tIns="46890" rIns="93777" bIns="46890"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A69DB2D-0C91-8C64-1F82-DD1F070BD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54063" indent="-28892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60463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25600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0738" indent="-231775"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479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51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23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19538" indent="-2317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AFE21D8-7578-471F-8E18-5E67A6EBE4C1}" type="slidenum">
              <a:rPr lang="en-CA" altLang="en-US" sz="1200">
                <a:latin typeface="Times" panose="02020603050405020304" pitchFamily="18" charset="0"/>
              </a:rPr>
              <a:pPr/>
              <a:t>6</a:t>
            </a:fld>
            <a:endParaRPr lang="en-CA" altLang="en-US" sz="1200">
              <a:latin typeface="Times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B0DBBDB-B668-648E-E04A-7D699ED639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94B8B8C-88F6-DF88-5C6D-3B42D0D0A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3317875"/>
            <a:ext cx="7426325" cy="3144838"/>
          </a:xfrm>
          <a:noFill/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758-0AA1-4DC7-8264-27098D25FBBB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01988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725034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997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0800320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5300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863504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E558-CFA3-4FEC-AD9A-214B68E8D7A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1725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1B96-0BD8-4F53-AAF7-05E4D11472A9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4107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87375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684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B8D8A2-DCB0-B106-1854-820429A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01D3-F0FD-43B9-935A-D1E9E1A0BA6B}" type="datetime8">
              <a:rPr lang="en-TZ" smtClean="0"/>
              <a:t>26/09/2022 11:44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27DBCF-5C03-3FE8-8D4E-A14EA17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5E272-EF64-7E6F-9132-95745DB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4188C-D7CF-4E65-BC40-E733BA9157A5}" type="slidenum">
              <a:rPr lang="en-US" altLang="en-TZ"/>
              <a:pPr/>
              <a:t>‹#›</a:t>
            </a:fld>
            <a:endParaRPr lang="en-US" altLang="en-TZ"/>
          </a:p>
        </p:txBody>
      </p:sp>
    </p:spTree>
    <p:extLst>
      <p:ext uri="{BB962C8B-B14F-4D97-AF65-F5344CB8AC3E}">
        <p14:creationId xmlns:p14="http://schemas.microsoft.com/office/powerpoint/2010/main" val="34303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B0BD-0960-4441-A23A-AC05C72FED27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6896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F08C-FD14-4794-BC85-EF1B94C831CB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9926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7A14-32B5-4D1A-BF39-AE940AF1E249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85379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11F1-802B-44D1-964E-54BF5AD7DD70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3207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16B-807B-4046-BEAD-23B6A3783F1A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627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1D66-B3F4-42C4-A01F-6E02687E2CD3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115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218-7599-4490-BF3F-2E3FFCDFB12E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64919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427F-9358-4222-9DB4-C3CAB09DB865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2871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D369-4FA3-41B3-88FE-4A95059DCA12}" type="datetime8">
              <a:rPr lang="en-TZ" smtClean="0"/>
              <a:t>26/09/2022 11:44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859FC1-B7D6-44BF-A7E6-BA9F445C8B8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639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8" y="3236494"/>
            <a:ext cx="10066422" cy="385011"/>
          </a:xfrm>
        </p:spPr>
        <p:txBody>
          <a:bodyPr>
            <a:noAutofit/>
          </a:bodyPr>
          <a:lstStyle/>
          <a:p>
            <a:r>
              <a:rPr lang="en-US" sz="3200" dirty="0"/>
              <a:t>A REVIEW OF THE TOOLS AND TECHNIQUES FOR SOFTWARE RISK ANALYSIS</a:t>
            </a:r>
            <a:endParaRPr lang="en-TZ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9E936-230B-7DDC-76DE-A06E159D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4257368"/>
            <a:ext cx="10291011" cy="2600631"/>
          </a:xfrm>
        </p:spPr>
        <p:txBody>
          <a:bodyPr>
            <a:normAutofit/>
          </a:bodyPr>
          <a:lstStyle/>
          <a:p>
            <a:r>
              <a:rPr lang="en-US" dirty="0"/>
              <a:t>System Development Technology </a:t>
            </a:r>
            <a:r>
              <a:rPr lang="en-US" dirty="0" err="1"/>
              <a:t>EMoS</a:t>
            </a:r>
            <a:r>
              <a:rPr lang="en-US" dirty="0"/>
              <a:t> 6308</a:t>
            </a:r>
          </a:p>
          <a:p>
            <a:endParaRPr lang="en-US" dirty="0"/>
          </a:p>
          <a:p>
            <a:r>
              <a:rPr lang="en-US" dirty="0" err="1"/>
              <a:t>Ochira</a:t>
            </a:r>
            <a:r>
              <a:rPr lang="en-US" dirty="0"/>
              <a:t> </a:t>
            </a:r>
            <a:r>
              <a:rPr lang="en-US" dirty="0" err="1"/>
              <a:t>Batulumeo</a:t>
            </a:r>
            <a:r>
              <a:rPr lang="en-US" dirty="0"/>
              <a:t>		M081/SSD21</a:t>
            </a:r>
          </a:p>
          <a:p>
            <a:r>
              <a:rPr lang="en-US" dirty="0"/>
              <a:t>Innocent </a:t>
            </a:r>
            <a:r>
              <a:rPr lang="en-US" dirty="0" err="1"/>
              <a:t>Kitauka</a:t>
            </a:r>
            <a:r>
              <a:rPr lang="en-US" dirty="0"/>
              <a:t>		M040/T21</a:t>
            </a:r>
          </a:p>
          <a:p>
            <a:r>
              <a:rPr lang="en-US" dirty="0"/>
              <a:t>Japheth </a:t>
            </a:r>
            <a:r>
              <a:rPr lang="en-US" dirty="0" err="1"/>
              <a:t>Abashe</a:t>
            </a:r>
            <a:r>
              <a:rPr lang="en-US" dirty="0"/>
              <a:t>		M093/NG21</a:t>
            </a:r>
          </a:p>
          <a:p>
            <a:r>
              <a:rPr lang="en-US" dirty="0"/>
              <a:t>Jacinta Babu			M085/KE21</a:t>
            </a:r>
          </a:p>
          <a:p>
            <a:endParaRPr lang="en-US" dirty="0"/>
          </a:p>
          <a:p>
            <a:pPr algn="r"/>
            <a:endParaRPr lang="en-T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9CAC3-F0DE-9CDC-D456-23674175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</a:t>
            </a:fld>
            <a:endParaRPr lang="en-T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DD00C-D138-0A23-670C-1C1F53D3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47" y="196518"/>
            <a:ext cx="3011905" cy="30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6CC728B-C1C4-987F-6488-3FF969A9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Steps for Risk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BDC88-134C-1F43-2C32-62F8D808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2275"/>
          </a:xfrm>
        </p:spPr>
        <p:txBody>
          <a:bodyPr>
            <a:normAutofit/>
          </a:bodyPr>
          <a:lstStyle/>
          <a:p>
            <a:r>
              <a:rPr lang="en-US" dirty="0"/>
              <a:t>Risk Response Planning</a:t>
            </a:r>
          </a:p>
          <a:p>
            <a:r>
              <a:rPr lang="en-US" dirty="0"/>
              <a:t>Responses should be:</a:t>
            </a:r>
          </a:p>
          <a:p>
            <a:pPr marL="0" indent="0">
              <a:buNone/>
            </a:pPr>
            <a:r>
              <a:rPr lang="en-US" dirty="0"/>
              <a:t>- appropriate</a:t>
            </a:r>
          </a:p>
          <a:p>
            <a:pPr marL="0" indent="0">
              <a:buNone/>
            </a:pPr>
            <a:r>
              <a:rPr lang="en-US" dirty="0"/>
              <a:t>- cost-effective</a:t>
            </a:r>
          </a:p>
          <a:p>
            <a:pPr marL="0" indent="0">
              <a:buNone/>
            </a:pPr>
            <a:r>
              <a:rPr lang="en-US" dirty="0"/>
              <a:t>- timely, realistic</a:t>
            </a:r>
          </a:p>
          <a:p>
            <a:pPr>
              <a:buFontTx/>
              <a:buChar char="-"/>
            </a:pPr>
            <a:r>
              <a:rPr lang="en-US" dirty="0"/>
              <a:t>agreed (funded)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Risk Monitoring and Control</a:t>
            </a:r>
          </a:p>
          <a:p>
            <a:pPr marL="0" indent="0">
              <a:buNone/>
            </a:pPr>
            <a:r>
              <a:rPr lang="en-US" dirty="0"/>
              <a:t>- ongoing, continuous action</a:t>
            </a:r>
          </a:p>
          <a:p>
            <a:pPr>
              <a:buFontTx/>
              <a:buChar char="-"/>
            </a:pPr>
            <a:r>
              <a:rPr lang="en-US" dirty="0"/>
              <a:t>risks monitored</a:t>
            </a:r>
          </a:p>
          <a:p>
            <a:pPr>
              <a:buFontTx/>
              <a:buChar char="-"/>
            </a:pPr>
            <a:r>
              <a:rPr lang="en-US" dirty="0"/>
              <a:t>new risks identified</a:t>
            </a:r>
          </a:p>
          <a:p>
            <a:pPr>
              <a:buFontTx/>
              <a:buChar char="-"/>
            </a:pPr>
            <a:r>
              <a:rPr lang="en-US" dirty="0"/>
              <a:t>effectiveness of risk management evaluated</a:t>
            </a:r>
          </a:p>
          <a:p>
            <a:endParaRPr lang="en-TZ" dirty="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C9642A3-0037-F017-442F-B985F600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ADF22-6D4A-4852-80D3-C5A7170CE98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13644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Available Tools and Techniques</a:t>
            </a:r>
            <a:endParaRPr lang="en-T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00EE16-0B23-731E-D948-232DCC371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307331"/>
              </p:ext>
            </p:extLst>
          </p:nvPr>
        </p:nvGraphicFramePr>
        <p:xfrm>
          <a:off x="255627" y="1078654"/>
          <a:ext cx="10628682" cy="3916133"/>
        </p:xfrm>
        <a:graphic>
          <a:graphicData uri="http://schemas.openxmlformats.org/drawingml/2006/table">
            <a:tbl>
              <a:tblPr firstRow="1" firstCol="1" bandRow="1"/>
              <a:tblGrid>
                <a:gridCol w="1557958">
                  <a:extLst>
                    <a:ext uri="{9D8B030D-6E8A-4147-A177-3AD203B41FA5}">
                      <a16:colId xmlns:a16="http://schemas.microsoft.com/office/drawing/2014/main" val="677378282"/>
                    </a:ext>
                  </a:extLst>
                </a:gridCol>
                <a:gridCol w="1662149">
                  <a:extLst>
                    <a:ext uri="{9D8B030D-6E8A-4147-A177-3AD203B41FA5}">
                      <a16:colId xmlns:a16="http://schemas.microsoft.com/office/drawing/2014/main" val="368268006"/>
                    </a:ext>
                  </a:extLst>
                </a:gridCol>
                <a:gridCol w="3301008">
                  <a:extLst>
                    <a:ext uri="{9D8B030D-6E8A-4147-A177-3AD203B41FA5}">
                      <a16:colId xmlns:a16="http://schemas.microsoft.com/office/drawing/2014/main" val="1688739932"/>
                    </a:ext>
                  </a:extLst>
                </a:gridCol>
                <a:gridCol w="1912207">
                  <a:extLst>
                    <a:ext uri="{9D8B030D-6E8A-4147-A177-3AD203B41FA5}">
                      <a16:colId xmlns:a16="http://schemas.microsoft.com/office/drawing/2014/main" val="1678281521"/>
                    </a:ext>
                  </a:extLst>
                </a:gridCol>
                <a:gridCol w="2195360">
                  <a:extLst>
                    <a:ext uri="{9D8B030D-6E8A-4147-A177-3AD203B41FA5}">
                      <a16:colId xmlns:a16="http://schemas.microsoft.com/office/drawing/2014/main" val="2137943592"/>
                    </a:ext>
                  </a:extLst>
                </a:gridCol>
              </a:tblGrid>
              <a:tr h="60248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en-T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T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 it can be used</a:t>
                      </a:r>
                      <a:endParaRPr lang="en-T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Which analysis techniques are used</a:t>
                      </a:r>
                      <a:endParaRPr lang="en-T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Which RM activities are supported</a:t>
                      </a:r>
                      <a:endParaRPr lang="en-T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799199"/>
                  </a:ext>
                </a:extLst>
              </a:tr>
              <a:tr h="903723">
                <a:tc>
                  <a:txBody>
                    <a:bodyPr/>
                    <a:lstStyle/>
                    <a:p>
                      <a:r>
                        <a:rPr lang="en-TZ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Radar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Program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Managers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identification and</a:t>
                      </a:r>
                    </a:p>
                    <a:p>
                      <a:r>
                        <a:rPr lang="en-TZ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prioritisation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rating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identification</a:t>
                      </a:r>
                    </a:p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monitoring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644291"/>
                  </a:ext>
                </a:extLst>
              </a:tr>
              <a:tr h="602482"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@Risk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Palisade Europe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cost/schedule risk estimation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Monte Carlo</a:t>
                      </a:r>
                    </a:p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523128"/>
                  </a:ext>
                </a:extLst>
              </a:tr>
              <a:tr h="903723"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ACE/RI$K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Cost/schedule risk analysis and technical risk assessment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Latin</a:t>
                      </a:r>
                    </a:p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Hypercube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09793"/>
                  </a:ext>
                </a:extLst>
              </a:tr>
              <a:tr h="903723"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Expert choice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Comparison of alternatives according to preset criteria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Analytical</a:t>
                      </a:r>
                    </a:p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Hierarchy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analysis</a:t>
                      </a:r>
                    </a:p>
                    <a:p>
                      <a:endParaRPr lang="en-T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59445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96CFD-C867-7531-50A1-905F253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11</a:t>
            </a:fld>
            <a:endParaRPr lang="en-TZ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E30480-36BC-DC03-4A5C-B729F5524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76936"/>
              </p:ext>
            </p:extLst>
          </p:nvPr>
        </p:nvGraphicFramePr>
        <p:xfrm>
          <a:off x="255627" y="5004724"/>
          <a:ext cx="10628682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1557958">
                  <a:extLst>
                    <a:ext uri="{9D8B030D-6E8A-4147-A177-3AD203B41FA5}">
                      <a16:colId xmlns:a16="http://schemas.microsoft.com/office/drawing/2014/main" val="3119489639"/>
                    </a:ext>
                  </a:extLst>
                </a:gridCol>
                <a:gridCol w="1662149">
                  <a:extLst>
                    <a:ext uri="{9D8B030D-6E8A-4147-A177-3AD203B41FA5}">
                      <a16:colId xmlns:a16="http://schemas.microsoft.com/office/drawing/2014/main" val="2116593707"/>
                    </a:ext>
                  </a:extLst>
                </a:gridCol>
                <a:gridCol w="3301008">
                  <a:extLst>
                    <a:ext uri="{9D8B030D-6E8A-4147-A177-3AD203B41FA5}">
                      <a16:colId xmlns:a16="http://schemas.microsoft.com/office/drawing/2014/main" val="2770807439"/>
                    </a:ext>
                  </a:extLst>
                </a:gridCol>
                <a:gridCol w="1912207">
                  <a:extLst>
                    <a:ext uri="{9D8B030D-6E8A-4147-A177-3AD203B41FA5}">
                      <a16:colId xmlns:a16="http://schemas.microsoft.com/office/drawing/2014/main" val="512121632"/>
                    </a:ext>
                  </a:extLst>
                </a:gridCol>
                <a:gridCol w="2195360">
                  <a:extLst>
                    <a:ext uri="{9D8B030D-6E8A-4147-A177-3AD203B41FA5}">
                      <a16:colId xmlns:a16="http://schemas.microsoft.com/office/drawing/2014/main" val="319437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HVR Consulting</a:t>
                      </a:r>
                    </a:p>
                    <a:p>
                      <a:r>
                        <a:rPr lang="en-TZ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Structured support for all risk management phases, integrated with other support tools (e.g., @Risk), construction of WBS, risk register, mitigation plans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Monte Carlo</a:t>
                      </a:r>
                    </a:p>
                    <a:p>
                      <a:r>
                        <a:rPr lang="en-TZ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TZ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identification,</a:t>
                      </a:r>
                      <a:endParaRPr lang="en-T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TZ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analysis, response</a:t>
                      </a:r>
                      <a:endParaRPr lang="en-T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TZ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monitoring</a:t>
                      </a:r>
                      <a:endParaRPr lang="en-T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67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4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and pitfalls</a:t>
            </a:r>
            <a:endParaRPr lang="en-T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9E936-230B-7DDC-76DE-A06E159D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risk assessment techniques</a:t>
            </a:r>
          </a:p>
          <a:p>
            <a:r>
              <a:rPr lang="en-US" dirty="0"/>
              <a:t>Inadequate risk definition</a:t>
            </a:r>
          </a:p>
          <a:p>
            <a:r>
              <a:rPr lang="en-US" dirty="0"/>
              <a:t>Lack of integration</a:t>
            </a:r>
          </a:p>
          <a:p>
            <a:r>
              <a:rPr lang="en-US" dirty="0"/>
              <a:t>The ambiguity of risk management expectations</a:t>
            </a:r>
            <a:endParaRPr lang="en-T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987A9-7737-24CD-5E54-858A06A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12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53519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3"/>
            <a:ext cx="10515600" cy="1325563"/>
          </a:xfrm>
        </p:spPr>
        <p:txBody>
          <a:bodyPr/>
          <a:lstStyle/>
          <a:p>
            <a:r>
              <a:rPr lang="en-US" dirty="0"/>
              <a:t>Future Works</a:t>
            </a:r>
            <a:endParaRPr lang="en-TZ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4696558-4983-68F1-FA22-6040E504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4196"/>
            <a:ext cx="9733547" cy="60482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A639-4591-6B07-01D7-1A2F83C9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13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528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Future Works</a:t>
            </a:r>
            <a:endParaRPr lang="en-T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535FC-099A-810E-5DB5-7E5B03B5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8905568" cy="5291848"/>
          </a:xfrm>
        </p:spPr>
        <p:txBody>
          <a:bodyPr>
            <a:normAutofit/>
          </a:bodyPr>
          <a:lstStyle/>
          <a:p>
            <a:r>
              <a:rPr lang="en-US" dirty="0"/>
              <a:t>Module 1: Defines Risk </a:t>
            </a:r>
            <a:r>
              <a:rPr lang="en-US" b="1" dirty="0"/>
              <a:t>Breakdown</a:t>
            </a:r>
            <a:r>
              <a:rPr lang="en-US" dirty="0"/>
              <a:t> Structure (RBS), Work Breakdown Structure (WBS), Project Organization Structure (POS), and Activities (schedule)</a:t>
            </a:r>
          </a:p>
          <a:p>
            <a:endParaRPr lang="en-US" dirty="0"/>
          </a:p>
          <a:p>
            <a:r>
              <a:rPr lang="en-US" dirty="0"/>
              <a:t>Module 2: Defines the </a:t>
            </a:r>
            <a:r>
              <a:rPr lang="en-US" b="1" dirty="0"/>
              <a:t>interdependence</a:t>
            </a:r>
            <a:r>
              <a:rPr lang="en-US" dirty="0"/>
              <a:t> of risks, project objectives, activities, strategies/responses and ownership.</a:t>
            </a:r>
          </a:p>
          <a:p>
            <a:endParaRPr lang="en-US" dirty="0"/>
          </a:p>
          <a:p>
            <a:r>
              <a:rPr lang="en-US" dirty="0"/>
              <a:t>Module 3: Development of a project </a:t>
            </a:r>
            <a:r>
              <a:rPr lang="en-US" b="1" dirty="0"/>
              <a:t>performance model (integration </a:t>
            </a:r>
            <a:r>
              <a:rPr lang="en-US" dirty="0"/>
              <a:t>of objectives like time, cost and quality)</a:t>
            </a:r>
          </a:p>
          <a:p>
            <a:endParaRPr lang="en-US" dirty="0"/>
          </a:p>
          <a:p>
            <a:r>
              <a:rPr lang="en-US" dirty="0"/>
              <a:t>Module 4: </a:t>
            </a:r>
            <a:r>
              <a:rPr lang="en-US" b="1" dirty="0"/>
              <a:t>Scenario creation </a:t>
            </a:r>
            <a:r>
              <a:rPr lang="en-US" dirty="0"/>
              <a:t>by changing the values of predefined variables (objectives, responses, ownership, constraints and risk of scenarios) </a:t>
            </a:r>
            <a:r>
              <a:rPr lang="en-US" b="1" dirty="0"/>
              <a:t>and simulation </a:t>
            </a:r>
            <a:r>
              <a:rPr lang="en-US" dirty="0"/>
              <a:t>of project performance under various scenarios.</a:t>
            </a:r>
          </a:p>
          <a:p>
            <a:endParaRPr lang="en-US" dirty="0"/>
          </a:p>
          <a:p>
            <a:r>
              <a:rPr lang="en-US" dirty="0"/>
              <a:t>Module 5: Building a corporate </a:t>
            </a:r>
            <a:r>
              <a:rPr lang="en-US" b="1" dirty="0"/>
              <a:t>risk/response memory</a:t>
            </a:r>
          </a:p>
          <a:p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B0DF-0DD8-CBB2-6136-1422792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14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5409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BD991-4E27-B8E7-A427-5EE511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T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9E936-230B-7DDC-76DE-A06E159D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TZ" sz="2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our comparative analysis concludes that no single tool or technique, on its own, is perfect for managing risks in software development. </a:t>
            </a:r>
            <a:endParaRPr lang="en-US" sz="2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US" sz="2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TZ" sz="2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As a result, we believe that our comparative analysis will assist and provide basic ideas to institutions in the shortlisting of risk management techniques based on their developments.</a:t>
            </a:r>
          </a:p>
          <a:p>
            <a:endParaRPr lang="en-T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E171F-2FAF-63B8-41BD-7D23E74D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15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8689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CA07104-C472-6C25-71A1-4721EA02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What Is Software Risk?</a:t>
            </a:r>
            <a:endParaRPr lang="tr-TR" altLang="tr-TR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5856E37-6474-560B-CE33-4490DC6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Risk is an </a:t>
            </a:r>
            <a:r>
              <a:rPr lang="en-US" altLang="tr-TR" u="sng"/>
              <a:t>expectation</a:t>
            </a:r>
            <a:r>
              <a:rPr lang="en-US" altLang="tr-TR"/>
              <a:t> of loss, a potential problem that may or may not occur in the future. </a:t>
            </a:r>
            <a:endParaRPr lang="tr-TR" altLang="tr-TR"/>
          </a:p>
          <a:p>
            <a:r>
              <a:rPr lang="en-US" altLang="tr-TR"/>
              <a:t>It is generally caused due to lack of information, control or time.</a:t>
            </a:r>
            <a:endParaRPr lang="tr-TR" altLang="tr-TR"/>
          </a:p>
          <a:p>
            <a:r>
              <a:rPr lang="en-US" altLang="tr-TR"/>
              <a:t>A possibility of suffering from loss in software development process is called a software risk. </a:t>
            </a:r>
            <a:endParaRPr lang="tr-TR" altLang="tr-TR"/>
          </a:p>
          <a:p>
            <a:r>
              <a:rPr lang="en-US" altLang="tr-TR"/>
              <a:t>Loss can be anything, increase in production cost, development of poor quality software, not being able to complete the project on time. </a:t>
            </a:r>
            <a:endParaRPr lang="tr-TR" altLang="tr-TR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028BE70-28C6-7989-561B-7D5A59EE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6937D-448A-417A-A3CF-6839E0DAD4E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3BED-E8B3-E685-C39F-72809359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Risk Management Important</a:t>
            </a:r>
            <a:endParaRPr lang="en-TZ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F93E0C6-2CFC-58F3-5FF6-B2F28ACEB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35434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i="1" dirty="0"/>
              <a:t>The only </a:t>
            </a:r>
            <a:r>
              <a:rPr lang="en-US" altLang="en-US" b="1" i="1" dirty="0"/>
              <a:t>alternative to risk management is crisis management </a:t>
            </a:r>
            <a:r>
              <a:rPr lang="en-US" altLang="en-US" i="1" dirty="0"/>
              <a:t>--- and crisis management is much more </a:t>
            </a:r>
            <a:r>
              <a:rPr lang="en-US" altLang="en-US" b="1" i="1" dirty="0"/>
              <a:t>expensive, time consuming and embarrassing</a:t>
            </a:r>
            <a:r>
              <a:rPr lang="en-US" altLang="en-US" i="1" dirty="0"/>
              <a:t>.  </a:t>
            </a:r>
          </a:p>
          <a:p>
            <a:pPr marL="0" indent="0" algn="r">
              <a:buNone/>
            </a:pPr>
            <a:r>
              <a:rPr lang="en-US" altLang="en-US" dirty="0"/>
              <a:t>	</a:t>
            </a:r>
            <a:r>
              <a:rPr lang="en-US" altLang="en-US" sz="1600" dirty="0"/>
              <a:t>JAMES LAM, Enterprise Risk Management, Wiley Finance © 2003</a:t>
            </a:r>
          </a:p>
          <a:p>
            <a:pPr marL="0" indent="0" algn="just">
              <a:lnSpc>
                <a:spcPts val="3500"/>
              </a:lnSpc>
              <a:buNone/>
            </a:pPr>
            <a:endParaRPr lang="en-CA" altLang="en-US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CA" altLang="en-US" i="1" dirty="0"/>
              <a:t>Risk management means </a:t>
            </a:r>
            <a:r>
              <a:rPr lang="en-CA" altLang="en-US" b="1" i="1" dirty="0"/>
              <a:t>more than preparing for the worst</a:t>
            </a:r>
            <a:r>
              <a:rPr lang="en-CA" altLang="en-US" i="1" dirty="0"/>
              <a:t>; it also means </a:t>
            </a:r>
            <a:r>
              <a:rPr lang="en-CA" altLang="en-US" b="1" i="1" dirty="0"/>
              <a:t>taking advantage of opportunities to improve services or lower costs</a:t>
            </a:r>
            <a:r>
              <a:rPr lang="en-CA" altLang="en-US" i="1" dirty="0"/>
              <a:t>.</a:t>
            </a:r>
            <a:r>
              <a:rPr lang="en-CA" altLang="en-US" dirty="0"/>
              <a:t>       </a:t>
            </a:r>
          </a:p>
          <a:p>
            <a:pPr marL="0" indent="0" algn="r">
              <a:buNone/>
            </a:pPr>
            <a:r>
              <a:rPr lang="en-CA" altLang="en-US" sz="1600" dirty="0"/>
              <a:t>Sheila Fraser, Auditor General of Canada</a:t>
            </a:r>
          </a:p>
          <a:p>
            <a:pPr marL="0" indent="0" algn="r">
              <a:buNone/>
            </a:pPr>
            <a:endParaRPr lang="en-CA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A76D4-2BBE-144B-64BC-B4685B7C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3</a:t>
            </a:fld>
            <a:endParaRPr lang="en-T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4D699-28FF-8310-2400-913B0C4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9FC1-B7D6-44BF-A7E6-BA9F445C8B83}" type="slidenum">
              <a:rPr lang="en-TZ" smtClean="0"/>
              <a:t>4</a:t>
            </a:fld>
            <a:endParaRPr lang="en-TZ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FC6FEF1-30F9-3DEC-EF83-FFCEDFD546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33938" y="103188"/>
            <a:ext cx="7358062" cy="9144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 Basics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A9CC2E-042A-53A3-3E8B-37F5130C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51" y="1425079"/>
            <a:ext cx="10132918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633413" indent="-407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1258888" indent="-2857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601788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944688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7588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478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198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918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638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+mn-lt"/>
              </a:rPr>
              <a:t>Risk (uncertainty) may affect the achievement of objectives.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+mn-lt"/>
              </a:rPr>
              <a:t>Effective mitigation strategies and controls can reduce negative risks (threats) or increase opportunities.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+mn-lt"/>
              </a:rPr>
              <a:t>Residual risk is the level of risk remaining after applying risk controls.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+mn-lt"/>
              </a:rPr>
              <a:t>Acceptance and action should be based on residual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risk levels.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7109" name="Picture 5" descr="70%">
            <a:extLst>
              <a:ext uri="{FF2B5EF4-FFF2-40B4-BE49-F238E27FC236}">
                <a16:creationId xmlns:a16="http://schemas.microsoft.com/office/drawing/2014/main" id="{ABB829A5-F364-062B-005B-40B0F3EF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121" y="4740192"/>
            <a:ext cx="8333758" cy="1815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1397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48C023E1-C427-C5D2-DFA6-041A56D52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tr-TR" dirty="0"/>
              <a:t>Risk Categorization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4F6CD3C-FC26-62A9-3A92-6BD8A393D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5190" y="1371599"/>
            <a:ext cx="10399294" cy="5349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400" b="1" dirty="0"/>
              <a:t>Project Schedule and Scope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They threaten the </a:t>
            </a:r>
            <a:r>
              <a:rPr lang="en-US" altLang="tr-TR" u="sng" dirty="0"/>
              <a:t>project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If they become real, it is likely that the </a:t>
            </a:r>
            <a:r>
              <a:rPr lang="en-US" altLang="tr-TR" u="sng" dirty="0"/>
              <a:t>project schedule</a:t>
            </a:r>
            <a:r>
              <a:rPr lang="en-US" altLang="tr-TR" dirty="0"/>
              <a:t> will slip and that costs will increase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b="1" dirty="0"/>
              <a:t>Technical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They threaten the </a:t>
            </a:r>
            <a:r>
              <a:rPr lang="en-US" altLang="tr-TR" u="sng" dirty="0"/>
              <a:t>quality</a:t>
            </a:r>
            <a:r>
              <a:rPr lang="en-US" altLang="tr-TR" dirty="0"/>
              <a:t> and </a:t>
            </a:r>
            <a:r>
              <a:rPr lang="en-US" altLang="tr-TR" u="sng" dirty="0"/>
              <a:t>timeliness</a:t>
            </a:r>
            <a:r>
              <a:rPr lang="en-US" altLang="tr-TR" dirty="0"/>
              <a:t> of the software to be produced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If they become real, </a:t>
            </a:r>
            <a:r>
              <a:rPr lang="en-US" altLang="tr-TR" u="sng" dirty="0"/>
              <a:t>implementation</a:t>
            </a:r>
            <a:r>
              <a:rPr lang="en-US" altLang="tr-TR" dirty="0"/>
              <a:t> may become difficult or impossible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b="1" dirty="0"/>
              <a:t>Business risks</a:t>
            </a:r>
            <a:r>
              <a:rPr lang="en-US" altLang="tr-TR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They threaten the </a:t>
            </a:r>
            <a:r>
              <a:rPr lang="en-US" altLang="tr-TR" u="sng" dirty="0"/>
              <a:t>viability</a:t>
            </a:r>
            <a:r>
              <a:rPr lang="en-US" altLang="tr-TR" dirty="0"/>
              <a:t> of the software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If they become real, they </a:t>
            </a:r>
            <a:r>
              <a:rPr lang="en-US" altLang="tr-TR" u="sng" dirty="0"/>
              <a:t>jeopardize</a:t>
            </a:r>
            <a:r>
              <a:rPr lang="en-US" altLang="tr-TR" dirty="0"/>
              <a:t> the project or the product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b="1" dirty="0"/>
              <a:t>Financial risks</a:t>
            </a:r>
            <a:r>
              <a:rPr lang="en-US" altLang="tr-TR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b="1" dirty="0"/>
              <a:t>Personnel risks</a:t>
            </a:r>
            <a:r>
              <a:rPr lang="en-US" altLang="tr-TR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z="1800" dirty="0"/>
          </a:p>
          <a:p>
            <a:pPr lvl="1" eaLnBrk="1" hangingPunct="1">
              <a:lnSpc>
                <a:spcPct val="90000"/>
              </a:lnSpc>
            </a:pPr>
            <a:endParaRPr lang="en-US" altLang="tr-TR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 dirty="0"/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D3D1163-D5DB-C40C-76C2-72E79C5F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E93A1-E68A-4AA9-836C-0EBE28F1A20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4B191-C32B-D015-6285-981BBBD50436}"/>
              </a:ext>
            </a:extLst>
          </p:cNvPr>
          <p:cNvSpPr/>
          <p:nvPr/>
        </p:nvSpPr>
        <p:spPr>
          <a:xfrm>
            <a:off x="5054600" y="2938463"/>
            <a:ext cx="1828800" cy="82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3F75-779F-4B79-40C7-C86A8F4D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20" y="1550895"/>
            <a:ext cx="5655445" cy="5172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4318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23FBC4-915C-3AD1-FA71-83AE306C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Steps for Risk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8475-7E9C-2A79-7D33-9D22F27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88C-D7CF-4E65-BC40-E733BA9157A5}" type="slidenum">
              <a:rPr lang="en-US" altLang="en-TZ" smtClean="0"/>
              <a:pPr/>
              <a:t>6</a:t>
            </a:fld>
            <a:endParaRPr lang="en-US" altLang="en-TZ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6CC728B-C1C4-987F-6488-3FF969A9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Steps for Risk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BDC88-134C-1F43-2C32-62F8D808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Management Planning</a:t>
            </a:r>
          </a:p>
          <a:p>
            <a:r>
              <a:rPr lang="en-US" dirty="0"/>
              <a:t>Risk Identification</a:t>
            </a:r>
          </a:p>
          <a:p>
            <a:r>
              <a:rPr lang="en-US" dirty="0"/>
              <a:t>Qualitative Risk Analysis</a:t>
            </a:r>
          </a:p>
          <a:p>
            <a:r>
              <a:rPr lang="en-US" dirty="0"/>
              <a:t>Quantitative Risk Analysis</a:t>
            </a:r>
          </a:p>
          <a:p>
            <a:r>
              <a:rPr lang="en-US" dirty="0"/>
              <a:t>Risk Response Planning</a:t>
            </a:r>
          </a:p>
          <a:p>
            <a:r>
              <a:rPr lang="en-US" dirty="0"/>
              <a:t>Risk Monitoring and Control</a:t>
            </a:r>
          </a:p>
          <a:p>
            <a:endParaRPr lang="en-TZ" dirty="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C9642A3-0037-F017-442F-B985F600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ADF22-6D4A-4852-80D3-C5A7170CE98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6CC728B-C1C4-987F-6488-3FF969A9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Steps for Risk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BDC88-134C-1F43-2C32-62F8D808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Management Planning</a:t>
            </a:r>
          </a:p>
          <a:p>
            <a:pPr marL="0" indent="0">
              <a:buNone/>
            </a:pPr>
            <a:r>
              <a:rPr lang="en-US" dirty="0"/>
              <a:t>- deliverable is the Risk Management Plan</a:t>
            </a:r>
          </a:p>
          <a:p>
            <a:endParaRPr lang="en-US" dirty="0"/>
          </a:p>
          <a:p>
            <a:r>
              <a:rPr lang="en-US" dirty="0"/>
              <a:t>Risk Identification</a:t>
            </a:r>
          </a:p>
          <a:p>
            <a:r>
              <a:rPr lang="en-US" dirty="0"/>
              <a:t>Risk categories: </a:t>
            </a:r>
          </a:p>
          <a:p>
            <a:pPr marL="0" indent="0">
              <a:buNone/>
            </a:pPr>
            <a:r>
              <a:rPr lang="en-US" dirty="0"/>
              <a:t>- technical</a:t>
            </a:r>
          </a:p>
          <a:p>
            <a:pPr>
              <a:buFontTx/>
              <a:buChar char="-"/>
            </a:pPr>
            <a:r>
              <a:rPr lang="en-US" dirty="0"/>
              <a:t>project management</a:t>
            </a:r>
          </a:p>
          <a:p>
            <a:pPr>
              <a:buFontTx/>
              <a:buChar char="-"/>
            </a:pPr>
            <a:r>
              <a:rPr lang="en-US" dirty="0"/>
              <a:t>Organizational</a:t>
            </a:r>
          </a:p>
          <a:p>
            <a:pPr>
              <a:buFontTx/>
              <a:buChar char="-"/>
            </a:pPr>
            <a:r>
              <a:rPr lang="en-US" dirty="0"/>
              <a:t>external</a:t>
            </a:r>
          </a:p>
          <a:p>
            <a:endParaRPr lang="en-TZ" dirty="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C9642A3-0037-F017-442F-B985F600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ADF22-6D4A-4852-80D3-C5A7170CE98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82368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6CC728B-C1C4-987F-6488-3FF969A9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Steps for Risk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BDC88-134C-1F43-2C32-62F8D808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729"/>
            <a:ext cx="10515600" cy="5617745"/>
          </a:xfrm>
        </p:spPr>
        <p:txBody>
          <a:bodyPr>
            <a:normAutofit fontScale="62500" lnSpcReduction="20000"/>
          </a:bodyPr>
          <a:lstStyle/>
          <a:p>
            <a:r>
              <a:rPr lang="en-US" sz="4100" dirty="0"/>
              <a:t>Qualitative Risk Analysis</a:t>
            </a:r>
          </a:p>
          <a:p>
            <a:pPr marL="0" indent="0">
              <a:buNone/>
            </a:pPr>
            <a:r>
              <a:rPr lang="en-US" sz="4100" dirty="0"/>
              <a:t>- define probability and consequences</a:t>
            </a:r>
          </a:p>
          <a:p>
            <a:pPr marL="0" indent="0">
              <a:buNone/>
            </a:pPr>
            <a:r>
              <a:rPr lang="en-US" sz="4100" dirty="0"/>
              <a:t>- data gathering</a:t>
            </a:r>
          </a:p>
          <a:p>
            <a:pPr marL="0" indent="0">
              <a:buNone/>
            </a:pPr>
            <a:r>
              <a:rPr lang="en-US" sz="4100" dirty="0"/>
              <a:t>- impact by objective</a:t>
            </a:r>
          </a:p>
          <a:p>
            <a:pPr marL="0" indent="0">
              <a:buNone/>
            </a:pPr>
            <a:r>
              <a:rPr lang="en-US" sz="4100" dirty="0"/>
              <a:t>- assumptions testing</a:t>
            </a:r>
          </a:p>
          <a:p>
            <a:pPr marL="0" indent="0">
              <a:buNone/>
            </a:pPr>
            <a:r>
              <a:rPr lang="en-US" sz="4100" dirty="0"/>
              <a:t>- data precision ranking</a:t>
            </a:r>
          </a:p>
          <a:p>
            <a:endParaRPr lang="en-US" sz="4100" dirty="0"/>
          </a:p>
          <a:p>
            <a:r>
              <a:rPr lang="en-US" sz="4100" dirty="0"/>
              <a:t>Quantitative Risk Analysis</a:t>
            </a:r>
          </a:p>
          <a:p>
            <a:pPr marL="0" indent="0">
              <a:buNone/>
            </a:pPr>
            <a:r>
              <a:rPr lang="en-US" sz="4100" dirty="0"/>
              <a:t>- individual and project risk</a:t>
            </a:r>
          </a:p>
          <a:p>
            <a:pPr marL="0" indent="0">
              <a:buNone/>
            </a:pPr>
            <a:r>
              <a:rPr lang="en-US" sz="4100" dirty="0"/>
              <a:t>- probability distributions</a:t>
            </a:r>
          </a:p>
          <a:p>
            <a:pPr marL="0" indent="0">
              <a:buNone/>
            </a:pPr>
            <a:r>
              <a:rPr lang="en-US" sz="4100" dirty="0"/>
              <a:t>- sensitivity and decision tree analysis</a:t>
            </a:r>
          </a:p>
          <a:p>
            <a:pPr marL="0" indent="0">
              <a:buNone/>
            </a:pPr>
            <a:r>
              <a:rPr lang="en-US" sz="4100" dirty="0"/>
              <a:t>- simulation methods</a:t>
            </a:r>
          </a:p>
          <a:p>
            <a:endParaRPr lang="en-TZ" dirty="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C9642A3-0037-F017-442F-B985F600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ADF22-6D4A-4852-80D3-C5A7170CE98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715427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813</Words>
  <Application>Microsoft Office PowerPoint</Application>
  <PresentationFormat>Widescreen</PresentationFormat>
  <Paragraphs>166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Trebuchet MS</vt:lpstr>
      <vt:lpstr>Wingdings</vt:lpstr>
      <vt:lpstr>Wingdings 3</vt:lpstr>
      <vt:lpstr>Facet</vt:lpstr>
      <vt:lpstr>A REVIEW OF THE TOOLS AND TECHNIQUES FOR SOFTWARE RISK ANALYSIS</vt:lpstr>
      <vt:lpstr>What Is Software Risk?</vt:lpstr>
      <vt:lpstr>Why is Risk Management Important</vt:lpstr>
      <vt:lpstr>Risk Management Basics</vt:lpstr>
      <vt:lpstr>Risk Categorization</vt:lpstr>
      <vt:lpstr>Steps for Risk Management</vt:lpstr>
      <vt:lpstr>Steps for Risk Management</vt:lpstr>
      <vt:lpstr>Steps for Risk Management</vt:lpstr>
      <vt:lpstr>Steps for Risk Management</vt:lpstr>
      <vt:lpstr>Steps for Risk Management</vt:lpstr>
      <vt:lpstr>Available Tools and Techniques</vt:lpstr>
      <vt:lpstr>Criticisms and pitfalls</vt:lpstr>
      <vt:lpstr>Future Works</vt:lpstr>
      <vt:lpstr>Future Works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THE TOOLS AND TECHNIQUES FOR SOFTWARE RISK ANALYSIS</dc:title>
  <dc:creator>𓂀 🧿🌒🌕🌘 💪🦵🌍🌎</dc:creator>
  <cp:lastModifiedBy>𓂀 🧿🌒🌕🌘 💪🦵🌍🌎</cp:lastModifiedBy>
  <cp:revision>17</cp:revision>
  <dcterms:created xsi:type="dcterms:W3CDTF">2022-09-25T17:16:43Z</dcterms:created>
  <dcterms:modified xsi:type="dcterms:W3CDTF">2022-09-26T09:23:31Z</dcterms:modified>
</cp:coreProperties>
</file>