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2" r:id="rId93"/>
    <p:sldId id="350" r:id="rId94"/>
    <p:sldId id="351" r:id="rId95"/>
    <p:sldId id="353" r:id="rId96"/>
    <p:sldId id="354" r:id="rId97"/>
    <p:sldId id="355" r:id="rId98"/>
    <p:sldId id="356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6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61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1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06C-1B8E-450D-8979-E18E125881F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696200" cy="4648200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rgbClr val="7030A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Modulation </a:t>
            </a:r>
            <a:r>
              <a:rPr lang="en-US" sz="4000" dirty="0">
                <a:solidFill>
                  <a:srgbClr val="7030A0"/>
                </a:solidFill>
              </a:rPr>
              <a:t>Techniques  </a:t>
            </a:r>
          </a:p>
        </p:txBody>
      </p:sp>
    </p:spTree>
    <p:extLst>
      <p:ext uri="{BB962C8B-B14F-4D97-AF65-F5344CB8AC3E}">
        <p14:creationId xmlns:p14="http://schemas.microsoft.com/office/powerpoint/2010/main" val="230695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Avoids </a:t>
            </a:r>
            <a:r>
              <a:rPr lang="en-US" sz="3200" dirty="0">
                <a:solidFill>
                  <a:srgbClr val="FF0000"/>
                </a:solidFill>
              </a:rPr>
              <a:t>Mixing of Signal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1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Classification of Modulation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1295400"/>
            <a:ext cx="9448800" cy="548640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11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Types AM, FM, PM Definition, Waveforms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772400" cy="5334000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 fontAlgn="t">
              <a:spcBef>
                <a:spcPts val="0"/>
              </a:spcBef>
            </a:pPr>
            <a:endParaRPr lang="en-US" sz="2800" b="0" i="0" u="none" strike="noStrike" dirty="0">
              <a:effectLst/>
              <a:latin typeface="Arial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82377"/>
              </p:ext>
            </p:extLst>
          </p:nvPr>
        </p:nvGraphicFramePr>
        <p:xfrm>
          <a:off x="609600" y="838200"/>
          <a:ext cx="83820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Document" r:id="rId4" imgW="6084561" imgH="4074606" progId="Word.Document.12">
                  <p:embed/>
                </p:oleObj>
              </mc:Choice>
              <mc:Fallback>
                <p:oleObj name="Document" r:id="rId4" imgW="6084561" imgH="4074606" progId="Word.Document.12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8382000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55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Amplitude Modulation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772400" cy="5562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</a:rPr>
              <a:t>Definition: </a:t>
            </a:r>
            <a:endParaRPr lang="en-US" sz="2800" dirty="0">
              <a:solidFill>
                <a:srgbClr val="00B0F0"/>
              </a:solidFill>
            </a:endParaRPr>
          </a:p>
          <a:p>
            <a:pPr lvl="0" algn="l"/>
            <a:r>
              <a:rPr lang="en-US" sz="2800" b="1" dirty="0">
                <a:solidFill>
                  <a:srgbClr val="00B0F0"/>
                </a:solidFill>
              </a:rPr>
              <a:t>Amplitude modulation, is a technique of modulation in which the instantaneous amplitude of carrier signal varies in accordance with amplitude of modulating signal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endParaRPr lang="en-US" sz="2800" dirty="0">
              <a:solidFill>
                <a:schemeClr val="tx1"/>
              </a:solidFill>
            </a:endParaRP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While </a:t>
            </a:r>
            <a:r>
              <a:rPr lang="en-US" sz="2800" b="1" dirty="0">
                <a:solidFill>
                  <a:srgbClr val="00B0F0"/>
                </a:solidFill>
              </a:rPr>
              <a:t>frequency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rgbClr val="00B0F0"/>
                </a:solidFill>
              </a:rPr>
              <a:t>phase</a:t>
            </a:r>
            <a:r>
              <a:rPr lang="en-US" sz="2800" dirty="0">
                <a:solidFill>
                  <a:schemeClr val="tx1"/>
                </a:solidFill>
              </a:rPr>
              <a:t> of carrier </a:t>
            </a:r>
            <a:r>
              <a:rPr lang="en-US" sz="2800" b="1" dirty="0">
                <a:solidFill>
                  <a:srgbClr val="00B0F0"/>
                </a:solidFill>
              </a:rPr>
              <a:t>remains constant</a:t>
            </a:r>
            <a:r>
              <a:rPr lang="en-US" sz="2800" dirty="0">
                <a:solidFill>
                  <a:schemeClr val="tx1"/>
                </a:solidFill>
              </a:rPr>
              <a:t>. Nature of Amplitude Modulated waveform shown in Fig. </a:t>
            </a:r>
            <a:r>
              <a:rPr lang="en-US" sz="2800" dirty="0" smtClean="0">
                <a:solidFill>
                  <a:schemeClr val="tx1"/>
                </a:solidFill>
              </a:rPr>
              <a:t>below.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1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010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 </a:t>
            </a:r>
            <a:r>
              <a:rPr lang="en-US" sz="2800" dirty="0" smtClean="0">
                <a:effectLst/>
                <a:latin typeface="Verdana"/>
                <a:ea typeface="Times New Roman"/>
                <a:cs typeface="Arial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82000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51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Modulation </a:t>
            </a:r>
            <a:r>
              <a:rPr lang="en-US" sz="3200" dirty="0">
                <a:solidFill>
                  <a:srgbClr val="FF0000"/>
                </a:solidFill>
              </a:rPr>
              <a:t>Index 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6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Effect of Modulation Index on Modulated Signal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924800" cy="5867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1"/>
            <a:ext cx="7391400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391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5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8077200" cy="54864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2751138"/>
            <a:ext cx="579437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6905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739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11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Example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6962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Draw the AM wave for triangular and square wave modulating signal. </a:t>
            </a:r>
          </a:p>
          <a:p>
            <a:pPr algn="l"/>
            <a:r>
              <a:rPr lang="en-US" sz="2800" b="1" dirty="0"/>
              <a:t>Solution:</a:t>
            </a:r>
            <a:r>
              <a:rPr lang="en-US" sz="2800" dirty="0"/>
              <a:t> 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487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4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3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For square wave input.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229600" cy="5105400"/>
          </a:xfrm>
        </p:spPr>
        <p:txBody>
          <a:bodyPr>
            <a:normAutofit/>
          </a:bodyPr>
          <a:lstStyle/>
          <a:p>
            <a:endParaRPr lang="en-US" sz="100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629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Transmission Techniques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5181600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48056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87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 smtClean="0">
                <a:solidFill>
                  <a:srgbClr val="FF0000"/>
                </a:solidFill>
              </a:rPr>
              <a:t>Example 2 </a:t>
            </a:r>
            <a:r>
              <a:rPr lang="en-US" sz="2700" b="1" dirty="0"/>
              <a:t>	</a:t>
            </a:r>
            <a:r>
              <a:rPr lang="en-US" sz="2700" dirty="0"/>
              <a:t>Draw the AM waveform for the modulation index m = 0.75, m = 1 and m = 1.25.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620000" cy="5410200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4495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074" y="3244334"/>
            <a:ext cx="259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(a) AM wave for m = 0.75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0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38099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7772400" cy="6248400"/>
          </a:xfrm>
        </p:spPr>
        <p:txBody>
          <a:bodyPr>
            <a:normAutofit/>
          </a:bodyPr>
          <a:lstStyle/>
          <a:p>
            <a:pPr algn="l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119813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63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28601"/>
            <a:ext cx="87630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Frequency Spectrum</a:t>
            </a:r>
            <a:r>
              <a:rPr lang="en-US" sz="3200" b="1" dirty="0"/>
              <a:t> 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458200" cy="5410200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>
                <a:solidFill>
                  <a:schemeClr val="tx1"/>
                </a:solidFill>
              </a:rPr>
              <a:t>Representation of AM wave in frequency domain is also known as </a:t>
            </a:r>
            <a:r>
              <a:rPr lang="en-US" sz="2800" b="1" dirty="0">
                <a:solidFill>
                  <a:schemeClr val="tx1"/>
                </a:solidFill>
              </a:rPr>
              <a:t>frequency spectrum of AM wave.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</a:rPr>
              <a:t>Definition:</a:t>
            </a:r>
            <a:endParaRPr lang="en-US" sz="2800" dirty="0">
              <a:solidFill>
                <a:srgbClr val="00B0F0"/>
              </a:solidFill>
            </a:endParaRPr>
          </a:p>
          <a:p>
            <a:pPr lvl="0" algn="l"/>
            <a:r>
              <a:rPr lang="en-US" sz="2800" b="1" dirty="0">
                <a:solidFill>
                  <a:srgbClr val="00B0F0"/>
                </a:solidFill>
              </a:rPr>
              <a:t>Frequency spectrum is a graph of amplitude versus frequency. </a:t>
            </a:r>
            <a:endParaRPr lang="en-US" sz="2800" dirty="0">
              <a:solidFill>
                <a:srgbClr val="00B0F0"/>
              </a:solidFill>
            </a:endParaRP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The frequency spectrum of </a:t>
            </a:r>
            <a:r>
              <a:rPr lang="en-US" sz="2800" b="1" dirty="0">
                <a:solidFill>
                  <a:schemeClr val="tx1"/>
                </a:solidFill>
              </a:rPr>
              <a:t>AM wave tells us about number of sidebands present in AM wave with corresponding amplitudes.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8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0772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001000" cy="5257800"/>
          </a:xfrm>
        </p:spPr>
        <p:txBody>
          <a:bodyPr>
            <a:normAutofit/>
          </a:bodyPr>
          <a:lstStyle/>
          <a:p>
            <a:pPr algn="l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199"/>
            <a:ext cx="8915400" cy="601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1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Features of Frequency spectrum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7848600" cy="57150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68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53339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Bandwidth Requirement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2800" b="1" dirty="0">
                <a:solidFill>
                  <a:schemeClr val="tx1"/>
                </a:solidFill>
              </a:rPr>
              <a:t>The bandwidth of AM signal is defined as the frequency range from upper sideband to lower sideband frequency in frequency spectrum.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BW</a:t>
            </a:r>
            <a:r>
              <a:rPr lang="en-US" sz="2800" dirty="0">
                <a:solidFill>
                  <a:schemeClr val="tx1"/>
                </a:solidFill>
              </a:rPr>
              <a:t>	=	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USB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LSB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</a:t>
            </a:r>
            <a:r>
              <a:rPr lang="en-US" sz="2800" dirty="0">
                <a:solidFill>
                  <a:schemeClr val="tx1"/>
                </a:solidFill>
              </a:rPr>
              <a:t>	=	(f</a:t>
            </a:r>
            <a:r>
              <a:rPr lang="en-US" sz="2800" baseline="-25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) – (f</a:t>
            </a:r>
            <a:r>
              <a:rPr lang="en-US" sz="2800" baseline="-25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)	</a:t>
            </a:r>
            <a:r>
              <a:rPr lang="en-US" sz="2800" dirty="0">
                <a:solidFill>
                  <a:schemeClr val="tx1"/>
                </a:solidFill>
                <a:sym typeface="Symbol"/>
              </a:rPr>
              <a:t></a:t>
            </a:r>
            <a:r>
              <a:rPr lang="en-US" sz="2800" dirty="0">
                <a:solidFill>
                  <a:schemeClr val="tx1"/>
                </a:solidFill>
              </a:rPr>
              <a:t> (from Fig. 2.13)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</a:rPr>
              <a:t>	f</a:t>
            </a:r>
            <a:r>
              <a:rPr lang="en-US" sz="2800" baseline="-25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 – f</a:t>
            </a:r>
            <a:r>
              <a:rPr lang="en-US" sz="2800" baseline="-25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+ </a:t>
            </a:r>
            <a:r>
              <a:rPr lang="en-US" sz="2800" dirty="0" err="1">
                <a:solidFill>
                  <a:schemeClr val="tx1"/>
                </a:solidFill>
              </a:rPr>
              <a:t>f</a:t>
            </a:r>
            <a:r>
              <a:rPr lang="en-US" sz="2800" baseline="-25000" dirty="0" err="1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b="1" dirty="0">
                <a:solidFill>
                  <a:schemeClr val="tx1"/>
                </a:solidFill>
              </a:rPr>
              <a:t>2 </a:t>
            </a:r>
            <a:r>
              <a:rPr lang="en-US" sz="2800" b="1" dirty="0" err="1">
                <a:solidFill>
                  <a:schemeClr val="tx1"/>
                </a:solidFill>
              </a:rPr>
              <a:t>f</a:t>
            </a:r>
            <a:r>
              <a:rPr lang="en-US" sz="2800" b="1" baseline="-25000" dirty="0" err="1">
                <a:solidFill>
                  <a:schemeClr val="tx1"/>
                </a:solidFill>
              </a:rPr>
              <a:t>m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sym typeface="Symbol"/>
              </a:rPr>
              <a:t></a:t>
            </a:r>
            <a:r>
              <a:rPr lang="en-US" sz="2800" dirty="0">
                <a:solidFill>
                  <a:schemeClr val="tx1"/>
                </a:solidFill>
              </a:rPr>
              <a:t>	  </a:t>
            </a:r>
            <a:r>
              <a:rPr lang="en-US" sz="28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sz="2800" dirty="0">
                <a:solidFill>
                  <a:schemeClr val="tx1"/>
                </a:solidFill>
              </a:rPr>
              <a:t> BW required for AM signal.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Hence</a:t>
            </a:r>
            <a:r>
              <a:rPr lang="en-US" sz="2800" b="1" dirty="0">
                <a:solidFill>
                  <a:schemeClr val="tx1"/>
                </a:solidFill>
              </a:rPr>
              <a:t>, bandwidth of AM signal is twice the modulating signal frequency.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9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1"/>
            <a:ext cx="80772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Sideband </a:t>
            </a:r>
            <a:r>
              <a:rPr lang="en-US" sz="3200" dirty="0">
                <a:solidFill>
                  <a:srgbClr val="FF0000"/>
                </a:solidFill>
              </a:rPr>
              <a:t>Concept (DSB and SSB)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077200" cy="5562600"/>
          </a:xfrm>
        </p:spPr>
        <p:txBody>
          <a:bodyPr>
            <a:normAutofit/>
          </a:bodyPr>
          <a:lstStyle/>
          <a:p>
            <a:pPr algn="l"/>
            <a:r>
              <a:rPr lang="en-US" sz="800" dirty="0" smtClean="0">
                <a:solidFill>
                  <a:schemeClr val="tx1"/>
                </a:solidFill>
              </a:rPr>
              <a:t>			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DSBFC:</a:t>
            </a:r>
            <a:endParaRPr lang="en-US" sz="2800" dirty="0">
              <a:solidFill>
                <a:schemeClr val="tx1"/>
              </a:solidFill>
            </a:endParaRP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Means double sideband full carrier as shown in Fig. 2.13 (a). Its BW = 2fm.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4495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001000" cy="5181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DSBSC (or DSB):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42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7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848600" cy="5334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SSB: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1040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79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Representation of AM Wave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772400" cy="5562600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>
                <a:solidFill>
                  <a:schemeClr val="tx1"/>
                </a:solidFill>
              </a:rPr>
              <a:t>AM wave is represented in two ways: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	(i)	In Time Domain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		(ii)	In Frequency Domain</a:t>
            </a:r>
          </a:p>
          <a:p>
            <a:r>
              <a:rPr lang="en-US" sz="2800" b="1" dirty="0" smtClean="0"/>
              <a:t> </a:t>
            </a:r>
            <a:r>
              <a:rPr lang="en-US" sz="2800" dirty="0" smtClean="0"/>
              <a:t> </a:t>
            </a:r>
            <a:endParaRPr lang="en-US" sz="2800" dirty="0"/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5713"/>
            <a:ext cx="7391400" cy="37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Baseband </a:t>
            </a:r>
            <a:r>
              <a:rPr lang="en-US" sz="3600" b="1" dirty="0">
                <a:solidFill>
                  <a:srgbClr val="FF0000"/>
                </a:solidFill>
              </a:rPr>
              <a:t>Transmission 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6553200" cy="4343400"/>
          </a:xfrm>
        </p:spPr>
        <p:txBody>
          <a:bodyPr>
            <a:normAutofit fontScale="77500" lnSpcReduction="20000"/>
          </a:bodyPr>
          <a:lstStyle/>
          <a:p>
            <a:pPr lvl="0" algn="l"/>
            <a:r>
              <a:rPr lang="en-US" sz="2800" b="1" dirty="0">
                <a:solidFill>
                  <a:schemeClr val="tx1"/>
                </a:solidFill>
              </a:rPr>
              <a:t>The electrical equivalent of original information is known as the </a:t>
            </a:r>
            <a:r>
              <a:rPr lang="en-US" sz="2800" b="1" dirty="0">
                <a:solidFill>
                  <a:srgbClr val="7030A0"/>
                </a:solidFill>
              </a:rPr>
              <a:t>baseband signal. </a:t>
            </a:r>
            <a:endParaRPr lang="en-US" sz="2800" dirty="0">
              <a:solidFill>
                <a:srgbClr val="7030A0"/>
              </a:solidFill>
            </a:endParaRP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The communication system in which the baseband signals are transmitted directly is known as </a:t>
            </a:r>
            <a:r>
              <a:rPr lang="en-US" sz="2800" b="1" dirty="0">
                <a:solidFill>
                  <a:srgbClr val="7030A0"/>
                </a:solidFill>
              </a:rPr>
              <a:t>baseband transmission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Baseband transmission is effective only for wire communication.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Example, Telephone network, data communication in computer networks through coaxial cable.  </a:t>
            </a: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But it is inefficient for wireless or radio communication</a:t>
            </a:r>
            <a:r>
              <a:rPr lang="en-US" sz="2800" dirty="0"/>
              <a:t>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48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99"/>
            <a:ext cx="7772400" cy="609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AM </a:t>
            </a:r>
            <a:r>
              <a:rPr lang="en-US" sz="3200" b="1" dirty="0">
                <a:solidFill>
                  <a:srgbClr val="FF0000"/>
                </a:solidFill>
              </a:rPr>
              <a:t>in Frequency Domain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924800" cy="54102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15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0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</a:t>
            </a:r>
            <a:r>
              <a:rPr lang="en-US" sz="3200" dirty="0">
                <a:solidFill>
                  <a:srgbClr val="FF0000"/>
                </a:solidFill>
              </a:rPr>
              <a:t>Power Relations in AM Wave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924800" cy="5257800"/>
          </a:xfrm>
        </p:spPr>
        <p:txBody>
          <a:bodyPr>
            <a:normAutofit/>
          </a:bodyPr>
          <a:lstStyle/>
          <a:p>
            <a:endParaRPr lang="en-US" sz="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52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077200" cy="6857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153400" cy="5410200"/>
          </a:xfrm>
        </p:spPr>
        <p:txBody>
          <a:bodyPr>
            <a:normAutofit/>
          </a:bodyPr>
          <a:lstStyle/>
          <a:p>
            <a:pPr algn="l"/>
            <a:endParaRPr lang="en-US" sz="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16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Continued….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620000" cy="5181600"/>
          </a:xfrm>
        </p:spPr>
        <p:txBody>
          <a:bodyPr>
            <a:normAutofit/>
          </a:bodyPr>
          <a:lstStyle/>
          <a:p>
            <a:pPr algn="l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1628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11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Example 1: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77200" cy="51054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A modulating signal 20 sin (2</a:t>
            </a:r>
            <a:r>
              <a:rPr lang="en-US" sz="2000" b="1" dirty="0" smtClean="0">
                <a:solidFill>
                  <a:schemeClr val="tx1"/>
                </a:solidFill>
                <a:sym typeface="Symbol"/>
              </a:rPr>
              <a:t>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chemeClr val="tx1"/>
                </a:solidFill>
              </a:rPr>
              <a:t> 10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t) is used to modulate a carrier signal               40 sin (2</a:t>
            </a:r>
            <a:r>
              <a:rPr lang="en-US" sz="2000" b="1" dirty="0" smtClean="0">
                <a:solidFill>
                  <a:schemeClr val="tx1"/>
                </a:solidFill>
                <a:sym typeface="Symbol"/>
              </a:rPr>
              <a:t>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chemeClr val="tx1"/>
                </a:solidFill>
              </a:rPr>
              <a:t> 10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 t). Find: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(a)	Modulation index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(b)	Percentage modulation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(c)	Sideband frequencies and their amplitude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(d)	Bandwidth of AM wave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(e)	Draw the frequency spectrum.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1" y="85266"/>
            <a:ext cx="8991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Solution: </a:t>
            </a:r>
            <a:endParaRPr lang="en-US" sz="2000" dirty="0" smtClean="0"/>
          </a:p>
          <a:p>
            <a:r>
              <a:rPr lang="en-US" sz="2000" b="1" dirty="0" smtClean="0"/>
              <a:t>	Given:</a:t>
            </a:r>
            <a:r>
              <a:rPr lang="en-US" sz="2000" dirty="0" smtClean="0"/>
              <a:t> Modulating signal,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	=	20 sin (2</a:t>
            </a:r>
            <a:r>
              <a:rPr lang="en-US" sz="2000" dirty="0" smtClean="0">
                <a:sym typeface="Symbol"/>
              </a:rPr>
              <a:t>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t) 	… (1)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	=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sin (2</a:t>
            </a:r>
            <a:r>
              <a:rPr lang="en-US" sz="2000" dirty="0" smtClean="0">
                <a:sym typeface="Symbol"/>
              </a:rPr>
              <a:t></a:t>
            </a:r>
            <a:r>
              <a:rPr lang="en-US" sz="2000" dirty="0" smtClean="0"/>
              <a:t> f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 t)	… (2)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ym typeface="Symbol"/>
              </a:rPr>
              <a:t></a:t>
            </a:r>
            <a:r>
              <a:rPr lang="en-US" sz="2000" dirty="0" smtClean="0"/>
              <a:t>	Compare equation (1) and (2), we get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	=	20 V</a:t>
            </a:r>
          </a:p>
          <a:p>
            <a:r>
              <a:rPr lang="en-US" sz="2000" dirty="0" smtClean="0"/>
              <a:t>				f</a:t>
            </a:r>
            <a:r>
              <a:rPr lang="en-US" sz="2000" baseline="-25000" dirty="0" smtClean="0"/>
              <a:t>m	</a:t>
            </a:r>
            <a:r>
              <a:rPr lang="en-US" sz="2000" dirty="0" smtClean="0"/>
              <a:t>=	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Hz = 1 kHz</a:t>
            </a:r>
          </a:p>
          <a:p>
            <a:r>
              <a:rPr lang="en-US" sz="2000" dirty="0" smtClean="0"/>
              <a:t>	Similarly,  carrier signal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	=	40 sin (2</a:t>
            </a:r>
            <a:r>
              <a:rPr lang="en-US" sz="2000" dirty="0" smtClean="0">
                <a:sym typeface="Symbol"/>
              </a:rPr>
              <a:t>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t)	… (3)</a:t>
            </a:r>
          </a:p>
          <a:p>
            <a:r>
              <a:rPr lang="en-US" sz="2000" dirty="0" smtClean="0"/>
              <a:t>	But,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c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	=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sin (2</a:t>
            </a:r>
            <a:r>
              <a:rPr lang="en-US" sz="2000" dirty="0" smtClean="0">
                <a:sym typeface="Symbol"/>
              </a:rPr>
              <a:t></a:t>
            </a:r>
            <a:r>
              <a:rPr lang="en-US" sz="2000" dirty="0" smtClean="0"/>
              <a:t>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t)	… (4)</a:t>
            </a:r>
          </a:p>
          <a:p>
            <a:r>
              <a:rPr lang="en-US" sz="2000" dirty="0" smtClean="0"/>
              <a:t>	Compare equation (3) and (4), we get, 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	=	40 v</a:t>
            </a:r>
          </a:p>
          <a:p>
            <a:r>
              <a:rPr lang="en-US" sz="2000" dirty="0" smtClean="0"/>
              <a:t>				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	=	10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Hz  =  100 kHz</a:t>
            </a:r>
          </a:p>
          <a:p>
            <a:r>
              <a:rPr lang="en-US" sz="2000" b="1" dirty="0" smtClean="0"/>
              <a:t>	(a)	Modulation Index: </a:t>
            </a:r>
            <a:endParaRPr lang="en-US" sz="2000" dirty="0" smtClean="0"/>
          </a:p>
          <a:p>
            <a:r>
              <a:rPr lang="en-US" sz="2000" dirty="0" smtClean="0"/>
              <a:t>				m	=	  =   = 0.5</a:t>
            </a:r>
          </a:p>
          <a:p>
            <a:r>
              <a:rPr lang="en-US" sz="2000" dirty="0" smtClean="0"/>
              <a:t>					</a:t>
            </a:r>
          </a:p>
          <a:p>
            <a:r>
              <a:rPr lang="en-US" sz="2000" b="1" dirty="0" smtClean="0"/>
              <a:t>	(b)	Percentage modulation: </a:t>
            </a:r>
            <a:endParaRPr lang="en-US" sz="2000" dirty="0" smtClean="0"/>
          </a:p>
          <a:p>
            <a:r>
              <a:rPr lang="en-US" sz="2000" dirty="0" smtClean="0"/>
              <a:t>				% modulation	=	m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100</a:t>
            </a:r>
          </a:p>
          <a:p>
            <a:r>
              <a:rPr lang="en-US" sz="2000" dirty="0" smtClean="0"/>
              <a:t>					=	0.5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100</a:t>
            </a:r>
          </a:p>
          <a:p>
            <a:r>
              <a:rPr lang="en-US" sz="2000" dirty="0" smtClean="0"/>
              <a:t>					=	50% </a:t>
            </a:r>
          </a:p>
          <a:p>
            <a:r>
              <a:rPr lang="en-US" sz="2000" b="1" dirty="0" smtClean="0"/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69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(c)	Sideband frequencies and their amplitude: </a:t>
            </a:r>
            <a:endParaRPr lang="en-US" sz="2000" dirty="0" smtClean="0"/>
          </a:p>
          <a:p>
            <a:r>
              <a:rPr lang="en-US" sz="2000" b="1" dirty="0" smtClean="0"/>
              <a:t>				</a:t>
            </a:r>
            <a:r>
              <a:rPr lang="en-US" sz="2000" dirty="0" smtClean="0"/>
              <a:t>LSB  =  F</a:t>
            </a:r>
            <a:r>
              <a:rPr lang="en-US" sz="2000" baseline="-25000" dirty="0" smtClean="0"/>
              <a:t>LSB</a:t>
            </a:r>
            <a:r>
              <a:rPr lang="en-US" sz="2000" dirty="0" smtClean="0"/>
              <a:t>	=	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</a:t>
            </a:r>
            <a:r>
              <a:rPr lang="en-US" sz="2000" dirty="0" smtClean="0"/>
              <a:t> f</a:t>
            </a:r>
            <a:r>
              <a:rPr lang="en-US" sz="2000" baseline="-25000" dirty="0" smtClean="0"/>
              <a:t>m</a:t>
            </a:r>
            <a:endParaRPr lang="en-US" sz="2000" dirty="0" smtClean="0"/>
          </a:p>
          <a:p>
            <a:r>
              <a:rPr lang="en-US" sz="2000" dirty="0" smtClean="0"/>
              <a:t>					=	100 kHz </a:t>
            </a:r>
            <a:r>
              <a:rPr lang="en-US" sz="2000" dirty="0" smtClean="0">
                <a:sym typeface="Symbol"/>
              </a:rPr>
              <a:t></a:t>
            </a:r>
            <a:r>
              <a:rPr lang="en-US" sz="2000" dirty="0" smtClean="0"/>
              <a:t> 1 kHz</a:t>
            </a:r>
          </a:p>
          <a:p>
            <a:r>
              <a:rPr lang="en-US" sz="2000" dirty="0" smtClean="0"/>
              <a:t>					=	99 kHz</a:t>
            </a:r>
          </a:p>
          <a:p>
            <a:r>
              <a:rPr lang="en-US" sz="2000" b="1" dirty="0" smtClean="0"/>
              <a:t>				</a:t>
            </a:r>
            <a:r>
              <a:rPr lang="en-US" sz="2000" dirty="0" smtClean="0"/>
              <a:t>USB  =  F</a:t>
            </a:r>
            <a:r>
              <a:rPr lang="en-US" sz="2000" baseline="-25000" dirty="0" smtClean="0"/>
              <a:t>USB</a:t>
            </a:r>
            <a:r>
              <a:rPr lang="en-US" sz="2000" dirty="0" smtClean="0"/>
              <a:t>	=	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+ f</a:t>
            </a:r>
            <a:r>
              <a:rPr lang="en-US" sz="2000" baseline="-25000" dirty="0" smtClean="0"/>
              <a:t>m</a:t>
            </a:r>
            <a:endParaRPr lang="en-US" sz="2000" dirty="0" smtClean="0"/>
          </a:p>
          <a:p>
            <a:r>
              <a:rPr lang="en-US" sz="2000" dirty="0" smtClean="0"/>
              <a:t>					=	100 k + 1 kHz</a:t>
            </a:r>
          </a:p>
          <a:p>
            <a:r>
              <a:rPr lang="en-US" sz="2000" dirty="0" smtClean="0"/>
              <a:t>					=	101 kHz</a:t>
            </a:r>
          </a:p>
          <a:p>
            <a:r>
              <a:rPr lang="en-US" sz="2000" dirty="0" smtClean="0"/>
              <a:t>				LSB amplitude	=	USB amplitude </a:t>
            </a:r>
          </a:p>
          <a:p>
            <a:r>
              <a:rPr lang="en-US" sz="2000" dirty="0" smtClean="0"/>
              <a:t>					=	  =  0.5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					=	10 V</a:t>
            </a:r>
          </a:p>
          <a:p>
            <a:r>
              <a:rPr lang="en-US" sz="2000" b="1" dirty="0" smtClean="0"/>
              <a:t>	(d)	Bandwidth of AM</a:t>
            </a:r>
            <a:endParaRPr lang="en-US" sz="2000" dirty="0" smtClean="0"/>
          </a:p>
          <a:p>
            <a:r>
              <a:rPr lang="en-US" sz="2000" dirty="0" smtClean="0"/>
              <a:t>				BW	=	2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f</a:t>
            </a:r>
            <a:r>
              <a:rPr lang="en-US" sz="2000" baseline="-25000" dirty="0" smtClean="0"/>
              <a:t>m</a:t>
            </a:r>
            <a:endParaRPr lang="en-US" sz="2000" dirty="0" smtClean="0"/>
          </a:p>
          <a:p>
            <a:r>
              <a:rPr lang="en-US" sz="2000" dirty="0" smtClean="0"/>
              <a:t>					=	2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1 kHz</a:t>
            </a:r>
          </a:p>
          <a:p>
            <a:r>
              <a:rPr lang="en-US" sz="2000" dirty="0" smtClean="0"/>
              <a:t>				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AM Transmitter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4953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 functions of transmitter are: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1.	To convert original information into electrical signal.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2.	To amplify the weak signal.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3.	To modulate the signal.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4.	To increase the power level of modulated signal.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5.	To transmit the signal through transmitting antenna.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	The AM transmitters are of two types: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1.	Low level modulated transmitter.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2.	High level modulated transmitter.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7" name="Rectangle 3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745" name="Group 1"/>
          <p:cNvGrpSpPr>
            <a:grpSpLocks noChangeAspect="1"/>
          </p:cNvGrpSpPr>
          <p:nvPr/>
        </p:nvGrpSpPr>
        <p:grpSpPr bwMode="auto">
          <a:xfrm>
            <a:off x="457200" y="838200"/>
            <a:ext cx="8229600" cy="5410200"/>
            <a:chOff x="0" y="0"/>
            <a:chExt cx="8580" cy="3015"/>
          </a:xfrm>
        </p:grpSpPr>
        <p:sp>
          <p:nvSpPr>
            <p:cNvPr id="32136" name="AutoShape 392"/>
            <p:cNvSpPr>
              <a:spLocks noChangeAspect="1" noChangeArrowheads="1" noTextEdit="1"/>
            </p:cNvSpPr>
            <p:nvPr/>
          </p:nvSpPr>
          <p:spPr bwMode="auto">
            <a:xfrm>
              <a:off x="0" y="271"/>
              <a:ext cx="8580" cy="274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935" name="Group 191"/>
            <p:cNvGrpSpPr>
              <a:grpSpLocks/>
            </p:cNvGrpSpPr>
            <p:nvPr/>
          </p:nvGrpSpPr>
          <p:grpSpPr bwMode="auto">
            <a:xfrm>
              <a:off x="0" y="0"/>
              <a:ext cx="8580" cy="3015"/>
              <a:chOff x="0" y="0"/>
              <a:chExt cx="8580" cy="3015"/>
            </a:xfrm>
          </p:grpSpPr>
          <p:sp>
            <p:nvSpPr>
              <p:cNvPr id="32135" name="Rectangle 3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80" cy="30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4" name="Freeform 390"/>
              <p:cNvSpPr>
                <a:spLocks/>
              </p:cNvSpPr>
              <p:nvPr/>
            </p:nvSpPr>
            <p:spPr bwMode="auto">
              <a:xfrm>
                <a:off x="615" y="609"/>
                <a:ext cx="100" cy="135"/>
              </a:xfrm>
              <a:custGeom>
                <a:avLst/>
                <a:gdLst/>
                <a:ahLst/>
                <a:cxnLst>
                  <a:cxn ang="0">
                    <a:pos x="15" y="90"/>
                  </a:cxn>
                  <a:cxn ang="0">
                    <a:pos x="20" y="105"/>
                  </a:cxn>
                  <a:cxn ang="0">
                    <a:pos x="35" y="115"/>
                  </a:cxn>
                  <a:cxn ang="0">
                    <a:pos x="50" y="120"/>
                  </a:cxn>
                  <a:cxn ang="0">
                    <a:pos x="70" y="115"/>
                  </a:cxn>
                  <a:cxn ang="0">
                    <a:pos x="80" y="110"/>
                  </a:cxn>
                  <a:cxn ang="0">
                    <a:pos x="85" y="100"/>
                  </a:cxn>
                  <a:cxn ang="0">
                    <a:pos x="80" y="85"/>
                  </a:cxn>
                  <a:cxn ang="0">
                    <a:pos x="70" y="80"/>
                  </a:cxn>
                  <a:cxn ang="0">
                    <a:pos x="45" y="75"/>
                  </a:cxn>
                  <a:cxn ang="0">
                    <a:pos x="20" y="65"/>
                  </a:cxn>
                  <a:cxn ang="0">
                    <a:pos x="10" y="55"/>
                  </a:cxn>
                  <a:cxn ang="0">
                    <a:pos x="5" y="35"/>
                  </a:cxn>
                  <a:cxn ang="0">
                    <a:pos x="10" y="20"/>
                  </a:cxn>
                  <a:cxn ang="0">
                    <a:pos x="25" y="5"/>
                  </a:cxn>
                  <a:cxn ang="0">
                    <a:pos x="50" y="0"/>
                  </a:cxn>
                  <a:cxn ang="0">
                    <a:pos x="75" y="5"/>
                  </a:cxn>
                  <a:cxn ang="0">
                    <a:pos x="90" y="20"/>
                  </a:cxn>
                  <a:cxn ang="0">
                    <a:pos x="95" y="40"/>
                  </a:cxn>
                  <a:cxn ang="0">
                    <a:pos x="80" y="30"/>
                  </a:cxn>
                  <a:cxn ang="0">
                    <a:pos x="60" y="20"/>
                  </a:cxn>
                  <a:cxn ang="0">
                    <a:pos x="35" y="20"/>
                  </a:cxn>
                  <a:cxn ang="0">
                    <a:pos x="20" y="30"/>
                  </a:cxn>
                  <a:cxn ang="0">
                    <a:pos x="20" y="45"/>
                  </a:cxn>
                  <a:cxn ang="0">
                    <a:pos x="35" y="50"/>
                  </a:cxn>
                  <a:cxn ang="0">
                    <a:pos x="70" y="60"/>
                  </a:cxn>
                  <a:cxn ang="0">
                    <a:pos x="90" y="70"/>
                  </a:cxn>
                  <a:cxn ang="0">
                    <a:pos x="100" y="85"/>
                  </a:cxn>
                  <a:cxn ang="0">
                    <a:pos x="100" y="105"/>
                  </a:cxn>
                  <a:cxn ang="0">
                    <a:pos x="90" y="125"/>
                  </a:cxn>
                  <a:cxn ang="0">
                    <a:pos x="65" y="135"/>
                  </a:cxn>
                  <a:cxn ang="0">
                    <a:pos x="35" y="135"/>
                  </a:cxn>
                  <a:cxn ang="0">
                    <a:pos x="15" y="125"/>
                  </a:cxn>
                  <a:cxn ang="0">
                    <a:pos x="0" y="105"/>
                  </a:cxn>
                </a:cxnLst>
                <a:rect l="0" t="0" r="r" b="b"/>
                <a:pathLst>
                  <a:path w="100" h="135">
                    <a:moveTo>
                      <a:pt x="0" y="90"/>
                    </a:moveTo>
                    <a:lnTo>
                      <a:pt x="15" y="90"/>
                    </a:lnTo>
                    <a:lnTo>
                      <a:pt x="15" y="100"/>
                    </a:lnTo>
                    <a:lnTo>
                      <a:pt x="20" y="105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0" y="120"/>
                    </a:lnTo>
                    <a:lnTo>
                      <a:pt x="50" y="120"/>
                    </a:lnTo>
                    <a:lnTo>
                      <a:pt x="60" y="120"/>
                    </a:lnTo>
                    <a:lnTo>
                      <a:pt x="70" y="115"/>
                    </a:lnTo>
                    <a:lnTo>
                      <a:pt x="75" y="115"/>
                    </a:lnTo>
                    <a:lnTo>
                      <a:pt x="80" y="110"/>
                    </a:lnTo>
                    <a:lnTo>
                      <a:pt x="85" y="105"/>
                    </a:lnTo>
                    <a:lnTo>
                      <a:pt x="85" y="100"/>
                    </a:lnTo>
                    <a:lnTo>
                      <a:pt x="85" y="90"/>
                    </a:lnTo>
                    <a:lnTo>
                      <a:pt x="80" y="85"/>
                    </a:lnTo>
                    <a:lnTo>
                      <a:pt x="75" y="85"/>
                    </a:lnTo>
                    <a:lnTo>
                      <a:pt x="70" y="80"/>
                    </a:lnTo>
                    <a:lnTo>
                      <a:pt x="60" y="75"/>
                    </a:lnTo>
                    <a:lnTo>
                      <a:pt x="45" y="75"/>
                    </a:lnTo>
                    <a:lnTo>
                      <a:pt x="30" y="70"/>
                    </a:lnTo>
                    <a:lnTo>
                      <a:pt x="20" y="65"/>
                    </a:lnTo>
                    <a:lnTo>
                      <a:pt x="15" y="60"/>
                    </a:lnTo>
                    <a:lnTo>
                      <a:pt x="10" y="55"/>
                    </a:lnTo>
                    <a:lnTo>
                      <a:pt x="5" y="45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10" y="20"/>
                    </a:lnTo>
                    <a:lnTo>
                      <a:pt x="15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50" y="0"/>
                    </a:lnTo>
                    <a:lnTo>
                      <a:pt x="60" y="5"/>
                    </a:lnTo>
                    <a:lnTo>
                      <a:pt x="75" y="5"/>
                    </a:lnTo>
                    <a:lnTo>
                      <a:pt x="85" y="10"/>
                    </a:lnTo>
                    <a:lnTo>
                      <a:pt x="90" y="20"/>
                    </a:lnTo>
                    <a:lnTo>
                      <a:pt x="95" y="30"/>
                    </a:lnTo>
                    <a:lnTo>
                      <a:pt x="95" y="40"/>
                    </a:lnTo>
                    <a:lnTo>
                      <a:pt x="80" y="40"/>
                    </a:lnTo>
                    <a:lnTo>
                      <a:pt x="80" y="30"/>
                    </a:lnTo>
                    <a:lnTo>
                      <a:pt x="70" y="25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35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35"/>
                    </a:lnTo>
                    <a:lnTo>
                      <a:pt x="20" y="45"/>
                    </a:lnTo>
                    <a:lnTo>
                      <a:pt x="25" y="50"/>
                    </a:lnTo>
                    <a:lnTo>
                      <a:pt x="35" y="50"/>
                    </a:lnTo>
                    <a:lnTo>
                      <a:pt x="50" y="55"/>
                    </a:lnTo>
                    <a:lnTo>
                      <a:pt x="70" y="60"/>
                    </a:lnTo>
                    <a:lnTo>
                      <a:pt x="80" y="65"/>
                    </a:lnTo>
                    <a:lnTo>
                      <a:pt x="90" y="70"/>
                    </a:lnTo>
                    <a:lnTo>
                      <a:pt x="95" y="80"/>
                    </a:lnTo>
                    <a:lnTo>
                      <a:pt x="100" y="85"/>
                    </a:lnTo>
                    <a:lnTo>
                      <a:pt x="100" y="95"/>
                    </a:lnTo>
                    <a:lnTo>
                      <a:pt x="100" y="105"/>
                    </a:lnTo>
                    <a:lnTo>
                      <a:pt x="95" y="115"/>
                    </a:lnTo>
                    <a:lnTo>
                      <a:pt x="90" y="125"/>
                    </a:lnTo>
                    <a:lnTo>
                      <a:pt x="80" y="130"/>
                    </a:lnTo>
                    <a:lnTo>
                      <a:pt x="65" y="135"/>
                    </a:lnTo>
                    <a:lnTo>
                      <a:pt x="55" y="135"/>
                    </a:lnTo>
                    <a:lnTo>
                      <a:pt x="35" y="135"/>
                    </a:lnTo>
                    <a:lnTo>
                      <a:pt x="25" y="130"/>
                    </a:lnTo>
                    <a:lnTo>
                      <a:pt x="15" y="125"/>
                    </a:lnTo>
                    <a:lnTo>
                      <a:pt x="5" y="115"/>
                    </a:lnTo>
                    <a:lnTo>
                      <a:pt x="0" y="105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3" name="Freeform 389"/>
              <p:cNvSpPr>
                <a:spLocks/>
              </p:cNvSpPr>
              <p:nvPr/>
            </p:nvSpPr>
            <p:spPr bwMode="auto">
              <a:xfrm>
                <a:off x="730" y="614"/>
                <a:ext cx="45" cy="130"/>
              </a:xfrm>
              <a:custGeom>
                <a:avLst/>
                <a:gdLst/>
                <a:ahLst/>
                <a:cxnLst>
                  <a:cxn ang="0">
                    <a:pos x="40" y="115"/>
                  </a:cxn>
                  <a:cxn ang="0">
                    <a:pos x="45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5" y="130"/>
                  </a:cxn>
                  <a:cxn ang="0">
                    <a:pos x="20" y="125"/>
                  </a:cxn>
                  <a:cxn ang="0">
                    <a:pos x="15" y="125"/>
                  </a:cxn>
                  <a:cxn ang="0">
                    <a:pos x="10" y="120"/>
                  </a:cxn>
                  <a:cxn ang="0">
                    <a:pos x="10" y="110"/>
                  </a:cxn>
                  <a:cxn ang="0">
                    <a:pos x="10" y="100"/>
                  </a:cxn>
                  <a:cxn ang="0">
                    <a:pos x="10" y="4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40" y="45"/>
                  </a:cxn>
                  <a:cxn ang="0">
                    <a:pos x="25" y="45"/>
                  </a:cxn>
                  <a:cxn ang="0">
                    <a:pos x="25" y="100"/>
                  </a:cxn>
                  <a:cxn ang="0">
                    <a:pos x="25" y="105"/>
                  </a:cxn>
                  <a:cxn ang="0">
                    <a:pos x="25" y="110"/>
                  </a:cxn>
                  <a:cxn ang="0">
                    <a:pos x="30" y="110"/>
                  </a:cxn>
                  <a:cxn ang="0">
                    <a:pos x="30" y="115"/>
                  </a:cxn>
                  <a:cxn ang="0">
                    <a:pos x="30" y="115"/>
                  </a:cxn>
                  <a:cxn ang="0">
                    <a:pos x="35" y="115"/>
                  </a:cxn>
                  <a:cxn ang="0">
                    <a:pos x="40" y="115"/>
                  </a:cxn>
                  <a:cxn ang="0">
                    <a:pos x="40" y="115"/>
                  </a:cxn>
                </a:cxnLst>
                <a:rect l="0" t="0" r="r" b="b"/>
                <a:pathLst>
                  <a:path w="45" h="130">
                    <a:moveTo>
                      <a:pt x="40" y="115"/>
                    </a:moveTo>
                    <a:lnTo>
                      <a:pt x="45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5" y="130"/>
                    </a:lnTo>
                    <a:lnTo>
                      <a:pt x="20" y="125"/>
                    </a:lnTo>
                    <a:lnTo>
                      <a:pt x="15" y="125"/>
                    </a:lnTo>
                    <a:lnTo>
                      <a:pt x="10" y="120"/>
                    </a:lnTo>
                    <a:lnTo>
                      <a:pt x="10" y="110"/>
                    </a:lnTo>
                    <a:lnTo>
                      <a:pt x="10" y="100"/>
                    </a:lnTo>
                    <a:lnTo>
                      <a:pt x="10" y="4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0" y="10"/>
                    </a:lnTo>
                    <a:lnTo>
                      <a:pt x="25" y="0"/>
                    </a:lnTo>
                    <a:lnTo>
                      <a:pt x="25" y="35"/>
                    </a:lnTo>
                    <a:lnTo>
                      <a:pt x="40" y="35"/>
                    </a:lnTo>
                    <a:lnTo>
                      <a:pt x="40" y="45"/>
                    </a:lnTo>
                    <a:lnTo>
                      <a:pt x="25" y="45"/>
                    </a:lnTo>
                    <a:lnTo>
                      <a:pt x="25" y="100"/>
                    </a:lnTo>
                    <a:lnTo>
                      <a:pt x="25" y="105"/>
                    </a:lnTo>
                    <a:lnTo>
                      <a:pt x="25" y="110"/>
                    </a:lnTo>
                    <a:lnTo>
                      <a:pt x="30" y="110"/>
                    </a:lnTo>
                    <a:lnTo>
                      <a:pt x="30" y="115"/>
                    </a:lnTo>
                    <a:lnTo>
                      <a:pt x="35" y="115"/>
                    </a:lnTo>
                    <a:lnTo>
                      <a:pt x="4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2" name="Freeform 388"/>
              <p:cNvSpPr>
                <a:spLocks noEditPoints="1"/>
              </p:cNvSpPr>
              <p:nvPr/>
            </p:nvSpPr>
            <p:spPr bwMode="auto">
              <a:xfrm>
                <a:off x="780" y="644"/>
                <a:ext cx="90" cy="100"/>
              </a:xfrm>
              <a:custGeom>
                <a:avLst/>
                <a:gdLst/>
                <a:ahLst/>
                <a:cxnLst>
                  <a:cxn ang="0">
                    <a:pos x="60" y="95"/>
                  </a:cxn>
                  <a:cxn ang="0">
                    <a:pos x="45" y="100"/>
                  </a:cxn>
                  <a:cxn ang="0">
                    <a:pos x="20" y="100"/>
                  </a:cxn>
                  <a:cxn ang="0">
                    <a:pos x="5" y="85"/>
                  </a:cxn>
                  <a:cxn ang="0">
                    <a:pos x="0" y="65"/>
                  </a:cxn>
                  <a:cxn ang="0">
                    <a:pos x="10" y="55"/>
                  </a:cxn>
                  <a:cxn ang="0">
                    <a:pos x="20" y="50"/>
                  </a:cxn>
                  <a:cxn ang="0">
                    <a:pos x="30" y="45"/>
                  </a:cxn>
                  <a:cxn ang="0">
                    <a:pos x="55" y="4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35" y="15"/>
                  </a:cxn>
                  <a:cxn ang="0">
                    <a:pos x="25" y="25"/>
                  </a:cxn>
                  <a:cxn ang="0">
                    <a:pos x="5" y="30"/>
                  </a:cxn>
                  <a:cxn ang="0">
                    <a:pos x="10" y="15"/>
                  </a:cxn>
                  <a:cxn ang="0">
                    <a:pos x="25" y="5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0"/>
                  </a:cxn>
                  <a:cxn ang="0">
                    <a:pos x="80" y="25"/>
                  </a:cxn>
                  <a:cxn ang="0">
                    <a:pos x="85" y="40"/>
                  </a:cxn>
                  <a:cxn ang="0">
                    <a:pos x="85" y="75"/>
                  </a:cxn>
                  <a:cxn ang="0">
                    <a:pos x="85" y="90"/>
                  </a:cxn>
                  <a:cxn ang="0">
                    <a:pos x="70" y="100"/>
                  </a:cxn>
                  <a:cxn ang="0">
                    <a:pos x="70" y="85"/>
                  </a:cxn>
                  <a:cxn ang="0">
                    <a:pos x="55" y="55"/>
                  </a:cxn>
                  <a:cxn ang="0">
                    <a:pos x="30" y="60"/>
                  </a:cxn>
                  <a:cxn ang="0">
                    <a:pos x="25" y="60"/>
                  </a:cxn>
                  <a:cxn ang="0">
                    <a:pos x="20" y="70"/>
                  </a:cxn>
                  <a:cxn ang="0">
                    <a:pos x="20" y="80"/>
                  </a:cxn>
                  <a:cxn ang="0">
                    <a:pos x="30" y="85"/>
                  </a:cxn>
                  <a:cxn ang="0">
                    <a:pos x="45" y="85"/>
                  </a:cxn>
                  <a:cxn ang="0">
                    <a:pos x="60" y="80"/>
                  </a:cxn>
                  <a:cxn ang="0">
                    <a:pos x="65" y="65"/>
                  </a:cxn>
                  <a:cxn ang="0">
                    <a:pos x="65" y="50"/>
                  </a:cxn>
                </a:cxnLst>
                <a:rect l="0" t="0" r="r" b="b"/>
                <a:pathLst>
                  <a:path w="90" h="100">
                    <a:moveTo>
                      <a:pt x="70" y="85"/>
                    </a:moveTo>
                    <a:lnTo>
                      <a:pt x="60" y="95"/>
                    </a:lnTo>
                    <a:lnTo>
                      <a:pt x="50" y="95"/>
                    </a:lnTo>
                    <a:lnTo>
                      <a:pt x="45" y="100"/>
                    </a:lnTo>
                    <a:lnTo>
                      <a:pt x="35" y="100"/>
                    </a:lnTo>
                    <a:lnTo>
                      <a:pt x="20" y="100"/>
                    </a:lnTo>
                    <a:lnTo>
                      <a:pt x="10" y="90"/>
                    </a:lnTo>
                    <a:lnTo>
                      <a:pt x="5" y="85"/>
                    </a:lnTo>
                    <a:lnTo>
                      <a:pt x="0" y="75"/>
                    </a:lnTo>
                    <a:lnTo>
                      <a:pt x="0" y="65"/>
                    </a:lnTo>
                    <a:lnTo>
                      <a:pt x="5" y="60"/>
                    </a:lnTo>
                    <a:lnTo>
                      <a:pt x="10" y="55"/>
                    </a:lnTo>
                    <a:lnTo>
                      <a:pt x="15" y="50"/>
                    </a:lnTo>
                    <a:lnTo>
                      <a:pt x="20" y="50"/>
                    </a:lnTo>
                    <a:lnTo>
                      <a:pt x="25" y="45"/>
                    </a:lnTo>
                    <a:lnTo>
                      <a:pt x="30" y="45"/>
                    </a:lnTo>
                    <a:lnTo>
                      <a:pt x="40" y="45"/>
                    </a:lnTo>
                    <a:lnTo>
                      <a:pt x="55" y="40"/>
                    </a:lnTo>
                    <a:lnTo>
                      <a:pt x="65" y="4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5" y="30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15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0"/>
                    </a:lnTo>
                    <a:lnTo>
                      <a:pt x="80" y="15"/>
                    </a:lnTo>
                    <a:lnTo>
                      <a:pt x="80" y="25"/>
                    </a:lnTo>
                    <a:lnTo>
                      <a:pt x="80" y="30"/>
                    </a:lnTo>
                    <a:lnTo>
                      <a:pt x="85" y="40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85" y="85"/>
                    </a:lnTo>
                    <a:lnTo>
                      <a:pt x="85" y="90"/>
                    </a:lnTo>
                    <a:lnTo>
                      <a:pt x="90" y="100"/>
                    </a:lnTo>
                    <a:lnTo>
                      <a:pt x="70" y="100"/>
                    </a:lnTo>
                    <a:lnTo>
                      <a:pt x="70" y="95"/>
                    </a:lnTo>
                    <a:lnTo>
                      <a:pt x="70" y="85"/>
                    </a:lnTo>
                    <a:close/>
                    <a:moveTo>
                      <a:pt x="65" y="50"/>
                    </a:moveTo>
                    <a:lnTo>
                      <a:pt x="55" y="55"/>
                    </a:lnTo>
                    <a:lnTo>
                      <a:pt x="40" y="55"/>
                    </a:lnTo>
                    <a:lnTo>
                      <a:pt x="30" y="60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0" y="80"/>
                    </a:lnTo>
                    <a:lnTo>
                      <a:pt x="25" y="85"/>
                    </a:lnTo>
                    <a:lnTo>
                      <a:pt x="30" y="85"/>
                    </a:lnTo>
                    <a:lnTo>
                      <a:pt x="35" y="90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65" y="65"/>
                    </a:lnTo>
                    <a:lnTo>
                      <a:pt x="65" y="55"/>
                    </a:lnTo>
                    <a:lnTo>
                      <a:pt x="6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1" name="Freeform 387"/>
              <p:cNvSpPr>
                <a:spLocks noEditPoints="1"/>
              </p:cNvSpPr>
              <p:nvPr/>
            </p:nvSpPr>
            <p:spPr bwMode="auto">
              <a:xfrm>
                <a:off x="885" y="614"/>
                <a:ext cx="85" cy="130"/>
              </a:xfrm>
              <a:custGeom>
                <a:avLst/>
                <a:gdLst/>
                <a:ahLst/>
                <a:cxnLst>
                  <a:cxn ang="0">
                    <a:pos x="15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45"/>
                  </a:cxn>
                  <a:cxn ang="0">
                    <a:pos x="30" y="35"/>
                  </a:cxn>
                  <a:cxn ang="0">
                    <a:pos x="45" y="30"/>
                  </a:cxn>
                  <a:cxn ang="0">
                    <a:pos x="50" y="35"/>
                  </a:cxn>
                  <a:cxn ang="0">
                    <a:pos x="60" y="35"/>
                  </a:cxn>
                  <a:cxn ang="0">
                    <a:pos x="65" y="40"/>
                  </a:cxn>
                  <a:cxn ang="0">
                    <a:pos x="70" y="45"/>
                  </a:cxn>
                  <a:cxn ang="0">
                    <a:pos x="75" y="50"/>
                  </a:cxn>
                  <a:cxn ang="0">
                    <a:pos x="80" y="60"/>
                  </a:cxn>
                  <a:cxn ang="0">
                    <a:pos x="80" y="70"/>
                  </a:cxn>
                  <a:cxn ang="0">
                    <a:pos x="85" y="80"/>
                  </a:cxn>
                  <a:cxn ang="0">
                    <a:pos x="80" y="95"/>
                  </a:cxn>
                  <a:cxn ang="0">
                    <a:pos x="80" y="105"/>
                  </a:cxn>
                  <a:cxn ang="0">
                    <a:pos x="70" y="115"/>
                  </a:cxn>
                  <a:cxn ang="0">
                    <a:pos x="60" y="125"/>
                  </a:cxn>
                  <a:cxn ang="0">
                    <a:pos x="45" y="130"/>
                  </a:cxn>
                  <a:cxn ang="0">
                    <a:pos x="30" y="130"/>
                  </a:cxn>
                  <a:cxn ang="0">
                    <a:pos x="25" y="125"/>
                  </a:cxn>
                  <a:cxn ang="0">
                    <a:pos x="15" y="115"/>
                  </a:cxn>
                  <a:cxn ang="0">
                    <a:pos x="15" y="130"/>
                  </a:cxn>
                  <a:cxn ang="0">
                    <a:pos x="15" y="80"/>
                  </a:cxn>
                  <a:cxn ang="0">
                    <a:pos x="20" y="95"/>
                  </a:cxn>
                  <a:cxn ang="0">
                    <a:pos x="20" y="105"/>
                  </a:cxn>
                  <a:cxn ang="0">
                    <a:pos x="30" y="115"/>
                  </a:cxn>
                  <a:cxn ang="0">
                    <a:pos x="40" y="115"/>
                  </a:cxn>
                  <a:cxn ang="0">
                    <a:pos x="50" y="115"/>
                  </a:cxn>
                  <a:cxn ang="0">
                    <a:pos x="60" y="110"/>
                  </a:cxn>
                  <a:cxn ang="0">
                    <a:pos x="65" y="95"/>
                  </a:cxn>
                  <a:cxn ang="0">
                    <a:pos x="65" y="80"/>
                  </a:cxn>
                  <a:cxn ang="0">
                    <a:pos x="65" y="65"/>
                  </a:cxn>
                  <a:cxn ang="0">
                    <a:pos x="60" y="55"/>
                  </a:cxn>
                  <a:cxn ang="0">
                    <a:pos x="50" y="50"/>
                  </a:cxn>
                  <a:cxn ang="0">
                    <a:pos x="40" y="45"/>
                  </a:cxn>
                  <a:cxn ang="0">
                    <a:pos x="30" y="50"/>
                  </a:cxn>
                  <a:cxn ang="0">
                    <a:pos x="25" y="55"/>
                  </a:cxn>
                  <a:cxn ang="0">
                    <a:pos x="20" y="65"/>
                  </a:cxn>
                  <a:cxn ang="0">
                    <a:pos x="15" y="80"/>
                  </a:cxn>
                </a:cxnLst>
                <a:rect l="0" t="0" r="r" b="b"/>
                <a:pathLst>
                  <a:path w="85" h="130">
                    <a:moveTo>
                      <a:pt x="15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0" y="45"/>
                    </a:lnTo>
                    <a:lnTo>
                      <a:pt x="30" y="35"/>
                    </a:lnTo>
                    <a:lnTo>
                      <a:pt x="45" y="30"/>
                    </a:lnTo>
                    <a:lnTo>
                      <a:pt x="50" y="35"/>
                    </a:lnTo>
                    <a:lnTo>
                      <a:pt x="60" y="35"/>
                    </a:lnTo>
                    <a:lnTo>
                      <a:pt x="65" y="40"/>
                    </a:lnTo>
                    <a:lnTo>
                      <a:pt x="70" y="45"/>
                    </a:lnTo>
                    <a:lnTo>
                      <a:pt x="75" y="50"/>
                    </a:lnTo>
                    <a:lnTo>
                      <a:pt x="80" y="60"/>
                    </a:lnTo>
                    <a:lnTo>
                      <a:pt x="80" y="70"/>
                    </a:lnTo>
                    <a:lnTo>
                      <a:pt x="85" y="80"/>
                    </a:lnTo>
                    <a:lnTo>
                      <a:pt x="80" y="95"/>
                    </a:lnTo>
                    <a:lnTo>
                      <a:pt x="80" y="105"/>
                    </a:lnTo>
                    <a:lnTo>
                      <a:pt x="70" y="115"/>
                    </a:lnTo>
                    <a:lnTo>
                      <a:pt x="60" y="125"/>
                    </a:lnTo>
                    <a:lnTo>
                      <a:pt x="45" y="130"/>
                    </a:lnTo>
                    <a:lnTo>
                      <a:pt x="30" y="130"/>
                    </a:lnTo>
                    <a:lnTo>
                      <a:pt x="25" y="125"/>
                    </a:lnTo>
                    <a:lnTo>
                      <a:pt x="15" y="115"/>
                    </a:lnTo>
                    <a:lnTo>
                      <a:pt x="15" y="130"/>
                    </a:lnTo>
                    <a:close/>
                    <a:moveTo>
                      <a:pt x="15" y="80"/>
                    </a:moveTo>
                    <a:lnTo>
                      <a:pt x="20" y="95"/>
                    </a:lnTo>
                    <a:lnTo>
                      <a:pt x="20" y="105"/>
                    </a:lnTo>
                    <a:lnTo>
                      <a:pt x="30" y="115"/>
                    </a:lnTo>
                    <a:lnTo>
                      <a:pt x="40" y="115"/>
                    </a:lnTo>
                    <a:lnTo>
                      <a:pt x="50" y="115"/>
                    </a:lnTo>
                    <a:lnTo>
                      <a:pt x="60" y="110"/>
                    </a:lnTo>
                    <a:lnTo>
                      <a:pt x="65" y="95"/>
                    </a:lnTo>
                    <a:lnTo>
                      <a:pt x="65" y="80"/>
                    </a:lnTo>
                    <a:lnTo>
                      <a:pt x="65" y="65"/>
                    </a:lnTo>
                    <a:lnTo>
                      <a:pt x="60" y="55"/>
                    </a:lnTo>
                    <a:lnTo>
                      <a:pt x="50" y="50"/>
                    </a:lnTo>
                    <a:lnTo>
                      <a:pt x="40" y="45"/>
                    </a:lnTo>
                    <a:lnTo>
                      <a:pt x="30" y="50"/>
                    </a:lnTo>
                    <a:lnTo>
                      <a:pt x="25" y="55"/>
                    </a:lnTo>
                    <a:lnTo>
                      <a:pt x="20" y="65"/>
                    </a:lnTo>
                    <a:lnTo>
                      <a:pt x="15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0" name="Freeform 386"/>
              <p:cNvSpPr>
                <a:spLocks noEditPoints="1"/>
              </p:cNvSpPr>
              <p:nvPr/>
            </p:nvSpPr>
            <p:spPr bwMode="auto">
              <a:xfrm>
                <a:off x="985" y="614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9" name="Rectangle 385"/>
              <p:cNvSpPr>
                <a:spLocks noChangeArrowheads="1"/>
              </p:cNvSpPr>
              <p:nvPr/>
            </p:nvSpPr>
            <p:spPr bwMode="auto">
              <a:xfrm>
                <a:off x="1025" y="614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8" name="Freeform 384"/>
              <p:cNvSpPr>
                <a:spLocks noEditPoints="1"/>
              </p:cNvSpPr>
              <p:nvPr/>
            </p:nvSpPr>
            <p:spPr bwMode="auto">
              <a:xfrm>
                <a:off x="1065" y="614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7" name="Freeform 383"/>
              <p:cNvSpPr>
                <a:spLocks/>
              </p:cNvSpPr>
              <p:nvPr/>
            </p:nvSpPr>
            <p:spPr bwMode="auto">
              <a:xfrm>
                <a:off x="1100" y="649"/>
                <a:ext cx="8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80"/>
                  </a:cxn>
                  <a:cxn ang="0">
                    <a:pos x="60" y="10"/>
                  </a:cxn>
                  <a:cxn ang="0">
                    <a:pos x="50" y="10"/>
                  </a:cxn>
                  <a:cxn ang="0">
                    <a:pos x="40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80" y="0"/>
                  </a:cxn>
                  <a:cxn ang="0">
                    <a:pos x="80" y="10"/>
                  </a:cxn>
                  <a:cxn ang="0">
                    <a:pos x="30" y="70"/>
                  </a:cxn>
                  <a:cxn ang="0">
                    <a:pos x="20" y="80"/>
                  </a:cxn>
                  <a:cxn ang="0">
                    <a:pos x="30" y="80"/>
                  </a:cxn>
                  <a:cxn ang="0">
                    <a:pos x="40" y="80"/>
                  </a:cxn>
                  <a:cxn ang="0">
                    <a:pos x="80" y="80"/>
                  </a:cxn>
                  <a:cxn ang="0">
                    <a:pos x="80" y="95"/>
                  </a:cxn>
                  <a:cxn ang="0">
                    <a:pos x="0" y="95"/>
                  </a:cxn>
                </a:cxnLst>
                <a:rect l="0" t="0" r="r" b="b"/>
                <a:pathLst>
                  <a:path w="80" h="95">
                    <a:moveTo>
                      <a:pt x="0" y="95"/>
                    </a:moveTo>
                    <a:lnTo>
                      <a:pt x="0" y="80"/>
                    </a:lnTo>
                    <a:lnTo>
                      <a:pt x="60" y="10"/>
                    </a:lnTo>
                    <a:lnTo>
                      <a:pt x="50" y="10"/>
                    </a:lnTo>
                    <a:lnTo>
                      <a:pt x="4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0" y="10"/>
                    </a:lnTo>
                    <a:lnTo>
                      <a:pt x="30" y="70"/>
                    </a:lnTo>
                    <a:lnTo>
                      <a:pt x="20" y="80"/>
                    </a:lnTo>
                    <a:lnTo>
                      <a:pt x="30" y="80"/>
                    </a:lnTo>
                    <a:lnTo>
                      <a:pt x="40" y="80"/>
                    </a:lnTo>
                    <a:lnTo>
                      <a:pt x="80" y="80"/>
                    </a:lnTo>
                    <a:lnTo>
                      <a:pt x="8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6" name="Freeform 382"/>
              <p:cNvSpPr>
                <a:spLocks noEditPoints="1"/>
              </p:cNvSpPr>
              <p:nvPr/>
            </p:nvSpPr>
            <p:spPr bwMode="auto">
              <a:xfrm>
                <a:off x="1190" y="644"/>
                <a:ext cx="90" cy="100"/>
              </a:xfrm>
              <a:custGeom>
                <a:avLst/>
                <a:gdLst/>
                <a:ahLst/>
                <a:cxnLst>
                  <a:cxn ang="0">
                    <a:pos x="70" y="70"/>
                  </a:cxn>
                  <a:cxn ang="0">
                    <a:pos x="85" y="70"/>
                  </a:cxn>
                  <a:cxn ang="0">
                    <a:pos x="80" y="85"/>
                  </a:cxn>
                  <a:cxn ang="0">
                    <a:pos x="75" y="90"/>
                  </a:cxn>
                  <a:cxn ang="0">
                    <a:pos x="60" y="100"/>
                  </a:cxn>
                  <a:cxn ang="0">
                    <a:pos x="45" y="100"/>
                  </a:cxn>
                  <a:cxn ang="0">
                    <a:pos x="35" y="100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80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5"/>
                  </a:cxn>
                  <a:cxn ang="0">
                    <a:pos x="15" y="15"/>
                  </a:cxn>
                  <a:cxn ang="0">
                    <a:pos x="25" y="10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5" y="15"/>
                  </a:cxn>
                  <a:cxn ang="0">
                    <a:pos x="85" y="25"/>
                  </a:cxn>
                  <a:cxn ang="0">
                    <a:pos x="85" y="35"/>
                  </a:cxn>
                  <a:cxn ang="0">
                    <a:pos x="90" y="50"/>
                  </a:cxn>
                  <a:cxn ang="0">
                    <a:pos x="90" y="55"/>
                  </a:cxn>
                  <a:cxn ang="0">
                    <a:pos x="90" y="55"/>
                  </a:cxn>
                  <a:cxn ang="0">
                    <a:pos x="20" y="55"/>
                  </a:cxn>
                  <a:cxn ang="0">
                    <a:pos x="20" y="70"/>
                  </a:cxn>
                  <a:cxn ang="0">
                    <a:pos x="25" y="80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70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5"/>
                  </a:cxn>
                  <a:cxn ang="0">
                    <a:pos x="55" y="20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25" y="25"/>
                  </a:cxn>
                  <a:cxn ang="0">
                    <a:pos x="20" y="30"/>
                  </a:cxn>
                  <a:cxn ang="0">
                    <a:pos x="20" y="40"/>
                  </a:cxn>
                </a:cxnLst>
                <a:rect l="0" t="0" r="r" b="b"/>
                <a:pathLst>
                  <a:path w="90" h="100">
                    <a:moveTo>
                      <a:pt x="70" y="70"/>
                    </a:moveTo>
                    <a:lnTo>
                      <a:pt x="85" y="70"/>
                    </a:lnTo>
                    <a:lnTo>
                      <a:pt x="80" y="85"/>
                    </a:lnTo>
                    <a:lnTo>
                      <a:pt x="75" y="90"/>
                    </a:lnTo>
                    <a:lnTo>
                      <a:pt x="60" y="100"/>
                    </a:lnTo>
                    <a:lnTo>
                      <a:pt x="45" y="100"/>
                    </a:lnTo>
                    <a:lnTo>
                      <a:pt x="35" y="100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80"/>
                    </a:lnTo>
                    <a:lnTo>
                      <a:pt x="5" y="65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15" y="15"/>
                    </a:lnTo>
                    <a:lnTo>
                      <a:pt x="25" y="10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5" y="15"/>
                    </a:lnTo>
                    <a:lnTo>
                      <a:pt x="85" y="25"/>
                    </a:lnTo>
                    <a:lnTo>
                      <a:pt x="85" y="35"/>
                    </a:lnTo>
                    <a:lnTo>
                      <a:pt x="90" y="50"/>
                    </a:lnTo>
                    <a:lnTo>
                      <a:pt x="90" y="55"/>
                    </a:lnTo>
                    <a:lnTo>
                      <a:pt x="20" y="55"/>
                    </a:lnTo>
                    <a:lnTo>
                      <a:pt x="20" y="70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70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5" name="Freeform 381"/>
              <p:cNvSpPr>
                <a:spLocks noEditPoints="1"/>
              </p:cNvSpPr>
              <p:nvPr/>
            </p:nvSpPr>
            <p:spPr bwMode="auto">
              <a:xfrm>
                <a:off x="1290" y="614"/>
                <a:ext cx="80" cy="130"/>
              </a:xfrm>
              <a:custGeom>
                <a:avLst/>
                <a:gdLst/>
                <a:ahLst/>
                <a:cxnLst>
                  <a:cxn ang="0">
                    <a:pos x="70" y="130"/>
                  </a:cxn>
                  <a:cxn ang="0">
                    <a:pos x="70" y="115"/>
                  </a:cxn>
                  <a:cxn ang="0">
                    <a:pos x="60" y="125"/>
                  </a:cxn>
                  <a:cxn ang="0">
                    <a:pos x="50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0" y="125"/>
                  </a:cxn>
                  <a:cxn ang="0">
                    <a:pos x="15" y="115"/>
                  </a:cxn>
                  <a:cxn ang="0">
                    <a:pos x="5" y="105"/>
                  </a:cxn>
                  <a:cxn ang="0">
                    <a:pos x="5" y="95"/>
                  </a:cxn>
                  <a:cxn ang="0">
                    <a:pos x="0" y="80"/>
                  </a:cxn>
                  <a:cxn ang="0">
                    <a:pos x="5" y="70"/>
                  </a:cxn>
                  <a:cxn ang="0">
                    <a:pos x="5" y="55"/>
                  </a:cxn>
                  <a:cxn ang="0">
                    <a:pos x="10" y="45"/>
                  </a:cxn>
                  <a:cxn ang="0">
                    <a:pos x="20" y="40"/>
                  </a:cxn>
                  <a:cxn ang="0">
                    <a:pos x="30" y="35"/>
                  </a:cxn>
                  <a:cxn ang="0">
                    <a:pos x="40" y="30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60" y="40"/>
                  </a:cxn>
                  <a:cxn ang="0">
                    <a:pos x="65" y="45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80" y="130"/>
                  </a:cxn>
                  <a:cxn ang="0">
                    <a:pos x="70" y="130"/>
                  </a:cxn>
                  <a:cxn ang="0">
                    <a:pos x="20" y="80"/>
                  </a:cxn>
                  <a:cxn ang="0">
                    <a:pos x="20" y="95"/>
                  </a:cxn>
                  <a:cxn ang="0">
                    <a:pos x="25" y="110"/>
                  </a:cxn>
                  <a:cxn ang="0">
                    <a:pos x="35" y="115"/>
                  </a:cxn>
                  <a:cxn ang="0">
                    <a:pos x="45" y="115"/>
                  </a:cxn>
                  <a:cxn ang="0">
                    <a:pos x="55" y="115"/>
                  </a:cxn>
                  <a:cxn ang="0">
                    <a:pos x="60" y="110"/>
                  </a:cxn>
                  <a:cxn ang="0">
                    <a:pos x="65" y="100"/>
                  </a:cxn>
                  <a:cxn ang="0">
                    <a:pos x="70" y="85"/>
                  </a:cxn>
                  <a:cxn ang="0">
                    <a:pos x="65" y="65"/>
                  </a:cxn>
                  <a:cxn ang="0">
                    <a:pos x="60" y="55"/>
                  </a:cxn>
                  <a:cxn ang="0">
                    <a:pos x="50" y="50"/>
                  </a:cxn>
                  <a:cxn ang="0">
                    <a:pos x="40" y="45"/>
                  </a:cxn>
                  <a:cxn ang="0">
                    <a:pos x="35" y="50"/>
                  </a:cxn>
                  <a:cxn ang="0">
                    <a:pos x="25" y="55"/>
                  </a:cxn>
                  <a:cxn ang="0">
                    <a:pos x="20" y="65"/>
                  </a:cxn>
                  <a:cxn ang="0">
                    <a:pos x="20" y="80"/>
                  </a:cxn>
                </a:cxnLst>
                <a:rect l="0" t="0" r="r" b="b"/>
                <a:pathLst>
                  <a:path w="80" h="130">
                    <a:moveTo>
                      <a:pt x="70" y="130"/>
                    </a:moveTo>
                    <a:lnTo>
                      <a:pt x="70" y="115"/>
                    </a:lnTo>
                    <a:lnTo>
                      <a:pt x="60" y="125"/>
                    </a:lnTo>
                    <a:lnTo>
                      <a:pt x="50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0" y="125"/>
                    </a:lnTo>
                    <a:lnTo>
                      <a:pt x="15" y="115"/>
                    </a:lnTo>
                    <a:lnTo>
                      <a:pt x="5" y="105"/>
                    </a:lnTo>
                    <a:lnTo>
                      <a:pt x="5" y="95"/>
                    </a:lnTo>
                    <a:lnTo>
                      <a:pt x="0" y="80"/>
                    </a:lnTo>
                    <a:lnTo>
                      <a:pt x="5" y="70"/>
                    </a:lnTo>
                    <a:lnTo>
                      <a:pt x="5" y="55"/>
                    </a:lnTo>
                    <a:lnTo>
                      <a:pt x="10" y="45"/>
                    </a:lnTo>
                    <a:lnTo>
                      <a:pt x="20" y="40"/>
                    </a:lnTo>
                    <a:lnTo>
                      <a:pt x="30" y="35"/>
                    </a:lnTo>
                    <a:lnTo>
                      <a:pt x="40" y="30"/>
                    </a:lnTo>
                    <a:lnTo>
                      <a:pt x="50" y="35"/>
                    </a:lnTo>
                    <a:lnTo>
                      <a:pt x="55" y="35"/>
                    </a:lnTo>
                    <a:lnTo>
                      <a:pt x="60" y="40"/>
                    </a:lnTo>
                    <a:lnTo>
                      <a:pt x="65" y="45"/>
                    </a:lnTo>
                    <a:lnTo>
                      <a:pt x="65" y="0"/>
                    </a:lnTo>
                    <a:lnTo>
                      <a:pt x="80" y="0"/>
                    </a:lnTo>
                    <a:lnTo>
                      <a:pt x="80" y="130"/>
                    </a:lnTo>
                    <a:lnTo>
                      <a:pt x="70" y="130"/>
                    </a:lnTo>
                    <a:close/>
                    <a:moveTo>
                      <a:pt x="20" y="80"/>
                    </a:moveTo>
                    <a:lnTo>
                      <a:pt x="20" y="95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5" y="115"/>
                    </a:lnTo>
                    <a:lnTo>
                      <a:pt x="55" y="115"/>
                    </a:lnTo>
                    <a:lnTo>
                      <a:pt x="60" y="110"/>
                    </a:lnTo>
                    <a:lnTo>
                      <a:pt x="65" y="100"/>
                    </a:lnTo>
                    <a:lnTo>
                      <a:pt x="70" y="85"/>
                    </a:lnTo>
                    <a:lnTo>
                      <a:pt x="65" y="65"/>
                    </a:lnTo>
                    <a:lnTo>
                      <a:pt x="60" y="55"/>
                    </a:lnTo>
                    <a:lnTo>
                      <a:pt x="50" y="50"/>
                    </a:lnTo>
                    <a:lnTo>
                      <a:pt x="40" y="45"/>
                    </a:lnTo>
                    <a:lnTo>
                      <a:pt x="35" y="50"/>
                    </a:lnTo>
                    <a:lnTo>
                      <a:pt x="25" y="55"/>
                    </a:lnTo>
                    <a:lnTo>
                      <a:pt x="20" y="65"/>
                    </a:lnTo>
                    <a:lnTo>
                      <a:pt x="2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4" name="Freeform 380"/>
              <p:cNvSpPr>
                <a:spLocks noEditPoints="1"/>
              </p:cNvSpPr>
              <p:nvPr/>
            </p:nvSpPr>
            <p:spPr bwMode="auto">
              <a:xfrm>
                <a:off x="605" y="794"/>
                <a:ext cx="115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55" y="0"/>
                  </a:cxn>
                  <a:cxn ang="0">
                    <a:pos x="70" y="0"/>
                  </a:cxn>
                  <a:cxn ang="0">
                    <a:pos x="85" y="0"/>
                  </a:cxn>
                  <a:cxn ang="0">
                    <a:pos x="90" y="5"/>
                  </a:cxn>
                  <a:cxn ang="0">
                    <a:pos x="95" y="15"/>
                  </a:cxn>
                  <a:cxn ang="0">
                    <a:pos x="100" y="25"/>
                  </a:cxn>
                  <a:cxn ang="0">
                    <a:pos x="100" y="35"/>
                  </a:cxn>
                  <a:cxn ang="0">
                    <a:pos x="100" y="45"/>
                  </a:cxn>
                  <a:cxn ang="0">
                    <a:pos x="95" y="55"/>
                  </a:cxn>
                  <a:cxn ang="0">
                    <a:pos x="80" y="65"/>
                  </a:cxn>
                  <a:cxn ang="0">
                    <a:pos x="65" y="70"/>
                  </a:cxn>
                  <a:cxn ang="0">
                    <a:pos x="70" y="70"/>
                  </a:cxn>
                  <a:cxn ang="0">
                    <a:pos x="75" y="75"/>
                  </a:cxn>
                  <a:cxn ang="0">
                    <a:pos x="85" y="85"/>
                  </a:cxn>
                  <a:cxn ang="0">
                    <a:pos x="90" y="95"/>
                  </a:cxn>
                  <a:cxn ang="0">
                    <a:pos x="115" y="129"/>
                  </a:cxn>
                  <a:cxn ang="0">
                    <a:pos x="90" y="129"/>
                  </a:cxn>
                  <a:cxn ang="0">
                    <a:pos x="75" y="100"/>
                  </a:cxn>
                  <a:cxn ang="0">
                    <a:pos x="70" y="90"/>
                  </a:cxn>
                  <a:cxn ang="0">
                    <a:pos x="60" y="85"/>
                  </a:cxn>
                  <a:cxn ang="0">
                    <a:pos x="60" y="80"/>
                  </a:cxn>
                  <a:cxn ang="0">
                    <a:pos x="55" y="75"/>
                  </a:cxn>
                  <a:cxn ang="0">
                    <a:pos x="50" y="75"/>
                  </a:cxn>
                  <a:cxn ang="0">
                    <a:pos x="45" y="70"/>
                  </a:cxn>
                  <a:cxn ang="0">
                    <a:pos x="40" y="70"/>
                  </a:cxn>
                  <a:cxn ang="0">
                    <a:pos x="35" y="70"/>
                  </a:cxn>
                  <a:cxn ang="0">
                    <a:pos x="15" y="70"/>
                  </a:cxn>
                  <a:cxn ang="0">
                    <a:pos x="15" y="129"/>
                  </a:cxn>
                  <a:cxn ang="0">
                    <a:pos x="0" y="129"/>
                  </a:cxn>
                  <a:cxn ang="0">
                    <a:pos x="15" y="55"/>
                  </a:cxn>
                  <a:cxn ang="0">
                    <a:pos x="55" y="55"/>
                  </a:cxn>
                  <a:cxn ang="0">
                    <a:pos x="65" y="55"/>
                  </a:cxn>
                  <a:cxn ang="0">
                    <a:pos x="70" y="55"/>
                  </a:cxn>
                  <a:cxn ang="0">
                    <a:pos x="75" y="50"/>
                  </a:cxn>
                  <a:cxn ang="0">
                    <a:pos x="80" y="45"/>
                  </a:cxn>
                  <a:cxn ang="0">
                    <a:pos x="85" y="40"/>
                  </a:cxn>
                  <a:cxn ang="0">
                    <a:pos x="85" y="35"/>
                  </a:cxn>
                  <a:cxn ang="0">
                    <a:pos x="85" y="25"/>
                  </a:cxn>
                  <a:cxn ang="0">
                    <a:pos x="80" y="20"/>
                  </a:cxn>
                  <a:cxn ang="0">
                    <a:pos x="70" y="15"/>
                  </a:cxn>
                  <a:cxn ang="0">
                    <a:pos x="55" y="15"/>
                  </a:cxn>
                  <a:cxn ang="0">
                    <a:pos x="15" y="15"/>
                  </a:cxn>
                  <a:cxn ang="0">
                    <a:pos x="15" y="55"/>
                  </a:cxn>
                </a:cxnLst>
                <a:rect l="0" t="0" r="r" b="b"/>
                <a:pathLst>
                  <a:path w="115" h="129">
                    <a:moveTo>
                      <a:pt x="0" y="129"/>
                    </a:moveTo>
                    <a:lnTo>
                      <a:pt x="0" y="0"/>
                    </a:lnTo>
                    <a:lnTo>
                      <a:pt x="55" y="0"/>
                    </a:lnTo>
                    <a:lnTo>
                      <a:pt x="70" y="0"/>
                    </a:lnTo>
                    <a:lnTo>
                      <a:pt x="85" y="0"/>
                    </a:lnTo>
                    <a:lnTo>
                      <a:pt x="90" y="5"/>
                    </a:lnTo>
                    <a:lnTo>
                      <a:pt x="95" y="15"/>
                    </a:lnTo>
                    <a:lnTo>
                      <a:pt x="100" y="25"/>
                    </a:lnTo>
                    <a:lnTo>
                      <a:pt x="100" y="35"/>
                    </a:lnTo>
                    <a:lnTo>
                      <a:pt x="100" y="45"/>
                    </a:lnTo>
                    <a:lnTo>
                      <a:pt x="95" y="55"/>
                    </a:lnTo>
                    <a:lnTo>
                      <a:pt x="80" y="65"/>
                    </a:lnTo>
                    <a:lnTo>
                      <a:pt x="65" y="70"/>
                    </a:lnTo>
                    <a:lnTo>
                      <a:pt x="70" y="70"/>
                    </a:lnTo>
                    <a:lnTo>
                      <a:pt x="75" y="75"/>
                    </a:lnTo>
                    <a:lnTo>
                      <a:pt x="85" y="85"/>
                    </a:lnTo>
                    <a:lnTo>
                      <a:pt x="90" y="95"/>
                    </a:lnTo>
                    <a:lnTo>
                      <a:pt x="115" y="129"/>
                    </a:lnTo>
                    <a:lnTo>
                      <a:pt x="90" y="129"/>
                    </a:lnTo>
                    <a:lnTo>
                      <a:pt x="75" y="100"/>
                    </a:lnTo>
                    <a:lnTo>
                      <a:pt x="70" y="90"/>
                    </a:lnTo>
                    <a:lnTo>
                      <a:pt x="60" y="85"/>
                    </a:lnTo>
                    <a:lnTo>
                      <a:pt x="60" y="80"/>
                    </a:lnTo>
                    <a:lnTo>
                      <a:pt x="55" y="75"/>
                    </a:lnTo>
                    <a:lnTo>
                      <a:pt x="50" y="75"/>
                    </a:lnTo>
                    <a:lnTo>
                      <a:pt x="45" y="70"/>
                    </a:lnTo>
                    <a:lnTo>
                      <a:pt x="40" y="70"/>
                    </a:lnTo>
                    <a:lnTo>
                      <a:pt x="35" y="70"/>
                    </a:lnTo>
                    <a:lnTo>
                      <a:pt x="15" y="70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  <a:moveTo>
                      <a:pt x="15" y="55"/>
                    </a:moveTo>
                    <a:lnTo>
                      <a:pt x="55" y="55"/>
                    </a:lnTo>
                    <a:lnTo>
                      <a:pt x="65" y="55"/>
                    </a:lnTo>
                    <a:lnTo>
                      <a:pt x="70" y="55"/>
                    </a:lnTo>
                    <a:lnTo>
                      <a:pt x="75" y="50"/>
                    </a:lnTo>
                    <a:lnTo>
                      <a:pt x="80" y="45"/>
                    </a:lnTo>
                    <a:lnTo>
                      <a:pt x="85" y="40"/>
                    </a:lnTo>
                    <a:lnTo>
                      <a:pt x="85" y="35"/>
                    </a:lnTo>
                    <a:lnTo>
                      <a:pt x="85" y="25"/>
                    </a:lnTo>
                    <a:lnTo>
                      <a:pt x="80" y="20"/>
                    </a:lnTo>
                    <a:lnTo>
                      <a:pt x="70" y="15"/>
                    </a:lnTo>
                    <a:lnTo>
                      <a:pt x="55" y="15"/>
                    </a:lnTo>
                    <a:lnTo>
                      <a:pt x="15" y="15"/>
                    </a:lnTo>
                    <a:lnTo>
                      <a:pt x="15" y="5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3" name="Freeform 379"/>
              <p:cNvSpPr>
                <a:spLocks/>
              </p:cNvSpPr>
              <p:nvPr/>
            </p:nvSpPr>
            <p:spPr bwMode="auto">
              <a:xfrm>
                <a:off x="735" y="794"/>
                <a:ext cx="85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15"/>
                  </a:cxn>
                  <a:cxn ang="0">
                    <a:pos x="15" y="15"/>
                  </a:cxn>
                  <a:cxn ang="0">
                    <a:pos x="15" y="55"/>
                  </a:cxn>
                  <a:cxn ang="0">
                    <a:pos x="80" y="55"/>
                  </a:cxn>
                  <a:cxn ang="0">
                    <a:pos x="80" y="70"/>
                  </a:cxn>
                  <a:cxn ang="0">
                    <a:pos x="15" y="70"/>
                  </a:cxn>
                  <a:cxn ang="0">
                    <a:pos x="15" y="129"/>
                  </a:cxn>
                  <a:cxn ang="0">
                    <a:pos x="0" y="129"/>
                  </a:cxn>
                </a:cxnLst>
                <a:rect l="0" t="0" r="r" b="b"/>
                <a:pathLst>
                  <a:path w="85" h="129">
                    <a:moveTo>
                      <a:pt x="0" y="12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15"/>
                    </a:lnTo>
                    <a:lnTo>
                      <a:pt x="15" y="15"/>
                    </a:lnTo>
                    <a:lnTo>
                      <a:pt x="15" y="55"/>
                    </a:lnTo>
                    <a:lnTo>
                      <a:pt x="80" y="55"/>
                    </a:lnTo>
                    <a:lnTo>
                      <a:pt x="80" y="70"/>
                    </a:lnTo>
                    <a:lnTo>
                      <a:pt x="15" y="70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2" name="Freeform 378"/>
              <p:cNvSpPr>
                <a:spLocks/>
              </p:cNvSpPr>
              <p:nvPr/>
            </p:nvSpPr>
            <p:spPr bwMode="auto">
              <a:xfrm>
                <a:off x="885" y="824"/>
                <a:ext cx="85" cy="99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89"/>
                  </a:cxn>
                  <a:cxn ang="0">
                    <a:pos x="60" y="99"/>
                  </a:cxn>
                  <a:cxn ang="0">
                    <a:pos x="45" y="99"/>
                  </a:cxn>
                  <a:cxn ang="0">
                    <a:pos x="35" y="99"/>
                  </a:cxn>
                  <a:cxn ang="0">
                    <a:pos x="25" y="94"/>
                  </a:cxn>
                  <a:cxn ang="0">
                    <a:pos x="15" y="84"/>
                  </a:cxn>
                  <a:cxn ang="0">
                    <a:pos x="10" y="80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5"/>
                  </a:cxn>
                  <a:cxn ang="0">
                    <a:pos x="15" y="15"/>
                  </a:cxn>
                  <a:cxn ang="0">
                    <a:pos x="25" y="10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80" y="20"/>
                  </a:cxn>
                  <a:cxn ang="0">
                    <a:pos x="80" y="3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60" y="20"/>
                  </a:cxn>
                  <a:cxn ang="0">
                    <a:pos x="55" y="15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25" y="25"/>
                  </a:cxn>
                  <a:cxn ang="0">
                    <a:pos x="20" y="35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80"/>
                  </a:cxn>
                  <a:cxn ang="0">
                    <a:pos x="35" y="84"/>
                  </a:cxn>
                  <a:cxn ang="0">
                    <a:pos x="45" y="84"/>
                  </a:cxn>
                  <a:cxn ang="0">
                    <a:pos x="55" y="84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65"/>
                  </a:cxn>
                </a:cxnLst>
                <a:rect l="0" t="0" r="r" b="b"/>
                <a:pathLst>
                  <a:path w="85" h="99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89"/>
                    </a:lnTo>
                    <a:lnTo>
                      <a:pt x="60" y="99"/>
                    </a:lnTo>
                    <a:lnTo>
                      <a:pt x="45" y="99"/>
                    </a:lnTo>
                    <a:lnTo>
                      <a:pt x="35" y="99"/>
                    </a:lnTo>
                    <a:lnTo>
                      <a:pt x="25" y="94"/>
                    </a:lnTo>
                    <a:lnTo>
                      <a:pt x="15" y="84"/>
                    </a:lnTo>
                    <a:lnTo>
                      <a:pt x="10" y="80"/>
                    </a:lnTo>
                    <a:lnTo>
                      <a:pt x="5" y="65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15" y="15"/>
                    </a:lnTo>
                    <a:lnTo>
                      <a:pt x="25" y="10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80" y="20"/>
                    </a:lnTo>
                    <a:lnTo>
                      <a:pt x="80" y="3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80"/>
                    </a:lnTo>
                    <a:lnTo>
                      <a:pt x="35" y="84"/>
                    </a:lnTo>
                    <a:lnTo>
                      <a:pt x="45" y="84"/>
                    </a:lnTo>
                    <a:lnTo>
                      <a:pt x="55" y="84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1" name="Freeform 377"/>
              <p:cNvSpPr>
                <a:spLocks/>
              </p:cNvSpPr>
              <p:nvPr/>
            </p:nvSpPr>
            <p:spPr bwMode="auto">
              <a:xfrm>
                <a:off x="980" y="824"/>
                <a:ext cx="55" cy="9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20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35" y="0"/>
                  </a:cxn>
                  <a:cxn ang="0">
                    <a:pos x="45" y="5"/>
                  </a:cxn>
                  <a:cxn ang="0">
                    <a:pos x="55" y="10"/>
                  </a:cxn>
                  <a:cxn ang="0">
                    <a:pos x="45" y="20"/>
                  </a:cxn>
                  <a:cxn ang="0">
                    <a:pos x="40" y="20"/>
                  </a:cxn>
                  <a:cxn ang="0">
                    <a:pos x="35" y="20"/>
                  </a:cxn>
                  <a:cxn ang="0">
                    <a:pos x="30" y="20"/>
                  </a:cxn>
                  <a:cxn ang="0">
                    <a:pos x="25" y="20"/>
                  </a:cxn>
                  <a:cxn ang="0">
                    <a:pos x="25" y="25"/>
                  </a:cxn>
                  <a:cxn ang="0">
                    <a:pos x="20" y="30"/>
                  </a:cxn>
                  <a:cxn ang="0">
                    <a:pos x="20" y="40"/>
                  </a:cxn>
                  <a:cxn ang="0">
                    <a:pos x="20" y="50"/>
                  </a:cxn>
                  <a:cxn ang="0">
                    <a:pos x="20" y="99"/>
                  </a:cxn>
                  <a:cxn ang="0">
                    <a:pos x="0" y="99"/>
                  </a:cxn>
                </a:cxnLst>
                <a:rect l="0" t="0" r="r" b="b"/>
                <a:pathLst>
                  <a:path w="55" h="99">
                    <a:moveTo>
                      <a:pt x="0" y="99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20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45" y="5"/>
                    </a:lnTo>
                    <a:lnTo>
                      <a:pt x="55" y="10"/>
                    </a:lnTo>
                    <a:lnTo>
                      <a:pt x="45" y="20"/>
                    </a:lnTo>
                    <a:lnTo>
                      <a:pt x="40" y="20"/>
                    </a:lnTo>
                    <a:lnTo>
                      <a:pt x="35" y="20"/>
                    </a:lnTo>
                    <a:lnTo>
                      <a:pt x="30" y="20"/>
                    </a:lnTo>
                    <a:lnTo>
                      <a:pt x="25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40"/>
                    </a:lnTo>
                    <a:lnTo>
                      <a:pt x="20" y="50"/>
                    </a:lnTo>
                    <a:lnTo>
                      <a:pt x="2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0" name="Freeform 376"/>
              <p:cNvSpPr>
                <a:spLocks/>
              </p:cNvSpPr>
              <p:nvPr/>
            </p:nvSpPr>
            <p:spPr bwMode="auto">
              <a:xfrm>
                <a:off x="1035" y="829"/>
                <a:ext cx="85" cy="129"/>
              </a:xfrm>
              <a:custGeom>
                <a:avLst/>
                <a:gdLst/>
                <a:ahLst/>
                <a:cxnLst>
                  <a:cxn ang="0">
                    <a:pos x="5" y="129"/>
                  </a:cxn>
                  <a:cxn ang="0">
                    <a:pos x="5" y="114"/>
                  </a:cxn>
                  <a:cxn ang="0">
                    <a:pos x="10" y="114"/>
                  </a:cxn>
                  <a:cxn ang="0">
                    <a:pos x="15" y="114"/>
                  </a:cxn>
                  <a:cxn ang="0">
                    <a:pos x="20" y="114"/>
                  </a:cxn>
                  <a:cxn ang="0">
                    <a:pos x="20" y="114"/>
                  </a:cxn>
                  <a:cxn ang="0">
                    <a:pos x="25" y="109"/>
                  </a:cxn>
                  <a:cxn ang="0">
                    <a:pos x="25" y="109"/>
                  </a:cxn>
                  <a:cxn ang="0">
                    <a:pos x="30" y="104"/>
                  </a:cxn>
                  <a:cxn ang="0">
                    <a:pos x="30" y="94"/>
                  </a:cxn>
                  <a:cxn ang="0">
                    <a:pos x="35" y="94"/>
                  </a:cxn>
                  <a:cxn ang="0">
                    <a:pos x="35" y="94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35" y="55"/>
                  </a:cxn>
                  <a:cxn ang="0">
                    <a:pos x="40" y="65"/>
                  </a:cxn>
                  <a:cxn ang="0">
                    <a:pos x="40" y="75"/>
                  </a:cxn>
                  <a:cxn ang="0">
                    <a:pos x="45" y="65"/>
                  </a:cxn>
                  <a:cxn ang="0">
                    <a:pos x="50" y="55"/>
                  </a:cxn>
                  <a:cxn ang="0">
                    <a:pos x="70" y="0"/>
                  </a:cxn>
                  <a:cxn ang="0">
                    <a:pos x="85" y="0"/>
                  </a:cxn>
                  <a:cxn ang="0">
                    <a:pos x="50" y="94"/>
                  </a:cxn>
                  <a:cxn ang="0">
                    <a:pos x="45" y="104"/>
                  </a:cxn>
                  <a:cxn ang="0">
                    <a:pos x="40" y="114"/>
                  </a:cxn>
                  <a:cxn ang="0">
                    <a:pos x="35" y="119"/>
                  </a:cxn>
                  <a:cxn ang="0">
                    <a:pos x="30" y="124"/>
                  </a:cxn>
                  <a:cxn ang="0">
                    <a:pos x="25" y="129"/>
                  </a:cxn>
                  <a:cxn ang="0">
                    <a:pos x="15" y="129"/>
                  </a:cxn>
                  <a:cxn ang="0">
                    <a:pos x="10" y="129"/>
                  </a:cxn>
                  <a:cxn ang="0">
                    <a:pos x="5" y="129"/>
                  </a:cxn>
                </a:cxnLst>
                <a:rect l="0" t="0" r="r" b="b"/>
                <a:pathLst>
                  <a:path w="85" h="129">
                    <a:moveTo>
                      <a:pt x="5" y="129"/>
                    </a:moveTo>
                    <a:lnTo>
                      <a:pt x="5" y="114"/>
                    </a:lnTo>
                    <a:lnTo>
                      <a:pt x="10" y="114"/>
                    </a:lnTo>
                    <a:lnTo>
                      <a:pt x="15" y="114"/>
                    </a:lnTo>
                    <a:lnTo>
                      <a:pt x="20" y="114"/>
                    </a:lnTo>
                    <a:lnTo>
                      <a:pt x="25" y="109"/>
                    </a:lnTo>
                    <a:lnTo>
                      <a:pt x="30" y="104"/>
                    </a:lnTo>
                    <a:lnTo>
                      <a:pt x="30" y="94"/>
                    </a:lnTo>
                    <a:lnTo>
                      <a:pt x="35" y="94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35" y="55"/>
                    </a:lnTo>
                    <a:lnTo>
                      <a:pt x="40" y="65"/>
                    </a:lnTo>
                    <a:lnTo>
                      <a:pt x="40" y="75"/>
                    </a:lnTo>
                    <a:lnTo>
                      <a:pt x="45" y="65"/>
                    </a:lnTo>
                    <a:lnTo>
                      <a:pt x="50" y="55"/>
                    </a:lnTo>
                    <a:lnTo>
                      <a:pt x="70" y="0"/>
                    </a:lnTo>
                    <a:lnTo>
                      <a:pt x="85" y="0"/>
                    </a:lnTo>
                    <a:lnTo>
                      <a:pt x="50" y="94"/>
                    </a:lnTo>
                    <a:lnTo>
                      <a:pt x="45" y="104"/>
                    </a:lnTo>
                    <a:lnTo>
                      <a:pt x="40" y="114"/>
                    </a:lnTo>
                    <a:lnTo>
                      <a:pt x="35" y="119"/>
                    </a:lnTo>
                    <a:lnTo>
                      <a:pt x="30" y="124"/>
                    </a:lnTo>
                    <a:lnTo>
                      <a:pt x="25" y="129"/>
                    </a:lnTo>
                    <a:lnTo>
                      <a:pt x="15" y="129"/>
                    </a:lnTo>
                    <a:lnTo>
                      <a:pt x="10" y="129"/>
                    </a:lnTo>
                    <a:lnTo>
                      <a:pt x="5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9" name="Freeform 375"/>
              <p:cNvSpPr>
                <a:spLocks/>
              </p:cNvSpPr>
              <p:nvPr/>
            </p:nvSpPr>
            <p:spPr bwMode="auto">
              <a:xfrm>
                <a:off x="1125" y="824"/>
                <a:ext cx="80" cy="99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4"/>
                  </a:cxn>
                  <a:cxn ang="0">
                    <a:pos x="55" y="84"/>
                  </a:cxn>
                  <a:cxn ang="0">
                    <a:pos x="60" y="70"/>
                  </a:cxn>
                  <a:cxn ang="0">
                    <a:pos x="55" y="65"/>
                  </a:cxn>
                  <a:cxn ang="0">
                    <a:pos x="40" y="60"/>
                  </a:cxn>
                  <a:cxn ang="0">
                    <a:pos x="15" y="50"/>
                  </a:cxn>
                  <a:cxn ang="0">
                    <a:pos x="5" y="40"/>
                  </a:cxn>
                  <a:cxn ang="0">
                    <a:pos x="5" y="30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5" y="5"/>
                  </a:cxn>
                  <a:cxn ang="0">
                    <a:pos x="40" y="0"/>
                  </a:cxn>
                  <a:cxn ang="0">
                    <a:pos x="55" y="5"/>
                  </a:cxn>
                  <a:cxn ang="0">
                    <a:pos x="70" y="15"/>
                  </a:cxn>
                  <a:cxn ang="0">
                    <a:pos x="75" y="30"/>
                  </a:cxn>
                  <a:cxn ang="0">
                    <a:pos x="55" y="25"/>
                  </a:cxn>
                  <a:cxn ang="0">
                    <a:pos x="45" y="15"/>
                  </a:cxn>
                  <a:cxn ang="0">
                    <a:pos x="30" y="15"/>
                  </a:cxn>
                  <a:cxn ang="0">
                    <a:pos x="20" y="25"/>
                  </a:cxn>
                  <a:cxn ang="0">
                    <a:pos x="20" y="30"/>
                  </a:cxn>
                  <a:cxn ang="0">
                    <a:pos x="25" y="35"/>
                  </a:cxn>
                  <a:cxn ang="0">
                    <a:pos x="30" y="40"/>
                  </a:cxn>
                  <a:cxn ang="0">
                    <a:pos x="55" y="45"/>
                  </a:cxn>
                  <a:cxn ang="0">
                    <a:pos x="70" y="50"/>
                  </a:cxn>
                  <a:cxn ang="0">
                    <a:pos x="75" y="65"/>
                  </a:cxn>
                  <a:cxn ang="0">
                    <a:pos x="75" y="80"/>
                  </a:cxn>
                  <a:cxn ang="0">
                    <a:pos x="70" y="89"/>
                  </a:cxn>
                  <a:cxn ang="0">
                    <a:pos x="50" y="99"/>
                  </a:cxn>
                  <a:cxn ang="0">
                    <a:pos x="25" y="99"/>
                  </a:cxn>
                  <a:cxn ang="0">
                    <a:pos x="5" y="84"/>
                  </a:cxn>
                </a:cxnLst>
                <a:rect l="0" t="0" r="r" b="b"/>
                <a:pathLst>
                  <a:path w="80" h="99">
                    <a:moveTo>
                      <a:pt x="0" y="70"/>
                    </a:moveTo>
                    <a:lnTo>
                      <a:pt x="15" y="65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4"/>
                    </a:lnTo>
                    <a:lnTo>
                      <a:pt x="40" y="84"/>
                    </a:lnTo>
                    <a:lnTo>
                      <a:pt x="50" y="84"/>
                    </a:lnTo>
                    <a:lnTo>
                      <a:pt x="55" y="84"/>
                    </a:lnTo>
                    <a:lnTo>
                      <a:pt x="60" y="80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5"/>
                    </a:lnTo>
                    <a:lnTo>
                      <a:pt x="50" y="60"/>
                    </a:lnTo>
                    <a:lnTo>
                      <a:pt x="40" y="60"/>
                    </a:lnTo>
                    <a:lnTo>
                      <a:pt x="25" y="55"/>
                    </a:lnTo>
                    <a:lnTo>
                      <a:pt x="15" y="50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75" y="20"/>
                    </a:lnTo>
                    <a:lnTo>
                      <a:pt x="75" y="30"/>
                    </a:lnTo>
                    <a:lnTo>
                      <a:pt x="60" y="30"/>
                    </a:lnTo>
                    <a:lnTo>
                      <a:pt x="5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40"/>
                    </a:lnTo>
                    <a:lnTo>
                      <a:pt x="40" y="40"/>
                    </a:lnTo>
                    <a:lnTo>
                      <a:pt x="55" y="45"/>
                    </a:lnTo>
                    <a:lnTo>
                      <a:pt x="65" y="50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75" y="65"/>
                    </a:lnTo>
                    <a:lnTo>
                      <a:pt x="80" y="70"/>
                    </a:lnTo>
                    <a:lnTo>
                      <a:pt x="75" y="80"/>
                    </a:lnTo>
                    <a:lnTo>
                      <a:pt x="75" y="84"/>
                    </a:lnTo>
                    <a:lnTo>
                      <a:pt x="70" y="89"/>
                    </a:lnTo>
                    <a:lnTo>
                      <a:pt x="60" y="94"/>
                    </a:lnTo>
                    <a:lnTo>
                      <a:pt x="50" y="99"/>
                    </a:lnTo>
                    <a:lnTo>
                      <a:pt x="40" y="99"/>
                    </a:lnTo>
                    <a:lnTo>
                      <a:pt x="25" y="99"/>
                    </a:lnTo>
                    <a:lnTo>
                      <a:pt x="15" y="89"/>
                    </a:lnTo>
                    <a:lnTo>
                      <a:pt x="5" y="84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8" name="Freeform 374"/>
              <p:cNvSpPr>
                <a:spLocks/>
              </p:cNvSpPr>
              <p:nvPr/>
            </p:nvSpPr>
            <p:spPr bwMode="auto">
              <a:xfrm>
                <a:off x="1215" y="794"/>
                <a:ext cx="45" cy="129"/>
              </a:xfrm>
              <a:custGeom>
                <a:avLst/>
                <a:gdLst/>
                <a:ahLst/>
                <a:cxnLst>
                  <a:cxn ang="0">
                    <a:pos x="40" y="114"/>
                  </a:cxn>
                  <a:cxn ang="0">
                    <a:pos x="45" y="129"/>
                  </a:cxn>
                  <a:cxn ang="0">
                    <a:pos x="40" y="129"/>
                  </a:cxn>
                  <a:cxn ang="0">
                    <a:pos x="30" y="129"/>
                  </a:cxn>
                  <a:cxn ang="0">
                    <a:pos x="25" y="129"/>
                  </a:cxn>
                  <a:cxn ang="0">
                    <a:pos x="20" y="124"/>
                  </a:cxn>
                  <a:cxn ang="0">
                    <a:pos x="15" y="124"/>
                  </a:cxn>
                  <a:cxn ang="0">
                    <a:pos x="10" y="119"/>
                  </a:cxn>
                  <a:cxn ang="0">
                    <a:pos x="10" y="110"/>
                  </a:cxn>
                  <a:cxn ang="0">
                    <a:pos x="10" y="100"/>
                  </a:cxn>
                  <a:cxn ang="0">
                    <a:pos x="10" y="4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40" y="45"/>
                  </a:cxn>
                  <a:cxn ang="0">
                    <a:pos x="25" y="45"/>
                  </a:cxn>
                  <a:cxn ang="0">
                    <a:pos x="25" y="100"/>
                  </a:cxn>
                  <a:cxn ang="0">
                    <a:pos x="25" y="105"/>
                  </a:cxn>
                  <a:cxn ang="0">
                    <a:pos x="25" y="110"/>
                  </a:cxn>
                  <a:cxn ang="0">
                    <a:pos x="30" y="110"/>
                  </a:cxn>
                  <a:cxn ang="0">
                    <a:pos x="30" y="114"/>
                  </a:cxn>
                  <a:cxn ang="0">
                    <a:pos x="30" y="114"/>
                  </a:cxn>
                  <a:cxn ang="0">
                    <a:pos x="35" y="114"/>
                  </a:cxn>
                  <a:cxn ang="0">
                    <a:pos x="40" y="114"/>
                  </a:cxn>
                  <a:cxn ang="0">
                    <a:pos x="40" y="114"/>
                  </a:cxn>
                </a:cxnLst>
                <a:rect l="0" t="0" r="r" b="b"/>
                <a:pathLst>
                  <a:path w="45" h="129">
                    <a:moveTo>
                      <a:pt x="40" y="114"/>
                    </a:moveTo>
                    <a:lnTo>
                      <a:pt x="45" y="129"/>
                    </a:lnTo>
                    <a:lnTo>
                      <a:pt x="40" y="129"/>
                    </a:lnTo>
                    <a:lnTo>
                      <a:pt x="30" y="129"/>
                    </a:lnTo>
                    <a:lnTo>
                      <a:pt x="25" y="129"/>
                    </a:lnTo>
                    <a:lnTo>
                      <a:pt x="20" y="124"/>
                    </a:lnTo>
                    <a:lnTo>
                      <a:pt x="15" y="124"/>
                    </a:lnTo>
                    <a:lnTo>
                      <a:pt x="10" y="119"/>
                    </a:lnTo>
                    <a:lnTo>
                      <a:pt x="10" y="110"/>
                    </a:lnTo>
                    <a:lnTo>
                      <a:pt x="10" y="100"/>
                    </a:lnTo>
                    <a:lnTo>
                      <a:pt x="10" y="4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0" y="10"/>
                    </a:lnTo>
                    <a:lnTo>
                      <a:pt x="25" y="0"/>
                    </a:lnTo>
                    <a:lnTo>
                      <a:pt x="25" y="35"/>
                    </a:lnTo>
                    <a:lnTo>
                      <a:pt x="40" y="35"/>
                    </a:lnTo>
                    <a:lnTo>
                      <a:pt x="40" y="45"/>
                    </a:lnTo>
                    <a:lnTo>
                      <a:pt x="25" y="45"/>
                    </a:lnTo>
                    <a:lnTo>
                      <a:pt x="25" y="100"/>
                    </a:lnTo>
                    <a:lnTo>
                      <a:pt x="25" y="105"/>
                    </a:lnTo>
                    <a:lnTo>
                      <a:pt x="25" y="110"/>
                    </a:lnTo>
                    <a:lnTo>
                      <a:pt x="30" y="110"/>
                    </a:lnTo>
                    <a:lnTo>
                      <a:pt x="30" y="114"/>
                    </a:lnTo>
                    <a:lnTo>
                      <a:pt x="35" y="114"/>
                    </a:lnTo>
                    <a:lnTo>
                      <a:pt x="4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7" name="Freeform 373"/>
              <p:cNvSpPr>
                <a:spLocks noEditPoints="1"/>
              </p:cNvSpPr>
              <p:nvPr/>
            </p:nvSpPr>
            <p:spPr bwMode="auto">
              <a:xfrm>
                <a:off x="1265" y="824"/>
                <a:ext cx="90" cy="99"/>
              </a:xfrm>
              <a:custGeom>
                <a:avLst/>
                <a:gdLst/>
                <a:ahLst/>
                <a:cxnLst>
                  <a:cxn ang="0">
                    <a:pos x="60" y="94"/>
                  </a:cxn>
                  <a:cxn ang="0">
                    <a:pos x="45" y="99"/>
                  </a:cxn>
                  <a:cxn ang="0">
                    <a:pos x="20" y="99"/>
                  </a:cxn>
                  <a:cxn ang="0">
                    <a:pos x="5" y="84"/>
                  </a:cxn>
                  <a:cxn ang="0">
                    <a:pos x="5" y="65"/>
                  </a:cxn>
                  <a:cxn ang="0">
                    <a:pos x="10" y="55"/>
                  </a:cxn>
                  <a:cxn ang="0">
                    <a:pos x="20" y="50"/>
                  </a:cxn>
                  <a:cxn ang="0">
                    <a:pos x="30" y="45"/>
                  </a:cxn>
                  <a:cxn ang="0">
                    <a:pos x="55" y="4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35" y="15"/>
                  </a:cxn>
                  <a:cxn ang="0">
                    <a:pos x="25" y="25"/>
                  </a:cxn>
                  <a:cxn ang="0">
                    <a:pos x="5" y="30"/>
                  </a:cxn>
                  <a:cxn ang="0">
                    <a:pos x="10" y="15"/>
                  </a:cxn>
                  <a:cxn ang="0">
                    <a:pos x="25" y="5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0"/>
                  </a:cxn>
                  <a:cxn ang="0">
                    <a:pos x="80" y="25"/>
                  </a:cxn>
                  <a:cxn ang="0">
                    <a:pos x="85" y="40"/>
                  </a:cxn>
                  <a:cxn ang="0">
                    <a:pos x="85" y="75"/>
                  </a:cxn>
                  <a:cxn ang="0">
                    <a:pos x="85" y="89"/>
                  </a:cxn>
                  <a:cxn ang="0">
                    <a:pos x="70" y="99"/>
                  </a:cxn>
                  <a:cxn ang="0">
                    <a:pos x="70" y="84"/>
                  </a:cxn>
                  <a:cxn ang="0">
                    <a:pos x="55" y="55"/>
                  </a:cxn>
                  <a:cxn ang="0">
                    <a:pos x="35" y="60"/>
                  </a:cxn>
                  <a:cxn ang="0">
                    <a:pos x="25" y="60"/>
                  </a:cxn>
                  <a:cxn ang="0">
                    <a:pos x="20" y="70"/>
                  </a:cxn>
                  <a:cxn ang="0">
                    <a:pos x="20" y="80"/>
                  </a:cxn>
                  <a:cxn ang="0">
                    <a:pos x="30" y="84"/>
                  </a:cxn>
                  <a:cxn ang="0">
                    <a:pos x="45" y="84"/>
                  </a:cxn>
                  <a:cxn ang="0">
                    <a:pos x="60" y="80"/>
                  </a:cxn>
                  <a:cxn ang="0">
                    <a:pos x="65" y="65"/>
                  </a:cxn>
                  <a:cxn ang="0">
                    <a:pos x="65" y="50"/>
                  </a:cxn>
                </a:cxnLst>
                <a:rect l="0" t="0" r="r" b="b"/>
                <a:pathLst>
                  <a:path w="90" h="99">
                    <a:moveTo>
                      <a:pt x="70" y="84"/>
                    </a:moveTo>
                    <a:lnTo>
                      <a:pt x="60" y="94"/>
                    </a:lnTo>
                    <a:lnTo>
                      <a:pt x="50" y="94"/>
                    </a:lnTo>
                    <a:lnTo>
                      <a:pt x="45" y="99"/>
                    </a:lnTo>
                    <a:lnTo>
                      <a:pt x="35" y="99"/>
                    </a:lnTo>
                    <a:lnTo>
                      <a:pt x="20" y="99"/>
                    </a:lnTo>
                    <a:lnTo>
                      <a:pt x="10" y="89"/>
                    </a:lnTo>
                    <a:lnTo>
                      <a:pt x="5" y="84"/>
                    </a:lnTo>
                    <a:lnTo>
                      <a:pt x="0" y="75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10" y="55"/>
                    </a:lnTo>
                    <a:lnTo>
                      <a:pt x="15" y="50"/>
                    </a:lnTo>
                    <a:lnTo>
                      <a:pt x="20" y="50"/>
                    </a:lnTo>
                    <a:lnTo>
                      <a:pt x="25" y="45"/>
                    </a:lnTo>
                    <a:lnTo>
                      <a:pt x="30" y="45"/>
                    </a:lnTo>
                    <a:lnTo>
                      <a:pt x="40" y="45"/>
                    </a:lnTo>
                    <a:lnTo>
                      <a:pt x="55" y="40"/>
                    </a:lnTo>
                    <a:lnTo>
                      <a:pt x="65" y="4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5" y="30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15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65" y="5"/>
                    </a:lnTo>
                    <a:lnTo>
                      <a:pt x="75" y="10"/>
                    </a:lnTo>
                    <a:lnTo>
                      <a:pt x="80" y="15"/>
                    </a:lnTo>
                    <a:lnTo>
                      <a:pt x="80" y="25"/>
                    </a:lnTo>
                    <a:lnTo>
                      <a:pt x="85" y="30"/>
                    </a:lnTo>
                    <a:lnTo>
                      <a:pt x="85" y="40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85" y="84"/>
                    </a:lnTo>
                    <a:lnTo>
                      <a:pt x="85" y="89"/>
                    </a:lnTo>
                    <a:lnTo>
                      <a:pt x="90" y="99"/>
                    </a:lnTo>
                    <a:lnTo>
                      <a:pt x="70" y="99"/>
                    </a:lnTo>
                    <a:lnTo>
                      <a:pt x="70" y="94"/>
                    </a:lnTo>
                    <a:lnTo>
                      <a:pt x="70" y="84"/>
                    </a:lnTo>
                    <a:close/>
                    <a:moveTo>
                      <a:pt x="65" y="50"/>
                    </a:moveTo>
                    <a:lnTo>
                      <a:pt x="55" y="55"/>
                    </a:lnTo>
                    <a:lnTo>
                      <a:pt x="40" y="55"/>
                    </a:lnTo>
                    <a:lnTo>
                      <a:pt x="35" y="60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0" y="80"/>
                    </a:lnTo>
                    <a:lnTo>
                      <a:pt x="25" y="84"/>
                    </a:lnTo>
                    <a:lnTo>
                      <a:pt x="30" y="84"/>
                    </a:lnTo>
                    <a:lnTo>
                      <a:pt x="35" y="89"/>
                    </a:lnTo>
                    <a:lnTo>
                      <a:pt x="45" y="84"/>
                    </a:lnTo>
                    <a:lnTo>
                      <a:pt x="55" y="84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65" y="65"/>
                    </a:lnTo>
                    <a:lnTo>
                      <a:pt x="65" y="55"/>
                    </a:lnTo>
                    <a:lnTo>
                      <a:pt x="6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6" name="Rectangle 372"/>
              <p:cNvSpPr>
                <a:spLocks noChangeArrowheads="1"/>
              </p:cNvSpPr>
              <p:nvPr/>
            </p:nvSpPr>
            <p:spPr bwMode="auto">
              <a:xfrm>
                <a:off x="1370" y="794"/>
                <a:ext cx="20" cy="129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5" name="Freeform 371"/>
              <p:cNvSpPr>
                <a:spLocks noEditPoints="1"/>
              </p:cNvSpPr>
              <p:nvPr/>
            </p:nvSpPr>
            <p:spPr bwMode="auto">
              <a:xfrm>
                <a:off x="645" y="1003"/>
                <a:ext cx="90" cy="10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" y="35"/>
                  </a:cxn>
                  <a:cxn ang="0">
                    <a:pos x="10" y="25"/>
                  </a:cxn>
                  <a:cxn ang="0">
                    <a:pos x="15" y="15"/>
                  </a:cxn>
                  <a:cxn ang="0">
                    <a:pos x="30" y="5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5" y="15"/>
                  </a:cxn>
                  <a:cxn ang="0">
                    <a:pos x="85" y="25"/>
                  </a:cxn>
                  <a:cxn ang="0">
                    <a:pos x="85" y="35"/>
                  </a:cxn>
                  <a:cxn ang="0">
                    <a:pos x="90" y="50"/>
                  </a:cxn>
                  <a:cxn ang="0">
                    <a:pos x="85" y="65"/>
                  </a:cxn>
                  <a:cxn ang="0">
                    <a:pos x="85" y="80"/>
                  </a:cxn>
                  <a:cxn ang="0">
                    <a:pos x="75" y="85"/>
                  </a:cxn>
                  <a:cxn ang="0">
                    <a:pos x="70" y="95"/>
                  </a:cxn>
                  <a:cxn ang="0">
                    <a:pos x="55" y="100"/>
                  </a:cxn>
                  <a:cxn ang="0">
                    <a:pos x="45" y="100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80"/>
                  </a:cxn>
                  <a:cxn ang="0">
                    <a:pos x="0" y="65"/>
                  </a:cxn>
                  <a:cxn ang="0">
                    <a:pos x="0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80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70" y="50"/>
                  </a:cxn>
                  <a:cxn ang="0">
                    <a:pos x="70" y="35"/>
                  </a:cxn>
                  <a:cxn ang="0">
                    <a:pos x="65" y="25"/>
                  </a:cxn>
                  <a:cxn ang="0">
                    <a:pos x="55" y="20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25" y="25"/>
                  </a:cxn>
                  <a:cxn ang="0">
                    <a:pos x="20" y="35"/>
                  </a:cxn>
                  <a:cxn ang="0">
                    <a:pos x="20" y="50"/>
                  </a:cxn>
                </a:cxnLst>
                <a:rect l="0" t="0" r="r" b="b"/>
                <a:pathLst>
                  <a:path w="90" h="100">
                    <a:moveTo>
                      <a:pt x="0" y="50"/>
                    </a:moveTo>
                    <a:lnTo>
                      <a:pt x="5" y="35"/>
                    </a:lnTo>
                    <a:lnTo>
                      <a:pt x="10" y="25"/>
                    </a:lnTo>
                    <a:lnTo>
                      <a:pt x="15" y="15"/>
                    </a:lnTo>
                    <a:lnTo>
                      <a:pt x="30" y="5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5" y="15"/>
                    </a:lnTo>
                    <a:lnTo>
                      <a:pt x="85" y="25"/>
                    </a:lnTo>
                    <a:lnTo>
                      <a:pt x="85" y="35"/>
                    </a:lnTo>
                    <a:lnTo>
                      <a:pt x="90" y="50"/>
                    </a:lnTo>
                    <a:lnTo>
                      <a:pt x="85" y="65"/>
                    </a:lnTo>
                    <a:lnTo>
                      <a:pt x="85" y="80"/>
                    </a:lnTo>
                    <a:lnTo>
                      <a:pt x="75" y="85"/>
                    </a:lnTo>
                    <a:lnTo>
                      <a:pt x="70" y="95"/>
                    </a:lnTo>
                    <a:lnTo>
                      <a:pt x="55" y="100"/>
                    </a:lnTo>
                    <a:lnTo>
                      <a:pt x="45" y="100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80"/>
                    </a:lnTo>
                    <a:lnTo>
                      <a:pt x="0" y="65"/>
                    </a:lnTo>
                    <a:lnTo>
                      <a:pt x="0" y="50"/>
                    </a:lnTo>
                    <a:close/>
                    <a:moveTo>
                      <a:pt x="20" y="50"/>
                    </a:moveTo>
                    <a:lnTo>
                      <a:pt x="20" y="65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5" y="80"/>
                    </a:lnTo>
                    <a:lnTo>
                      <a:pt x="70" y="65"/>
                    </a:lnTo>
                    <a:lnTo>
                      <a:pt x="70" y="50"/>
                    </a:lnTo>
                    <a:lnTo>
                      <a:pt x="70" y="35"/>
                    </a:lnTo>
                    <a:lnTo>
                      <a:pt x="6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2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4" name="Freeform 370"/>
              <p:cNvSpPr>
                <a:spLocks/>
              </p:cNvSpPr>
              <p:nvPr/>
            </p:nvSpPr>
            <p:spPr bwMode="auto">
              <a:xfrm>
                <a:off x="745" y="1003"/>
                <a:ext cx="80" cy="100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5"/>
                  </a:cxn>
                  <a:cxn ang="0">
                    <a:pos x="55" y="85"/>
                  </a:cxn>
                  <a:cxn ang="0">
                    <a:pos x="60" y="70"/>
                  </a:cxn>
                  <a:cxn ang="0">
                    <a:pos x="55" y="65"/>
                  </a:cxn>
                  <a:cxn ang="0">
                    <a:pos x="40" y="60"/>
                  </a:cxn>
                  <a:cxn ang="0">
                    <a:pos x="15" y="50"/>
                  </a:cxn>
                  <a:cxn ang="0">
                    <a:pos x="5" y="40"/>
                  </a:cxn>
                  <a:cxn ang="0">
                    <a:pos x="5" y="30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5" y="5"/>
                  </a:cxn>
                  <a:cxn ang="0">
                    <a:pos x="40" y="0"/>
                  </a:cxn>
                  <a:cxn ang="0">
                    <a:pos x="55" y="5"/>
                  </a:cxn>
                  <a:cxn ang="0">
                    <a:pos x="70" y="15"/>
                  </a:cxn>
                  <a:cxn ang="0">
                    <a:pos x="75" y="30"/>
                  </a:cxn>
                  <a:cxn ang="0">
                    <a:pos x="55" y="25"/>
                  </a:cxn>
                  <a:cxn ang="0">
                    <a:pos x="45" y="15"/>
                  </a:cxn>
                  <a:cxn ang="0">
                    <a:pos x="30" y="15"/>
                  </a:cxn>
                  <a:cxn ang="0">
                    <a:pos x="20" y="25"/>
                  </a:cxn>
                  <a:cxn ang="0">
                    <a:pos x="20" y="30"/>
                  </a:cxn>
                  <a:cxn ang="0">
                    <a:pos x="25" y="35"/>
                  </a:cxn>
                  <a:cxn ang="0">
                    <a:pos x="30" y="40"/>
                  </a:cxn>
                  <a:cxn ang="0">
                    <a:pos x="55" y="45"/>
                  </a:cxn>
                  <a:cxn ang="0">
                    <a:pos x="70" y="50"/>
                  </a:cxn>
                  <a:cxn ang="0">
                    <a:pos x="75" y="65"/>
                  </a:cxn>
                  <a:cxn ang="0">
                    <a:pos x="75" y="80"/>
                  </a:cxn>
                  <a:cxn ang="0">
                    <a:pos x="70" y="90"/>
                  </a:cxn>
                  <a:cxn ang="0">
                    <a:pos x="50" y="100"/>
                  </a:cxn>
                  <a:cxn ang="0">
                    <a:pos x="25" y="100"/>
                  </a:cxn>
                  <a:cxn ang="0">
                    <a:pos x="5" y="85"/>
                  </a:cxn>
                </a:cxnLst>
                <a:rect l="0" t="0" r="r" b="b"/>
                <a:pathLst>
                  <a:path w="80" h="100">
                    <a:moveTo>
                      <a:pt x="0" y="70"/>
                    </a:moveTo>
                    <a:lnTo>
                      <a:pt x="15" y="65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50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5"/>
                    </a:lnTo>
                    <a:lnTo>
                      <a:pt x="50" y="60"/>
                    </a:lnTo>
                    <a:lnTo>
                      <a:pt x="40" y="60"/>
                    </a:lnTo>
                    <a:lnTo>
                      <a:pt x="25" y="55"/>
                    </a:lnTo>
                    <a:lnTo>
                      <a:pt x="15" y="50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75" y="20"/>
                    </a:lnTo>
                    <a:lnTo>
                      <a:pt x="75" y="30"/>
                    </a:lnTo>
                    <a:lnTo>
                      <a:pt x="60" y="30"/>
                    </a:lnTo>
                    <a:lnTo>
                      <a:pt x="5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40"/>
                    </a:lnTo>
                    <a:lnTo>
                      <a:pt x="40" y="40"/>
                    </a:lnTo>
                    <a:lnTo>
                      <a:pt x="55" y="45"/>
                    </a:lnTo>
                    <a:lnTo>
                      <a:pt x="65" y="50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75" y="65"/>
                    </a:lnTo>
                    <a:lnTo>
                      <a:pt x="80" y="70"/>
                    </a:lnTo>
                    <a:lnTo>
                      <a:pt x="75" y="80"/>
                    </a:lnTo>
                    <a:lnTo>
                      <a:pt x="75" y="85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50" y="100"/>
                    </a:lnTo>
                    <a:lnTo>
                      <a:pt x="40" y="100"/>
                    </a:lnTo>
                    <a:lnTo>
                      <a:pt x="25" y="100"/>
                    </a:lnTo>
                    <a:lnTo>
                      <a:pt x="15" y="90"/>
                    </a:lnTo>
                    <a:lnTo>
                      <a:pt x="5" y="85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3" name="Freeform 369"/>
              <p:cNvSpPr>
                <a:spLocks/>
              </p:cNvSpPr>
              <p:nvPr/>
            </p:nvSpPr>
            <p:spPr bwMode="auto">
              <a:xfrm>
                <a:off x="835" y="1003"/>
                <a:ext cx="85" cy="100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100"/>
                  </a:cxn>
                  <a:cxn ang="0">
                    <a:pos x="45" y="100"/>
                  </a:cxn>
                  <a:cxn ang="0">
                    <a:pos x="35" y="100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10" y="80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5"/>
                  </a:cxn>
                  <a:cxn ang="0">
                    <a:pos x="15" y="15"/>
                  </a:cxn>
                  <a:cxn ang="0">
                    <a:pos x="25" y="10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80" y="20"/>
                  </a:cxn>
                  <a:cxn ang="0">
                    <a:pos x="80" y="3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60" y="20"/>
                  </a:cxn>
                  <a:cxn ang="0">
                    <a:pos x="55" y="15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25" y="25"/>
                  </a:cxn>
                  <a:cxn ang="0">
                    <a:pos x="20" y="35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80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65"/>
                  </a:cxn>
                </a:cxnLst>
                <a:rect l="0" t="0" r="r" b="b"/>
                <a:pathLst>
                  <a:path w="85" h="100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100"/>
                    </a:lnTo>
                    <a:lnTo>
                      <a:pt x="45" y="100"/>
                    </a:lnTo>
                    <a:lnTo>
                      <a:pt x="35" y="100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10" y="80"/>
                    </a:lnTo>
                    <a:lnTo>
                      <a:pt x="5" y="65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15" y="15"/>
                    </a:lnTo>
                    <a:lnTo>
                      <a:pt x="25" y="10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80" y="20"/>
                    </a:lnTo>
                    <a:lnTo>
                      <a:pt x="80" y="3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2" name="Freeform 368"/>
              <p:cNvSpPr>
                <a:spLocks noEditPoints="1"/>
              </p:cNvSpPr>
              <p:nvPr/>
            </p:nvSpPr>
            <p:spPr bwMode="auto">
              <a:xfrm>
                <a:off x="930" y="973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1" name="Rectangle 367"/>
              <p:cNvSpPr>
                <a:spLocks noChangeArrowheads="1"/>
              </p:cNvSpPr>
              <p:nvPr/>
            </p:nvSpPr>
            <p:spPr bwMode="auto">
              <a:xfrm>
                <a:off x="970" y="973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0" name="Rectangle 366"/>
              <p:cNvSpPr>
                <a:spLocks noChangeArrowheads="1"/>
              </p:cNvSpPr>
              <p:nvPr/>
            </p:nvSpPr>
            <p:spPr bwMode="auto">
              <a:xfrm>
                <a:off x="1010" y="973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9" name="Freeform 365"/>
              <p:cNvSpPr>
                <a:spLocks noEditPoints="1"/>
              </p:cNvSpPr>
              <p:nvPr/>
            </p:nvSpPr>
            <p:spPr bwMode="auto">
              <a:xfrm>
                <a:off x="1045" y="1003"/>
                <a:ext cx="90" cy="100"/>
              </a:xfrm>
              <a:custGeom>
                <a:avLst/>
                <a:gdLst/>
                <a:ahLst/>
                <a:cxnLst>
                  <a:cxn ang="0">
                    <a:pos x="60" y="95"/>
                  </a:cxn>
                  <a:cxn ang="0">
                    <a:pos x="45" y="100"/>
                  </a:cxn>
                  <a:cxn ang="0">
                    <a:pos x="20" y="100"/>
                  </a:cxn>
                  <a:cxn ang="0">
                    <a:pos x="5" y="85"/>
                  </a:cxn>
                  <a:cxn ang="0">
                    <a:pos x="0" y="65"/>
                  </a:cxn>
                  <a:cxn ang="0">
                    <a:pos x="10" y="55"/>
                  </a:cxn>
                  <a:cxn ang="0">
                    <a:pos x="20" y="50"/>
                  </a:cxn>
                  <a:cxn ang="0">
                    <a:pos x="30" y="45"/>
                  </a:cxn>
                  <a:cxn ang="0">
                    <a:pos x="55" y="4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35" y="15"/>
                  </a:cxn>
                  <a:cxn ang="0">
                    <a:pos x="25" y="25"/>
                  </a:cxn>
                  <a:cxn ang="0">
                    <a:pos x="5" y="30"/>
                  </a:cxn>
                  <a:cxn ang="0">
                    <a:pos x="10" y="15"/>
                  </a:cxn>
                  <a:cxn ang="0">
                    <a:pos x="25" y="5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0"/>
                  </a:cxn>
                  <a:cxn ang="0">
                    <a:pos x="80" y="25"/>
                  </a:cxn>
                  <a:cxn ang="0">
                    <a:pos x="85" y="40"/>
                  </a:cxn>
                  <a:cxn ang="0">
                    <a:pos x="85" y="75"/>
                  </a:cxn>
                  <a:cxn ang="0">
                    <a:pos x="85" y="90"/>
                  </a:cxn>
                  <a:cxn ang="0">
                    <a:pos x="70" y="100"/>
                  </a:cxn>
                  <a:cxn ang="0">
                    <a:pos x="70" y="85"/>
                  </a:cxn>
                  <a:cxn ang="0">
                    <a:pos x="55" y="55"/>
                  </a:cxn>
                  <a:cxn ang="0">
                    <a:pos x="30" y="60"/>
                  </a:cxn>
                  <a:cxn ang="0">
                    <a:pos x="25" y="60"/>
                  </a:cxn>
                  <a:cxn ang="0">
                    <a:pos x="20" y="70"/>
                  </a:cxn>
                  <a:cxn ang="0">
                    <a:pos x="20" y="80"/>
                  </a:cxn>
                  <a:cxn ang="0">
                    <a:pos x="30" y="85"/>
                  </a:cxn>
                  <a:cxn ang="0">
                    <a:pos x="45" y="85"/>
                  </a:cxn>
                  <a:cxn ang="0">
                    <a:pos x="60" y="80"/>
                  </a:cxn>
                  <a:cxn ang="0">
                    <a:pos x="65" y="65"/>
                  </a:cxn>
                  <a:cxn ang="0">
                    <a:pos x="65" y="50"/>
                  </a:cxn>
                </a:cxnLst>
                <a:rect l="0" t="0" r="r" b="b"/>
                <a:pathLst>
                  <a:path w="90" h="100">
                    <a:moveTo>
                      <a:pt x="70" y="85"/>
                    </a:moveTo>
                    <a:lnTo>
                      <a:pt x="60" y="95"/>
                    </a:lnTo>
                    <a:lnTo>
                      <a:pt x="50" y="95"/>
                    </a:lnTo>
                    <a:lnTo>
                      <a:pt x="45" y="100"/>
                    </a:lnTo>
                    <a:lnTo>
                      <a:pt x="35" y="100"/>
                    </a:lnTo>
                    <a:lnTo>
                      <a:pt x="20" y="100"/>
                    </a:lnTo>
                    <a:lnTo>
                      <a:pt x="10" y="90"/>
                    </a:lnTo>
                    <a:lnTo>
                      <a:pt x="5" y="85"/>
                    </a:lnTo>
                    <a:lnTo>
                      <a:pt x="0" y="75"/>
                    </a:lnTo>
                    <a:lnTo>
                      <a:pt x="0" y="65"/>
                    </a:lnTo>
                    <a:lnTo>
                      <a:pt x="5" y="60"/>
                    </a:lnTo>
                    <a:lnTo>
                      <a:pt x="10" y="55"/>
                    </a:lnTo>
                    <a:lnTo>
                      <a:pt x="15" y="50"/>
                    </a:lnTo>
                    <a:lnTo>
                      <a:pt x="20" y="50"/>
                    </a:lnTo>
                    <a:lnTo>
                      <a:pt x="25" y="45"/>
                    </a:lnTo>
                    <a:lnTo>
                      <a:pt x="30" y="45"/>
                    </a:lnTo>
                    <a:lnTo>
                      <a:pt x="40" y="45"/>
                    </a:lnTo>
                    <a:lnTo>
                      <a:pt x="55" y="40"/>
                    </a:lnTo>
                    <a:lnTo>
                      <a:pt x="65" y="4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5" y="30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15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0"/>
                    </a:lnTo>
                    <a:lnTo>
                      <a:pt x="80" y="15"/>
                    </a:lnTo>
                    <a:lnTo>
                      <a:pt x="80" y="25"/>
                    </a:lnTo>
                    <a:lnTo>
                      <a:pt x="80" y="30"/>
                    </a:lnTo>
                    <a:lnTo>
                      <a:pt x="85" y="40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85" y="85"/>
                    </a:lnTo>
                    <a:lnTo>
                      <a:pt x="85" y="90"/>
                    </a:lnTo>
                    <a:lnTo>
                      <a:pt x="90" y="100"/>
                    </a:lnTo>
                    <a:lnTo>
                      <a:pt x="70" y="100"/>
                    </a:lnTo>
                    <a:lnTo>
                      <a:pt x="70" y="95"/>
                    </a:lnTo>
                    <a:lnTo>
                      <a:pt x="70" y="85"/>
                    </a:lnTo>
                    <a:close/>
                    <a:moveTo>
                      <a:pt x="65" y="50"/>
                    </a:moveTo>
                    <a:lnTo>
                      <a:pt x="55" y="55"/>
                    </a:lnTo>
                    <a:lnTo>
                      <a:pt x="40" y="55"/>
                    </a:lnTo>
                    <a:lnTo>
                      <a:pt x="30" y="60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0" y="80"/>
                    </a:lnTo>
                    <a:lnTo>
                      <a:pt x="25" y="85"/>
                    </a:lnTo>
                    <a:lnTo>
                      <a:pt x="30" y="85"/>
                    </a:lnTo>
                    <a:lnTo>
                      <a:pt x="35" y="90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65" y="65"/>
                    </a:lnTo>
                    <a:lnTo>
                      <a:pt x="65" y="55"/>
                    </a:lnTo>
                    <a:lnTo>
                      <a:pt x="6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8" name="Freeform 364"/>
              <p:cNvSpPr>
                <a:spLocks/>
              </p:cNvSpPr>
              <p:nvPr/>
            </p:nvSpPr>
            <p:spPr bwMode="auto">
              <a:xfrm>
                <a:off x="1145" y="973"/>
                <a:ext cx="45" cy="130"/>
              </a:xfrm>
              <a:custGeom>
                <a:avLst/>
                <a:gdLst/>
                <a:ahLst/>
                <a:cxnLst>
                  <a:cxn ang="0">
                    <a:pos x="40" y="115"/>
                  </a:cxn>
                  <a:cxn ang="0">
                    <a:pos x="45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5" y="130"/>
                  </a:cxn>
                  <a:cxn ang="0">
                    <a:pos x="20" y="125"/>
                  </a:cxn>
                  <a:cxn ang="0">
                    <a:pos x="15" y="125"/>
                  </a:cxn>
                  <a:cxn ang="0">
                    <a:pos x="10" y="120"/>
                  </a:cxn>
                  <a:cxn ang="0">
                    <a:pos x="10" y="110"/>
                  </a:cxn>
                  <a:cxn ang="0">
                    <a:pos x="10" y="100"/>
                  </a:cxn>
                  <a:cxn ang="0">
                    <a:pos x="10" y="4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40" y="45"/>
                  </a:cxn>
                  <a:cxn ang="0">
                    <a:pos x="25" y="45"/>
                  </a:cxn>
                  <a:cxn ang="0">
                    <a:pos x="25" y="100"/>
                  </a:cxn>
                  <a:cxn ang="0">
                    <a:pos x="25" y="105"/>
                  </a:cxn>
                  <a:cxn ang="0">
                    <a:pos x="25" y="110"/>
                  </a:cxn>
                  <a:cxn ang="0">
                    <a:pos x="30" y="110"/>
                  </a:cxn>
                  <a:cxn ang="0">
                    <a:pos x="30" y="115"/>
                  </a:cxn>
                  <a:cxn ang="0">
                    <a:pos x="30" y="115"/>
                  </a:cxn>
                  <a:cxn ang="0">
                    <a:pos x="35" y="115"/>
                  </a:cxn>
                  <a:cxn ang="0">
                    <a:pos x="40" y="115"/>
                  </a:cxn>
                  <a:cxn ang="0">
                    <a:pos x="40" y="115"/>
                  </a:cxn>
                </a:cxnLst>
                <a:rect l="0" t="0" r="r" b="b"/>
                <a:pathLst>
                  <a:path w="45" h="130">
                    <a:moveTo>
                      <a:pt x="40" y="115"/>
                    </a:moveTo>
                    <a:lnTo>
                      <a:pt x="45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5" y="130"/>
                    </a:lnTo>
                    <a:lnTo>
                      <a:pt x="20" y="125"/>
                    </a:lnTo>
                    <a:lnTo>
                      <a:pt x="15" y="125"/>
                    </a:lnTo>
                    <a:lnTo>
                      <a:pt x="10" y="120"/>
                    </a:lnTo>
                    <a:lnTo>
                      <a:pt x="10" y="110"/>
                    </a:lnTo>
                    <a:lnTo>
                      <a:pt x="10" y="100"/>
                    </a:lnTo>
                    <a:lnTo>
                      <a:pt x="10" y="4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0" y="10"/>
                    </a:lnTo>
                    <a:lnTo>
                      <a:pt x="25" y="0"/>
                    </a:lnTo>
                    <a:lnTo>
                      <a:pt x="25" y="35"/>
                    </a:lnTo>
                    <a:lnTo>
                      <a:pt x="40" y="35"/>
                    </a:lnTo>
                    <a:lnTo>
                      <a:pt x="40" y="45"/>
                    </a:lnTo>
                    <a:lnTo>
                      <a:pt x="25" y="45"/>
                    </a:lnTo>
                    <a:lnTo>
                      <a:pt x="25" y="100"/>
                    </a:lnTo>
                    <a:lnTo>
                      <a:pt x="25" y="105"/>
                    </a:lnTo>
                    <a:lnTo>
                      <a:pt x="25" y="110"/>
                    </a:lnTo>
                    <a:lnTo>
                      <a:pt x="30" y="110"/>
                    </a:lnTo>
                    <a:lnTo>
                      <a:pt x="30" y="115"/>
                    </a:lnTo>
                    <a:lnTo>
                      <a:pt x="35" y="115"/>
                    </a:lnTo>
                    <a:lnTo>
                      <a:pt x="4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7" name="Freeform 363"/>
              <p:cNvSpPr>
                <a:spLocks noEditPoints="1"/>
              </p:cNvSpPr>
              <p:nvPr/>
            </p:nvSpPr>
            <p:spPr bwMode="auto">
              <a:xfrm>
                <a:off x="1195" y="1003"/>
                <a:ext cx="90" cy="10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5" y="35"/>
                  </a:cxn>
                  <a:cxn ang="0">
                    <a:pos x="10" y="25"/>
                  </a:cxn>
                  <a:cxn ang="0">
                    <a:pos x="15" y="15"/>
                  </a:cxn>
                  <a:cxn ang="0">
                    <a:pos x="30" y="5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5"/>
                  </a:cxn>
                  <a:cxn ang="0">
                    <a:pos x="85" y="25"/>
                  </a:cxn>
                  <a:cxn ang="0">
                    <a:pos x="85" y="35"/>
                  </a:cxn>
                  <a:cxn ang="0">
                    <a:pos x="90" y="50"/>
                  </a:cxn>
                  <a:cxn ang="0">
                    <a:pos x="85" y="65"/>
                  </a:cxn>
                  <a:cxn ang="0">
                    <a:pos x="85" y="80"/>
                  </a:cxn>
                  <a:cxn ang="0">
                    <a:pos x="75" y="85"/>
                  </a:cxn>
                  <a:cxn ang="0">
                    <a:pos x="70" y="95"/>
                  </a:cxn>
                  <a:cxn ang="0">
                    <a:pos x="55" y="100"/>
                  </a:cxn>
                  <a:cxn ang="0">
                    <a:pos x="45" y="100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80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80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70" y="50"/>
                  </a:cxn>
                  <a:cxn ang="0">
                    <a:pos x="70" y="35"/>
                  </a:cxn>
                  <a:cxn ang="0">
                    <a:pos x="65" y="25"/>
                  </a:cxn>
                  <a:cxn ang="0">
                    <a:pos x="55" y="20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25" y="25"/>
                  </a:cxn>
                  <a:cxn ang="0">
                    <a:pos x="20" y="35"/>
                  </a:cxn>
                  <a:cxn ang="0">
                    <a:pos x="20" y="50"/>
                  </a:cxn>
                </a:cxnLst>
                <a:rect l="0" t="0" r="r" b="b"/>
                <a:pathLst>
                  <a:path w="90" h="100">
                    <a:moveTo>
                      <a:pt x="0" y="50"/>
                    </a:moveTo>
                    <a:lnTo>
                      <a:pt x="5" y="35"/>
                    </a:lnTo>
                    <a:lnTo>
                      <a:pt x="10" y="25"/>
                    </a:lnTo>
                    <a:lnTo>
                      <a:pt x="15" y="15"/>
                    </a:lnTo>
                    <a:lnTo>
                      <a:pt x="30" y="5"/>
                    </a:lnTo>
                    <a:lnTo>
                      <a:pt x="45" y="0"/>
                    </a:lnTo>
                    <a:lnTo>
                      <a:pt x="65" y="5"/>
                    </a:lnTo>
                    <a:lnTo>
                      <a:pt x="75" y="15"/>
                    </a:lnTo>
                    <a:lnTo>
                      <a:pt x="85" y="25"/>
                    </a:lnTo>
                    <a:lnTo>
                      <a:pt x="85" y="35"/>
                    </a:lnTo>
                    <a:lnTo>
                      <a:pt x="90" y="50"/>
                    </a:lnTo>
                    <a:lnTo>
                      <a:pt x="85" y="65"/>
                    </a:lnTo>
                    <a:lnTo>
                      <a:pt x="85" y="80"/>
                    </a:lnTo>
                    <a:lnTo>
                      <a:pt x="75" y="85"/>
                    </a:lnTo>
                    <a:lnTo>
                      <a:pt x="70" y="95"/>
                    </a:lnTo>
                    <a:lnTo>
                      <a:pt x="55" y="100"/>
                    </a:lnTo>
                    <a:lnTo>
                      <a:pt x="45" y="100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80"/>
                    </a:lnTo>
                    <a:lnTo>
                      <a:pt x="5" y="65"/>
                    </a:lnTo>
                    <a:lnTo>
                      <a:pt x="0" y="50"/>
                    </a:lnTo>
                    <a:close/>
                    <a:moveTo>
                      <a:pt x="20" y="50"/>
                    </a:moveTo>
                    <a:lnTo>
                      <a:pt x="20" y="65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5" y="80"/>
                    </a:lnTo>
                    <a:lnTo>
                      <a:pt x="70" y="65"/>
                    </a:lnTo>
                    <a:lnTo>
                      <a:pt x="70" y="50"/>
                    </a:lnTo>
                    <a:lnTo>
                      <a:pt x="70" y="35"/>
                    </a:lnTo>
                    <a:lnTo>
                      <a:pt x="6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2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6" name="Freeform 362"/>
              <p:cNvSpPr>
                <a:spLocks/>
              </p:cNvSpPr>
              <p:nvPr/>
            </p:nvSpPr>
            <p:spPr bwMode="auto">
              <a:xfrm>
                <a:off x="1300" y="1003"/>
                <a:ext cx="55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20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35" y="0"/>
                  </a:cxn>
                  <a:cxn ang="0">
                    <a:pos x="45" y="5"/>
                  </a:cxn>
                  <a:cxn ang="0">
                    <a:pos x="55" y="10"/>
                  </a:cxn>
                  <a:cxn ang="0">
                    <a:pos x="45" y="20"/>
                  </a:cxn>
                  <a:cxn ang="0">
                    <a:pos x="40" y="20"/>
                  </a:cxn>
                  <a:cxn ang="0">
                    <a:pos x="35" y="20"/>
                  </a:cxn>
                  <a:cxn ang="0">
                    <a:pos x="30" y="20"/>
                  </a:cxn>
                  <a:cxn ang="0">
                    <a:pos x="25" y="20"/>
                  </a:cxn>
                  <a:cxn ang="0">
                    <a:pos x="25" y="25"/>
                  </a:cxn>
                  <a:cxn ang="0">
                    <a:pos x="20" y="30"/>
                  </a:cxn>
                  <a:cxn ang="0">
                    <a:pos x="20" y="40"/>
                  </a:cxn>
                  <a:cxn ang="0">
                    <a:pos x="20" y="50"/>
                  </a:cxn>
                  <a:cxn ang="0">
                    <a:pos x="20" y="100"/>
                  </a:cxn>
                  <a:cxn ang="0">
                    <a:pos x="0" y="100"/>
                  </a:cxn>
                </a:cxnLst>
                <a:rect l="0" t="0" r="r" b="b"/>
                <a:pathLst>
                  <a:path w="55" h="100">
                    <a:moveTo>
                      <a:pt x="0" y="100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20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45" y="5"/>
                    </a:lnTo>
                    <a:lnTo>
                      <a:pt x="55" y="10"/>
                    </a:lnTo>
                    <a:lnTo>
                      <a:pt x="45" y="20"/>
                    </a:lnTo>
                    <a:lnTo>
                      <a:pt x="40" y="20"/>
                    </a:lnTo>
                    <a:lnTo>
                      <a:pt x="35" y="20"/>
                    </a:lnTo>
                    <a:lnTo>
                      <a:pt x="30" y="20"/>
                    </a:lnTo>
                    <a:lnTo>
                      <a:pt x="25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40"/>
                    </a:lnTo>
                    <a:lnTo>
                      <a:pt x="20" y="50"/>
                    </a:lnTo>
                    <a:lnTo>
                      <a:pt x="2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5" name="Freeform 361"/>
              <p:cNvSpPr>
                <a:spLocks/>
              </p:cNvSpPr>
              <p:nvPr/>
            </p:nvSpPr>
            <p:spPr bwMode="auto">
              <a:xfrm>
                <a:off x="2420" y="594"/>
                <a:ext cx="115" cy="135"/>
              </a:xfrm>
              <a:custGeom>
                <a:avLst/>
                <a:gdLst/>
                <a:ahLst/>
                <a:cxnLst>
                  <a:cxn ang="0">
                    <a:pos x="95" y="85"/>
                  </a:cxn>
                  <a:cxn ang="0">
                    <a:pos x="115" y="90"/>
                  </a:cxn>
                  <a:cxn ang="0">
                    <a:pos x="105" y="110"/>
                  </a:cxn>
                  <a:cxn ang="0">
                    <a:pos x="95" y="120"/>
                  </a:cxn>
                  <a:cxn ang="0">
                    <a:pos x="80" y="130"/>
                  </a:cxn>
                  <a:cxn ang="0">
                    <a:pos x="60" y="135"/>
                  </a:cxn>
                  <a:cxn ang="0">
                    <a:pos x="40" y="130"/>
                  </a:cxn>
                  <a:cxn ang="0">
                    <a:pos x="25" y="125"/>
                  </a:cxn>
                  <a:cxn ang="0">
                    <a:pos x="15" y="115"/>
                  </a:cxn>
                  <a:cxn ang="0">
                    <a:pos x="5" y="100"/>
                  </a:cxn>
                  <a:cxn ang="0">
                    <a:pos x="0" y="85"/>
                  </a:cxn>
                  <a:cxn ang="0">
                    <a:pos x="0" y="65"/>
                  </a:cxn>
                  <a:cxn ang="0">
                    <a:pos x="0" y="45"/>
                  </a:cxn>
                  <a:cxn ang="0">
                    <a:pos x="5" y="30"/>
                  </a:cxn>
                  <a:cxn ang="0">
                    <a:pos x="15" y="15"/>
                  </a:cxn>
                  <a:cxn ang="0">
                    <a:pos x="30" y="1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80" y="0"/>
                  </a:cxn>
                  <a:cxn ang="0">
                    <a:pos x="95" y="10"/>
                  </a:cxn>
                  <a:cxn ang="0">
                    <a:pos x="105" y="20"/>
                  </a:cxn>
                  <a:cxn ang="0">
                    <a:pos x="110" y="35"/>
                  </a:cxn>
                  <a:cxn ang="0">
                    <a:pos x="95" y="40"/>
                  </a:cxn>
                  <a:cxn ang="0">
                    <a:pos x="90" y="30"/>
                  </a:cxn>
                  <a:cxn ang="0">
                    <a:pos x="80" y="20"/>
                  </a:cxn>
                  <a:cxn ang="0">
                    <a:pos x="70" y="15"/>
                  </a:cxn>
                  <a:cxn ang="0">
                    <a:pos x="60" y="15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25" y="30"/>
                  </a:cxn>
                  <a:cxn ang="0">
                    <a:pos x="20" y="40"/>
                  </a:cxn>
                  <a:cxn ang="0">
                    <a:pos x="20" y="55"/>
                  </a:cxn>
                  <a:cxn ang="0">
                    <a:pos x="15" y="65"/>
                  </a:cxn>
                  <a:cxn ang="0">
                    <a:pos x="20" y="80"/>
                  </a:cxn>
                  <a:cxn ang="0">
                    <a:pos x="20" y="95"/>
                  </a:cxn>
                  <a:cxn ang="0">
                    <a:pos x="30" y="105"/>
                  </a:cxn>
                  <a:cxn ang="0">
                    <a:pos x="35" y="110"/>
                  </a:cxn>
                  <a:cxn ang="0">
                    <a:pos x="45" y="115"/>
                  </a:cxn>
                  <a:cxn ang="0">
                    <a:pos x="60" y="120"/>
                  </a:cxn>
                  <a:cxn ang="0">
                    <a:pos x="70" y="115"/>
                  </a:cxn>
                  <a:cxn ang="0">
                    <a:pos x="85" y="110"/>
                  </a:cxn>
                  <a:cxn ang="0">
                    <a:pos x="90" y="100"/>
                  </a:cxn>
                  <a:cxn ang="0">
                    <a:pos x="95" y="85"/>
                  </a:cxn>
                </a:cxnLst>
                <a:rect l="0" t="0" r="r" b="b"/>
                <a:pathLst>
                  <a:path w="115" h="135">
                    <a:moveTo>
                      <a:pt x="95" y="85"/>
                    </a:moveTo>
                    <a:lnTo>
                      <a:pt x="115" y="90"/>
                    </a:lnTo>
                    <a:lnTo>
                      <a:pt x="105" y="110"/>
                    </a:lnTo>
                    <a:lnTo>
                      <a:pt x="95" y="120"/>
                    </a:lnTo>
                    <a:lnTo>
                      <a:pt x="80" y="130"/>
                    </a:lnTo>
                    <a:lnTo>
                      <a:pt x="60" y="135"/>
                    </a:lnTo>
                    <a:lnTo>
                      <a:pt x="40" y="130"/>
                    </a:lnTo>
                    <a:lnTo>
                      <a:pt x="25" y="125"/>
                    </a:lnTo>
                    <a:lnTo>
                      <a:pt x="15" y="115"/>
                    </a:lnTo>
                    <a:lnTo>
                      <a:pt x="5" y="100"/>
                    </a:lnTo>
                    <a:lnTo>
                      <a:pt x="0" y="85"/>
                    </a:lnTo>
                    <a:lnTo>
                      <a:pt x="0" y="65"/>
                    </a:lnTo>
                    <a:lnTo>
                      <a:pt x="0" y="45"/>
                    </a:lnTo>
                    <a:lnTo>
                      <a:pt x="5" y="30"/>
                    </a:lnTo>
                    <a:lnTo>
                      <a:pt x="15" y="15"/>
                    </a:lnTo>
                    <a:lnTo>
                      <a:pt x="30" y="1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80" y="0"/>
                    </a:lnTo>
                    <a:lnTo>
                      <a:pt x="95" y="10"/>
                    </a:lnTo>
                    <a:lnTo>
                      <a:pt x="105" y="20"/>
                    </a:lnTo>
                    <a:lnTo>
                      <a:pt x="110" y="35"/>
                    </a:lnTo>
                    <a:lnTo>
                      <a:pt x="95" y="40"/>
                    </a:lnTo>
                    <a:lnTo>
                      <a:pt x="90" y="30"/>
                    </a:lnTo>
                    <a:lnTo>
                      <a:pt x="80" y="20"/>
                    </a:lnTo>
                    <a:lnTo>
                      <a:pt x="70" y="15"/>
                    </a:lnTo>
                    <a:lnTo>
                      <a:pt x="60" y="15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25" y="30"/>
                    </a:lnTo>
                    <a:lnTo>
                      <a:pt x="20" y="40"/>
                    </a:lnTo>
                    <a:lnTo>
                      <a:pt x="20" y="55"/>
                    </a:lnTo>
                    <a:lnTo>
                      <a:pt x="15" y="65"/>
                    </a:lnTo>
                    <a:lnTo>
                      <a:pt x="20" y="80"/>
                    </a:lnTo>
                    <a:lnTo>
                      <a:pt x="20" y="95"/>
                    </a:lnTo>
                    <a:lnTo>
                      <a:pt x="30" y="105"/>
                    </a:lnTo>
                    <a:lnTo>
                      <a:pt x="35" y="110"/>
                    </a:lnTo>
                    <a:lnTo>
                      <a:pt x="45" y="115"/>
                    </a:lnTo>
                    <a:lnTo>
                      <a:pt x="60" y="120"/>
                    </a:lnTo>
                    <a:lnTo>
                      <a:pt x="70" y="115"/>
                    </a:lnTo>
                    <a:lnTo>
                      <a:pt x="85" y="110"/>
                    </a:lnTo>
                    <a:lnTo>
                      <a:pt x="90" y="100"/>
                    </a:lnTo>
                    <a:lnTo>
                      <a:pt x="95" y="8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4" name="Rectangle 360"/>
              <p:cNvSpPr>
                <a:spLocks noChangeArrowheads="1"/>
              </p:cNvSpPr>
              <p:nvPr/>
            </p:nvSpPr>
            <p:spPr bwMode="auto">
              <a:xfrm>
                <a:off x="2550" y="594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3" name="Freeform 359"/>
              <p:cNvSpPr>
                <a:spLocks noEditPoints="1"/>
              </p:cNvSpPr>
              <p:nvPr/>
            </p:nvSpPr>
            <p:spPr bwMode="auto">
              <a:xfrm>
                <a:off x="2585" y="629"/>
                <a:ext cx="90" cy="100"/>
              </a:xfrm>
              <a:custGeom>
                <a:avLst/>
                <a:gdLst/>
                <a:ahLst/>
                <a:cxnLst>
                  <a:cxn ang="0">
                    <a:pos x="60" y="90"/>
                  </a:cxn>
                  <a:cxn ang="0">
                    <a:pos x="45" y="95"/>
                  </a:cxn>
                  <a:cxn ang="0">
                    <a:pos x="20" y="95"/>
                  </a:cxn>
                  <a:cxn ang="0">
                    <a:pos x="5" y="80"/>
                  </a:cxn>
                  <a:cxn ang="0">
                    <a:pos x="5" y="65"/>
                  </a:cxn>
                  <a:cxn ang="0">
                    <a:pos x="10" y="55"/>
                  </a:cxn>
                  <a:cxn ang="0">
                    <a:pos x="20" y="45"/>
                  </a:cxn>
                  <a:cxn ang="0">
                    <a:pos x="30" y="45"/>
                  </a:cxn>
                  <a:cxn ang="0">
                    <a:pos x="55" y="40"/>
                  </a:cxn>
                  <a:cxn ang="0">
                    <a:pos x="65" y="35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35" y="15"/>
                  </a:cxn>
                  <a:cxn ang="0">
                    <a:pos x="25" y="25"/>
                  </a:cxn>
                  <a:cxn ang="0">
                    <a:pos x="5" y="30"/>
                  </a:cxn>
                  <a:cxn ang="0">
                    <a:pos x="10" y="15"/>
                  </a:cxn>
                  <a:cxn ang="0">
                    <a:pos x="25" y="5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5"/>
                  </a:cxn>
                  <a:cxn ang="0">
                    <a:pos x="85" y="75"/>
                  </a:cxn>
                  <a:cxn ang="0">
                    <a:pos x="85" y="90"/>
                  </a:cxn>
                  <a:cxn ang="0">
                    <a:pos x="70" y="95"/>
                  </a:cxn>
                  <a:cxn ang="0">
                    <a:pos x="70" y="85"/>
                  </a:cxn>
                  <a:cxn ang="0">
                    <a:pos x="55" y="50"/>
                  </a:cxn>
                  <a:cxn ang="0">
                    <a:pos x="35" y="55"/>
                  </a:cxn>
                  <a:cxn ang="0">
                    <a:pos x="25" y="60"/>
                  </a:cxn>
                  <a:cxn ang="0">
                    <a:pos x="20" y="65"/>
                  </a:cxn>
                  <a:cxn ang="0">
                    <a:pos x="20" y="75"/>
                  </a:cxn>
                  <a:cxn ang="0">
                    <a:pos x="30" y="85"/>
                  </a:cxn>
                  <a:cxn ang="0">
                    <a:pos x="45" y="85"/>
                  </a:cxn>
                  <a:cxn ang="0">
                    <a:pos x="60" y="75"/>
                  </a:cxn>
                  <a:cxn ang="0">
                    <a:pos x="65" y="65"/>
                  </a:cxn>
                  <a:cxn ang="0">
                    <a:pos x="65" y="50"/>
                  </a:cxn>
                </a:cxnLst>
                <a:rect l="0" t="0" r="r" b="b"/>
                <a:pathLst>
                  <a:path w="90" h="100">
                    <a:moveTo>
                      <a:pt x="70" y="85"/>
                    </a:moveTo>
                    <a:lnTo>
                      <a:pt x="60" y="90"/>
                    </a:lnTo>
                    <a:lnTo>
                      <a:pt x="50" y="95"/>
                    </a:lnTo>
                    <a:lnTo>
                      <a:pt x="45" y="95"/>
                    </a:lnTo>
                    <a:lnTo>
                      <a:pt x="35" y="100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5" y="80"/>
                    </a:lnTo>
                    <a:lnTo>
                      <a:pt x="0" y="70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10" y="55"/>
                    </a:lnTo>
                    <a:lnTo>
                      <a:pt x="15" y="50"/>
                    </a:lnTo>
                    <a:lnTo>
                      <a:pt x="20" y="45"/>
                    </a:lnTo>
                    <a:lnTo>
                      <a:pt x="25" y="45"/>
                    </a:lnTo>
                    <a:lnTo>
                      <a:pt x="30" y="45"/>
                    </a:lnTo>
                    <a:lnTo>
                      <a:pt x="40" y="40"/>
                    </a:lnTo>
                    <a:lnTo>
                      <a:pt x="55" y="40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5" y="30"/>
                    </a:lnTo>
                    <a:lnTo>
                      <a:pt x="5" y="20"/>
                    </a:lnTo>
                    <a:lnTo>
                      <a:pt x="10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5" y="5"/>
                    </a:lnTo>
                    <a:lnTo>
                      <a:pt x="75" y="10"/>
                    </a:lnTo>
                    <a:lnTo>
                      <a:pt x="80" y="15"/>
                    </a:lnTo>
                    <a:lnTo>
                      <a:pt x="80" y="20"/>
                    </a:lnTo>
                    <a:lnTo>
                      <a:pt x="85" y="25"/>
                    </a:lnTo>
                    <a:lnTo>
                      <a:pt x="85" y="35"/>
                    </a:lnTo>
                    <a:lnTo>
                      <a:pt x="85" y="55"/>
                    </a:lnTo>
                    <a:lnTo>
                      <a:pt x="85" y="75"/>
                    </a:lnTo>
                    <a:lnTo>
                      <a:pt x="85" y="85"/>
                    </a:lnTo>
                    <a:lnTo>
                      <a:pt x="85" y="90"/>
                    </a:lnTo>
                    <a:lnTo>
                      <a:pt x="90" y="95"/>
                    </a:lnTo>
                    <a:lnTo>
                      <a:pt x="70" y="95"/>
                    </a:lnTo>
                    <a:lnTo>
                      <a:pt x="70" y="90"/>
                    </a:lnTo>
                    <a:lnTo>
                      <a:pt x="70" y="85"/>
                    </a:lnTo>
                    <a:close/>
                    <a:moveTo>
                      <a:pt x="65" y="50"/>
                    </a:moveTo>
                    <a:lnTo>
                      <a:pt x="55" y="50"/>
                    </a:lnTo>
                    <a:lnTo>
                      <a:pt x="40" y="55"/>
                    </a:lnTo>
                    <a:lnTo>
                      <a:pt x="35" y="55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5" y="70"/>
                    </a:lnTo>
                    <a:lnTo>
                      <a:pt x="65" y="65"/>
                    </a:lnTo>
                    <a:lnTo>
                      <a:pt x="65" y="55"/>
                    </a:lnTo>
                    <a:lnTo>
                      <a:pt x="6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2" name="Freeform 358"/>
              <p:cNvSpPr>
                <a:spLocks/>
              </p:cNvSpPr>
              <p:nvPr/>
            </p:nvSpPr>
            <p:spPr bwMode="auto">
              <a:xfrm>
                <a:off x="2685" y="629"/>
                <a:ext cx="80" cy="100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5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40" y="55"/>
                  </a:cxn>
                  <a:cxn ang="0">
                    <a:pos x="15" y="50"/>
                  </a:cxn>
                  <a:cxn ang="0">
                    <a:pos x="5" y="40"/>
                  </a:cxn>
                  <a:cxn ang="0">
                    <a:pos x="5" y="25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40" y="0"/>
                  </a:cxn>
                  <a:cxn ang="0">
                    <a:pos x="55" y="5"/>
                  </a:cxn>
                  <a:cxn ang="0">
                    <a:pos x="70" y="10"/>
                  </a:cxn>
                  <a:cxn ang="0">
                    <a:pos x="75" y="25"/>
                  </a:cxn>
                  <a:cxn ang="0">
                    <a:pos x="60" y="20"/>
                  </a:cxn>
                  <a:cxn ang="0">
                    <a:pos x="45" y="15"/>
                  </a:cxn>
                  <a:cxn ang="0">
                    <a:pos x="30" y="15"/>
                  </a:cxn>
                  <a:cxn ang="0">
                    <a:pos x="20" y="20"/>
                  </a:cxn>
                  <a:cxn ang="0">
                    <a:pos x="20" y="30"/>
                  </a:cxn>
                  <a:cxn ang="0">
                    <a:pos x="25" y="35"/>
                  </a:cxn>
                  <a:cxn ang="0">
                    <a:pos x="30" y="35"/>
                  </a:cxn>
                  <a:cxn ang="0">
                    <a:pos x="55" y="45"/>
                  </a:cxn>
                  <a:cxn ang="0">
                    <a:pos x="70" y="50"/>
                  </a:cxn>
                  <a:cxn ang="0">
                    <a:pos x="80" y="60"/>
                  </a:cxn>
                  <a:cxn ang="0">
                    <a:pos x="75" y="75"/>
                  </a:cxn>
                  <a:cxn ang="0">
                    <a:pos x="70" y="90"/>
                  </a:cxn>
                  <a:cxn ang="0">
                    <a:pos x="50" y="95"/>
                  </a:cxn>
                  <a:cxn ang="0">
                    <a:pos x="25" y="95"/>
                  </a:cxn>
                  <a:cxn ang="0">
                    <a:pos x="5" y="80"/>
                  </a:cxn>
                </a:cxnLst>
                <a:rect l="0" t="0" r="r" b="b"/>
                <a:pathLst>
                  <a:path w="80" h="100">
                    <a:moveTo>
                      <a:pt x="0" y="70"/>
                    </a:moveTo>
                    <a:lnTo>
                      <a:pt x="15" y="65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50" y="85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60" y="60"/>
                    </a:lnTo>
                    <a:lnTo>
                      <a:pt x="50" y="60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50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5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20"/>
                    </a:lnTo>
                    <a:lnTo>
                      <a:pt x="75" y="25"/>
                    </a:lnTo>
                    <a:lnTo>
                      <a:pt x="60" y="30"/>
                    </a:lnTo>
                    <a:lnTo>
                      <a:pt x="60" y="20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40"/>
                    </a:lnTo>
                    <a:lnTo>
                      <a:pt x="55" y="45"/>
                    </a:lnTo>
                    <a:lnTo>
                      <a:pt x="65" y="45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80" y="60"/>
                    </a:lnTo>
                    <a:lnTo>
                      <a:pt x="80" y="70"/>
                    </a:lnTo>
                    <a:lnTo>
                      <a:pt x="75" y="75"/>
                    </a:lnTo>
                    <a:lnTo>
                      <a:pt x="75" y="85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50" y="95"/>
                    </a:lnTo>
                    <a:lnTo>
                      <a:pt x="40" y="100"/>
                    </a:lnTo>
                    <a:lnTo>
                      <a:pt x="25" y="95"/>
                    </a:lnTo>
                    <a:lnTo>
                      <a:pt x="15" y="90"/>
                    </a:lnTo>
                    <a:lnTo>
                      <a:pt x="5" y="8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1" name="Freeform 357"/>
              <p:cNvSpPr>
                <a:spLocks/>
              </p:cNvSpPr>
              <p:nvPr/>
            </p:nvSpPr>
            <p:spPr bwMode="auto">
              <a:xfrm>
                <a:off x="2775" y="629"/>
                <a:ext cx="80" cy="100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5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40" y="55"/>
                  </a:cxn>
                  <a:cxn ang="0">
                    <a:pos x="15" y="50"/>
                  </a:cxn>
                  <a:cxn ang="0">
                    <a:pos x="5" y="40"/>
                  </a:cxn>
                  <a:cxn ang="0">
                    <a:pos x="5" y="25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40" y="0"/>
                  </a:cxn>
                  <a:cxn ang="0">
                    <a:pos x="55" y="5"/>
                  </a:cxn>
                  <a:cxn ang="0">
                    <a:pos x="70" y="10"/>
                  </a:cxn>
                  <a:cxn ang="0">
                    <a:pos x="75" y="25"/>
                  </a:cxn>
                  <a:cxn ang="0">
                    <a:pos x="60" y="20"/>
                  </a:cxn>
                  <a:cxn ang="0">
                    <a:pos x="45" y="15"/>
                  </a:cxn>
                  <a:cxn ang="0">
                    <a:pos x="30" y="15"/>
                  </a:cxn>
                  <a:cxn ang="0">
                    <a:pos x="20" y="20"/>
                  </a:cxn>
                  <a:cxn ang="0">
                    <a:pos x="20" y="30"/>
                  </a:cxn>
                  <a:cxn ang="0">
                    <a:pos x="25" y="35"/>
                  </a:cxn>
                  <a:cxn ang="0">
                    <a:pos x="30" y="35"/>
                  </a:cxn>
                  <a:cxn ang="0">
                    <a:pos x="55" y="45"/>
                  </a:cxn>
                  <a:cxn ang="0">
                    <a:pos x="70" y="50"/>
                  </a:cxn>
                  <a:cxn ang="0">
                    <a:pos x="80" y="60"/>
                  </a:cxn>
                  <a:cxn ang="0">
                    <a:pos x="75" y="75"/>
                  </a:cxn>
                  <a:cxn ang="0">
                    <a:pos x="70" y="90"/>
                  </a:cxn>
                  <a:cxn ang="0">
                    <a:pos x="50" y="95"/>
                  </a:cxn>
                  <a:cxn ang="0">
                    <a:pos x="25" y="95"/>
                  </a:cxn>
                  <a:cxn ang="0">
                    <a:pos x="5" y="80"/>
                  </a:cxn>
                </a:cxnLst>
                <a:rect l="0" t="0" r="r" b="b"/>
                <a:pathLst>
                  <a:path w="80" h="100">
                    <a:moveTo>
                      <a:pt x="0" y="70"/>
                    </a:moveTo>
                    <a:lnTo>
                      <a:pt x="15" y="65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50" y="85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60" y="60"/>
                    </a:lnTo>
                    <a:lnTo>
                      <a:pt x="50" y="60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50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5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20"/>
                    </a:lnTo>
                    <a:lnTo>
                      <a:pt x="75" y="25"/>
                    </a:lnTo>
                    <a:lnTo>
                      <a:pt x="60" y="30"/>
                    </a:lnTo>
                    <a:lnTo>
                      <a:pt x="60" y="20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40"/>
                    </a:lnTo>
                    <a:lnTo>
                      <a:pt x="55" y="45"/>
                    </a:lnTo>
                    <a:lnTo>
                      <a:pt x="65" y="45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80" y="60"/>
                    </a:lnTo>
                    <a:lnTo>
                      <a:pt x="80" y="70"/>
                    </a:lnTo>
                    <a:lnTo>
                      <a:pt x="75" y="75"/>
                    </a:lnTo>
                    <a:lnTo>
                      <a:pt x="75" y="85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50" y="95"/>
                    </a:lnTo>
                    <a:lnTo>
                      <a:pt x="40" y="100"/>
                    </a:lnTo>
                    <a:lnTo>
                      <a:pt x="25" y="95"/>
                    </a:lnTo>
                    <a:lnTo>
                      <a:pt x="15" y="90"/>
                    </a:lnTo>
                    <a:lnTo>
                      <a:pt x="5" y="8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0" name="Freeform 356"/>
              <p:cNvSpPr>
                <a:spLocks noEditPoints="1"/>
              </p:cNvSpPr>
              <p:nvPr/>
            </p:nvSpPr>
            <p:spPr bwMode="auto">
              <a:xfrm>
                <a:off x="2900" y="594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5" y="9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40" y="80"/>
                  </a:cxn>
                  <a:cxn ang="0">
                    <a:pos x="80" y="80"/>
                  </a:cxn>
                  <a:cxn ang="0">
                    <a:pos x="70" y="40"/>
                  </a:cxn>
                  <a:cxn ang="0">
                    <a:pos x="60" y="30"/>
                  </a:cxn>
                  <a:cxn ang="0">
                    <a:pos x="60" y="15"/>
                  </a:cxn>
                  <a:cxn ang="0">
                    <a:pos x="55" y="30"/>
                  </a:cxn>
                  <a:cxn ang="0">
                    <a:pos x="50" y="40"/>
                  </a:cxn>
                  <a:cxn ang="0">
                    <a:pos x="40" y="80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5" y="9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40" y="80"/>
                    </a:moveTo>
                    <a:lnTo>
                      <a:pt x="80" y="80"/>
                    </a:lnTo>
                    <a:lnTo>
                      <a:pt x="70" y="40"/>
                    </a:lnTo>
                    <a:lnTo>
                      <a:pt x="60" y="30"/>
                    </a:lnTo>
                    <a:lnTo>
                      <a:pt x="60" y="15"/>
                    </a:lnTo>
                    <a:lnTo>
                      <a:pt x="55" y="30"/>
                    </a:lnTo>
                    <a:lnTo>
                      <a:pt x="50" y="40"/>
                    </a:lnTo>
                    <a:lnTo>
                      <a:pt x="4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9" name="Freeform 355"/>
              <p:cNvSpPr>
                <a:spLocks noEditPoints="1"/>
              </p:cNvSpPr>
              <p:nvPr/>
            </p:nvSpPr>
            <p:spPr bwMode="auto">
              <a:xfrm>
                <a:off x="2490" y="774"/>
                <a:ext cx="10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50" y="0"/>
                  </a:cxn>
                  <a:cxn ang="0">
                    <a:pos x="60" y="5"/>
                  </a:cxn>
                  <a:cxn ang="0">
                    <a:pos x="70" y="5"/>
                  </a:cxn>
                  <a:cxn ang="0">
                    <a:pos x="80" y="10"/>
                  </a:cxn>
                  <a:cxn ang="0">
                    <a:pos x="85" y="20"/>
                  </a:cxn>
                  <a:cxn ang="0">
                    <a:pos x="90" y="25"/>
                  </a:cxn>
                  <a:cxn ang="0">
                    <a:pos x="90" y="35"/>
                  </a:cxn>
                  <a:cxn ang="0">
                    <a:pos x="90" y="45"/>
                  </a:cxn>
                  <a:cxn ang="0">
                    <a:pos x="85" y="50"/>
                  </a:cxn>
                  <a:cxn ang="0">
                    <a:pos x="80" y="55"/>
                  </a:cxn>
                  <a:cxn ang="0">
                    <a:pos x="75" y="60"/>
                  </a:cxn>
                  <a:cxn ang="0">
                    <a:pos x="85" y="65"/>
                  </a:cxn>
                  <a:cxn ang="0">
                    <a:pos x="90" y="75"/>
                  </a:cxn>
                  <a:cxn ang="0">
                    <a:pos x="95" y="85"/>
                  </a:cxn>
                  <a:cxn ang="0">
                    <a:pos x="100" y="95"/>
                  </a:cxn>
                  <a:cxn ang="0">
                    <a:pos x="95" y="100"/>
                  </a:cxn>
                  <a:cxn ang="0">
                    <a:pos x="95" y="110"/>
                  </a:cxn>
                  <a:cxn ang="0">
                    <a:pos x="90" y="115"/>
                  </a:cxn>
                  <a:cxn ang="0">
                    <a:pos x="85" y="125"/>
                  </a:cxn>
                  <a:cxn ang="0">
                    <a:pos x="80" y="125"/>
                  </a:cxn>
                  <a:cxn ang="0">
                    <a:pos x="70" y="130"/>
                  </a:cxn>
                  <a:cxn ang="0">
                    <a:pos x="60" y="130"/>
                  </a:cxn>
                  <a:cxn ang="0">
                    <a:pos x="50" y="130"/>
                  </a:cxn>
                  <a:cxn ang="0">
                    <a:pos x="0" y="130"/>
                  </a:cxn>
                  <a:cxn ang="0">
                    <a:pos x="15" y="55"/>
                  </a:cxn>
                  <a:cxn ang="0">
                    <a:pos x="45" y="55"/>
                  </a:cxn>
                  <a:cxn ang="0">
                    <a:pos x="55" y="55"/>
                  </a:cxn>
                  <a:cxn ang="0">
                    <a:pos x="60" y="55"/>
                  </a:cxn>
                  <a:cxn ang="0">
                    <a:pos x="65" y="50"/>
                  </a:cxn>
                  <a:cxn ang="0">
                    <a:pos x="70" y="50"/>
                  </a:cxn>
                  <a:cxn ang="0">
                    <a:pos x="75" y="45"/>
                  </a:cxn>
                  <a:cxn ang="0">
                    <a:pos x="75" y="35"/>
                  </a:cxn>
                  <a:cxn ang="0">
                    <a:pos x="75" y="30"/>
                  </a:cxn>
                  <a:cxn ang="0">
                    <a:pos x="70" y="25"/>
                  </a:cxn>
                  <a:cxn ang="0">
                    <a:pos x="70" y="20"/>
                  </a:cxn>
                  <a:cxn ang="0">
                    <a:pos x="65" y="20"/>
                  </a:cxn>
                  <a:cxn ang="0">
                    <a:pos x="55" y="20"/>
                  </a:cxn>
                  <a:cxn ang="0">
                    <a:pos x="45" y="15"/>
                  </a:cxn>
                  <a:cxn ang="0">
                    <a:pos x="15" y="15"/>
                  </a:cxn>
                  <a:cxn ang="0">
                    <a:pos x="15" y="55"/>
                  </a:cxn>
                  <a:cxn ang="0">
                    <a:pos x="15" y="115"/>
                  </a:cxn>
                  <a:cxn ang="0">
                    <a:pos x="50" y="115"/>
                  </a:cxn>
                  <a:cxn ang="0">
                    <a:pos x="55" y="115"/>
                  </a:cxn>
                  <a:cxn ang="0">
                    <a:pos x="60" y="115"/>
                  </a:cxn>
                  <a:cxn ang="0">
                    <a:pos x="65" y="115"/>
                  </a:cxn>
                  <a:cxn ang="0">
                    <a:pos x="70" y="110"/>
                  </a:cxn>
                  <a:cxn ang="0">
                    <a:pos x="75" y="110"/>
                  </a:cxn>
                  <a:cxn ang="0">
                    <a:pos x="75" y="105"/>
                  </a:cxn>
                  <a:cxn ang="0">
                    <a:pos x="80" y="100"/>
                  </a:cxn>
                  <a:cxn ang="0">
                    <a:pos x="80" y="95"/>
                  </a:cxn>
                  <a:cxn ang="0">
                    <a:pos x="80" y="85"/>
                  </a:cxn>
                  <a:cxn ang="0">
                    <a:pos x="75" y="80"/>
                  </a:cxn>
                  <a:cxn ang="0">
                    <a:pos x="70" y="75"/>
                  </a:cxn>
                  <a:cxn ang="0">
                    <a:pos x="65" y="75"/>
                  </a:cxn>
                  <a:cxn ang="0">
                    <a:pos x="60" y="70"/>
                  </a:cxn>
                  <a:cxn ang="0">
                    <a:pos x="45" y="70"/>
                  </a:cxn>
                  <a:cxn ang="0">
                    <a:pos x="15" y="70"/>
                  </a:cxn>
                  <a:cxn ang="0">
                    <a:pos x="15" y="115"/>
                  </a:cxn>
                </a:cxnLst>
                <a:rect l="0" t="0" r="r" b="b"/>
                <a:pathLst>
                  <a:path w="100" h="130">
                    <a:moveTo>
                      <a:pt x="0" y="130"/>
                    </a:moveTo>
                    <a:lnTo>
                      <a:pt x="0" y="0"/>
                    </a:lnTo>
                    <a:lnTo>
                      <a:pt x="50" y="0"/>
                    </a:lnTo>
                    <a:lnTo>
                      <a:pt x="60" y="5"/>
                    </a:lnTo>
                    <a:lnTo>
                      <a:pt x="70" y="5"/>
                    </a:lnTo>
                    <a:lnTo>
                      <a:pt x="80" y="10"/>
                    </a:lnTo>
                    <a:lnTo>
                      <a:pt x="85" y="20"/>
                    </a:lnTo>
                    <a:lnTo>
                      <a:pt x="90" y="25"/>
                    </a:lnTo>
                    <a:lnTo>
                      <a:pt x="90" y="35"/>
                    </a:lnTo>
                    <a:lnTo>
                      <a:pt x="90" y="45"/>
                    </a:lnTo>
                    <a:lnTo>
                      <a:pt x="85" y="50"/>
                    </a:lnTo>
                    <a:lnTo>
                      <a:pt x="80" y="55"/>
                    </a:lnTo>
                    <a:lnTo>
                      <a:pt x="75" y="60"/>
                    </a:lnTo>
                    <a:lnTo>
                      <a:pt x="85" y="65"/>
                    </a:lnTo>
                    <a:lnTo>
                      <a:pt x="90" y="75"/>
                    </a:lnTo>
                    <a:lnTo>
                      <a:pt x="95" y="85"/>
                    </a:lnTo>
                    <a:lnTo>
                      <a:pt x="100" y="95"/>
                    </a:lnTo>
                    <a:lnTo>
                      <a:pt x="95" y="100"/>
                    </a:lnTo>
                    <a:lnTo>
                      <a:pt x="95" y="110"/>
                    </a:lnTo>
                    <a:lnTo>
                      <a:pt x="90" y="115"/>
                    </a:lnTo>
                    <a:lnTo>
                      <a:pt x="85" y="125"/>
                    </a:lnTo>
                    <a:lnTo>
                      <a:pt x="80" y="125"/>
                    </a:lnTo>
                    <a:lnTo>
                      <a:pt x="70" y="130"/>
                    </a:lnTo>
                    <a:lnTo>
                      <a:pt x="60" y="130"/>
                    </a:lnTo>
                    <a:lnTo>
                      <a:pt x="50" y="130"/>
                    </a:lnTo>
                    <a:lnTo>
                      <a:pt x="0" y="130"/>
                    </a:lnTo>
                    <a:close/>
                    <a:moveTo>
                      <a:pt x="15" y="55"/>
                    </a:moveTo>
                    <a:lnTo>
                      <a:pt x="45" y="55"/>
                    </a:lnTo>
                    <a:lnTo>
                      <a:pt x="55" y="55"/>
                    </a:lnTo>
                    <a:lnTo>
                      <a:pt x="60" y="55"/>
                    </a:lnTo>
                    <a:lnTo>
                      <a:pt x="65" y="50"/>
                    </a:lnTo>
                    <a:lnTo>
                      <a:pt x="70" y="50"/>
                    </a:lnTo>
                    <a:lnTo>
                      <a:pt x="75" y="45"/>
                    </a:lnTo>
                    <a:lnTo>
                      <a:pt x="75" y="35"/>
                    </a:lnTo>
                    <a:lnTo>
                      <a:pt x="75" y="30"/>
                    </a:lnTo>
                    <a:lnTo>
                      <a:pt x="70" y="25"/>
                    </a:lnTo>
                    <a:lnTo>
                      <a:pt x="70" y="20"/>
                    </a:lnTo>
                    <a:lnTo>
                      <a:pt x="65" y="20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15" y="15"/>
                    </a:lnTo>
                    <a:lnTo>
                      <a:pt x="15" y="55"/>
                    </a:lnTo>
                    <a:close/>
                    <a:moveTo>
                      <a:pt x="15" y="115"/>
                    </a:moveTo>
                    <a:lnTo>
                      <a:pt x="50" y="115"/>
                    </a:lnTo>
                    <a:lnTo>
                      <a:pt x="55" y="115"/>
                    </a:lnTo>
                    <a:lnTo>
                      <a:pt x="60" y="115"/>
                    </a:lnTo>
                    <a:lnTo>
                      <a:pt x="65" y="115"/>
                    </a:lnTo>
                    <a:lnTo>
                      <a:pt x="70" y="110"/>
                    </a:lnTo>
                    <a:lnTo>
                      <a:pt x="75" y="110"/>
                    </a:lnTo>
                    <a:lnTo>
                      <a:pt x="75" y="105"/>
                    </a:lnTo>
                    <a:lnTo>
                      <a:pt x="80" y="100"/>
                    </a:lnTo>
                    <a:lnTo>
                      <a:pt x="80" y="95"/>
                    </a:lnTo>
                    <a:lnTo>
                      <a:pt x="80" y="85"/>
                    </a:lnTo>
                    <a:lnTo>
                      <a:pt x="75" y="80"/>
                    </a:lnTo>
                    <a:lnTo>
                      <a:pt x="70" y="75"/>
                    </a:lnTo>
                    <a:lnTo>
                      <a:pt x="65" y="75"/>
                    </a:lnTo>
                    <a:lnTo>
                      <a:pt x="60" y="70"/>
                    </a:lnTo>
                    <a:lnTo>
                      <a:pt x="45" y="70"/>
                    </a:lnTo>
                    <a:lnTo>
                      <a:pt x="15" y="70"/>
                    </a:lnTo>
                    <a:lnTo>
                      <a:pt x="15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8" name="Freeform 354"/>
              <p:cNvSpPr>
                <a:spLocks/>
              </p:cNvSpPr>
              <p:nvPr/>
            </p:nvSpPr>
            <p:spPr bwMode="auto">
              <a:xfrm>
                <a:off x="2610" y="814"/>
                <a:ext cx="75" cy="94"/>
              </a:xfrm>
              <a:custGeom>
                <a:avLst/>
                <a:gdLst/>
                <a:ahLst/>
                <a:cxnLst>
                  <a:cxn ang="0">
                    <a:pos x="60" y="90"/>
                  </a:cxn>
                  <a:cxn ang="0">
                    <a:pos x="60" y="75"/>
                  </a:cxn>
                  <a:cxn ang="0">
                    <a:pos x="50" y="85"/>
                  </a:cxn>
                  <a:cxn ang="0">
                    <a:pos x="40" y="90"/>
                  </a:cxn>
                  <a:cxn ang="0">
                    <a:pos x="30" y="94"/>
                  </a:cxn>
                  <a:cxn ang="0">
                    <a:pos x="25" y="90"/>
                  </a:cxn>
                  <a:cxn ang="0">
                    <a:pos x="15" y="90"/>
                  </a:cxn>
                  <a:cxn ang="0">
                    <a:pos x="10" y="85"/>
                  </a:cxn>
                  <a:cxn ang="0">
                    <a:pos x="5" y="80"/>
                  </a:cxn>
                  <a:cxn ang="0">
                    <a:pos x="0" y="75"/>
                  </a:cxn>
                  <a:cxn ang="0">
                    <a:pos x="0" y="70"/>
                  </a:cxn>
                  <a:cxn ang="0">
                    <a:pos x="0" y="65"/>
                  </a:cxn>
                  <a:cxn ang="0">
                    <a:pos x="0" y="5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50"/>
                  </a:cxn>
                  <a:cxn ang="0">
                    <a:pos x="15" y="60"/>
                  </a:cxn>
                  <a:cxn ang="0">
                    <a:pos x="15" y="65"/>
                  </a:cxn>
                  <a:cxn ang="0">
                    <a:pos x="20" y="70"/>
                  </a:cxn>
                  <a:cxn ang="0">
                    <a:pos x="20" y="75"/>
                  </a:cxn>
                  <a:cxn ang="0">
                    <a:pos x="25" y="80"/>
                  </a:cxn>
                  <a:cxn ang="0">
                    <a:pos x="35" y="80"/>
                  </a:cxn>
                  <a:cxn ang="0">
                    <a:pos x="40" y="80"/>
                  </a:cxn>
                  <a:cxn ang="0">
                    <a:pos x="45" y="75"/>
                  </a:cxn>
                  <a:cxn ang="0">
                    <a:pos x="50" y="70"/>
                  </a:cxn>
                  <a:cxn ang="0">
                    <a:pos x="55" y="65"/>
                  </a:cxn>
                  <a:cxn ang="0">
                    <a:pos x="60" y="60"/>
                  </a:cxn>
                  <a:cxn ang="0">
                    <a:pos x="60" y="50"/>
                  </a:cxn>
                  <a:cxn ang="0">
                    <a:pos x="60" y="0"/>
                  </a:cxn>
                  <a:cxn ang="0">
                    <a:pos x="75" y="0"/>
                  </a:cxn>
                  <a:cxn ang="0">
                    <a:pos x="75" y="90"/>
                  </a:cxn>
                  <a:cxn ang="0">
                    <a:pos x="60" y="90"/>
                  </a:cxn>
                </a:cxnLst>
                <a:rect l="0" t="0" r="r" b="b"/>
                <a:pathLst>
                  <a:path w="75" h="94">
                    <a:moveTo>
                      <a:pt x="60" y="90"/>
                    </a:moveTo>
                    <a:lnTo>
                      <a:pt x="60" y="75"/>
                    </a:lnTo>
                    <a:lnTo>
                      <a:pt x="50" y="85"/>
                    </a:lnTo>
                    <a:lnTo>
                      <a:pt x="40" y="90"/>
                    </a:lnTo>
                    <a:lnTo>
                      <a:pt x="30" y="94"/>
                    </a:lnTo>
                    <a:lnTo>
                      <a:pt x="25" y="90"/>
                    </a:lnTo>
                    <a:lnTo>
                      <a:pt x="15" y="90"/>
                    </a:lnTo>
                    <a:lnTo>
                      <a:pt x="10" y="85"/>
                    </a:lnTo>
                    <a:lnTo>
                      <a:pt x="5" y="80"/>
                    </a:lnTo>
                    <a:lnTo>
                      <a:pt x="0" y="75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0"/>
                    </a:lnTo>
                    <a:lnTo>
                      <a:pt x="15" y="60"/>
                    </a:lnTo>
                    <a:lnTo>
                      <a:pt x="15" y="65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5" y="80"/>
                    </a:lnTo>
                    <a:lnTo>
                      <a:pt x="40" y="80"/>
                    </a:lnTo>
                    <a:lnTo>
                      <a:pt x="45" y="75"/>
                    </a:lnTo>
                    <a:lnTo>
                      <a:pt x="50" y="70"/>
                    </a:lnTo>
                    <a:lnTo>
                      <a:pt x="55" y="65"/>
                    </a:lnTo>
                    <a:lnTo>
                      <a:pt x="60" y="60"/>
                    </a:lnTo>
                    <a:lnTo>
                      <a:pt x="60" y="50"/>
                    </a:lnTo>
                    <a:lnTo>
                      <a:pt x="60" y="0"/>
                    </a:lnTo>
                    <a:lnTo>
                      <a:pt x="75" y="0"/>
                    </a:lnTo>
                    <a:lnTo>
                      <a:pt x="75" y="90"/>
                    </a:lnTo>
                    <a:lnTo>
                      <a:pt x="6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7" name="Freeform 353"/>
              <p:cNvSpPr>
                <a:spLocks/>
              </p:cNvSpPr>
              <p:nvPr/>
            </p:nvSpPr>
            <p:spPr bwMode="auto">
              <a:xfrm>
                <a:off x="2700" y="774"/>
                <a:ext cx="55" cy="130"/>
              </a:xfrm>
              <a:custGeom>
                <a:avLst/>
                <a:gdLst/>
                <a:ahLst/>
                <a:cxnLst>
                  <a:cxn ang="0">
                    <a:pos x="15" y="130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0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45" y="40"/>
                  </a:cxn>
                  <a:cxn ang="0">
                    <a:pos x="45" y="50"/>
                  </a:cxn>
                  <a:cxn ang="0">
                    <a:pos x="30" y="50"/>
                  </a:cxn>
                  <a:cxn ang="0">
                    <a:pos x="30" y="130"/>
                  </a:cxn>
                  <a:cxn ang="0">
                    <a:pos x="15" y="130"/>
                  </a:cxn>
                </a:cxnLst>
                <a:rect l="0" t="0" r="r" b="b"/>
                <a:pathLst>
                  <a:path w="55" h="130">
                    <a:moveTo>
                      <a:pt x="15" y="130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45" y="40"/>
                    </a:lnTo>
                    <a:lnTo>
                      <a:pt x="45" y="50"/>
                    </a:lnTo>
                    <a:lnTo>
                      <a:pt x="30" y="50"/>
                    </a:lnTo>
                    <a:lnTo>
                      <a:pt x="30" y="130"/>
                    </a:lnTo>
                    <a:lnTo>
                      <a:pt x="15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6" name="Freeform 352"/>
              <p:cNvSpPr>
                <a:spLocks/>
              </p:cNvSpPr>
              <p:nvPr/>
            </p:nvSpPr>
            <p:spPr bwMode="auto">
              <a:xfrm>
                <a:off x="2745" y="774"/>
                <a:ext cx="55" cy="130"/>
              </a:xfrm>
              <a:custGeom>
                <a:avLst/>
                <a:gdLst/>
                <a:ahLst/>
                <a:cxnLst>
                  <a:cxn ang="0">
                    <a:pos x="15" y="130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35" y="20"/>
                  </a:cxn>
                  <a:cxn ang="0">
                    <a:pos x="30" y="20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50" y="40"/>
                  </a:cxn>
                  <a:cxn ang="0">
                    <a:pos x="50" y="50"/>
                  </a:cxn>
                  <a:cxn ang="0">
                    <a:pos x="30" y="50"/>
                  </a:cxn>
                  <a:cxn ang="0">
                    <a:pos x="30" y="130"/>
                  </a:cxn>
                  <a:cxn ang="0">
                    <a:pos x="15" y="130"/>
                  </a:cxn>
                </a:cxnLst>
                <a:rect l="0" t="0" r="r" b="b"/>
                <a:pathLst>
                  <a:path w="55" h="130">
                    <a:moveTo>
                      <a:pt x="15" y="130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5" y="20"/>
                    </a:lnTo>
                    <a:lnTo>
                      <a:pt x="30" y="20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50" y="40"/>
                    </a:lnTo>
                    <a:lnTo>
                      <a:pt x="50" y="50"/>
                    </a:lnTo>
                    <a:lnTo>
                      <a:pt x="30" y="50"/>
                    </a:lnTo>
                    <a:lnTo>
                      <a:pt x="30" y="130"/>
                    </a:lnTo>
                    <a:lnTo>
                      <a:pt x="15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5" name="Freeform 351"/>
              <p:cNvSpPr>
                <a:spLocks noEditPoints="1"/>
              </p:cNvSpPr>
              <p:nvPr/>
            </p:nvSpPr>
            <p:spPr bwMode="auto">
              <a:xfrm>
                <a:off x="2800" y="809"/>
                <a:ext cx="85" cy="99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70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95"/>
                  </a:cxn>
                  <a:cxn ang="0">
                    <a:pos x="45" y="99"/>
                  </a:cxn>
                  <a:cxn ang="0">
                    <a:pos x="30" y="95"/>
                  </a:cxn>
                  <a:cxn ang="0">
                    <a:pos x="20" y="95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0" y="65"/>
                  </a:cxn>
                  <a:cxn ang="0">
                    <a:pos x="0" y="50"/>
                  </a:cxn>
                  <a:cxn ang="0">
                    <a:pos x="0" y="35"/>
                  </a:cxn>
                  <a:cxn ang="0">
                    <a:pos x="5" y="25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5" y="15"/>
                  </a:cxn>
                  <a:cxn ang="0">
                    <a:pos x="80" y="25"/>
                  </a:cxn>
                  <a:cxn ang="0">
                    <a:pos x="85" y="3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85" y="55"/>
                  </a:cxn>
                  <a:cxn ang="0">
                    <a:pos x="15" y="55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20" y="40"/>
                  </a:cxn>
                </a:cxnLst>
                <a:rect l="0" t="0" r="r" b="b"/>
                <a:pathLst>
                  <a:path w="85" h="99">
                    <a:moveTo>
                      <a:pt x="70" y="65"/>
                    </a:moveTo>
                    <a:lnTo>
                      <a:pt x="85" y="70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45" y="99"/>
                    </a:lnTo>
                    <a:lnTo>
                      <a:pt x="30" y="95"/>
                    </a:lnTo>
                    <a:lnTo>
                      <a:pt x="20" y="95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0" y="65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5" y="25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5" y="15"/>
                    </a:lnTo>
                    <a:lnTo>
                      <a:pt x="80" y="25"/>
                    </a:lnTo>
                    <a:lnTo>
                      <a:pt x="85" y="35"/>
                    </a:lnTo>
                    <a:lnTo>
                      <a:pt x="85" y="50"/>
                    </a:lnTo>
                    <a:lnTo>
                      <a:pt x="85" y="55"/>
                    </a:lnTo>
                    <a:lnTo>
                      <a:pt x="15" y="55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5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4" name="Freeform 350"/>
              <p:cNvSpPr>
                <a:spLocks/>
              </p:cNvSpPr>
              <p:nvPr/>
            </p:nvSpPr>
            <p:spPr bwMode="auto">
              <a:xfrm>
                <a:off x="2905" y="809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20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30"/>
                  </a:cxn>
                  <a:cxn ang="0">
                    <a:pos x="15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20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15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3" name="Freeform 349"/>
              <p:cNvSpPr>
                <a:spLocks noEditPoints="1"/>
              </p:cNvSpPr>
              <p:nvPr/>
            </p:nvSpPr>
            <p:spPr bwMode="auto">
              <a:xfrm>
                <a:off x="2365" y="953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5" y="9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35" y="80"/>
                  </a:cxn>
                  <a:cxn ang="0">
                    <a:pos x="80" y="80"/>
                  </a:cxn>
                  <a:cxn ang="0">
                    <a:pos x="70" y="40"/>
                  </a:cxn>
                  <a:cxn ang="0">
                    <a:pos x="60" y="30"/>
                  </a:cxn>
                  <a:cxn ang="0">
                    <a:pos x="60" y="15"/>
                  </a:cxn>
                  <a:cxn ang="0">
                    <a:pos x="55" y="30"/>
                  </a:cxn>
                  <a:cxn ang="0">
                    <a:pos x="50" y="40"/>
                  </a:cxn>
                  <a:cxn ang="0">
                    <a:pos x="35" y="80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5" y="9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35" y="80"/>
                    </a:moveTo>
                    <a:lnTo>
                      <a:pt x="80" y="80"/>
                    </a:lnTo>
                    <a:lnTo>
                      <a:pt x="70" y="40"/>
                    </a:lnTo>
                    <a:lnTo>
                      <a:pt x="60" y="30"/>
                    </a:lnTo>
                    <a:lnTo>
                      <a:pt x="60" y="15"/>
                    </a:lnTo>
                    <a:lnTo>
                      <a:pt x="55" y="30"/>
                    </a:lnTo>
                    <a:lnTo>
                      <a:pt x="50" y="40"/>
                    </a:lnTo>
                    <a:lnTo>
                      <a:pt x="35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2" name="Freeform 348"/>
              <p:cNvSpPr>
                <a:spLocks/>
              </p:cNvSpPr>
              <p:nvPr/>
            </p:nvSpPr>
            <p:spPr bwMode="auto">
              <a:xfrm>
                <a:off x="2495" y="988"/>
                <a:ext cx="13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3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70" y="15"/>
                  </a:cxn>
                  <a:cxn ang="0">
                    <a:pos x="80" y="10"/>
                  </a:cxn>
                  <a:cxn ang="0">
                    <a:pos x="90" y="0"/>
                  </a:cxn>
                  <a:cxn ang="0">
                    <a:pos x="100" y="0"/>
                  </a:cxn>
                  <a:cxn ang="0">
                    <a:pos x="110" y="5"/>
                  </a:cxn>
                  <a:cxn ang="0">
                    <a:pos x="120" y="10"/>
                  </a:cxn>
                  <a:cxn ang="0">
                    <a:pos x="125" y="20"/>
                  </a:cxn>
                  <a:cxn ang="0">
                    <a:pos x="130" y="30"/>
                  </a:cxn>
                  <a:cxn ang="0">
                    <a:pos x="130" y="95"/>
                  </a:cxn>
                  <a:cxn ang="0">
                    <a:pos x="115" y="95"/>
                  </a:cxn>
                  <a:cxn ang="0">
                    <a:pos x="115" y="35"/>
                  </a:cxn>
                  <a:cxn ang="0">
                    <a:pos x="115" y="30"/>
                  </a:cxn>
                  <a:cxn ang="0">
                    <a:pos x="110" y="25"/>
                  </a:cxn>
                  <a:cxn ang="0">
                    <a:pos x="110" y="20"/>
                  </a:cxn>
                  <a:cxn ang="0">
                    <a:pos x="105" y="15"/>
                  </a:cxn>
                  <a:cxn ang="0">
                    <a:pos x="100" y="15"/>
                  </a:cxn>
                  <a:cxn ang="0">
                    <a:pos x="95" y="15"/>
                  </a:cxn>
                  <a:cxn ang="0">
                    <a:pos x="90" y="15"/>
                  </a:cxn>
                  <a:cxn ang="0">
                    <a:pos x="80" y="20"/>
                  </a:cxn>
                  <a:cxn ang="0">
                    <a:pos x="75" y="30"/>
                  </a:cxn>
                  <a:cxn ang="0">
                    <a:pos x="75" y="40"/>
                  </a:cxn>
                  <a:cxn ang="0">
                    <a:pos x="75" y="95"/>
                  </a:cxn>
                  <a:cxn ang="0">
                    <a:pos x="60" y="95"/>
                  </a:cxn>
                  <a:cxn ang="0">
                    <a:pos x="60" y="35"/>
                  </a:cxn>
                  <a:cxn ang="0">
                    <a:pos x="55" y="25"/>
                  </a:cxn>
                  <a:cxn ang="0">
                    <a:pos x="55" y="20"/>
                  </a:cxn>
                  <a:cxn ang="0">
                    <a:pos x="50" y="15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20" y="35"/>
                  </a:cxn>
                  <a:cxn ang="0">
                    <a:pos x="20" y="50"/>
                  </a:cxn>
                  <a:cxn ang="0">
                    <a:pos x="20" y="95"/>
                  </a:cxn>
                  <a:cxn ang="0">
                    <a:pos x="0" y="95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70" y="15"/>
                    </a:lnTo>
                    <a:lnTo>
                      <a:pt x="80" y="10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10" y="5"/>
                    </a:lnTo>
                    <a:lnTo>
                      <a:pt x="120" y="10"/>
                    </a:lnTo>
                    <a:lnTo>
                      <a:pt x="125" y="20"/>
                    </a:lnTo>
                    <a:lnTo>
                      <a:pt x="130" y="30"/>
                    </a:lnTo>
                    <a:lnTo>
                      <a:pt x="130" y="95"/>
                    </a:lnTo>
                    <a:lnTo>
                      <a:pt x="115" y="95"/>
                    </a:lnTo>
                    <a:lnTo>
                      <a:pt x="115" y="35"/>
                    </a:lnTo>
                    <a:lnTo>
                      <a:pt x="115" y="30"/>
                    </a:lnTo>
                    <a:lnTo>
                      <a:pt x="110" y="25"/>
                    </a:lnTo>
                    <a:lnTo>
                      <a:pt x="110" y="20"/>
                    </a:lnTo>
                    <a:lnTo>
                      <a:pt x="105" y="15"/>
                    </a:lnTo>
                    <a:lnTo>
                      <a:pt x="100" y="15"/>
                    </a:lnTo>
                    <a:lnTo>
                      <a:pt x="95" y="15"/>
                    </a:lnTo>
                    <a:lnTo>
                      <a:pt x="90" y="15"/>
                    </a:lnTo>
                    <a:lnTo>
                      <a:pt x="80" y="20"/>
                    </a:lnTo>
                    <a:lnTo>
                      <a:pt x="75" y="30"/>
                    </a:lnTo>
                    <a:lnTo>
                      <a:pt x="75" y="40"/>
                    </a:lnTo>
                    <a:lnTo>
                      <a:pt x="75" y="95"/>
                    </a:lnTo>
                    <a:lnTo>
                      <a:pt x="60" y="95"/>
                    </a:lnTo>
                    <a:lnTo>
                      <a:pt x="60" y="35"/>
                    </a:lnTo>
                    <a:lnTo>
                      <a:pt x="55" y="25"/>
                    </a:lnTo>
                    <a:lnTo>
                      <a:pt x="55" y="20"/>
                    </a:lnTo>
                    <a:lnTo>
                      <a:pt x="50" y="15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20" y="35"/>
                    </a:lnTo>
                    <a:lnTo>
                      <a:pt x="20" y="50"/>
                    </a:lnTo>
                    <a:lnTo>
                      <a:pt x="2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1" name="Freeform 347"/>
              <p:cNvSpPr>
                <a:spLocks noEditPoints="1"/>
              </p:cNvSpPr>
              <p:nvPr/>
            </p:nvSpPr>
            <p:spPr bwMode="auto">
              <a:xfrm>
                <a:off x="2645" y="988"/>
                <a:ext cx="85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3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5" y="15"/>
                  </a:cxn>
                  <a:cxn ang="0">
                    <a:pos x="80" y="25"/>
                  </a:cxn>
                  <a:cxn ang="0">
                    <a:pos x="80" y="35"/>
                  </a:cxn>
                  <a:cxn ang="0">
                    <a:pos x="85" y="50"/>
                  </a:cxn>
                  <a:cxn ang="0">
                    <a:pos x="80" y="60"/>
                  </a:cxn>
                  <a:cxn ang="0">
                    <a:pos x="80" y="75"/>
                  </a:cxn>
                  <a:cxn ang="0">
                    <a:pos x="70" y="85"/>
                  </a:cxn>
                  <a:cxn ang="0">
                    <a:pos x="65" y="90"/>
                  </a:cxn>
                  <a:cxn ang="0">
                    <a:pos x="55" y="95"/>
                  </a:cxn>
                  <a:cxn ang="0">
                    <a:pos x="45" y="100"/>
                  </a:cxn>
                  <a:cxn ang="0">
                    <a:pos x="35" y="95"/>
                  </a:cxn>
                  <a:cxn ang="0">
                    <a:pos x="30" y="95"/>
                  </a:cxn>
                  <a:cxn ang="0">
                    <a:pos x="25" y="90"/>
                  </a:cxn>
                  <a:cxn ang="0">
                    <a:pos x="20" y="85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0" y="85"/>
                  </a:cxn>
                  <a:cxn ang="0">
                    <a:pos x="40" y="85"/>
                  </a:cxn>
                  <a:cxn ang="0">
                    <a:pos x="50" y="85"/>
                  </a:cxn>
                  <a:cxn ang="0">
                    <a:pos x="60" y="75"/>
                  </a:cxn>
                  <a:cxn ang="0">
                    <a:pos x="65" y="65"/>
                  </a:cxn>
                  <a:cxn ang="0">
                    <a:pos x="65" y="50"/>
                  </a:cxn>
                  <a:cxn ang="0">
                    <a:pos x="65" y="35"/>
                  </a:cxn>
                  <a:cxn ang="0">
                    <a:pos x="60" y="20"/>
                  </a:cxn>
                  <a:cxn ang="0">
                    <a:pos x="50" y="15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5"/>
                  </a:cxn>
                  <a:cxn ang="0">
                    <a:pos x="15" y="50"/>
                  </a:cxn>
                </a:cxnLst>
                <a:rect l="0" t="0" r="r" b="b"/>
                <a:pathLst>
                  <a:path w="85" h="130">
                    <a:moveTo>
                      <a:pt x="0" y="130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5" y="15"/>
                    </a:lnTo>
                    <a:lnTo>
                      <a:pt x="80" y="25"/>
                    </a:lnTo>
                    <a:lnTo>
                      <a:pt x="80" y="35"/>
                    </a:lnTo>
                    <a:lnTo>
                      <a:pt x="85" y="50"/>
                    </a:lnTo>
                    <a:lnTo>
                      <a:pt x="80" y="60"/>
                    </a:lnTo>
                    <a:lnTo>
                      <a:pt x="80" y="75"/>
                    </a:lnTo>
                    <a:lnTo>
                      <a:pt x="70" y="85"/>
                    </a:lnTo>
                    <a:lnTo>
                      <a:pt x="65" y="90"/>
                    </a:lnTo>
                    <a:lnTo>
                      <a:pt x="55" y="95"/>
                    </a:lnTo>
                    <a:lnTo>
                      <a:pt x="45" y="100"/>
                    </a:lnTo>
                    <a:lnTo>
                      <a:pt x="35" y="95"/>
                    </a:lnTo>
                    <a:lnTo>
                      <a:pt x="30" y="95"/>
                    </a:lnTo>
                    <a:lnTo>
                      <a:pt x="25" y="90"/>
                    </a:lnTo>
                    <a:lnTo>
                      <a:pt x="20" y="8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15" y="50"/>
                    </a:moveTo>
                    <a:lnTo>
                      <a:pt x="20" y="65"/>
                    </a:lnTo>
                    <a:lnTo>
                      <a:pt x="25" y="75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50" y="85"/>
                    </a:lnTo>
                    <a:lnTo>
                      <a:pt x="60" y="75"/>
                    </a:lnTo>
                    <a:lnTo>
                      <a:pt x="65" y="65"/>
                    </a:lnTo>
                    <a:lnTo>
                      <a:pt x="65" y="50"/>
                    </a:lnTo>
                    <a:lnTo>
                      <a:pt x="65" y="35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5"/>
                    </a:lnTo>
                    <a:lnTo>
                      <a:pt x="1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0" name="Rectangle 346"/>
              <p:cNvSpPr>
                <a:spLocks noChangeArrowheads="1"/>
              </p:cNvSpPr>
              <p:nvPr/>
            </p:nvSpPr>
            <p:spPr bwMode="auto">
              <a:xfrm>
                <a:off x="2745" y="953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9" name="Freeform 345"/>
              <p:cNvSpPr>
                <a:spLocks noEditPoints="1"/>
              </p:cNvSpPr>
              <p:nvPr/>
            </p:nvSpPr>
            <p:spPr bwMode="auto">
              <a:xfrm>
                <a:off x="2785" y="953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40"/>
                  </a:cxn>
                  <a:cxn ang="0">
                    <a:pos x="20" y="40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40"/>
                    </a:lnTo>
                    <a:lnTo>
                      <a:pt x="20" y="4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8" name="Freeform 344"/>
              <p:cNvSpPr>
                <a:spLocks/>
              </p:cNvSpPr>
              <p:nvPr/>
            </p:nvSpPr>
            <p:spPr bwMode="auto">
              <a:xfrm>
                <a:off x="2815" y="953"/>
                <a:ext cx="55" cy="130"/>
              </a:xfrm>
              <a:custGeom>
                <a:avLst/>
                <a:gdLst/>
                <a:ahLst/>
                <a:cxnLst>
                  <a:cxn ang="0">
                    <a:pos x="15" y="130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20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40" y="15"/>
                  </a:cxn>
                  <a:cxn ang="0">
                    <a:pos x="35" y="20"/>
                  </a:cxn>
                  <a:cxn ang="0">
                    <a:pos x="35" y="20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50" y="40"/>
                  </a:cxn>
                  <a:cxn ang="0">
                    <a:pos x="50" y="50"/>
                  </a:cxn>
                  <a:cxn ang="0">
                    <a:pos x="30" y="50"/>
                  </a:cxn>
                  <a:cxn ang="0">
                    <a:pos x="30" y="130"/>
                  </a:cxn>
                  <a:cxn ang="0">
                    <a:pos x="15" y="130"/>
                  </a:cxn>
                </a:cxnLst>
                <a:rect l="0" t="0" r="r" b="b"/>
                <a:pathLst>
                  <a:path w="55" h="130">
                    <a:moveTo>
                      <a:pt x="15" y="130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50" y="40"/>
                    </a:lnTo>
                    <a:lnTo>
                      <a:pt x="50" y="50"/>
                    </a:lnTo>
                    <a:lnTo>
                      <a:pt x="30" y="50"/>
                    </a:lnTo>
                    <a:lnTo>
                      <a:pt x="30" y="130"/>
                    </a:lnTo>
                    <a:lnTo>
                      <a:pt x="15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7" name="Freeform 343"/>
              <p:cNvSpPr>
                <a:spLocks noEditPoints="1"/>
              </p:cNvSpPr>
              <p:nvPr/>
            </p:nvSpPr>
            <p:spPr bwMode="auto">
              <a:xfrm>
                <a:off x="2875" y="953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40"/>
                  </a:cxn>
                  <a:cxn ang="0">
                    <a:pos x="20" y="40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40"/>
                    </a:lnTo>
                    <a:lnTo>
                      <a:pt x="20" y="4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6" name="Freeform 342"/>
              <p:cNvSpPr>
                <a:spLocks noEditPoints="1"/>
              </p:cNvSpPr>
              <p:nvPr/>
            </p:nvSpPr>
            <p:spPr bwMode="auto">
              <a:xfrm>
                <a:off x="2910" y="988"/>
                <a:ext cx="90" cy="100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90" y="70"/>
                  </a:cxn>
                  <a:cxn ang="0">
                    <a:pos x="80" y="80"/>
                  </a:cxn>
                  <a:cxn ang="0">
                    <a:pos x="75" y="90"/>
                  </a:cxn>
                  <a:cxn ang="0">
                    <a:pos x="60" y="95"/>
                  </a:cxn>
                  <a:cxn ang="0">
                    <a:pos x="45" y="100"/>
                  </a:cxn>
                  <a:cxn ang="0">
                    <a:pos x="35" y="95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10" y="25"/>
                  </a:cxn>
                  <a:cxn ang="0">
                    <a:pos x="15" y="15"/>
                  </a:cxn>
                  <a:cxn ang="0">
                    <a:pos x="25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5" y="5"/>
                  </a:cxn>
                  <a:cxn ang="0">
                    <a:pos x="75" y="15"/>
                  </a:cxn>
                  <a:cxn ang="0">
                    <a:pos x="85" y="25"/>
                  </a:cxn>
                  <a:cxn ang="0">
                    <a:pos x="85" y="35"/>
                  </a:cxn>
                  <a:cxn ang="0">
                    <a:pos x="90" y="50"/>
                  </a:cxn>
                  <a:cxn ang="0">
                    <a:pos x="90" y="50"/>
                  </a:cxn>
                  <a:cxn ang="0">
                    <a:pos x="90" y="55"/>
                  </a:cxn>
                  <a:cxn ang="0">
                    <a:pos x="20" y="55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5"/>
                  </a:cxn>
                  <a:cxn ang="0">
                    <a:pos x="55" y="15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20" y="30"/>
                  </a:cxn>
                  <a:cxn ang="0">
                    <a:pos x="20" y="40"/>
                  </a:cxn>
                </a:cxnLst>
                <a:rect l="0" t="0" r="r" b="b"/>
                <a:pathLst>
                  <a:path w="90" h="100">
                    <a:moveTo>
                      <a:pt x="70" y="65"/>
                    </a:moveTo>
                    <a:lnTo>
                      <a:pt x="90" y="70"/>
                    </a:lnTo>
                    <a:lnTo>
                      <a:pt x="80" y="80"/>
                    </a:lnTo>
                    <a:lnTo>
                      <a:pt x="75" y="90"/>
                    </a:lnTo>
                    <a:lnTo>
                      <a:pt x="60" y="95"/>
                    </a:lnTo>
                    <a:lnTo>
                      <a:pt x="45" y="100"/>
                    </a:lnTo>
                    <a:lnTo>
                      <a:pt x="35" y="95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5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10" y="25"/>
                    </a:lnTo>
                    <a:lnTo>
                      <a:pt x="15" y="15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5" y="5"/>
                    </a:lnTo>
                    <a:lnTo>
                      <a:pt x="75" y="15"/>
                    </a:lnTo>
                    <a:lnTo>
                      <a:pt x="85" y="25"/>
                    </a:lnTo>
                    <a:lnTo>
                      <a:pt x="85" y="35"/>
                    </a:lnTo>
                    <a:lnTo>
                      <a:pt x="90" y="50"/>
                    </a:lnTo>
                    <a:lnTo>
                      <a:pt x="90" y="55"/>
                    </a:lnTo>
                    <a:lnTo>
                      <a:pt x="20" y="55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5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0" y="30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5" name="Freeform 341"/>
              <p:cNvSpPr>
                <a:spLocks/>
              </p:cNvSpPr>
              <p:nvPr/>
            </p:nvSpPr>
            <p:spPr bwMode="auto">
              <a:xfrm>
                <a:off x="3015" y="988"/>
                <a:ext cx="5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5"/>
                  </a:cxn>
                  <a:cxn ang="0">
                    <a:pos x="45" y="20"/>
                  </a:cxn>
                  <a:cxn ang="0">
                    <a:pos x="40" y="20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25" y="20"/>
                  </a:cxn>
                  <a:cxn ang="0">
                    <a:pos x="25" y="25"/>
                  </a:cxn>
                  <a:cxn ang="0">
                    <a:pos x="20" y="30"/>
                  </a:cxn>
                  <a:cxn ang="0">
                    <a:pos x="20" y="35"/>
                  </a:cxn>
                  <a:cxn ang="0">
                    <a:pos x="20" y="45"/>
                  </a:cxn>
                  <a:cxn ang="0">
                    <a:pos x="20" y="95"/>
                  </a:cxn>
                  <a:cxn ang="0">
                    <a:pos x="0" y="95"/>
                  </a:cxn>
                </a:cxnLst>
                <a:rect l="0" t="0" r="r" b="b"/>
                <a:pathLst>
                  <a:path w="55" h="95">
                    <a:moveTo>
                      <a:pt x="0" y="95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45" y="20"/>
                    </a:lnTo>
                    <a:lnTo>
                      <a:pt x="40" y="20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35"/>
                    </a:lnTo>
                    <a:lnTo>
                      <a:pt x="20" y="45"/>
                    </a:lnTo>
                    <a:lnTo>
                      <a:pt x="2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4" name="Freeform 340"/>
              <p:cNvSpPr>
                <a:spLocks noEditPoints="1"/>
              </p:cNvSpPr>
              <p:nvPr/>
            </p:nvSpPr>
            <p:spPr bwMode="auto">
              <a:xfrm>
                <a:off x="3965" y="694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65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0"/>
                  </a:cxn>
                  <a:cxn ang="0">
                    <a:pos x="55" y="25"/>
                  </a:cxn>
                  <a:cxn ang="0">
                    <a:pos x="50" y="35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65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0"/>
                    </a:lnTo>
                    <a:lnTo>
                      <a:pt x="55" y="25"/>
                    </a:lnTo>
                    <a:lnTo>
                      <a:pt x="50" y="35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3" name="Freeform 339"/>
              <p:cNvSpPr>
                <a:spLocks/>
              </p:cNvSpPr>
              <p:nvPr/>
            </p:nvSpPr>
            <p:spPr bwMode="auto">
              <a:xfrm>
                <a:off x="4095" y="724"/>
                <a:ext cx="130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55" y="5"/>
                  </a:cxn>
                  <a:cxn ang="0">
                    <a:pos x="60" y="5"/>
                  </a:cxn>
                  <a:cxn ang="0">
                    <a:pos x="65" y="10"/>
                  </a:cxn>
                  <a:cxn ang="0">
                    <a:pos x="70" y="20"/>
                  </a:cxn>
                  <a:cxn ang="0">
                    <a:pos x="80" y="10"/>
                  </a:cxn>
                  <a:cxn ang="0">
                    <a:pos x="90" y="5"/>
                  </a:cxn>
                  <a:cxn ang="0">
                    <a:pos x="100" y="0"/>
                  </a:cxn>
                  <a:cxn ang="0">
                    <a:pos x="110" y="5"/>
                  </a:cxn>
                  <a:cxn ang="0">
                    <a:pos x="120" y="10"/>
                  </a:cxn>
                  <a:cxn ang="0">
                    <a:pos x="125" y="20"/>
                  </a:cxn>
                  <a:cxn ang="0">
                    <a:pos x="130" y="35"/>
                  </a:cxn>
                  <a:cxn ang="0">
                    <a:pos x="130" y="100"/>
                  </a:cxn>
                  <a:cxn ang="0">
                    <a:pos x="110" y="100"/>
                  </a:cxn>
                  <a:cxn ang="0">
                    <a:pos x="110" y="40"/>
                  </a:cxn>
                  <a:cxn ang="0">
                    <a:pos x="110" y="30"/>
                  </a:cxn>
                  <a:cxn ang="0">
                    <a:pos x="110" y="25"/>
                  </a:cxn>
                  <a:cxn ang="0">
                    <a:pos x="110" y="20"/>
                  </a:cxn>
                  <a:cxn ang="0">
                    <a:pos x="105" y="20"/>
                  </a:cxn>
                  <a:cxn ang="0">
                    <a:pos x="100" y="15"/>
                  </a:cxn>
                  <a:cxn ang="0">
                    <a:pos x="95" y="15"/>
                  </a:cxn>
                  <a:cxn ang="0">
                    <a:pos x="85" y="20"/>
                  </a:cxn>
                  <a:cxn ang="0">
                    <a:pos x="80" y="20"/>
                  </a:cxn>
                  <a:cxn ang="0">
                    <a:pos x="75" y="30"/>
                  </a:cxn>
                  <a:cxn ang="0">
                    <a:pos x="75" y="45"/>
                  </a:cxn>
                  <a:cxn ang="0">
                    <a:pos x="75" y="100"/>
                  </a:cxn>
                  <a:cxn ang="0">
                    <a:pos x="55" y="100"/>
                  </a:cxn>
                  <a:cxn ang="0">
                    <a:pos x="55" y="35"/>
                  </a:cxn>
                  <a:cxn ang="0">
                    <a:pos x="55" y="30"/>
                  </a:cxn>
                  <a:cxn ang="0">
                    <a:pos x="55" y="20"/>
                  </a:cxn>
                  <a:cxn ang="0">
                    <a:pos x="50" y="15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25" y="25"/>
                  </a:cxn>
                  <a:cxn ang="0">
                    <a:pos x="20" y="30"/>
                  </a:cxn>
                  <a:cxn ang="0">
                    <a:pos x="20" y="40"/>
                  </a:cxn>
                  <a:cxn ang="0">
                    <a:pos x="15" y="50"/>
                  </a:cxn>
                  <a:cxn ang="0">
                    <a:pos x="15" y="100"/>
                  </a:cxn>
                  <a:cxn ang="0">
                    <a:pos x="0" y="100"/>
                  </a:cxn>
                </a:cxnLst>
                <a:rect l="0" t="0" r="r" b="b"/>
                <a:pathLst>
                  <a:path w="130" h="100">
                    <a:moveTo>
                      <a:pt x="0" y="100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5" y="10"/>
                    </a:lnTo>
                    <a:lnTo>
                      <a:pt x="70" y="20"/>
                    </a:lnTo>
                    <a:lnTo>
                      <a:pt x="80" y="10"/>
                    </a:lnTo>
                    <a:lnTo>
                      <a:pt x="90" y="5"/>
                    </a:lnTo>
                    <a:lnTo>
                      <a:pt x="100" y="0"/>
                    </a:lnTo>
                    <a:lnTo>
                      <a:pt x="110" y="5"/>
                    </a:lnTo>
                    <a:lnTo>
                      <a:pt x="120" y="10"/>
                    </a:lnTo>
                    <a:lnTo>
                      <a:pt x="125" y="20"/>
                    </a:lnTo>
                    <a:lnTo>
                      <a:pt x="130" y="35"/>
                    </a:lnTo>
                    <a:lnTo>
                      <a:pt x="130" y="100"/>
                    </a:lnTo>
                    <a:lnTo>
                      <a:pt x="110" y="100"/>
                    </a:lnTo>
                    <a:lnTo>
                      <a:pt x="110" y="40"/>
                    </a:lnTo>
                    <a:lnTo>
                      <a:pt x="110" y="30"/>
                    </a:lnTo>
                    <a:lnTo>
                      <a:pt x="110" y="25"/>
                    </a:lnTo>
                    <a:lnTo>
                      <a:pt x="110" y="20"/>
                    </a:lnTo>
                    <a:lnTo>
                      <a:pt x="105" y="20"/>
                    </a:lnTo>
                    <a:lnTo>
                      <a:pt x="100" y="15"/>
                    </a:lnTo>
                    <a:lnTo>
                      <a:pt x="95" y="15"/>
                    </a:lnTo>
                    <a:lnTo>
                      <a:pt x="85" y="20"/>
                    </a:lnTo>
                    <a:lnTo>
                      <a:pt x="80" y="20"/>
                    </a:lnTo>
                    <a:lnTo>
                      <a:pt x="75" y="30"/>
                    </a:lnTo>
                    <a:lnTo>
                      <a:pt x="75" y="45"/>
                    </a:lnTo>
                    <a:lnTo>
                      <a:pt x="75" y="100"/>
                    </a:lnTo>
                    <a:lnTo>
                      <a:pt x="55" y="100"/>
                    </a:lnTo>
                    <a:lnTo>
                      <a:pt x="55" y="35"/>
                    </a:lnTo>
                    <a:lnTo>
                      <a:pt x="55" y="30"/>
                    </a:lnTo>
                    <a:lnTo>
                      <a:pt x="55" y="20"/>
                    </a:lnTo>
                    <a:lnTo>
                      <a:pt x="50" y="15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25" y="25"/>
                    </a:lnTo>
                    <a:lnTo>
                      <a:pt x="20" y="30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15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2" name="Freeform 338"/>
              <p:cNvSpPr>
                <a:spLocks noEditPoints="1"/>
              </p:cNvSpPr>
              <p:nvPr/>
            </p:nvSpPr>
            <p:spPr bwMode="auto">
              <a:xfrm>
                <a:off x="4245" y="724"/>
                <a:ext cx="80" cy="135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0" y="5"/>
                  </a:cxn>
                  <a:cxn ang="0">
                    <a:pos x="15" y="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55" y="5"/>
                  </a:cxn>
                  <a:cxn ang="0">
                    <a:pos x="65" y="10"/>
                  </a:cxn>
                  <a:cxn ang="0">
                    <a:pos x="70" y="15"/>
                  </a:cxn>
                  <a:cxn ang="0">
                    <a:pos x="80" y="25"/>
                  </a:cxn>
                  <a:cxn ang="0">
                    <a:pos x="80" y="35"/>
                  </a:cxn>
                  <a:cxn ang="0">
                    <a:pos x="80" y="50"/>
                  </a:cxn>
                  <a:cxn ang="0">
                    <a:pos x="80" y="65"/>
                  </a:cxn>
                  <a:cxn ang="0">
                    <a:pos x="75" y="75"/>
                  </a:cxn>
                  <a:cxn ang="0">
                    <a:pos x="70" y="85"/>
                  </a:cxn>
                  <a:cxn ang="0">
                    <a:pos x="60" y="95"/>
                  </a:cxn>
                  <a:cxn ang="0">
                    <a:pos x="50" y="100"/>
                  </a:cxn>
                  <a:cxn ang="0">
                    <a:pos x="40" y="100"/>
                  </a:cxn>
                  <a:cxn ang="0">
                    <a:pos x="35" y="100"/>
                  </a:cxn>
                  <a:cxn ang="0">
                    <a:pos x="30" y="95"/>
                  </a:cxn>
                  <a:cxn ang="0">
                    <a:pos x="20" y="95"/>
                  </a:cxn>
                  <a:cxn ang="0">
                    <a:pos x="15" y="90"/>
                  </a:cxn>
                  <a:cxn ang="0">
                    <a:pos x="15" y="135"/>
                  </a:cxn>
                  <a:cxn ang="0">
                    <a:pos x="0" y="135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80"/>
                  </a:cxn>
                  <a:cxn ang="0">
                    <a:pos x="30" y="85"/>
                  </a:cxn>
                  <a:cxn ang="0">
                    <a:pos x="40" y="85"/>
                  </a:cxn>
                  <a:cxn ang="0">
                    <a:pos x="50" y="85"/>
                  </a:cxn>
                  <a:cxn ang="0">
                    <a:pos x="60" y="80"/>
                  </a:cxn>
                  <a:cxn ang="0">
                    <a:pos x="65" y="65"/>
                  </a:cxn>
                  <a:cxn ang="0">
                    <a:pos x="65" y="50"/>
                  </a:cxn>
                  <a:cxn ang="0">
                    <a:pos x="65" y="35"/>
                  </a:cxn>
                  <a:cxn ang="0">
                    <a:pos x="60" y="25"/>
                  </a:cxn>
                  <a:cxn ang="0">
                    <a:pos x="50" y="15"/>
                  </a:cxn>
                  <a:cxn ang="0">
                    <a:pos x="40" y="15"/>
                  </a:cxn>
                  <a:cxn ang="0">
                    <a:pos x="30" y="15"/>
                  </a:cxn>
                  <a:cxn ang="0">
                    <a:pos x="25" y="25"/>
                  </a:cxn>
                  <a:cxn ang="0">
                    <a:pos x="20" y="35"/>
                  </a:cxn>
                  <a:cxn ang="0">
                    <a:pos x="15" y="50"/>
                  </a:cxn>
                </a:cxnLst>
                <a:rect l="0" t="0" r="r" b="b"/>
                <a:pathLst>
                  <a:path w="80" h="135">
                    <a:moveTo>
                      <a:pt x="0" y="135"/>
                    </a:moveTo>
                    <a:lnTo>
                      <a:pt x="0" y="5"/>
                    </a:lnTo>
                    <a:lnTo>
                      <a:pt x="15" y="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80" y="25"/>
                    </a:lnTo>
                    <a:lnTo>
                      <a:pt x="80" y="35"/>
                    </a:lnTo>
                    <a:lnTo>
                      <a:pt x="80" y="50"/>
                    </a:lnTo>
                    <a:lnTo>
                      <a:pt x="80" y="65"/>
                    </a:lnTo>
                    <a:lnTo>
                      <a:pt x="75" y="75"/>
                    </a:lnTo>
                    <a:lnTo>
                      <a:pt x="70" y="85"/>
                    </a:lnTo>
                    <a:lnTo>
                      <a:pt x="60" y="95"/>
                    </a:lnTo>
                    <a:lnTo>
                      <a:pt x="50" y="100"/>
                    </a:lnTo>
                    <a:lnTo>
                      <a:pt x="40" y="100"/>
                    </a:lnTo>
                    <a:lnTo>
                      <a:pt x="35" y="100"/>
                    </a:lnTo>
                    <a:lnTo>
                      <a:pt x="30" y="95"/>
                    </a:lnTo>
                    <a:lnTo>
                      <a:pt x="20" y="95"/>
                    </a:lnTo>
                    <a:lnTo>
                      <a:pt x="15" y="90"/>
                    </a:lnTo>
                    <a:lnTo>
                      <a:pt x="15" y="135"/>
                    </a:lnTo>
                    <a:lnTo>
                      <a:pt x="0" y="135"/>
                    </a:lnTo>
                    <a:close/>
                    <a:moveTo>
                      <a:pt x="15" y="50"/>
                    </a:moveTo>
                    <a:lnTo>
                      <a:pt x="20" y="65"/>
                    </a:lnTo>
                    <a:lnTo>
                      <a:pt x="25" y="80"/>
                    </a:lnTo>
                    <a:lnTo>
                      <a:pt x="30" y="85"/>
                    </a:lnTo>
                    <a:lnTo>
                      <a:pt x="40" y="85"/>
                    </a:lnTo>
                    <a:lnTo>
                      <a:pt x="50" y="85"/>
                    </a:lnTo>
                    <a:lnTo>
                      <a:pt x="60" y="80"/>
                    </a:lnTo>
                    <a:lnTo>
                      <a:pt x="65" y="65"/>
                    </a:lnTo>
                    <a:lnTo>
                      <a:pt x="65" y="50"/>
                    </a:lnTo>
                    <a:lnTo>
                      <a:pt x="65" y="35"/>
                    </a:lnTo>
                    <a:lnTo>
                      <a:pt x="60" y="25"/>
                    </a:lnTo>
                    <a:lnTo>
                      <a:pt x="50" y="15"/>
                    </a:lnTo>
                    <a:lnTo>
                      <a:pt x="40" y="15"/>
                    </a:lnTo>
                    <a:lnTo>
                      <a:pt x="30" y="15"/>
                    </a:lnTo>
                    <a:lnTo>
                      <a:pt x="25" y="25"/>
                    </a:lnTo>
                    <a:lnTo>
                      <a:pt x="20" y="35"/>
                    </a:lnTo>
                    <a:lnTo>
                      <a:pt x="1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1" name="Rectangle 337"/>
              <p:cNvSpPr>
                <a:spLocks noChangeArrowheads="1"/>
              </p:cNvSpPr>
              <p:nvPr/>
            </p:nvSpPr>
            <p:spPr bwMode="auto">
              <a:xfrm>
                <a:off x="4345" y="694"/>
                <a:ext cx="15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0" name="Freeform 336"/>
              <p:cNvSpPr>
                <a:spLocks noEditPoints="1"/>
              </p:cNvSpPr>
              <p:nvPr/>
            </p:nvSpPr>
            <p:spPr bwMode="auto">
              <a:xfrm>
                <a:off x="4385" y="694"/>
                <a:ext cx="15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30"/>
                  </a:cxn>
                  <a:cxn ang="0">
                    <a:pos x="0" y="130"/>
                  </a:cxn>
                </a:cxnLst>
                <a:rect l="0" t="0" r="r" b="b"/>
                <a:pathLst>
                  <a:path w="15" h="130">
                    <a:moveTo>
                      <a:pt x="0" y="1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9" name="Freeform 335"/>
              <p:cNvSpPr>
                <a:spLocks/>
              </p:cNvSpPr>
              <p:nvPr/>
            </p:nvSpPr>
            <p:spPr bwMode="auto">
              <a:xfrm>
                <a:off x="4420" y="694"/>
                <a:ext cx="45" cy="130"/>
              </a:xfrm>
              <a:custGeom>
                <a:avLst/>
                <a:gdLst/>
                <a:ahLst/>
                <a:cxnLst>
                  <a:cxn ang="0">
                    <a:pos x="40" y="115"/>
                  </a:cxn>
                  <a:cxn ang="0">
                    <a:pos x="45" y="125"/>
                  </a:cxn>
                  <a:cxn ang="0">
                    <a:pos x="35" y="130"/>
                  </a:cxn>
                  <a:cxn ang="0">
                    <a:pos x="30" y="130"/>
                  </a:cxn>
                  <a:cxn ang="0">
                    <a:pos x="25" y="130"/>
                  </a:cxn>
                  <a:cxn ang="0">
                    <a:pos x="20" y="125"/>
                  </a:cxn>
                  <a:cxn ang="0">
                    <a:pos x="15" y="125"/>
                  </a:cxn>
                  <a:cxn ang="0">
                    <a:pos x="10" y="120"/>
                  </a:cxn>
                  <a:cxn ang="0">
                    <a:pos x="10" y="110"/>
                  </a:cxn>
                  <a:cxn ang="0">
                    <a:pos x="10" y="100"/>
                  </a:cxn>
                  <a:cxn ang="0">
                    <a:pos x="10" y="4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40" y="45"/>
                  </a:cxn>
                  <a:cxn ang="0">
                    <a:pos x="25" y="45"/>
                  </a:cxn>
                  <a:cxn ang="0">
                    <a:pos x="25" y="100"/>
                  </a:cxn>
                  <a:cxn ang="0">
                    <a:pos x="25" y="105"/>
                  </a:cxn>
                  <a:cxn ang="0">
                    <a:pos x="25" y="110"/>
                  </a:cxn>
                  <a:cxn ang="0">
                    <a:pos x="25" y="110"/>
                  </a:cxn>
                  <a:cxn ang="0">
                    <a:pos x="30" y="115"/>
                  </a:cxn>
                  <a:cxn ang="0">
                    <a:pos x="30" y="115"/>
                  </a:cxn>
                  <a:cxn ang="0">
                    <a:pos x="35" y="115"/>
                  </a:cxn>
                  <a:cxn ang="0">
                    <a:pos x="35" y="115"/>
                  </a:cxn>
                  <a:cxn ang="0">
                    <a:pos x="40" y="115"/>
                  </a:cxn>
                </a:cxnLst>
                <a:rect l="0" t="0" r="r" b="b"/>
                <a:pathLst>
                  <a:path w="45" h="130">
                    <a:moveTo>
                      <a:pt x="40" y="115"/>
                    </a:moveTo>
                    <a:lnTo>
                      <a:pt x="45" y="125"/>
                    </a:lnTo>
                    <a:lnTo>
                      <a:pt x="35" y="130"/>
                    </a:lnTo>
                    <a:lnTo>
                      <a:pt x="30" y="130"/>
                    </a:lnTo>
                    <a:lnTo>
                      <a:pt x="25" y="130"/>
                    </a:lnTo>
                    <a:lnTo>
                      <a:pt x="20" y="125"/>
                    </a:lnTo>
                    <a:lnTo>
                      <a:pt x="15" y="125"/>
                    </a:lnTo>
                    <a:lnTo>
                      <a:pt x="10" y="120"/>
                    </a:lnTo>
                    <a:lnTo>
                      <a:pt x="10" y="110"/>
                    </a:lnTo>
                    <a:lnTo>
                      <a:pt x="10" y="100"/>
                    </a:lnTo>
                    <a:lnTo>
                      <a:pt x="10" y="4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0" y="10"/>
                    </a:lnTo>
                    <a:lnTo>
                      <a:pt x="25" y="0"/>
                    </a:lnTo>
                    <a:lnTo>
                      <a:pt x="25" y="35"/>
                    </a:lnTo>
                    <a:lnTo>
                      <a:pt x="40" y="35"/>
                    </a:lnTo>
                    <a:lnTo>
                      <a:pt x="40" y="45"/>
                    </a:lnTo>
                    <a:lnTo>
                      <a:pt x="25" y="45"/>
                    </a:lnTo>
                    <a:lnTo>
                      <a:pt x="25" y="100"/>
                    </a:lnTo>
                    <a:lnTo>
                      <a:pt x="25" y="105"/>
                    </a:lnTo>
                    <a:lnTo>
                      <a:pt x="25" y="110"/>
                    </a:lnTo>
                    <a:lnTo>
                      <a:pt x="30" y="115"/>
                    </a:lnTo>
                    <a:lnTo>
                      <a:pt x="35" y="115"/>
                    </a:lnTo>
                    <a:lnTo>
                      <a:pt x="4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8" name="Freeform 334"/>
              <p:cNvSpPr>
                <a:spLocks/>
              </p:cNvSpPr>
              <p:nvPr/>
            </p:nvSpPr>
            <p:spPr bwMode="auto">
              <a:xfrm>
                <a:off x="4475" y="729"/>
                <a:ext cx="75" cy="95"/>
              </a:xfrm>
              <a:custGeom>
                <a:avLst/>
                <a:gdLst/>
                <a:ahLst/>
                <a:cxnLst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5" y="95"/>
                  </a:cxn>
                  <a:cxn ang="0">
                    <a:pos x="20" y="90"/>
                  </a:cxn>
                  <a:cxn ang="0">
                    <a:pos x="10" y="90"/>
                  </a:cxn>
                  <a:cxn ang="0">
                    <a:pos x="5" y="85"/>
                  </a:cxn>
                  <a:cxn ang="0">
                    <a:pos x="5" y="80"/>
                  </a:cxn>
                  <a:cxn ang="0">
                    <a:pos x="0" y="70"/>
                  </a:cxn>
                  <a:cxn ang="0">
                    <a:pos x="0" y="65"/>
                  </a:cxn>
                  <a:cxn ang="0">
                    <a:pos x="0" y="5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50"/>
                  </a:cxn>
                  <a:cxn ang="0">
                    <a:pos x="15" y="60"/>
                  </a:cxn>
                  <a:cxn ang="0">
                    <a:pos x="20" y="70"/>
                  </a:cxn>
                  <a:cxn ang="0">
                    <a:pos x="20" y="75"/>
                  </a:cxn>
                  <a:cxn ang="0">
                    <a:pos x="25" y="80"/>
                  </a:cxn>
                  <a:cxn ang="0">
                    <a:pos x="30" y="80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55" y="75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60" y="50"/>
                  </a:cxn>
                  <a:cxn ang="0">
                    <a:pos x="60" y="0"/>
                  </a:cxn>
                  <a:cxn ang="0">
                    <a:pos x="75" y="0"/>
                  </a:cxn>
                  <a:cxn ang="0">
                    <a:pos x="75" y="95"/>
                  </a:cxn>
                  <a:cxn ang="0">
                    <a:pos x="65" y="95"/>
                  </a:cxn>
                </a:cxnLst>
                <a:rect l="0" t="0" r="r" b="b"/>
                <a:pathLst>
                  <a:path w="75" h="95">
                    <a:moveTo>
                      <a:pt x="65" y="95"/>
                    </a:moveTo>
                    <a:lnTo>
                      <a:pt x="65" y="80"/>
                    </a:lnTo>
                    <a:lnTo>
                      <a:pt x="55" y="90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5" y="95"/>
                    </a:lnTo>
                    <a:lnTo>
                      <a:pt x="20" y="90"/>
                    </a:lnTo>
                    <a:lnTo>
                      <a:pt x="10" y="90"/>
                    </a:lnTo>
                    <a:lnTo>
                      <a:pt x="5" y="85"/>
                    </a:lnTo>
                    <a:lnTo>
                      <a:pt x="5" y="80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0"/>
                    </a:lnTo>
                    <a:lnTo>
                      <a:pt x="15" y="60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0" y="70"/>
                    </a:lnTo>
                    <a:lnTo>
                      <a:pt x="60" y="60"/>
                    </a:lnTo>
                    <a:lnTo>
                      <a:pt x="60" y="50"/>
                    </a:lnTo>
                    <a:lnTo>
                      <a:pt x="60" y="0"/>
                    </a:lnTo>
                    <a:lnTo>
                      <a:pt x="75" y="0"/>
                    </a:lnTo>
                    <a:lnTo>
                      <a:pt x="75" y="95"/>
                    </a:lnTo>
                    <a:lnTo>
                      <a:pt x="65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7" name="Freeform 333"/>
              <p:cNvSpPr>
                <a:spLocks noEditPoints="1"/>
              </p:cNvSpPr>
              <p:nvPr/>
            </p:nvSpPr>
            <p:spPr bwMode="auto">
              <a:xfrm>
                <a:off x="4570" y="694"/>
                <a:ext cx="80" cy="130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65" y="115"/>
                  </a:cxn>
                  <a:cxn ang="0">
                    <a:pos x="60" y="125"/>
                  </a:cxn>
                  <a:cxn ang="0">
                    <a:pos x="50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0" y="125"/>
                  </a:cxn>
                  <a:cxn ang="0">
                    <a:pos x="10" y="115"/>
                  </a:cxn>
                  <a:cxn ang="0">
                    <a:pos x="5" y="105"/>
                  </a:cxn>
                  <a:cxn ang="0">
                    <a:pos x="0" y="95"/>
                  </a:cxn>
                  <a:cxn ang="0">
                    <a:pos x="0" y="80"/>
                  </a:cxn>
                  <a:cxn ang="0">
                    <a:pos x="0" y="70"/>
                  </a:cxn>
                  <a:cxn ang="0">
                    <a:pos x="5" y="55"/>
                  </a:cxn>
                  <a:cxn ang="0">
                    <a:pos x="10" y="45"/>
                  </a:cxn>
                  <a:cxn ang="0">
                    <a:pos x="20" y="40"/>
                  </a:cxn>
                  <a:cxn ang="0">
                    <a:pos x="30" y="35"/>
                  </a:cxn>
                  <a:cxn ang="0">
                    <a:pos x="40" y="30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60" y="40"/>
                  </a:cxn>
                  <a:cxn ang="0">
                    <a:pos x="65" y="45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80" y="130"/>
                  </a:cxn>
                  <a:cxn ang="0">
                    <a:pos x="65" y="130"/>
                  </a:cxn>
                  <a:cxn ang="0">
                    <a:pos x="15" y="80"/>
                  </a:cxn>
                  <a:cxn ang="0">
                    <a:pos x="20" y="95"/>
                  </a:cxn>
                  <a:cxn ang="0">
                    <a:pos x="25" y="110"/>
                  </a:cxn>
                  <a:cxn ang="0">
                    <a:pos x="35" y="115"/>
                  </a:cxn>
                  <a:cxn ang="0">
                    <a:pos x="45" y="115"/>
                  </a:cxn>
                  <a:cxn ang="0">
                    <a:pos x="50" y="115"/>
                  </a:cxn>
                  <a:cxn ang="0">
                    <a:pos x="60" y="110"/>
                  </a:cxn>
                  <a:cxn ang="0">
                    <a:pos x="65" y="100"/>
                  </a:cxn>
                  <a:cxn ang="0">
                    <a:pos x="65" y="80"/>
                  </a:cxn>
                  <a:cxn ang="0">
                    <a:pos x="65" y="65"/>
                  </a:cxn>
                  <a:cxn ang="0">
                    <a:pos x="60" y="55"/>
                  </a:cxn>
                  <a:cxn ang="0">
                    <a:pos x="50" y="45"/>
                  </a:cxn>
                  <a:cxn ang="0">
                    <a:pos x="40" y="45"/>
                  </a:cxn>
                  <a:cxn ang="0">
                    <a:pos x="30" y="45"/>
                  </a:cxn>
                  <a:cxn ang="0">
                    <a:pos x="25" y="55"/>
                  </a:cxn>
                  <a:cxn ang="0">
                    <a:pos x="20" y="65"/>
                  </a:cxn>
                  <a:cxn ang="0">
                    <a:pos x="15" y="80"/>
                  </a:cxn>
                </a:cxnLst>
                <a:rect l="0" t="0" r="r" b="b"/>
                <a:pathLst>
                  <a:path w="80" h="130">
                    <a:moveTo>
                      <a:pt x="65" y="130"/>
                    </a:moveTo>
                    <a:lnTo>
                      <a:pt x="65" y="115"/>
                    </a:lnTo>
                    <a:lnTo>
                      <a:pt x="60" y="125"/>
                    </a:lnTo>
                    <a:lnTo>
                      <a:pt x="50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0" y="125"/>
                    </a:lnTo>
                    <a:lnTo>
                      <a:pt x="10" y="115"/>
                    </a:lnTo>
                    <a:lnTo>
                      <a:pt x="5" y="105"/>
                    </a:lnTo>
                    <a:lnTo>
                      <a:pt x="0" y="95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5" y="55"/>
                    </a:lnTo>
                    <a:lnTo>
                      <a:pt x="10" y="45"/>
                    </a:lnTo>
                    <a:lnTo>
                      <a:pt x="20" y="40"/>
                    </a:lnTo>
                    <a:lnTo>
                      <a:pt x="30" y="35"/>
                    </a:lnTo>
                    <a:lnTo>
                      <a:pt x="40" y="30"/>
                    </a:lnTo>
                    <a:lnTo>
                      <a:pt x="50" y="35"/>
                    </a:lnTo>
                    <a:lnTo>
                      <a:pt x="55" y="35"/>
                    </a:lnTo>
                    <a:lnTo>
                      <a:pt x="60" y="40"/>
                    </a:lnTo>
                    <a:lnTo>
                      <a:pt x="65" y="45"/>
                    </a:lnTo>
                    <a:lnTo>
                      <a:pt x="65" y="0"/>
                    </a:lnTo>
                    <a:lnTo>
                      <a:pt x="80" y="0"/>
                    </a:lnTo>
                    <a:lnTo>
                      <a:pt x="80" y="130"/>
                    </a:lnTo>
                    <a:lnTo>
                      <a:pt x="65" y="130"/>
                    </a:lnTo>
                    <a:close/>
                    <a:moveTo>
                      <a:pt x="15" y="80"/>
                    </a:moveTo>
                    <a:lnTo>
                      <a:pt x="20" y="95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5" y="115"/>
                    </a:lnTo>
                    <a:lnTo>
                      <a:pt x="50" y="115"/>
                    </a:lnTo>
                    <a:lnTo>
                      <a:pt x="60" y="110"/>
                    </a:lnTo>
                    <a:lnTo>
                      <a:pt x="65" y="100"/>
                    </a:lnTo>
                    <a:lnTo>
                      <a:pt x="65" y="80"/>
                    </a:lnTo>
                    <a:lnTo>
                      <a:pt x="65" y="65"/>
                    </a:lnTo>
                    <a:lnTo>
                      <a:pt x="60" y="55"/>
                    </a:lnTo>
                    <a:lnTo>
                      <a:pt x="50" y="45"/>
                    </a:lnTo>
                    <a:lnTo>
                      <a:pt x="40" y="45"/>
                    </a:lnTo>
                    <a:lnTo>
                      <a:pt x="30" y="45"/>
                    </a:lnTo>
                    <a:lnTo>
                      <a:pt x="25" y="55"/>
                    </a:lnTo>
                    <a:lnTo>
                      <a:pt x="20" y="65"/>
                    </a:lnTo>
                    <a:lnTo>
                      <a:pt x="15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6" name="Freeform 332"/>
              <p:cNvSpPr>
                <a:spLocks noEditPoints="1"/>
              </p:cNvSpPr>
              <p:nvPr/>
            </p:nvSpPr>
            <p:spPr bwMode="auto">
              <a:xfrm>
                <a:off x="4670" y="724"/>
                <a:ext cx="85" cy="100"/>
              </a:xfrm>
              <a:custGeom>
                <a:avLst/>
                <a:gdLst/>
                <a:ahLst/>
                <a:cxnLst>
                  <a:cxn ang="0">
                    <a:pos x="70" y="70"/>
                  </a:cxn>
                  <a:cxn ang="0">
                    <a:pos x="85" y="70"/>
                  </a:cxn>
                  <a:cxn ang="0">
                    <a:pos x="80" y="80"/>
                  </a:cxn>
                  <a:cxn ang="0">
                    <a:pos x="75" y="90"/>
                  </a:cxn>
                  <a:cxn ang="0">
                    <a:pos x="60" y="100"/>
                  </a:cxn>
                  <a:cxn ang="0">
                    <a:pos x="45" y="100"/>
                  </a:cxn>
                  <a:cxn ang="0">
                    <a:pos x="35" y="100"/>
                  </a:cxn>
                  <a:cxn ang="0">
                    <a:pos x="20" y="95"/>
                  </a:cxn>
                  <a:cxn ang="0">
                    <a:pos x="15" y="85"/>
                  </a:cxn>
                  <a:cxn ang="0">
                    <a:pos x="5" y="80"/>
                  </a:cxn>
                  <a:cxn ang="0">
                    <a:pos x="5" y="65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5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35" y="5"/>
                  </a:cxn>
                  <a:cxn ang="0">
                    <a:pos x="45" y="0"/>
                  </a:cxn>
                  <a:cxn ang="0">
                    <a:pos x="60" y="5"/>
                  </a:cxn>
                  <a:cxn ang="0">
                    <a:pos x="75" y="15"/>
                  </a:cxn>
                  <a:cxn ang="0">
                    <a:pos x="80" y="25"/>
                  </a:cxn>
                  <a:cxn ang="0">
                    <a:pos x="85" y="35"/>
                  </a:cxn>
                  <a:cxn ang="0">
                    <a:pos x="85" y="50"/>
                  </a:cxn>
                  <a:cxn ang="0">
                    <a:pos x="85" y="55"/>
                  </a:cxn>
                  <a:cxn ang="0">
                    <a:pos x="85" y="55"/>
                  </a:cxn>
                  <a:cxn ang="0">
                    <a:pos x="20" y="55"/>
                  </a:cxn>
                  <a:cxn ang="0">
                    <a:pos x="20" y="70"/>
                  </a:cxn>
                  <a:cxn ang="0">
                    <a:pos x="25" y="80"/>
                  </a:cxn>
                  <a:cxn ang="0">
                    <a:pos x="35" y="85"/>
                  </a:cxn>
                  <a:cxn ang="0">
                    <a:pos x="45" y="85"/>
                  </a:cxn>
                  <a:cxn ang="0">
                    <a:pos x="55" y="85"/>
                  </a:cxn>
                  <a:cxn ang="0">
                    <a:pos x="60" y="80"/>
                  </a:cxn>
                  <a:cxn ang="0">
                    <a:pos x="65" y="75"/>
                  </a:cxn>
                  <a:cxn ang="0">
                    <a:pos x="70" y="70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5"/>
                  </a:cxn>
                  <a:cxn ang="0">
                    <a:pos x="55" y="20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20" y="40"/>
                  </a:cxn>
                </a:cxnLst>
                <a:rect l="0" t="0" r="r" b="b"/>
                <a:pathLst>
                  <a:path w="85" h="100">
                    <a:moveTo>
                      <a:pt x="70" y="70"/>
                    </a:moveTo>
                    <a:lnTo>
                      <a:pt x="85" y="70"/>
                    </a:lnTo>
                    <a:lnTo>
                      <a:pt x="80" y="80"/>
                    </a:lnTo>
                    <a:lnTo>
                      <a:pt x="75" y="90"/>
                    </a:lnTo>
                    <a:lnTo>
                      <a:pt x="60" y="100"/>
                    </a:lnTo>
                    <a:lnTo>
                      <a:pt x="45" y="100"/>
                    </a:lnTo>
                    <a:lnTo>
                      <a:pt x="35" y="100"/>
                    </a:lnTo>
                    <a:lnTo>
                      <a:pt x="20" y="95"/>
                    </a:lnTo>
                    <a:lnTo>
                      <a:pt x="15" y="85"/>
                    </a:lnTo>
                    <a:lnTo>
                      <a:pt x="5" y="80"/>
                    </a:lnTo>
                    <a:lnTo>
                      <a:pt x="5" y="65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35" y="5"/>
                    </a:lnTo>
                    <a:lnTo>
                      <a:pt x="45" y="0"/>
                    </a:lnTo>
                    <a:lnTo>
                      <a:pt x="60" y="5"/>
                    </a:lnTo>
                    <a:lnTo>
                      <a:pt x="75" y="15"/>
                    </a:lnTo>
                    <a:lnTo>
                      <a:pt x="80" y="25"/>
                    </a:lnTo>
                    <a:lnTo>
                      <a:pt x="85" y="35"/>
                    </a:lnTo>
                    <a:lnTo>
                      <a:pt x="85" y="50"/>
                    </a:lnTo>
                    <a:lnTo>
                      <a:pt x="85" y="55"/>
                    </a:lnTo>
                    <a:lnTo>
                      <a:pt x="20" y="55"/>
                    </a:lnTo>
                    <a:lnTo>
                      <a:pt x="20" y="70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5"/>
                    </a:lnTo>
                    <a:lnTo>
                      <a:pt x="55" y="85"/>
                    </a:lnTo>
                    <a:lnTo>
                      <a:pt x="60" y="80"/>
                    </a:lnTo>
                    <a:lnTo>
                      <a:pt x="65" y="75"/>
                    </a:lnTo>
                    <a:lnTo>
                      <a:pt x="70" y="70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5"/>
                    </a:lnTo>
                    <a:lnTo>
                      <a:pt x="55" y="20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5" name="Freeform 331"/>
              <p:cNvSpPr>
                <a:spLocks/>
              </p:cNvSpPr>
              <p:nvPr/>
            </p:nvSpPr>
            <p:spPr bwMode="auto">
              <a:xfrm>
                <a:off x="3980" y="874"/>
                <a:ext cx="120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55" y="89"/>
                  </a:cxn>
                  <a:cxn ang="0">
                    <a:pos x="60" y="99"/>
                  </a:cxn>
                  <a:cxn ang="0">
                    <a:pos x="60" y="109"/>
                  </a:cxn>
                  <a:cxn ang="0">
                    <a:pos x="65" y="99"/>
                  </a:cxn>
                  <a:cxn ang="0">
                    <a:pos x="65" y="89"/>
                  </a:cxn>
                  <a:cxn ang="0">
                    <a:pos x="100" y="0"/>
                  </a:cxn>
                  <a:cxn ang="0">
                    <a:pos x="120" y="0"/>
                  </a:cxn>
                  <a:cxn ang="0">
                    <a:pos x="120" y="129"/>
                  </a:cxn>
                  <a:cxn ang="0">
                    <a:pos x="105" y="129"/>
                  </a:cxn>
                  <a:cxn ang="0">
                    <a:pos x="105" y="20"/>
                  </a:cxn>
                  <a:cxn ang="0">
                    <a:pos x="65" y="129"/>
                  </a:cxn>
                  <a:cxn ang="0">
                    <a:pos x="50" y="129"/>
                  </a:cxn>
                  <a:cxn ang="0">
                    <a:pos x="15" y="20"/>
                  </a:cxn>
                  <a:cxn ang="0">
                    <a:pos x="15" y="129"/>
                  </a:cxn>
                  <a:cxn ang="0">
                    <a:pos x="0" y="129"/>
                  </a:cxn>
                </a:cxnLst>
                <a:rect l="0" t="0" r="r" b="b"/>
                <a:pathLst>
                  <a:path w="120" h="129">
                    <a:moveTo>
                      <a:pt x="0" y="129"/>
                    </a:moveTo>
                    <a:lnTo>
                      <a:pt x="0" y="0"/>
                    </a:lnTo>
                    <a:lnTo>
                      <a:pt x="25" y="0"/>
                    </a:lnTo>
                    <a:lnTo>
                      <a:pt x="55" y="89"/>
                    </a:lnTo>
                    <a:lnTo>
                      <a:pt x="60" y="99"/>
                    </a:lnTo>
                    <a:lnTo>
                      <a:pt x="60" y="109"/>
                    </a:lnTo>
                    <a:lnTo>
                      <a:pt x="65" y="99"/>
                    </a:lnTo>
                    <a:lnTo>
                      <a:pt x="65" y="89"/>
                    </a:lnTo>
                    <a:lnTo>
                      <a:pt x="100" y="0"/>
                    </a:lnTo>
                    <a:lnTo>
                      <a:pt x="120" y="0"/>
                    </a:lnTo>
                    <a:lnTo>
                      <a:pt x="120" y="129"/>
                    </a:lnTo>
                    <a:lnTo>
                      <a:pt x="105" y="129"/>
                    </a:lnTo>
                    <a:lnTo>
                      <a:pt x="105" y="20"/>
                    </a:lnTo>
                    <a:lnTo>
                      <a:pt x="65" y="129"/>
                    </a:lnTo>
                    <a:lnTo>
                      <a:pt x="50" y="129"/>
                    </a:lnTo>
                    <a:lnTo>
                      <a:pt x="15" y="20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4" name="Freeform 330"/>
              <p:cNvSpPr>
                <a:spLocks noEditPoints="1"/>
              </p:cNvSpPr>
              <p:nvPr/>
            </p:nvSpPr>
            <p:spPr bwMode="auto">
              <a:xfrm>
                <a:off x="4120" y="904"/>
                <a:ext cx="90" cy="9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0" y="34"/>
                  </a:cxn>
                  <a:cxn ang="0">
                    <a:pos x="5" y="19"/>
                  </a:cxn>
                  <a:cxn ang="0">
                    <a:pos x="15" y="14"/>
                  </a:cxn>
                  <a:cxn ang="0">
                    <a:pos x="30" y="4"/>
                  </a:cxn>
                  <a:cxn ang="0">
                    <a:pos x="45" y="0"/>
                  </a:cxn>
                  <a:cxn ang="0">
                    <a:pos x="60" y="4"/>
                  </a:cxn>
                  <a:cxn ang="0">
                    <a:pos x="75" y="14"/>
                  </a:cxn>
                  <a:cxn ang="0">
                    <a:pos x="85" y="24"/>
                  </a:cxn>
                  <a:cxn ang="0">
                    <a:pos x="85" y="34"/>
                  </a:cxn>
                  <a:cxn ang="0">
                    <a:pos x="90" y="49"/>
                  </a:cxn>
                  <a:cxn ang="0">
                    <a:pos x="85" y="64"/>
                  </a:cxn>
                  <a:cxn ang="0">
                    <a:pos x="85" y="79"/>
                  </a:cxn>
                  <a:cxn ang="0">
                    <a:pos x="75" y="84"/>
                  </a:cxn>
                  <a:cxn ang="0">
                    <a:pos x="65" y="94"/>
                  </a:cxn>
                  <a:cxn ang="0">
                    <a:pos x="55" y="99"/>
                  </a:cxn>
                  <a:cxn ang="0">
                    <a:pos x="45" y="99"/>
                  </a:cxn>
                  <a:cxn ang="0">
                    <a:pos x="25" y="94"/>
                  </a:cxn>
                  <a:cxn ang="0">
                    <a:pos x="15" y="84"/>
                  </a:cxn>
                  <a:cxn ang="0">
                    <a:pos x="5" y="79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5" y="49"/>
                  </a:cxn>
                  <a:cxn ang="0">
                    <a:pos x="20" y="64"/>
                  </a:cxn>
                  <a:cxn ang="0">
                    <a:pos x="25" y="79"/>
                  </a:cxn>
                  <a:cxn ang="0">
                    <a:pos x="35" y="84"/>
                  </a:cxn>
                  <a:cxn ang="0">
                    <a:pos x="45" y="84"/>
                  </a:cxn>
                  <a:cxn ang="0">
                    <a:pos x="55" y="84"/>
                  </a:cxn>
                  <a:cxn ang="0">
                    <a:pos x="65" y="79"/>
                  </a:cxn>
                  <a:cxn ang="0">
                    <a:pos x="70" y="64"/>
                  </a:cxn>
                  <a:cxn ang="0">
                    <a:pos x="70" y="49"/>
                  </a:cxn>
                  <a:cxn ang="0">
                    <a:pos x="70" y="34"/>
                  </a:cxn>
                  <a:cxn ang="0">
                    <a:pos x="65" y="24"/>
                  </a:cxn>
                  <a:cxn ang="0">
                    <a:pos x="55" y="14"/>
                  </a:cxn>
                  <a:cxn ang="0">
                    <a:pos x="45" y="14"/>
                  </a:cxn>
                  <a:cxn ang="0">
                    <a:pos x="35" y="14"/>
                  </a:cxn>
                  <a:cxn ang="0">
                    <a:pos x="25" y="24"/>
                  </a:cxn>
                  <a:cxn ang="0">
                    <a:pos x="20" y="34"/>
                  </a:cxn>
                  <a:cxn ang="0">
                    <a:pos x="15" y="49"/>
                  </a:cxn>
                </a:cxnLst>
                <a:rect l="0" t="0" r="r" b="b"/>
                <a:pathLst>
                  <a:path w="90" h="99">
                    <a:moveTo>
                      <a:pt x="0" y="49"/>
                    </a:moveTo>
                    <a:lnTo>
                      <a:pt x="0" y="34"/>
                    </a:lnTo>
                    <a:lnTo>
                      <a:pt x="5" y="19"/>
                    </a:lnTo>
                    <a:lnTo>
                      <a:pt x="15" y="14"/>
                    </a:lnTo>
                    <a:lnTo>
                      <a:pt x="30" y="4"/>
                    </a:lnTo>
                    <a:lnTo>
                      <a:pt x="45" y="0"/>
                    </a:lnTo>
                    <a:lnTo>
                      <a:pt x="60" y="4"/>
                    </a:lnTo>
                    <a:lnTo>
                      <a:pt x="75" y="14"/>
                    </a:lnTo>
                    <a:lnTo>
                      <a:pt x="85" y="24"/>
                    </a:lnTo>
                    <a:lnTo>
                      <a:pt x="85" y="34"/>
                    </a:lnTo>
                    <a:lnTo>
                      <a:pt x="90" y="49"/>
                    </a:lnTo>
                    <a:lnTo>
                      <a:pt x="85" y="64"/>
                    </a:lnTo>
                    <a:lnTo>
                      <a:pt x="85" y="79"/>
                    </a:lnTo>
                    <a:lnTo>
                      <a:pt x="75" y="84"/>
                    </a:lnTo>
                    <a:lnTo>
                      <a:pt x="65" y="94"/>
                    </a:lnTo>
                    <a:lnTo>
                      <a:pt x="55" y="99"/>
                    </a:lnTo>
                    <a:lnTo>
                      <a:pt x="45" y="99"/>
                    </a:lnTo>
                    <a:lnTo>
                      <a:pt x="25" y="94"/>
                    </a:lnTo>
                    <a:lnTo>
                      <a:pt x="15" y="84"/>
                    </a:lnTo>
                    <a:lnTo>
                      <a:pt x="5" y="79"/>
                    </a:lnTo>
                    <a:lnTo>
                      <a:pt x="0" y="64"/>
                    </a:lnTo>
                    <a:lnTo>
                      <a:pt x="0" y="49"/>
                    </a:lnTo>
                    <a:close/>
                    <a:moveTo>
                      <a:pt x="15" y="49"/>
                    </a:moveTo>
                    <a:lnTo>
                      <a:pt x="20" y="64"/>
                    </a:lnTo>
                    <a:lnTo>
                      <a:pt x="25" y="79"/>
                    </a:lnTo>
                    <a:lnTo>
                      <a:pt x="35" y="84"/>
                    </a:lnTo>
                    <a:lnTo>
                      <a:pt x="45" y="84"/>
                    </a:lnTo>
                    <a:lnTo>
                      <a:pt x="55" y="84"/>
                    </a:lnTo>
                    <a:lnTo>
                      <a:pt x="65" y="79"/>
                    </a:lnTo>
                    <a:lnTo>
                      <a:pt x="70" y="64"/>
                    </a:lnTo>
                    <a:lnTo>
                      <a:pt x="70" y="49"/>
                    </a:lnTo>
                    <a:lnTo>
                      <a:pt x="70" y="34"/>
                    </a:lnTo>
                    <a:lnTo>
                      <a:pt x="65" y="24"/>
                    </a:lnTo>
                    <a:lnTo>
                      <a:pt x="55" y="14"/>
                    </a:lnTo>
                    <a:lnTo>
                      <a:pt x="45" y="14"/>
                    </a:lnTo>
                    <a:lnTo>
                      <a:pt x="35" y="14"/>
                    </a:lnTo>
                    <a:lnTo>
                      <a:pt x="25" y="24"/>
                    </a:lnTo>
                    <a:lnTo>
                      <a:pt x="20" y="34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3" name="Freeform 329"/>
              <p:cNvSpPr>
                <a:spLocks noEditPoints="1"/>
              </p:cNvSpPr>
              <p:nvPr/>
            </p:nvSpPr>
            <p:spPr bwMode="auto">
              <a:xfrm>
                <a:off x="4220" y="874"/>
                <a:ext cx="80" cy="129"/>
              </a:xfrm>
              <a:custGeom>
                <a:avLst/>
                <a:gdLst/>
                <a:ahLst/>
                <a:cxnLst>
                  <a:cxn ang="0">
                    <a:pos x="65" y="129"/>
                  </a:cxn>
                  <a:cxn ang="0">
                    <a:pos x="65" y="114"/>
                  </a:cxn>
                  <a:cxn ang="0">
                    <a:pos x="60" y="124"/>
                  </a:cxn>
                  <a:cxn ang="0">
                    <a:pos x="50" y="129"/>
                  </a:cxn>
                  <a:cxn ang="0">
                    <a:pos x="40" y="129"/>
                  </a:cxn>
                  <a:cxn ang="0">
                    <a:pos x="30" y="129"/>
                  </a:cxn>
                  <a:cxn ang="0">
                    <a:pos x="20" y="124"/>
                  </a:cxn>
                  <a:cxn ang="0">
                    <a:pos x="10" y="114"/>
                  </a:cxn>
                  <a:cxn ang="0">
                    <a:pos x="5" y="104"/>
                  </a:cxn>
                  <a:cxn ang="0">
                    <a:pos x="0" y="94"/>
                  </a:cxn>
                  <a:cxn ang="0">
                    <a:pos x="0" y="79"/>
                  </a:cxn>
                  <a:cxn ang="0">
                    <a:pos x="0" y="69"/>
                  </a:cxn>
                  <a:cxn ang="0">
                    <a:pos x="5" y="54"/>
                  </a:cxn>
                  <a:cxn ang="0">
                    <a:pos x="10" y="44"/>
                  </a:cxn>
                  <a:cxn ang="0">
                    <a:pos x="20" y="39"/>
                  </a:cxn>
                  <a:cxn ang="0">
                    <a:pos x="30" y="34"/>
                  </a:cxn>
                  <a:cxn ang="0">
                    <a:pos x="40" y="30"/>
                  </a:cxn>
                  <a:cxn ang="0">
                    <a:pos x="50" y="34"/>
                  </a:cxn>
                  <a:cxn ang="0">
                    <a:pos x="55" y="34"/>
                  </a:cxn>
                  <a:cxn ang="0">
                    <a:pos x="60" y="39"/>
                  </a:cxn>
                  <a:cxn ang="0">
                    <a:pos x="65" y="44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80" y="129"/>
                  </a:cxn>
                  <a:cxn ang="0">
                    <a:pos x="65" y="129"/>
                  </a:cxn>
                  <a:cxn ang="0">
                    <a:pos x="15" y="79"/>
                  </a:cxn>
                  <a:cxn ang="0">
                    <a:pos x="20" y="94"/>
                  </a:cxn>
                  <a:cxn ang="0">
                    <a:pos x="25" y="109"/>
                  </a:cxn>
                  <a:cxn ang="0">
                    <a:pos x="35" y="114"/>
                  </a:cxn>
                  <a:cxn ang="0">
                    <a:pos x="40" y="114"/>
                  </a:cxn>
                  <a:cxn ang="0">
                    <a:pos x="50" y="114"/>
                  </a:cxn>
                  <a:cxn ang="0">
                    <a:pos x="60" y="109"/>
                  </a:cxn>
                  <a:cxn ang="0">
                    <a:pos x="65" y="99"/>
                  </a:cxn>
                  <a:cxn ang="0">
                    <a:pos x="65" y="79"/>
                  </a:cxn>
                  <a:cxn ang="0">
                    <a:pos x="65" y="64"/>
                  </a:cxn>
                  <a:cxn ang="0">
                    <a:pos x="60" y="54"/>
                  </a:cxn>
                  <a:cxn ang="0">
                    <a:pos x="50" y="44"/>
                  </a:cxn>
                  <a:cxn ang="0">
                    <a:pos x="40" y="44"/>
                  </a:cxn>
                  <a:cxn ang="0">
                    <a:pos x="30" y="44"/>
                  </a:cxn>
                  <a:cxn ang="0">
                    <a:pos x="25" y="54"/>
                  </a:cxn>
                  <a:cxn ang="0">
                    <a:pos x="20" y="64"/>
                  </a:cxn>
                  <a:cxn ang="0">
                    <a:pos x="15" y="79"/>
                  </a:cxn>
                </a:cxnLst>
                <a:rect l="0" t="0" r="r" b="b"/>
                <a:pathLst>
                  <a:path w="80" h="129">
                    <a:moveTo>
                      <a:pt x="65" y="129"/>
                    </a:moveTo>
                    <a:lnTo>
                      <a:pt x="65" y="114"/>
                    </a:lnTo>
                    <a:lnTo>
                      <a:pt x="60" y="124"/>
                    </a:lnTo>
                    <a:lnTo>
                      <a:pt x="50" y="129"/>
                    </a:lnTo>
                    <a:lnTo>
                      <a:pt x="40" y="129"/>
                    </a:lnTo>
                    <a:lnTo>
                      <a:pt x="30" y="129"/>
                    </a:lnTo>
                    <a:lnTo>
                      <a:pt x="20" y="124"/>
                    </a:lnTo>
                    <a:lnTo>
                      <a:pt x="10" y="114"/>
                    </a:lnTo>
                    <a:lnTo>
                      <a:pt x="5" y="104"/>
                    </a:lnTo>
                    <a:lnTo>
                      <a:pt x="0" y="94"/>
                    </a:lnTo>
                    <a:lnTo>
                      <a:pt x="0" y="79"/>
                    </a:lnTo>
                    <a:lnTo>
                      <a:pt x="0" y="69"/>
                    </a:lnTo>
                    <a:lnTo>
                      <a:pt x="5" y="54"/>
                    </a:lnTo>
                    <a:lnTo>
                      <a:pt x="10" y="44"/>
                    </a:lnTo>
                    <a:lnTo>
                      <a:pt x="20" y="39"/>
                    </a:lnTo>
                    <a:lnTo>
                      <a:pt x="30" y="34"/>
                    </a:lnTo>
                    <a:lnTo>
                      <a:pt x="40" y="30"/>
                    </a:lnTo>
                    <a:lnTo>
                      <a:pt x="50" y="34"/>
                    </a:lnTo>
                    <a:lnTo>
                      <a:pt x="55" y="34"/>
                    </a:lnTo>
                    <a:lnTo>
                      <a:pt x="60" y="39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80" y="0"/>
                    </a:lnTo>
                    <a:lnTo>
                      <a:pt x="80" y="129"/>
                    </a:lnTo>
                    <a:lnTo>
                      <a:pt x="65" y="129"/>
                    </a:lnTo>
                    <a:close/>
                    <a:moveTo>
                      <a:pt x="15" y="79"/>
                    </a:moveTo>
                    <a:lnTo>
                      <a:pt x="20" y="94"/>
                    </a:lnTo>
                    <a:lnTo>
                      <a:pt x="25" y="109"/>
                    </a:lnTo>
                    <a:lnTo>
                      <a:pt x="35" y="114"/>
                    </a:lnTo>
                    <a:lnTo>
                      <a:pt x="40" y="114"/>
                    </a:lnTo>
                    <a:lnTo>
                      <a:pt x="50" y="114"/>
                    </a:lnTo>
                    <a:lnTo>
                      <a:pt x="60" y="109"/>
                    </a:lnTo>
                    <a:lnTo>
                      <a:pt x="65" y="99"/>
                    </a:lnTo>
                    <a:lnTo>
                      <a:pt x="65" y="79"/>
                    </a:lnTo>
                    <a:lnTo>
                      <a:pt x="65" y="64"/>
                    </a:lnTo>
                    <a:lnTo>
                      <a:pt x="60" y="54"/>
                    </a:lnTo>
                    <a:lnTo>
                      <a:pt x="50" y="44"/>
                    </a:lnTo>
                    <a:lnTo>
                      <a:pt x="40" y="44"/>
                    </a:lnTo>
                    <a:lnTo>
                      <a:pt x="30" y="44"/>
                    </a:lnTo>
                    <a:lnTo>
                      <a:pt x="25" y="54"/>
                    </a:lnTo>
                    <a:lnTo>
                      <a:pt x="20" y="64"/>
                    </a:lnTo>
                    <a:lnTo>
                      <a:pt x="15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2" name="Freeform 328"/>
              <p:cNvSpPr>
                <a:spLocks/>
              </p:cNvSpPr>
              <p:nvPr/>
            </p:nvSpPr>
            <p:spPr bwMode="auto">
              <a:xfrm>
                <a:off x="4325" y="908"/>
                <a:ext cx="75" cy="95"/>
              </a:xfrm>
              <a:custGeom>
                <a:avLst/>
                <a:gdLst/>
                <a:ahLst/>
                <a:cxnLst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5" y="95"/>
                  </a:cxn>
                  <a:cxn ang="0">
                    <a:pos x="20" y="90"/>
                  </a:cxn>
                  <a:cxn ang="0">
                    <a:pos x="10" y="90"/>
                  </a:cxn>
                  <a:cxn ang="0">
                    <a:pos x="5" y="85"/>
                  </a:cxn>
                  <a:cxn ang="0">
                    <a:pos x="5" y="80"/>
                  </a:cxn>
                  <a:cxn ang="0">
                    <a:pos x="0" y="70"/>
                  </a:cxn>
                  <a:cxn ang="0">
                    <a:pos x="0" y="65"/>
                  </a:cxn>
                  <a:cxn ang="0">
                    <a:pos x="0" y="5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50"/>
                  </a:cxn>
                  <a:cxn ang="0">
                    <a:pos x="15" y="60"/>
                  </a:cxn>
                  <a:cxn ang="0">
                    <a:pos x="20" y="70"/>
                  </a:cxn>
                  <a:cxn ang="0">
                    <a:pos x="20" y="75"/>
                  </a:cxn>
                  <a:cxn ang="0">
                    <a:pos x="25" y="80"/>
                  </a:cxn>
                  <a:cxn ang="0">
                    <a:pos x="30" y="80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55" y="75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60" y="50"/>
                  </a:cxn>
                  <a:cxn ang="0">
                    <a:pos x="60" y="0"/>
                  </a:cxn>
                  <a:cxn ang="0">
                    <a:pos x="75" y="0"/>
                  </a:cxn>
                  <a:cxn ang="0">
                    <a:pos x="75" y="95"/>
                  </a:cxn>
                  <a:cxn ang="0">
                    <a:pos x="65" y="95"/>
                  </a:cxn>
                </a:cxnLst>
                <a:rect l="0" t="0" r="r" b="b"/>
                <a:pathLst>
                  <a:path w="75" h="95">
                    <a:moveTo>
                      <a:pt x="65" y="95"/>
                    </a:moveTo>
                    <a:lnTo>
                      <a:pt x="65" y="80"/>
                    </a:lnTo>
                    <a:lnTo>
                      <a:pt x="55" y="90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5" y="95"/>
                    </a:lnTo>
                    <a:lnTo>
                      <a:pt x="20" y="90"/>
                    </a:lnTo>
                    <a:lnTo>
                      <a:pt x="10" y="90"/>
                    </a:lnTo>
                    <a:lnTo>
                      <a:pt x="5" y="85"/>
                    </a:lnTo>
                    <a:lnTo>
                      <a:pt x="5" y="80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0"/>
                    </a:lnTo>
                    <a:lnTo>
                      <a:pt x="15" y="60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0" y="70"/>
                    </a:lnTo>
                    <a:lnTo>
                      <a:pt x="60" y="60"/>
                    </a:lnTo>
                    <a:lnTo>
                      <a:pt x="60" y="50"/>
                    </a:lnTo>
                    <a:lnTo>
                      <a:pt x="60" y="0"/>
                    </a:lnTo>
                    <a:lnTo>
                      <a:pt x="75" y="0"/>
                    </a:lnTo>
                    <a:lnTo>
                      <a:pt x="75" y="95"/>
                    </a:lnTo>
                    <a:lnTo>
                      <a:pt x="65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1" name="Rectangle 327"/>
              <p:cNvSpPr>
                <a:spLocks noChangeArrowheads="1"/>
              </p:cNvSpPr>
              <p:nvPr/>
            </p:nvSpPr>
            <p:spPr bwMode="auto">
              <a:xfrm>
                <a:off x="4425" y="874"/>
                <a:ext cx="15" cy="129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0" name="Freeform 326"/>
              <p:cNvSpPr>
                <a:spLocks noEditPoints="1"/>
              </p:cNvSpPr>
              <p:nvPr/>
            </p:nvSpPr>
            <p:spPr bwMode="auto">
              <a:xfrm>
                <a:off x="4460" y="904"/>
                <a:ext cx="85" cy="99"/>
              </a:xfrm>
              <a:custGeom>
                <a:avLst/>
                <a:gdLst/>
                <a:ahLst/>
                <a:cxnLst>
                  <a:cxn ang="0">
                    <a:pos x="60" y="94"/>
                  </a:cxn>
                  <a:cxn ang="0">
                    <a:pos x="40" y="99"/>
                  </a:cxn>
                  <a:cxn ang="0">
                    <a:pos x="20" y="99"/>
                  </a:cxn>
                  <a:cxn ang="0">
                    <a:pos x="5" y="84"/>
                  </a:cxn>
                  <a:cxn ang="0">
                    <a:pos x="0" y="64"/>
                  </a:cxn>
                  <a:cxn ang="0">
                    <a:pos x="10" y="54"/>
                  </a:cxn>
                  <a:cxn ang="0">
                    <a:pos x="20" y="49"/>
                  </a:cxn>
                  <a:cxn ang="0">
                    <a:pos x="30" y="44"/>
                  </a:cxn>
                  <a:cxn ang="0">
                    <a:pos x="55" y="39"/>
                  </a:cxn>
                  <a:cxn ang="0">
                    <a:pos x="65" y="34"/>
                  </a:cxn>
                  <a:cxn ang="0">
                    <a:pos x="65" y="24"/>
                  </a:cxn>
                  <a:cxn ang="0">
                    <a:pos x="55" y="14"/>
                  </a:cxn>
                  <a:cxn ang="0">
                    <a:pos x="35" y="14"/>
                  </a:cxn>
                  <a:cxn ang="0">
                    <a:pos x="25" y="24"/>
                  </a:cxn>
                  <a:cxn ang="0">
                    <a:pos x="5" y="29"/>
                  </a:cxn>
                  <a:cxn ang="0">
                    <a:pos x="10" y="14"/>
                  </a:cxn>
                  <a:cxn ang="0">
                    <a:pos x="25" y="4"/>
                  </a:cxn>
                  <a:cxn ang="0">
                    <a:pos x="45" y="0"/>
                  </a:cxn>
                  <a:cxn ang="0">
                    <a:pos x="65" y="4"/>
                  </a:cxn>
                  <a:cxn ang="0">
                    <a:pos x="75" y="9"/>
                  </a:cxn>
                  <a:cxn ang="0">
                    <a:pos x="80" y="24"/>
                  </a:cxn>
                  <a:cxn ang="0">
                    <a:pos x="80" y="34"/>
                  </a:cxn>
                  <a:cxn ang="0">
                    <a:pos x="80" y="74"/>
                  </a:cxn>
                  <a:cxn ang="0">
                    <a:pos x="85" y="89"/>
                  </a:cxn>
                  <a:cxn ang="0">
                    <a:pos x="70" y="99"/>
                  </a:cxn>
                  <a:cxn ang="0">
                    <a:pos x="65" y="84"/>
                  </a:cxn>
                  <a:cxn ang="0">
                    <a:pos x="55" y="54"/>
                  </a:cxn>
                  <a:cxn ang="0">
                    <a:pos x="30" y="59"/>
                  </a:cxn>
                  <a:cxn ang="0">
                    <a:pos x="25" y="59"/>
                  </a:cxn>
                  <a:cxn ang="0">
                    <a:pos x="20" y="69"/>
                  </a:cxn>
                  <a:cxn ang="0">
                    <a:pos x="20" y="79"/>
                  </a:cxn>
                  <a:cxn ang="0">
                    <a:pos x="30" y="84"/>
                  </a:cxn>
                  <a:cxn ang="0">
                    <a:pos x="45" y="84"/>
                  </a:cxn>
                  <a:cxn ang="0">
                    <a:pos x="60" y="79"/>
                  </a:cxn>
                  <a:cxn ang="0">
                    <a:pos x="65" y="64"/>
                  </a:cxn>
                  <a:cxn ang="0">
                    <a:pos x="65" y="49"/>
                  </a:cxn>
                </a:cxnLst>
                <a:rect l="0" t="0" r="r" b="b"/>
                <a:pathLst>
                  <a:path w="85" h="99">
                    <a:moveTo>
                      <a:pt x="65" y="84"/>
                    </a:moveTo>
                    <a:lnTo>
                      <a:pt x="60" y="94"/>
                    </a:lnTo>
                    <a:lnTo>
                      <a:pt x="50" y="94"/>
                    </a:lnTo>
                    <a:lnTo>
                      <a:pt x="40" y="99"/>
                    </a:lnTo>
                    <a:lnTo>
                      <a:pt x="35" y="99"/>
                    </a:lnTo>
                    <a:lnTo>
                      <a:pt x="20" y="99"/>
                    </a:lnTo>
                    <a:lnTo>
                      <a:pt x="10" y="89"/>
                    </a:lnTo>
                    <a:lnTo>
                      <a:pt x="5" y="84"/>
                    </a:lnTo>
                    <a:lnTo>
                      <a:pt x="0" y="74"/>
                    </a:lnTo>
                    <a:lnTo>
                      <a:pt x="0" y="64"/>
                    </a:lnTo>
                    <a:lnTo>
                      <a:pt x="5" y="59"/>
                    </a:lnTo>
                    <a:lnTo>
                      <a:pt x="10" y="54"/>
                    </a:lnTo>
                    <a:lnTo>
                      <a:pt x="15" y="49"/>
                    </a:lnTo>
                    <a:lnTo>
                      <a:pt x="20" y="49"/>
                    </a:lnTo>
                    <a:lnTo>
                      <a:pt x="25" y="44"/>
                    </a:lnTo>
                    <a:lnTo>
                      <a:pt x="30" y="44"/>
                    </a:lnTo>
                    <a:lnTo>
                      <a:pt x="40" y="44"/>
                    </a:lnTo>
                    <a:lnTo>
                      <a:pt x="55" y="39"/>
                    </a:lnTo>
                    <a:lnTo>
                      <a:pt x="65" y="39"/>
                    </a:lnTo>
                    <a:lnTo>
                      <a:pt x="65" y="34"/>
                    </a:lnTo>
                    <a:lnTo>
                      <a:pt x="65" y="24"/>
                    </a:lnTo>
                    <a:lnTo>
                      <a:pt x="60" y="19"/>
                    </a:lnTo>
                    <a:lnTo>
                      <a:pt x="55" y="14"/>
                    </a:lnTo>
                    <a:lnTo>
                      <a:pt x="45" y="14"/>
                    </a:lnTo>
                    <a:lnTo>
                      <a:pt x="35" y="14"/>
                    </a:lnTo>
                    <a:lnTo>
                      <a:pt x="25" y="19"/>
                    </a:lnTo>
                    <a:lnTo>
                      <a:pt x="25" y="24"/>
                    </a:lnTo>
                    <a:lnTo>
                      <a:pt x="20" y="34"/>
                    </a:lnTo>
                    <a:lnTo>
                      <a:pt x="5" y="29"/>
                    </a:lnTo>
                    <a:lnTo>
                      <a:pt x="5" y="19"/>
                    </a:lnTo>
                    <a:lnTo>
                      <a:pt x="10" y="14"/>
                    </a:lnTo>
                    <a:lnTo>
                      <a:pt x="15" y="9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45" y="0"/>
                    </a:lnTo>
                    <a:lnTo>
                      <a:pt x="55" y="4"/>
                    </a:lnTo>
                    <a:lnTo>
                      <a:pt x="65" y="4"/>
                    </a:lnTo>
                    <a:lnTo>
                      <a:pt x="70" y="9"/>
                    </a:lnTo>
                    <a:lnTo>
                      <a:pt x="75" y="9"/>
                    </a:lnTo>
                    <a:lnTo>
                      <a:pt x="80" y="14"/>
                    </a:lnTo>
                    <a:lnTo>
                      <a:pt x="80" y="24"/>
                    </a:lnTo>
                    <a:lnTo>
                      <a:pt x="80" y="29"/>
                    </a:lnTo>
                    <a:lnTo>
                      <a:pt x="80" y="34"/>
                    </a:lnTo>
                    <a:lnTo>
                      <a:pt x="80" y="59"/>
                    </a:lnTo>
                    <a:lnTo>
                      <a:pt x="80" y="74"/>
                    </a:lnTo>
                    <a:lnTo>
                      <a:pt x="85" y="84"/>
                    </a:lnTo>
                    <a:lnTo>
                      <a:pt x="85" y="89"/>
                    </a:lnTo>
                    <a:lnTo>
                      <a:pt x="85" y="99"/>
                    </a:lnTo>
                    <a:lnTo>
                      <a:pt x="70" y="99"/>
                    </a:lnTo>
                    <a:lnTo>
                      <a:pt x="70" y="89"/>
                    </a:lnTo>
                    <a:lnTo>
                      <a:pt x="65" y="84"/>
                    </a:lnTo>
                    <a:close/>
                    <a:moveTo>
                      <a:pt x="65" y="49"/>
                    </a:moveTo>
                    <a:lnTo>
                      <a:pt x="55" y="54"/>
                    </a:lnTo>
                    <a:lnTo>
                      <a:pt x="40" y="54"/>
                    </a:lnTo>
                    <a:lnTo>
                      <a:pt x="30" y="59"/>
                    </a:lnTo>
                    <a:lnTo>
                      <a:pt x="25" y="59"/>
                    </a:lnTo>
                    <a:lnTo>
                      <a:pt x="20" y="64"/>
                    </a:lnTo>
                    <a:lnTo>
                      <a:pt x="20" y="69"/>
                    </a:lnTo>
                    <a:lnTo>
                      <a:pt x="20" y="74"/>
                    </a:lnTo>
                    <a:lnTo>
                      <a:pt x="20" y="79"/>
                    </a:lnTo>
                    <a:lnTo>
                      <a:pt x="25" y="84"/>
                    </a:lnTo>
                    <a:lnTo>
                      <a:pt x="30" y="84"/>
                    </a:lnTo>
                    <a:lnTo>
                      <a:pt x="35" y="84"/>
                    </a:lnTo>
                    <a:lnTo>
                      <a:pt x="45" y="84"/>
                    </a:lnTo>
                    <a:lnTo>
                      <a:pt x="55" y="84"/>
                    </a:lnTo>
                    <a:lnTo>
                      <a:pt x="60" y="79"/>
                    </a:lnTo>
                    <a:lnTo>
                      <a:pt x="65" y="69"/>
                    </a:lnTo>
                    <a:lnTo>
                      <a:pt x="65" y="64"/>
                    </a:lnTo>
                    <a:lnTo>
                      <a:pt x="65" y="54"/>
                    </a:lnTo>
                    <a:lnTo>
                      <a:pt x="65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9" name="Freeform 325"/>
              <p:cNvSpPr>
                <a:spLocks/>
              </p:cNvSpPr>
              <p:nvPr/>
            </p:nvSpPr>
            <p:spPr bwMode="auto">
              <a:xfrm>
                <a:off x="4560" y="874"/>
                <a:ext cx="45" cy="129"/>
              </a:xfrm>
              <a:custGeom>
                <a:avLst/>
                <a:gdLst/>
                <a:ahLst/>
                <a:cxnLst>
                  <a:cxn ang="0">
                    <a:pos x="40" y="114"/>
                  </a:cxn>
                  <a:cxn ang="0">
                    <a:pos x="45" y="124"/>
                  </a:cxn>
                  <a:cxn ang="0">
                    <a:pos x="35" y="129"/>
                  </a:cxn>
                  <a:cxn ang="0">
                    <a:pos x="30" y="129"/>
                  </a:cxn>
                  <a:cxn ang="0">
                    <a:pos x="25" y="129"/>
                  </a:cxn>
                  <a:cxn ang="0">
                    <a:pos x="20" y="124"/>
                  </a:cxn>
                  <a:cxn ang="0">
                    <a:pos x="15" y="124"/>
                  </a:cxn>
                  <a:cxn ang="0">
                    <a:pos x="10" y="119"/>
                  </a:cxn>
                  <a:cxn ang="0">
                    <a:pos x="10" y="109"/>
                  </a:cxn>
                  <a:cxn ang="0">
                    <a:pos x="10" y="99"/>
                  </a:cxn>
                  <a:cxn ang="0">
                    <a:pos x="10" y="44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10" y="34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25" y="34"/>
                  </a:cxn>
                  <a:cxn ang="0">
                    <a:pos x="40" y="34"/>
                  </a:cxn>
                  <a:cxn ang="0">
                    <a:pos x="40" y="44"/>
                  </a:cxn>
                  <a:cxn ang="0">
                    <a:pos x="25" y="44"/>
                  </a:cxn>
                  <a:cxn ang="0">
                    <a:pos x="25" y="99"/>
                  </a:cxn>
                  <a:cxn ang="0">
                    <a:pos x="25" y="104"/>
                  </a:cxn>
                  <a:cxn ang="0">
                    <a:pos x="25" y="109"/>
                  </a:cxn>
                  <a:cxn ang="0">
                    <a:pos x="25" y="109"/>
                  </a:cxn>
                  <a:cxn ang="0">
                    <a:pos x="30" y="114"/>
                  </a:cxn>
                  <a:cxn ang="0">
                    <a:pos x="30" y="114"/>
                  </a:cxn>
                  <a:cxn ang="0">
                    <a:pos x="35" y="114"/>
                  </a:cxn>
                  <a:cxn ang="0">
                    <a:pos x="35" y="114"/>
                  </a:cxn>
                  <a:cxn ang="0">
                    <a:pos x="40" y="114"/>
                  </a:cxn>
                </a:cxnLst>
                <a:rect l="0" t="0" r="r" b="b"/>
                <a:pathLst>
                  <a:path w="45" h="129">
                    <a:moveTo>
                      <a:pt x="40" y="114"/>
                    </a:moveTo>
                    <a:lnTo>
                      <a:pt x="45" y="124"/>
                    </a:lnTo>
                    <a:lnTo>
                      <a:pt x="35" y="129"/>
                    </a:lnTo>
                    <a:lnTo>
                      <a:pt x="30" y="129"/>
                    </a:lnTo>
                    <a:lnTo>
                      <a:pt x="25" y="129"/>
                    </a:lnTo>
                    <a:lnTo>
                      <a:pt x="20" y="124"/>
                    </a:lnTo>
                    <a:lnTo>
                      <a:pt x="15" y="124"/>
                    </a:lnTo>
                    <a:lnTo>
                      <a:pt x="10" y="119"/>
                    </a:lnTo>
                    <a:lnTo>
                      <a:pt x="10" y="109"/>
                    </a:lnTo>
                    <a:lnTo>
                      <a:pt x="10" y="99"/>
                    </a:lnTo>
                    <a:lnTo>
                      <a:pt x="10" y="44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10" y="34"/>
                    </a:lnTo>
                    <a:lnTo>
                      <a:pt x="10" y="10"/>
                    </a:lnTo>
                    <a:lnTo>
                      <a:pt x="25" y="0"/>
                    </a:lnTo>
                    <a:lnTo>
                      <a:pt x="25" y="34"/>
                    </a:lnTo>
                    <a:lnTo>
                      <a:pt x="40" y="34"/>
                    </a:lnTo>
                    <a:lnTo>
                      <a:pt x="40" y="44"/>
                    </a:lnTo>
                    <a:lnTo>
                      <a:pt x="25" y="44"/>
                    </a:lnTo>
                    <a:lnTo>
                      <a:pt x="25" y="99"/>
                    </a:lnTo>
                    <a:lnTo>
                      <a:pt x="25" y="104"/>
                    </a:lnTo>
                    <a:lnTo>
                      <a:pt x="25" y="109"/>
                    </a:lnTo>
                    <a:lnTo>
                      <a:pt x="30" y="114"/>
                    </a:lnTo>
                    <a:lnTo>
                      <a:pt x="35" y="114"/>
                    </a:lnTo>
                    <a:lnTo>
                      <a:pt x="4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8" name="Freeform 324"/>
              <p:cNvSpPr>
                <a:spLocks noEditPoints="1"/>
              </p:cNvSpPr>
              <p:nvPr/>
            </p:nvSpPr>
            <p:spPr bwMode="auto">
              <a:xfrm>
                <a:off x="4610" y="904"/>
                <a:ext cx="90" cy="9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0" y="34"/>
                  </a:cxn>
                  <a:cxn ang="0">
                    <a:pos x="5" y="19"/>
                  </a:cxn>
                  <a:cxn ang="0">
                    <a:pos x="15" y="14"/>
                  </a:cxn>
                  <a:cxn ang="0">
                    <a:pos x="30" y="4"/>
                  </a:cxn>
                  <a:cxn ang="0">
                    <a:pos x="45" y="0"/>
                  </a:cxn>
                  <a:cxn ang="0">
                    <a:pos x="60" y="4"/>
                  </a:cxn>
                  <a:cxn ang="0">
                    <a:pos x="75" y="14"/>
                  </a:cxn>
                  <a:cxn ang="0">
                    <a:pos x="85" y="24"/>
                  </a:cxn>
                  <a:cxn ang="0">
                    <a:pos x="85" y="34"/>
                  </a:cxn>
                  <a:cxn ang="0">
                    <a:pos x="90" y="49"/>
                  </a:cxn>
                  <a:cxn ang="0">
                    <a:pos x="85" y="64"/>
                  </a:cxn>
                  <a:cxn ang="0">
                    <a:pos x="85" y="79"/>
                  </a:cxn>
                  <a:cxn ang="0">
                    <a:pos x="75" y="84"/>
                  </a:cxn>
                  <a:cxn ang="0">
                    <a:pos x="65" y="94"/>
                  </a:cxn>
                  <a:cxn ang="0">
                    <a:pos x="55" y="99"/>
                  </a:cxn>
                  <a:cxn ang="0">
                    <a:pos x="45" y="99"/>
                  </a:cxn>
                  <a:cxn ang="0">
                    <a:pos x="25" y="94"/>
                  </a:cxn>
                  <a:cxn ang="0">
                    <a:pos x="15" y="84"/>
                  </a:cxn>
                  <a:cxn ang="0">
                    <a:pos x="5" y="79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5" y="49"/>
                  </a:cxn>
                  <a:cxn ang="0">
                    <a:pos x="20" y="64"/>
                  </a:cxn>
                  <a:cxn ang="0">
                    <a:pos x="25" y="79"/>
                  </a:cxn>
                  <a:cxn ang="0">
                    <a:pos x="35" y="84"/>
                  </a:cxn>
                  <a:cxn ang="0">
                    <a:pos x="45" y="84"/>
                  </a:cxn>
                  <a:cxn ang="0">
                    <a:pos x="55" y="84"/>
                  </a:cxn>
                  <a:cxn ang="0">
                    <a:pos x="65" y="79"/>
                  </a:cxn>
                  <a:cxn ang="0">
                    <a:pos x="70" y="64"/>
                  </a:cxn>
                  <a:cxn ang="0">
                    <a:pos x="70" y="49"/>
                  </a:cxn>
                  <a:cxn ang="0">
                    <a:pos x="70" y="34"/>
                  </a:cxn>
                  <a:cxn ang="0">
                    <a:pos x="65" y="24"/>
                  </a:cxn>
                  <a:cxn ang="0">
                    <a:pos x="55" y="14"/>
                  </a:cxn>
                  <a:cxn ang="0">
                    <a:pos x="45" y="14"/>
                  </a:cxn>
                  <a:cxn ang="0">
                    <a:pos x="35" y="14"/>
                  </a:cxn>
                  <a:cxn ang="0">
                    <a:pos x="25" y="24"/>
                  </a:cxn>
                  <a:cxn ang="0">
                    <a:pos x="20" y="34"/>
                  </a:cxn>
                  <a:cxn ang="0">
                    <a:pos x="15" y="49"/>
                  </a:cxn>
                </a:cxnLst>
                <a:rect l="0" t="0" r="r" b="b"/>
                <a:pathLst>
                  <a:path w="90" h="99">
                    <a:moveTo>
                      <a:pt x="0" y="49"/>
                    </a:moveTo>
                    <a:lnTo>
                      <a:pt x="0" y="34"/>
                    </a:lnTo>
                    <a:lnTo>
                      <a:pt x="5" y="19"/>
                    </a:lnTo>
                    <a:lnTo>
                      <a:pt x="15" y="14"/>
                    </a:lnTo>
                    <a:lnTo>
                      <a:pt x="30" y="4"/>
                    </a:lnTo>
                    <a:lnTo>
                      <a:pt x="45" y="0"/>
                    </a:lnTo>
                    <a:lnTo>
                      <a:pt x="60" y="4"/>
                    </a:lnTo>
                    <a:lnTo>
                      <a:pt x="75" y="14"/>
                    </a:lnTo>
                    <a:lnTo>
                      <a:pt x="85" y="24"/>
                    </a:lnTo>
                    <a:lnTo>
                      <a:pt x="85" y="34"/>
                    </a:lnTo>
                    <a:lnTo>
                      <a:pt x="90" y="49"/>
                    </a:lnTo>
                    <a:lnTo>
                      <a:pt x="85" y="64"/>
                    </a:lnTo>
                    <a:lnTo>
                      <a:pt x="85" y="79"/>
                    </a:lnTo>
                    <a:lnTo>
                      <a:pt x="75" y="84"/>
                    </a:lnTo>
                    <a:lnTo>
                      <a:pt x="65" y="94"/>
                    </a:lnTo>
                    <a:lnTo>
                      <a:pt x="55" y="99"/>
                    </a:lnTo>
                    <a:lnTo>
                      <a:pt x="45" y="99"/>
                    </a:lnTo>
                    <a:lnTo>
                      <a:pt x="25" y="94"/>
                    </a:lnTo>
                    <a:lnTo>
                      <a:pt x="15" y="84"/>
                    </a:lnTo>
                    <a:lnTo>
                      <a:pt x="5" y="79"/>
                    </a:lnTo>
                    <a:lnTo>
                      <a:pt x="0" y="64"/>
                    </a:lnTo>
                    <a:lnTo>
                      <a:pt x="0" y="49"/>
                    </a:lnTo>
                    <a:close/>
                    <a:moveTo>
                      <a:pt x="15" y="49"/>
                    </a:moveTo>
                    <a:lnTo>
                      <a:pt x="20" y="64"/>
                    </a:lnTo>
                    <a:lnTo>
                      <a:pt x="25" y="79"/>
                    </a:lnTo>
                    <a:lnTo>
                      <a:pt x="35" y="84"/>
                    </a:lnTo>
                    <a:lnTo>
                      <a:pt x="45" y="84"/>
                    </a:lnTo>
                    <a:lnTo>
                      <a:pt x="55" y="84"/>
                    </a:lnTo>
                    <a:lnTo>
                      <a:pt x="65" y="79"/>
                    </a:lnTo>
                    <a:lnTo>
                      <a:pt x="70" y="64"/>
                    </a:lnTo>
                    <a:lnTo>
                      <a:pt x="70" y="49"/>
                    </a:lnTo>
                    <a:lnTo>
                      <a:pt x="70" y="34"/>
                    </a:lnTo>
                    <a:lnTo>
                      <a:pt x="65" y="24"/>
                    </a:lnTo>
                    <a:lnTo>
                      <a:pt x="55" y="14"/>
                    </a:lnTo>
                    <a:lnTo>
                      <a:pt x="45" y="14"/>
                    </a:lnTo>
                    <a:lnTo>
                      <a:pt x="35" y="14"/>
                    </a:lnTo>
                    <a:lnTo>
                      <a:pt x="25" y="24"/>
                    </a:lnTo>
                    <a:lnTo>
                      <a:pt x="20" y="34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7" name="Freeform 323"/>
              <p:cNvSpPr>
                <a:spLocks/>
              </p:cNvSpPr>
              <p:nvPr/>
            </p:nvSpPr>
            <p:spPr bwMode="auto">
              <a:xfrm>
                <a:off x="4715" y="904"/>
                <a:ext cx="50" cy="9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4"/>
                  </a:cxn>
                  <a:cxn ang="0">
                    <a:pos x="15" y="4"/>
                  </a:cxn>
                  <a:cxn ang="0">
                    <a:pos x="15" y="19"/>
                  </a:cxn>
                  <a:cxn ang="0">
                    <a:pos x="20" y="9"/>
                  </a:cxn>
                  <a:cxn ang="0">
                    <a:pos x="25" y="4"/>
                  </a:cxn>
                  <a:cxn ang="0">
                    <a:pos x="30" y="4"/>
                  </a:cxn>
                  <a:cxn ang="0">
                    <a:pos x="35" y="0"/>
                  </a:cxn>
                  <a:cxn ang="0">
                    <a:pos x="45" y="4"/>
                  </a:cxn>
                  <a:cxn ang="0">
                    <a:pos x="50" y="4"/>
                  </a:cxn>
                  <a:cxn ang="0">
                    <a:pos x="45" y="19"/>
                  </a:cxn>
                  <a:cxn ang="0">
                    <a:pos x="40" y="19"/>
                  </a:cxn>
                  <a:cxn ang="0">
                    <a:pos x="35" y="19"/>
                  </a:cxn>
                  <a:cxn ang="0">
                    <a:pos x="30" y="19"/>
                  </a:cxn>
                  <a:cxn ang="0">
                    <a:pos x="25" y="19"/>
                  </a:cxn>
                  <a:cxn ang="0">
                    <a:pos x="20" y="24"/>
                  </a:cxn>
                  <a:cxn ang="0">
                    <a:pos x="20" y="29"/>
                  </a:cxn>
                  <a:cxn ang="0">
                    <a:pos x="20" y="39"/>
                  </a:cxn>
                  <a:cxn ang="0">
                    <a:pos x="15" y="49"/>
                  </a:cxn>
                  <a:cxn ang="0">
                    <a:pos x="15" y="99"/>
                  </a:cxn>
                  <a:cxn ang="0">
                    <a:pos x="0" y="99"/>
                  </a:cxn>
                </a:cxnLst>
                <a:rect l="0" t="0" r="r" b="b"/>
                <a:pathLst>
                  <a:path w="50" h="99">
                    <a:moveTo>
                      <a:pt x="0" y="99"/>
                    </a:moveTo>
                    <a:lnTo>
                      <a:pt x="0" y="4"/>
                    </a:lnTo>
                    <a:lnTo>
                      <a:pt x="15" y="4"/>
                    </a:lnTo>
                    <a:lnTo>
                      <a:pt x="15" y="19"/>
                    </a:lnTo>
                    <a:lnTo>
                      <a:pt x="20" y="9"/>
                    </a:lnTo>
                    <a:lnTo>
                      <a:pt x="25" y="4"/>
                    </a:lnTo>
                    <a:lnTo>
                      <a:pt x="30" y="4"/>
                    </a:lnTo>
                    <a:lnTo>
                      <a:pt x="35" y="0"/>
                    </a:lnTo>
                    <a:lnTo>
                      <a:pt x="45" y="4"/>
                    </a:lnTo>
                    <a:lnTo>
                      <a:pt x="50" y="4"/>
                    </a:lnTo>
                    <a:lnTo>
                      <a:pt x="45" y="19"/>
                    </a:lnTo>
                    <a:lnTo>
                      <a:pt x="40" y="19"/>
                    </a:lnTo>
                    <a:lnTo>
                      <a:pt x="35" y="19"/>
                    </a:lnTo>
                    <a:lnTo>
                      <a:pt x="30" y="19"/>
                    </a:lnTo>
                    <a:lnTo>
                      <a:pt x="25" y="19"/>
                    </a:lnTo>
                    <a:lnTo>
                      <a:pt x="20" y="24"/>
                    </a:lnTo>
                    <a:lnTo>
                      <a:pt x="20" y="29"/>
                    </a:lnTo>
                    <a:lnTo>
                      <a:pt x="20" y="39"/>
                    </a:lnTo>
                    <a:lnTo>
                      <a:pt x="15" y="49"/>
                    </a:lnTo>
                    <a:lnTo>
                      <a:pt x="15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6" name="Freeform 322"/>
              <p:cNvSpPr>
                <a:spLocks/>
              </p:cNvSpPr>
              <p:nvPr/>
            </p:nvSpPr>
            <p:spPr bwMode="auto">
              <a:xfrm>
                <a:off x="4025" y="2047"/>
                <a:ext cx="115" cy="134"/>
              </a:xfrm>
              <a:custGeom>
                <a:avLst/>
                <a:gdLst/>
                <a:ahLst/>
                <a:cxnLst>
                  <a:cxn ang="0">
                    <a:pos x="95" y="89"/>
                  </a:cxn>
                  <a:cxn ang="0">
                    <a:pos x="115" y="89"/>
                  </a:cxn>
                  <a:cxn ang="0">
                    <a:pos x="105" y="109"/>
                  </a:cxn>
                  <a:cxn ang="0">
                    <a:pos x="95" y="124"/>
                  </a:cxn>
                  <a:cxn ang="0">
                    <a:pos x="80" y="129"/>
                  </a:cxn>
                  <a:cxn ang="0">
                    <a:pos x="60" y="134"/>
                  </a:cxn>
                  <a:cxn ang="0">
                    <a:pos x="40" y="134"/>
                  </a:cxn>
                  <a:cxn ang="0">
                    <a:pos x="25" y="124"/>
                  </a:cxn>
                  <a:cxn ang="0">
                    <a:pos x="15" y="114"/>
                  </a:cxn>
                  <a:cxn ang="0">
                    <a:pos x="5" y="99"/>
                  </a:cxn>
                  <a:cxn ang="0">
                    <a:pos x="0" y="84"/>
                  </a:cxn>
                  <a:cxn ang="0">
                    <a:pos x="0" y="69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15" y="20"/>
                  </a:cxn>
                  <a:cxn ang="0">
                    <a:pos x="30" y="10"/>
                  </a:cxn>
                  <a:cxn ang="0">
                    <a:pos x="45" y="5"/>
                  </a:cxn>
                  <a:cxn ang="0">
                    <a:pos x="60" y="0"/>
                  </a:cxn>
                  <a:cxn ang="0">
                    <a:pos x="80" y="5"/>
                  </a:cxn>
                  <a:cxn ang="0">
                    <a:pos x="90" y="10"/>
                  </a:cxn>
                  <a:cxn ang="0">
                    <a:pos x="105" y="25"/>
                  </a:cxn>
                  <a:cxn ang="0">
                    <a:pos x="110" y="40"/>
                  </a:cxn>
                  <a:cxn ang="0">
                    <a:pos x="95" y="45"/>
                  </a:cxn>
                  <a:cxn ang="0">
                    <a:pos x="90" y="30"/>
                  </a:cxn>
                  <a:cxn ang="0">
                    <a:pos x="80" y="25"/>
                  </a:cxn>
                  <a:cxn ang="0">
                    <a:pos x="70" y="20"/>
                  </a:cxn>
                  <a:cxn ang="0">
                    <a:pos x="60" y="15"/>
                  </a:cxn>
                  <a:cxn ang="0">
                    <a:pos x="45" y="20"/>
                  </a:cxn>
                  <a:cxn ang="0">
                    <a:pos x="35" y="25"/>
                  </a:cxn>
                  <a:cxn ang="0">
                    <a:pos x="25" y="30"/>
                  </a:cxn>
                  <a:cxn ang="0">
                    <a:pos x="20" y="45"/>
                  </a:cxn>
                  <a:cxn ang="0">
                    <a:pos x="20" y="55"/>
                  </a:cxn>
                  <a:cxn ang="0">
                    <a:pos x="15" y="64"/>
                  </a:cxn>
                  <a:cxn ang="0">
                    <a:pos x="20" y="84"/>
                  </a:cxn>
                  <a:cxn ang="0">
                    <a:pos x="20" y="94"/>
                  </a:cxn>
                  <a:cxn ang="0">
                    <a:pos x="30" y="104"/>
                  </a:cxn>
                  <a:cxn ang="0">
                    <a:pos x="35" y="114"/>
                  </a:cxn>
                  <a:cxn ang="0">
                    <a:pos x="45" y="119"/>
                  </a:cxn>
                  <a:cxn ang="0">
                    <a:pos x="60" y="119"/>
                  </a:cxn>
                  <a:cxn ang="0">
                    <a:pos x="70" y="119"/>
                  </a:cxn>
                  <a:cxn ang="0">
                    <a:pos x="80" y="109"/>
                  </a:cxn>
                  <a:cxn ang="0">
                    <a:pos x="90" y="99"/>
                  </a:cxn>
                  <a:cxn ang="0">
                    <a:pos x="95" y="89"/>
                  </a:cxn>
                </a:cxnLst>
                <a:rect l="0" t="0" r="r" b="b"/>
                <a:pathLst>
                  <a:path w="115" h="134">
                    <a:moveTo>
                      <a:pt x="95" y="89"/>
                    </a:moveTo>
                    <a:lnTo>
                      <a:pt x="115" y="89"/>
                    </a:lnTo>
                    <a:lnTo>
                      <a:pt x="105" y="109"/>
                    </a:lnTo>
                    <a:lnTo>
                      <a:pt x="95" y="124"/>
                    </a:lnTo>
                    <a:lnTo>
                      <a:pt x="80" y="129"/>
                    </a:lnTo>
                    <a:lnTo>
                      <a:pt x="60" y="134"/>
                    </a:lnTo>
                    <a:lnTo>
                      <a:pt x="40" y="134"/>
                    </a:lnTo>
                    <a:lnTo>
                      <a:pt x="25" y="124"/>
                    </a:lnTo>
                    <a:lnTo>
                      <a:pt x="15" y="114"/>
                    </a:lnTo>
                    <a:lnTo>
                      <a:pt x="5" y="99"/>
                    </a:lnTo>
                    <a:lnTo>
                      <a:pt x="0" y="84"/>
                    </a:lnTo>
                    <a:lnTo>
                      <a:pt x="0" y="69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15" y="20"/>
                    </a:lnTo>
                    <a:lnTo>
                      <a:pt x="30" y="10"/>
                    </a:lnTo>
                    <a:lnTo>
                      <a:pt x="45" y="5"/>
                    </a:lnTo>
                    <a:lnTo>
                      <a:pt x="60" y="0"/>
                    </a:lnTo>
                    <a:lnTo>
                      <a:pt x="80" y="5"/>
                    </a:lnTo>
                    <a:lnTo>
                      <a:pt x="90" y="10"/>
                    </a:lnTo>
                    <a:lnTo>
                      <a:pt x="105" y="25"/>
                    </a:lnTo>
                    <a:lnTo>
                      <a:pt x="110" y="40"/>
                    </a:lnTo>
                    <a:lnTo>
                      <a:pt x="95" y="45"/>
                    </a:lnTo>
                    <a:lnTo>
                      <a:pt x="90" y="30"/>
                    </a:lnTo>
                    <a:lnTo>
                      <a:pt x="80" y="25"/>
                    </a:lnTo>
                    <a:lnTo>
                      <a:pt x="70" y="20"/>
                    </a:lnTo>
                    <a:lnTo>
                      <a:pt x="60" y="15"/>
                    </a:lnTo>
                    <a:lnTo>
                      <a:pt x="45" y="20"/>
                    </a:lnTo>
                    <a:lnTo>
                      <a:pt x="35" y="25"/>
                    </a:lnTo>
                    <a:lnTo>
                      <a:pt x="25" y="30"/>
                    </a:lnTo>
                    <a:lnTo>
                      <a:pt x="20" y="45"/>
                    </a:lnTo>
                    <a:lnTo>
                      <a:pt x="20" y="55"/>
                    </a:lnTo>
                    <a:lnTo>
                      <a:pt x="15" y="64"/>
                    </a:lnTo>
                    <a:lnTo>
                      <a:pt x="20" y="84"/>
                    </a:lnTo>
                    <a:lnTo>
                      <a:pt x="20" y="94"/>
                    </a:lnTo>
                    <a:lnTo>
                      <a:pt x="30" y="104"/>
                    </a:lnTo>
                    <a:lnTo>
                      <a:pt x="35" y="114"/>
                    </a:lnTo>
                    <a:lnTo>
                      <a:pt x="45" y="119"/>
                    </a:lnTo>
                    <a:lnTo>
                      <a:pt x="60" y="119"/>
                    </a:lnTo>
                    <a:lnTo>
                      <a:pt x="70" y="119"/>
                    </a:lnTo>
                    <a:lnTo>
                      <a:pt x="80" y="109"/>
                    </a:lnTo>
                    <a:lnTo>
                      <a:pt x="90" y="99"/>
                    </a:lnTo>
                    <a:lnTo>
                      <a:pt x="95" y="8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5" name="Rectangle 321"/>
              <p:cNvSpPr>
                <a:spLocks noChangeArrowheads="1"/>
              </p:cNvSpPr>
              <p:nvPr/>
            </p:nvSpPr>
            <p:spPr bwMode="auto">
              <a:xfrm>
                <a:off x="4155" y="2052"/>
                <a:ext cx="15" cy="129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4" name="Freeform 320"/>
              <p:cNvSpPr>
                <a:spLocks noEditPoints="1"/>
              </p:cNvSpPr>
              <p:nvPr/>
            </p:nvSpPr>
            <p:spPr bwMode="auto">
              <a:xfrm>
                <a:off x="4190" y="2087"/>
                <a:ext cx="90" cy="94"/>
              </a:xfrm>
              <a:custGeom>
                <a:avLst/>
                <a:gdLst/>
                <a:ahLst/>
                <a:cxnLst>
                  <a:cxn ang="0">
                    <a:pos x="60" y="89"/>
                  </a:cxn>
                  <a:cxn ang="0">
                    <a:pos x="40" y="94"/>
                  </a:cxn>
                  <a:cxn ang="0">
                    <a:pos x="20" y="94"/>
                  </a:cxn>
                  <a:cxn ang="0">
                    <a:pos x="5" y="79"/>
                  </a:cxn>
                  <a:cxn ang="0">
                    <a:pos x="0" y="59"/>
                  </a:cxn>
                  <a:cxn ang="0">
                    <a:pos x="10" y="49"/>
                  </a:cxn>
                  <a:cxn ang="0">
                    <a:pos x="20" y="44"/>
                  </a:cxn>
                  <a:cxn ang="0">
                    <a:pos x="30" y="39"/>
                  </a:cxn>
                  <a:cxn ang="0">
                    <a:pos x="55" y="34"/>
                  </a:cxn>
                  <a:cxn ang="0">
                    <a:pos x="65" y="29"/>
                  </a:cxn>
                  <a:cxn ang="0">
                    <a:pos x="65" y="20"/>
                  </a:cxn>
                  <a:cxn ang="0">
                    <a:pos x="55" y="10"/>
                  </a:cxn>
                  <a:cxn ang="0">
                    <a:pos x="35" y="10"/>
                  </a:cxn>
                  <a:cxn ang="0">
                    <a:pos x="25" y="20"/>
                  </a:cxn>
                  <a:cxn ang="0">
                    <a:pos x="5" y="24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45" y="0"/>
                  </a:cxn>
                  <a:cxn ang="0">
                    <a:pos x="65" y="0"/>
                  </a:cxn>
                  <a:cxn ang="0">
                    <a:pos x="75" y="5"/>
                  </a:cxn>
                  <a:cxn ang="0">
                    <a:pos x="80" y="20"/>
                  </a:cxn>
                  <a:cxn ang="0">
                    <a:pos x="85" y="34"/>
                  </a:cxn>
                  <a:cxn ang="0">
                    <a:pos x="85" y="69"/>
                  </a:cxn>
                  <a:cxn ang="0">
                    <a:pos x="85" y="84"/>
                  </a:cxn>
                  <a:cxn ang="0">
                    <a:pos x="70" y="94"/>
                  </a:cxn>
                  <a:cxn ang="0">
                    <a:pos x="70" y="79"/>
                  </a:cxn>
                  <a:cxn ang="0">
                    <a:pos x="55" y="49"/>
                  </a:cxn>
                  <a:cxn ang="0">
                    <a:pos x="30" y="54"/>
                  </a:cxn>
                  <a:cxn ang="0">
                    <a:pos x="25" y="54"/>
                  </a:cxn>
                  <a:cxn ang="0">
                    <a:pos x="20" y="64"/>
                  </a:cxn>
                  <a:cxn ang="0">
                    <a:pos x="20" y="74"/>
                  </a:cxn>
                  <a:cxn ang="0">
                    <a:pos x="30" y="79"/>
                  </a:cxn>
                  <a:cxn ang="0">
                    <a:pos x="45" y="79"/>
                  </a:cxn>
                  <a:cxn ang="0">
                    <a:pos x="60" y="74"/>
                  </a:cxn>
                  <a:cxn ang="0">
                    <a:pos x="65" y="59"/>
                  </a:cxn>
                  <a:cxn ang="0">
                    <a:pos x="65" y="44"/>
                  </a:cxn>
                </a:cxnLst>
                <a:rect l="0" t="0" r="r" b="b"/>
                <a:pathLst>
                  <a:path w="90" h="94">
                    <a:moveTo>
                      <a:pt x="70" y="79"/>
                    </a:moveTo>
                    <a:lnTo>
                      <a:pt x="60" y="89"/>
                    </a:lnTo>
                    <a:lnTo>
                      <a:pt x="50" y="89"/>
                    </a:lnTo>
                    <a:lnTo>
                      <a:pt x="40" y="94"/>
                    </a:lnTo>
                    <a:lnTo>
                      <a:pt x="35" y="94"/>
                    </a:lnTo>
                    <a:lnTo>
                      <a:pt x="20" y="94"/>
                    </a:lnTo>
                    <a:lnTo>
                      <a:pt x="10" y="89"/>
                    </a:lnTo>
                    <a:lnTo>
                      <a:pt x="5" y="79"/>
                    </a:lnTo>
                    <a:lnTo>
                      <a:pt x="0" y="69"/>
                    </a:lnTo>
                    <a:lnTo>
                      <a:pt x="0" y="59"/>
                    </a:lnTo>
                    <a:lnTo>
                      <a:pt x="5" y="54"/>
                    </a:lnTo>
                    <a:lnTo>
                      <a:pt x="10" y="49"/>
                    </a:lnTo>
                    <a:lnTo>
                      <a:pt x="15" y="44"/>
                    </a:lnTo>
                    <a:lnTo>
                      <a:pt x="20" y="44"/>
                    </a:lnTo>
                    <a:lnTo>
                      <a:pt x="25" y="39"/>
                    </a:lnTo>
                    <a:lnTo>
                      <a:pt x="30" y="39"/>
                    </a:lnTo>
                    <a:lnTo>
                      <a:pt x="40" y="39"/>
                    </a:lnTo>
                    <a:lnTo>
                      <a:pt x="55" y="34"/>
                    </a:lnTo>
                    <a:lnTo>
                      <a:pt x="65" y="34"/>
                    </a:lnTo>
                    <a:lnTo>
                      <a:pt x="65" y="29"/>
                    </a:lnTo>
                    <a:lnTo>
                      <a:pt x="65" y="20"/>
                    </a:lnTo>
                    <a:lnTo>
                      <a:pt x="60" y="15"/>
                    </a:lnTo>
                    <a:lnTo>
                      <a:pt x="55" y="10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9"/>
                    </a:lnTo>
                    <a:lnTo>
                      <a:pt x="5" y="24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0"/>
                    </a:lnTo>
                    <a:lnTo>
                      <a:pt x="70" y="5"/>
                    </a:lnTo>
                    <a:lnTo>
                      <a:pt x="75" y="5"/>
                    </a:lnTo>
                    <a:lnTo>
                      <a:pt x="80" y="10"/>
                    </a:lnTo>
                    <a:lnTo>
                      <a:pt x="80" y="20"/>
                    </a:lnTo>
                    <a:lnTo>
                      <a:pt x="80" y="24"/>
                    </a:lnTo>
                    <a:lnTo>
                      <a:pt x="85" y="34"/>
                    </a:lnTo>
                    <a:lnTo>
                      <a:pt x="85" y="54"/>
                    </a:lnTo>
                    <a:lnTo>
                      <a:pt x="85" y="69"/>
                    </a:lnTo>
                    <a:lnTo>
                      <a:pt x="85" y="79"/>
                    </a:lnTo>
                    <a:lnTo>
                      <a:pt x="85" y="84"/>
                    </a:lnTo>
                    <a:lnTo>
                      <a:pt x="90" y="94"/>
                    </a:lnTo>
                    <a:lnTo>
                      <a:pt x="70" y="94"/>
                    </a:lnTo>
                    <a:lnTo>
                      <a:pt x="70" y="89"/>
                    </a:lnTo>
                    <a:lnTo>
                      <a:pt x="70" y="79"/>
                    </a:lnTo>
                    <a:close/>
                    <a:moveTo>
                      <a:pt x="65" y="44"/>
                    </a:moveTo>
                    <a:lnTo>
                      <a:pt x="55" y="49"/>
                    </a:lnTo>
                    <a:lnTo>
                      <a:pt x="40" y="49"/>
                    </a:lnTo>
                    <a:lnTo>
                      <a:pt x="30" y="54"/>
                    </a:lnTo>
                    <a:lnTo>
                      <a:pt x="25" y="54"/>
                    </a:lnTo>
                    <a:lnTo>
                      <a:pt x="20" y="59"/>
                    </a:lnTo>
                    <a:lnTo>
                      <a:pt x="20" y="64"/>
                    </a:lnTo>
                    <a:lnTo>
                      <a:pt x="20" y="69"/>
                    </a:lnTo>
                    <a:lnTo>
                      <a:pt x="20" y="74"/>
                    </a:lnTo>
                    <a:lnTo>
                      <a:pt x="25" y="79"/>
                    </a:lnTo>
                    <a:lnTo>
                      <a:pt x="30" y="79"/>
                    </a:lnTo>
                    <a:lnTo>
                      <a:pt x="35" y="84"/>
                    </a:lnTo>
                    <a:lnTo>
                      <a:pt x="45" y="79"/>
                    </a:lnTo>
                    <a:lnTo>
                      <a:pt x="55" y="79"/>
                    </a:lnTo>
                    <a:lnTo>
                      <a:pt x="60" y="74"/>
                    </a:lnTo>
                    <a:lnTo>
                      <a:pt x="65" y="69"/>
                    </a:lnTo>
                    <a:lnTo>
                      <a:pt x="65" y="59"/>
                    </a:lnTo>
                    <a:lnTo>
                      <a:pt x="65" y="49"/>
                    </a:lnTo>
                    <a:lnTo>
                      <a:pt x="65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3" name="Freeform 319"/>
              <p:cNvSpPr>
                <a:spLocks/>
              </p:cNvSpPr>
              <p:nvPr/>
            </p:nvSpPr>
            <p:spPr bwMode="auto">
              <a:xfrm>
                <a:off x="4290" y="2087"/>
                <a:ext cx="80" cy="94"/>
              </a:xfrm>
              <a:custGeom>
                <a:avLst/>
                <a:gdLst/>
                <a:ahLst/>
                <a:cxnLst>
                  <a:cxn ang="0">
                    <a:pos x="15" y="64"/>
                  </a:cxn>
                  <a:cxn ang="0">
                    <a:pos x="25" y="74"/>
                  </a:cxn>
                  <a:cxn ang="0">
                    <a:pos x="40" y="79"/>
                  </a:cxn>
                  <a:cxn ang="0">
                    <a:pos x="55" y="79"/>
                  </a:cxn>
                  <a:cxn ang="0">
                    <a:pos x="60" y="64"/>
                  </a:cxn>
                  <a:cxn ang="0">
                    <a:pos x="55" y="59"/>
                  </a:cxn>
                  <a:cxn ang="0">
                    <a:pos x="40" y="54"/>
                  </a:cxn>
                  <a:cxn ang="0">
                    <a:pos x="15" y="44"/>
                  </a:cxn>
                  <a:cxn ang="0">
                    <a:pos x="5" y="34"/>
                  </a:cxn>
                  <a:cxn ang="0">
                    <a:pos x="5" y="24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40" y="0"/>
                  </a:cxn>
                  <a:cxn ang="0">
                    <a:pos x="55" y="0"/>
                  </a:cxn>
                  <a:cxn ang="0">
                    <a:pos x="70" y="10"/>
                  </a:cxn>
                  <a:cxn ang="0">
                    <a:pos x="75" y="24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30" y="10"/>
                  </a:cxn>
                  <a:cxn ang="0">
                    <a:pos x="20" y="20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30" y="34"/>
                  </a:cxn>
                  <a:cxn ang="0">
                    <a:pos x="55" y="39"/>
                  </a:cxn>
                  <a:cxn ang="0">
                    <a:pos x="70" y="44"/>
                  </a:cxn>
                  <a:cxn ang="0">
                    <a:pos x="75" y="59"/>
                  </a:cxn>
                  <a:cxn ang="0">
                    <a:pos x="75" y="74"/>
                  </a:cxn>
                  <a:cxn ang="0">
                    <a:pos x="70" y="84"/>
                  </a:cxn>
                  <a:cxn ang="0">
                    <a:pos x="50" y="94"/>
                  </a:cxn>
                  <a:cxn ang="0">
                    <a:pos x="25" y="94"/>
                  </a:cxn>
                  <a:cxn ang="0">
                    <a:pos x="5" y="79"/>
                  </a:cxn>
                </a:cxnLst>
                <a:rect l="0" t="0" r="r" b="b"/>
                <a:pathLst>
                  <a:path w="80" h="94">
                    <a:moveTo>
                      <a:pt x="0" y="64"/>
                    </a:moveTo>
                    <a:lnTo>
                      <a:pt x="15" y="64"/>
                    </a:lnTo>
                    <a:lnTo>
                      <a:pt x="20" y="69"/>
                    </a:lnTo>
                    <a:lnTo>
                      <a:pt x="25" y="74"/>
                    </a:lnTo>
                    <a:lnTo>
                      <a:pt x="30" y="79"/>
                    </a:lnTo>
                    <a:lnTo>
                      <a:pt x="40" y="79"/>
                    </a:lnTo>
                    <a:lnTo>
                      <a:pt x="50" y="79"/>
                    </a:lnTo>
                    <a:lnTo>
                      <a:pt x="55" y="79"/>
                    </a:lnTo>
                    <a:lnTo>
                      <a:pt x="60" y="74"/>
                    </a:lnTo>
                    <a:lnTo>
                      <a:pt x="60" y="64"/>
                    </a:lnTo>
                    <a:lnTo>
                      <a:pt x="60" y="59"/>
                    </a:lnTo>
                    <a:lnTo>
                      <a:pt x="55" y="59"/>
                    </a:lnTo>
                    <a:lnTo>
                      <a:pt x="50" y="54"/>
                    </a:lnTo>
                    <a:lnTo>
                      <a:pt x="40" y="54"/>
                    </a:lnTo>
                    <a:lnTo>
                      <a:pt x="25" y="49"/>
                    </a:lnTo>
                    <a:lnTo>
                      <a:pt x="15" y="44"/>
                    </a:lnTo>
                    <a:lnTo>
                      <a:pt x="10" y="39"/>
                    </a:lnTo>
                    <a:lnTo>
                      <a:pt x="5" y="34"/>
                    </a:lnTo>
                    <a:lnTo>
                      <a:pt x="5" y="29"/>
                    </a:lnTo>
                    <a:lnTo>
                      <a:pt x="5" y="24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5"/>
                    </a:lnTo>
                    <a:lnTo>
                      <a:pt x="75" y="24"/>
                    </a:lnTo>
                    <a:lnTo>
                      <a:pt x="60" y="24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9"/>
                    </a:lnTo>
                    <a:lnTo>
                      <a:pt x="25" y="29"/>
                    </a:lnTo>
                    <a:lnTo>
                      <a:pt x="30" y="34"/>
                    </a:lnTo>
                    <a:lnTo>
                      <a:pt x="40" y="34"/>
                    </a:lnTo>
                    <a:lnTo>
                      <a:pt x="55" y="39"/>
                    </a:lnTo>
                    <a:lnTo>
                      <a:pt x="65" y="44"/>
                    </a:lnTo>
                    <a:lnTo>
                      <a:pt x="70" y="44"/>
                    </a:lnTo>
                    <a:lnTo>
                      <a:pt x="75" y="49"/>
                    </a:lnTo>
                    <a:lnTo>
                      <a:pt x="75" y="59"/>
                    </a:lnTo>
                    <a:lnTo>
                      <a:pt x="80" y="64"/>
                    </a:lnTo>
                    <a:lnTo>
                      <a:pt x="75" y="74"/>
                    </a:lnTo>
                    <a:lnTo>
                      <a:pt x="75" y="79"/>
                    </a:lnTo>
                    <a:lnTo>
                      <a:pt x="70" y="84"/>
                    </a:lnTo>
                    <a:lnTo>
                      <a:pt x="60" y="89"/>
                    </a:lnTo>
                    <a:lnTo>
                      <a:pt x="50" y="94"/>
                    </a:lnTo>
                    <a:lnTo>
                      <a:pt x="40" y="94"/>
                    </a:lnTo>
                    <a:lnTo>
                      <a:pt x="25" y="94"/>
                    </a:lnTo>
                    <a:lnTo>
                      <a:pt x="15" y="89"/>
                    </a:lnTo>
                    <a:lnTo>
                      <a:pt x="5" y="79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2" name="Freeform 318"/>
              <p:cNvSpPr>
                <a:spLocks/>
              </p:cNvSpPr>
              <p:nvPr/>
            </p:nvSpPr>
            <p:spPr bwMode="auto">
              <a:xfrm>
                <a:off x="4380" y="2087"/>
                <a:ext cx="80" cy="94"/>
              </a:xfrm>
              <a:custGeom>
                <a:avLst/>
                <a:gdLst/>
                <a:ahLst/>
                <a:cxnLst>
                  <a:cxn ang="0">
                    <a:pos x="15" y="64"/>
                  </a:cxn>
                  <a:cxn ang="0">
                    <a:pos x="25" y="74"/>
                  </a:cxn>
                  <a:cxn ang="0">
                    <a:pos x="40" y="79"/>
                  </a:cxn>
                  <a:cxn ang="0">
                    <a:pos x="55" y="79"/>
                  </a:cxn>
                  <a:cxn ang="0">
                    <a:pos x="60" y="64"/>
                  </a:cxn>
                  <a:cxn ang="0">
                    <a:pos x="55" y="59"/>
                  </a:cxn>
                  <a:cxn ang="0">
                    <a:pos x="40" y="54"/>
                  </a:cxn>
                  <a:cxn ang="0">
                    <a:pos x="15" y="44"/>
                  </a:cxn>
                  <a:cxn ang="0">
                    <a:pos x="5" y="34"/>
                  </a:cxn>
                  <a:cxn ang="0">
                    <a:pos x="5" y="24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40" y="0"/>
                  </a:cxn>
                  <a:cxn ang="0">
                    <a:pos x="55" y="0"/>
                  </a:cxn>
                  <a:cxn ang="0">
                    <a:pos x="70" y="10"/>
                  </a:cxn>
                  <a:cxn ang="0">
                    <a:pos x="75" y="24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30" y="10"/>
                  </a:cxn>
                  <a:cxn ang="0">
                    <a:pos x="20" y="20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30" y="34"/>
                  </a:cxn>
                  <a:cxn ang="0">
                    <a:pos x="55" y="39"/>
                  </a:cxn>
                  <a:cxn ang="0">
                    <a:pos x="70" y="44"/>
                  </a:cxn>
                  <a:cxn ang="0">
                    <a:pos x="75" y="59"/>
                  </a:cxn>
                  <a:cxn ang="0">
                    <a:pos x="75" y="74"/>
                  </a:cxn>
                  <a:cxn ang="0">
                    <a:pos x="70" y="84"/>
                  </a:cxn>
                  <a:cxn ang="0">
                    <a:pos x="50" y="94"/>
                  </a:cxn>
                  <a:cxn ang="0">
                    <a:pos x="25" y="94"/>
                  </a:cxn>
                  <a:cxn ang="0">
                    <a:pos x="5" y="79"/>
                  </a:cxn>
                </a:cxnLst>
                <a:rect l="0" t="0" r="r" b="b"/>
                <a:pathLst>
                  <a:path w="80" h="94">
                    <a:moveTo>
                      <a:pt x="0" y="64"/>
                    </a:moveTo>
                    <a:lnTo>
                      <a:pt x="15" y="64"/>
                    </a:lnTo>
                    <a:lnTo>
                      <a:pt x="20" y="69"/>
                    </a:lnTo>
                    <a:lnTo>
                      <a:pt x="25" y="74"/>
                    </a:lnTo>
                    <a:lnTo>
                      <a:pt x="30" y="79"/>
                    </a:lnTo>
                    <a:lnTo>
                      <a:pt x="40" y="79"/>
                    </a:lnTo>
                    <a:lnTo>
                      <a:pt x="50" y="79"/>
                    </a:lnTo>
                    <a:lnTo>
                      <a:pt x="55" y="79"/>
                    </a:lnTo>
                    <a:lnTo>
                      <a:pt x="60" y="74"/>
                    </a:lnTo>
                    <a:lnTo>
                      <a:pt x="60" y="64"/>
                    </a:lnTo>
                    <a:lnTo>
                      <a:pt x="60" y="59"/>
                    </a:lnTo>
                    <a:lnTo>
                      <a:pt x="55" y="59"/>
                    </a:lnTo>
                    <a:lnTo>
                      <a:pt x="50" y="54"/>
                    </a:lnTo>
                    <a:lnTo>
                      <a:pt x="40" y="54"/>
                    </a:lnTo>
                    <a:lnTo>
                      <a:pt x="25" y="49"/>
                    </a:lnTo>
                    <a:lnTo>
                      <a:pt x="15" y="44"/>
                    </a:lnTo>
                    <a:lnTo>
                      <a:pt x="10" y="39"/>
                    </a:lnTo>
                    <a:lnTo>
                      <a:pt x="5" y="34"/>
                    </a:lnTo>
                    <a:lnTo>
                      <a:pt x="5" y="29"/>
                    </a:lnTo>
                    <a:lnTo>
                      <a:pt x="5" y="24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5"/>
                    </a:lnTo>
                    <a:lnTo>
                      <a:pt x="75" y="24"/>
                    </a:lnTo>
                    <a:lnTo>
                      <a:pt x="60" y="24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9"/>
                    </a:lnTo>
                    <a:lnTo>
                      <a:pt x="25" y="29"/>
                    </a:lnTo>
                    <a:lnTo>
                      <a:pt x="30" y="34"/>
                    </a:lnTo>
                    <a:lnTo>
                      <a:pt x="40" y="34"/>
                    </a:lnTo>
                    <a:lnTo>
                      <a:pt x="55" y="39"/>
                    </a:lnTo>
                    <a:lnTo>
                      <a:pt x="65" y="44"/>
                    </a:lnTo>
                    <a:lnTo>
                      <a:pt x="70" y="44"/>
                    </a:lnTo>
                    <a:lnTo>
                      <a:pt x="75" y="49"/>
                    </a:lnTo>
                    <a:lnTo>
                      <a:pt x="75" y="59"/>
                    </a:lnTo>
                    <a:lnTo>
                      <a:pt x="80" y="64"/>
                    </a:lnTo>
                    <a:lnTo>
                      <a:pt x="75" y="74"/>
                    </a:lnTo>
                    <a:lnTo>
                      <a:pt x="75" y="79"/>
                    </a:lnTo>
                    <a:lnTo>
                      <a:pt x="70" y="84"/>
                    </a:lnTo>
                    <a:lnTo>
                      <a:pt x="60" y="89"/>
                    </a:lnTo>
                    <a:lnTo>
                      <a:pt x="50" y="94"/>
                    </a:lnTo>
                    <a:lnTo>
                      <a:pt x="40" y="94"/>
                    </a:lnTo>
                    <a:lnTo>
                      <a:pt x="25" y="94"/>
                    </a:lnTo>
                    <a:lnTo>
                      <a:pt x="15" y="89"/>
                    </a:lnTo>
                    <a:lnTo>
                      <a:pt x="5" y="79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1" name="Freeform 317"/>
              <p:cNvSpPr>
                <a:spLocks noEditPoints="1"/>
              </p:cNvSpPr>
              <p:nvPr/>
            </p:nvSpPr>
            <p:spPr bwMode="auto">
              <a:xfrm>
                <a:off x="4505" y="2052"/>
                <a:ext cx="120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29"/>
                  </a:cxn>
                  <a:cxn ang="0">
                    <a:pos x="100" y="129"/>
                  </a:cxn>
                  <a:cxn ang="0">
                    <a:pos x="85" y="89"/>
                  </a:cxn>
                  <a:cxn ang="0">
                    <a:pos x="30" y="89"/>
                  </a:cxn>
                  <a:cxn ang="0">
                    <a:pos x="20" y="129"/>
                  </a:cxn>
                  <a:cxn ang="0">
                    <a:pos x="0" y="129"/>
                  </a:cxn>
                  <a:cxn ang="0">
                    <a:pos x="35" y="74"/>
                  </a:cxn>
                  <a:cxn ang="0">
                    <a:pos x="80" y="74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5"/>
                  </a:cxn>
                  <a:cxn ang="0">
                    <a:pos x="55" y="25"/>
                  </a:cxn>
                  <a:cxn ang="0">
                    <a:pos x="50" y="35"/>
                  </a:cxn>
                  <a:cxn ang="0">
                    <a:pos x="35" y="74"/>
                  </a:cxn>
                </a:cxnLst>
                <a:rect l="0" t="0" r="r" b="b"/>
                <a:pathLst>
                  <a:path w="120" h="129">
                    <a:moveTo>
                      <a:pt x="0" y="129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29"/>
                    </a:lnTo>
                    <a:lnTo>
                      <a:pt x="100" y="129"/>
                    </a:lnTo>
                    <a:lnTo>
                      <a:pt x="85" y="89"/>
                    </a:lnTo>
                    <a:lnTo>
                      <a:pt x="30" y="89"/>
                    </a:lnTo>
                    <a:lnTo>
                      <a:pt x="20" y="129"/>
                    </a:lnTo>
                    <a:lnTo>
                      <a:pt x="0" y="129"/>
                    </a:lnTo>
                    <a:close/>
                    <a:moveTo>
                      <a:pt x="35" y="74"/>
                    </a:moveTo>
                    <a:lnTo>
                      <a:pt x="80" y="74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5"/>
                    </a:lnTo>
                    <a:lnTo>
                      <a:pt x="55" y="25"/>
                    </a:lnTo>
                    <a:lnTo>
                      <a:pt x="50" y="35"/>
                    </a:lnTo>
                    <a:lnTo>
                      <a:pt x="35" y="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0" name="Freeform 316"/>
              <p:cNvSpPr>
                <a:spLocks noEditPoints="1"/>
              </p:cNvSpPr>
              <p:nvPr/>
            </p:nvSpPr>
            <p:spPr bwMode="auto">
              <a:xfrm>
                <a:off x="4090" y="2231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5"/>
                  </a:cxn>
                  <a:cxn ang="0">
                    <a:pos x="55" y="25"/>
                  </a:cxn>
                  <a:cxn ang="0">
                    <a:pos x="50" y="35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5"/>
                    </a:lnTo>
                    <a:lnTo>
                      <a:pt x="55" y="25"/>
                    </a:lnTo>
                    <a:lnTo>
                      <a:pt x="50" y="35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9" name="Freeform 315"/>
              <p:cNvSpPr>
                <a:spLocks/>
              </p:cNvSpPr>
              <p:nvPr/>
            </p:nvSpPr>
            <p:spPr bwMode="auto">
              <a:xfrm>
                <a:off x="4220" y="2266"/>
                <a:ext cx="75" cy="95"/>
              </a:xfrm>
              <a:custGeom>
                <a:avLst/>
                <a:gdLst/>
                <a:ahLst/>
                <a:cxnLst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5" y="95"/>
                  </a:cxn>
                  <a:cxn ang="0">
                    <a:pos x="20" y="90"/>
                  </a:cxn>
                  <a:cxn ang="0">
                    <a:pos x="10" y="90"/>
                  </a:cxn>
                  <a:cxn ang="0">
                    <a:pos x="10" y="85"/>
                  </a:cxn>
                  <a:cxn ang="0">
                    <a:pos x="5" y="80"/>
                  </a:cxn>
                  <a:cxn ang="0">
                    <a:pos x="5" y="70"/>
                  </a:cxn>
                  <a:cxn ang="0">
                    <a:pos x="0" y="65"/>
                  </a:cxn>
                  <a:cxn ang="0">
                    <a:pos x="0" y="5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50"/>
                  </a:cxn>
                  <a:cxn ang="0">
                    <a:pos x="20" y="60"/>
                  </a:cxn>
                  <a:cxn ang="0">
                    <a:pos x="20" y="70"/>
                  </a:cxn>
                  <a:cxn ang="0">
                    <a:pos x="20" y="75"/>
                  </a:cxn>
                  <a:cxn ang="0">
                    <a:pos x="25" y="80"/>
                  </a:cxn>
                  <a:cxn ang="0">
                    <a:pos x="30" y="80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55" y="75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60" y="50"/>
                  </a:cxn>
                  <a:cxn ang="0">
                    <a:pos x="60" y="0"/>
                  </a:cxn>
                  <a:cxn ang="0">
                    <a:pos x="75" y="0"/>
                  </a:cxn>
                  <a:cxn ang="0">
                    <a:pos x="75" y="95"/>
                  </a:cxn>
                  <a:cxn ang="0">
                    <a:pos x="65" y="95"/>
                  </a:cxn>
                </a:cxnLst>
                <a:rect l="0" t="0" r="r" b="b"/>
                <a:pathLst>
                  <a:path w="75" h="95">
                    <a:moveTo>
                      <a:pt x="65" y="95"/>
                    </a:moveTo>
                    <a:lnTo>
                      <a:pt x="65" y="80"/>
                    </a:lnTo>
                    <a:lnTo>
                      <a:pt x="55" y="90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5" y="95"/>
                    </a:lnTo>
                    <a:lnTo>
                      <a:pt x="20" y="90"/>
                    </a:lnTo>
                    <a:lnTo>
                      <a:pt x="10" y="90"/>
                    </a:lnTo>
                    <a:lnTo>
                      <a:pt x="10" y="85"/>
                    </a:lnTo>
                    <a:lnTo>
                      <a:pt x="5" y="80"/>
                    </a:lnTo>
                    <a:lnTo>
                      <a:pt x="5" y="70"/>
                    </a:lnTo>
                    <a:lnTo>
                      <a:pt x="0" y="65"/>
                    </a:lnTo>
                    <a:lnTo>
                      <a:pt x="0" y="5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0"/>
                    </a:lnTo>
                    <a:lnTo>
                      <a:pt x="20" y="60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0" y="70"/>
                    </a:lnTo>
                    <a:lnTo>
                      <a:pt x="60" y="60"/>
                    </a:lnTo>
                    <a:lnTo>
                      <a:pt x="60" y="50"/>
                    </a:lnTo>
                    <a:lnTo>
                      <a:pt x="60" y="0"/>
                    </a:lnTo>
                    <a:lnTo>
                      <a:pt x="75" y="0"/>
                    </a:lnTo>
                    <a:lnTo>
                      <a:pt x="75" y="95"/>
                    </a:lnTo>
                    <a:lnTo>
                      <a:pt x="65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8" name="Freeform 314"/>
              <p:cNvSpPr>
                <a:spLocks noEditPoints="1"/>
              </p:cNvSpPr>
              <p:nvPr/>
            </p:nvSpPr>
            <p:spPr bwMode="auto">
              <a:xfrm>
                <a:off x="4315" y="2231"/>
                <a:ext cx="80" cy="130"/>
              </a:xfrm>
              <a:custGeom>
                <a:avLst/>
                <a:gdLst/>
                <a:ahLst/>
                <a:cxnLst>
                  <a:cxn ang="0">
                    <a:pos x="70" y="130"/>
                  </a:cxn>
                  <a:cxn ang="0">
                    <a:pos x="70" y="115"/>
                  </a:cxn>
                  <a:cxn ang="0">
                    <a:pos x="60" y="125"/>
                  </a:cxn>
                  <a:cxn ang="0">
                    <a:pos x="50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0" y="125"/>
                  </a:cxn>
                  <a:cxn ang="0">
                    <a:pos x="15" y="115"/>
                  </a:cxn>
                  <a:cxn ang="0">
                    <a:pos x="5" y="105"/>
                  </a:cxn>
                  <a:cxn ang="0">
                    <a:pos x="5" y="95"/>
                  </a:cxn>
                  <a:cxn ang="0">
                    <a:pos x="0" y="80"/>
                  </a:cxn>
                  <a:cxn ang="0">
                    <a:pos x="0" y="70"/>
                  </a:cxn>
                  <a:cxn ang="0">
                    <a:pos x="5" y="55"/>
                  </a:cxn>
                  <a:cxn ang="0">
                    <a:pos x="10" y="45"/>
                  </a:cxn>
                  <a:cxn ang="0">
                    <a:pos x="20" y="40"/>
                  </a:cxn>
                  <a:cxn ang="0">
                    <a:pos x="30" y="35"/>
                  </a:cxn>
                  <a:cxn ang="0">
                    <a:pos x="40" y="35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60" y="40"/>
                  </a:cxn>
                  <a:cxn ang="0">
                    <a:pos x="65" y="45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80" y="130"/>
                  </a:cxn>
                  <a:cxn ang="0">
                    <a:pos x="70" y="130"/>
                  </a:cxn>
                  <a:cxn ang="0">
                    <a:pos x="20" y="80"/>
                  </a:cxn>
                  <a:cxn ang="0">
                    <a:pos x="20" y="95"/>
                  </a:cxn>
                  <a:cxn ang="0">
                    <a:pos x="25" y="110"/>
                  </a:cxn>
                  <a:cxn ang="0">
                    <a:pos x="35" y="115"/>
                  </a:cxn>
                  <a:cxn ang="0">
                    <a:pos x="45" y="115"/>
                  </a:cxn>
                  <a:cxn ang="0">
                    <a:pos x="55" y="115"/>
                  </a:cxn>
                  <a:cxn ang="0">
                    <a:pos x="60" y="110"/>
                  </a:cxn>
                  <a:cxn ang="0">
                    <a:pos x="65" y="100"/>
                  </a:cxn>
                  <a:cxn ang="0">
                    <a:pos x="70" y="85"/>
                  </a:cxn>
                  <a:cxn ang="0">
                    <a:pos x="65" y="65"/>
                  </a:cxn>
                  <a:cxn ang="0">
                    <a:pos x="60" y="55"/>
                  </a:cxn>
                  <a:cxn ang="0">
                    <a:pos x="50" y="50"/>
                  </a:cxn>
                  <a:cxn ang="0">
                    <a:pos x="40" y="45"/>
                  </a:cxn>
                  <a:cxn ang="0">
                    <a:pos x="35" y="50"/>
                  </a:cxn>
                  <a:cxn ang="0">
                    <a:pos x="25" y="55"/>
                  </a:cxn>
                  <a:cxn ang="0">
                    <a:pos x="20" y="65"/>
                  </a:cxn>
                  <a:cxn ang="0">
                    <a:pos x="20" y="80"/>
                  </a:cxn>
                </a:cxnLst>
                <a:rect l="0" t="0" r="r" b="b"/>
                <a:pathLst>
                  <a:path w="80" h="130">
                    <a:moveTo>
                      <a:pt x="70" y="130"/>
                    </a:moveTo>
                    <a:lnTo>
                      <a:pt x="70" y="115"/>
                    </a:lnTo>
                    <a:lnTo>
                      <a:pt x="60" y="125"/>
                    </a:lnTo>
                    <a:lnTo>
                      <a:pt x="50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0" y="125"/>
                    </a:lnTo>
                    <a:lnTo>
                      <a:pt x="15" y="115"/>
                    </a:lnTo>
                    <a:lnTo>
                      <a:pt x="5" y="105"/>
                    </a:lnTo>
                    <a:lnTo>
                      <a:pt x="5" y="95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5" y="55"/>
                    </a:lnTo>
                    <a:lnTo>
                      <a:pt x="10" y="45"/>
                    </a:lnTo>
                    <a:lnTo>
                      <a:pt x="20" y="40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0" y="35"/>
                    </a:lnTo>
                    <a:lnTo>
                      <a:pt x="55" y="35"/>
                    </a:lnTo>
                    <a:lnTo>
                      <a:pt x="60" y="40"/>
                    </a:lnTo>
                    <a:lnTo>
                      <a:pt x="65" y="45"/>
                    </a:lnTo>
                    <a:lnTo>
                      <a:pt x="65" y="0"/>
                    </a:lnTo>
                    <a:lnTo>
                      <a:pt x="80" y="0"/>
                    </a:lnTo>
                    <a:lnTo>
                      <a:pt x="80" y="130"/>
                    </a:lnTo>
                    <a:lnTo>
                      <a:pt x="70" y="130"/>
                    </a:lnTo>
                    <a:close/>
                    <a:moveTo>
                      <a:pt x="20" y="80"/>
                    </a:moveTo>
                    <a:lnTo>
                      <a:pt x="20" y="95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5" y="115"/>
                    </a:lnTo>
                    <a:lnTo>
                      <a:pt x="55" y="115"/>
                    </a:lnTo>
                    <a:lnTo>
                      <a:pt x="60" y="110"/>
                    </a:lnTo>
                    <a:lnTo>
                      <a:pt x="65" y="100"/>
                    </a:lnTo>
                    <a:lnTo>
                      <a:pt x="70" y="85"/>
                    </a:lnTo>
                    <a:lnTo>
                      <a:pt x="65" y="65"/>
                    </a:lnTo>
                    <a:lnTo>
                      <a:pt x="60" y="55"/>
                    </a:lnTo>
                    <a:lnTo>
                      <a:pt x="50" y="50"/>
                    </a:lnTo>
                    <a:lnTo>
                      <a:pt x="40" y="45"/>
                    </a:lnTo>
                    <a:lnTo>
                      <a:pt x="35" y="50"/>
                    </a:lnTo>
                    <a:lnTo>
                      <a:pt x="25" y="55"/>
                    </a:lnTo>
                    <a:lnTo>
                      <a:pt x="20" y="65"/>
                    </a:lnTo>
                    <a:lnTo>
                      <a:pt x="2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7" name="Freeform 313"/>
              <p:cNvSpPr>
                <a:spLocks noEditPoints="1"/>
              </p:cNvSpPr>
              <p:nvPr/>
            </p:nvSpPr>
            <p:spPr bwMode="auto">
              <a:xfrm>
                <a:off x="4420" y="2231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6" name="Freeform 312"/>
              <p:cNvSpPr>
                <a:spLocks noEditPoints="1"/>
              </p:cNvSpPr>
              <p:nvPr/>
            </p:nvSpPr>
            <p:spPr bwMode="auto">
              <a:xfrm>
                <a:off x="4455" y="2266"/>
                <a:ext cx="90" cy="9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5" y="30"/>
                  </a:cxn>
                  <a:cxn ang="0">
                    <a:pos x="10" y="20"/>
                  </a:cxn>
                  <a:cxn ang="0">
                    <a:pos x="15" y="1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5" y="20"/>
                  </a:cxn>
                  <a:cxn ang="0">
                    <a:pos x="85" y="30"/>
                  </a:cxn>
                  <a:cxn ang="0">
                    <a:pos x="90" y="45"/>
                  </a:cxn>
                  <a:cxn ang="0">
                    <a:pos x="85" y="60"/>
                  </a:cxn>
                  <a:cxn ang="0">
                    <a:pos x="85" y="75"/>
                  </a:cxn>
                  <a:cxn ang="0">
                    <a:pos x="75" y="80"/>
                  </a:cxn>
                  <a:cxn ang="0">
                    <a:pos x="70" y="90"/>
                  </a:cxn>
                  <a:cxn ang="0">
                    <a:pos x="55" y="95"/>
                  </a:cxn>
                  <a:cxn ang="0">
                    <a:pos x="45" y="95"/>
                  </a:cxn>
                  <a:cxn ang="0">
                    <a:pos x="25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45"/>
                  </a:cxn>
                  <a:cxn ang="0">
                    <a:pos x="20" y="45"/>
                  </a:cxn>
                  <a:cxn ang="0">
                    <a:pos x="20" y="60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5" y="80"/>
                  </a:cxn>
                  <a:cxn ang="0">
                    <a:pos x="65" y="75"/>
                  </a:cxn>
                  <a:cxn ang="0">
                    <a:pos x="70" y="60"/>
                  </a:cxn>
                  <a:cxn ang="0">
                    <a:pos x="70" y="45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20" y="45"/>
                  </a:cxn>
                </a:cxnLst>
                <a:rect l="0" t="0" r="r" b="b"/>
                <a:pathLst>
                  <a:path w="90" h="95">
                    <a:moveTo>
                      <a:pt x="0" y="45"/>
                    </a:moveTo>
                    <a:lnTo>
                      <a:pt x="5" y="30"/>
                    </a:lnTo>
                    <a:lnTo>
                      <a:pt x="10" y="20"/>
                    </a:lnTo>
                    <a:lnTo>
                      <a:pt x="15" y="10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5" y="20"/>
                    </a:lnTo>
                    <a:lnTo>
                      <a:pt x="85" y="30"/>
                    </a:lnTo>
                    <a:lnTo>
                      <a:pt x="90" y="45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75" y="80"/>
                    </a:lnTo>
                    <a:lnTo>
                      <a:pt x="70" y="90"/>
                    </a:lnTo>
                    <a:lnTo>
                      <a:pt x="55" y="95"/>
                    </a:lnTo>
                    <a:lnTo>
                      <a:pt x="45" y="95"/>
                    </a:lnTo>
                    <a:lnTo>
                      <a:pt x="25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45"/>
                    </a:lnTo>
                    <a:close/>
                    <a:moveTo>
                      <a:pt x="20" y="45"/>
                    </a:moveTo>
                    <a:lnTo>
                      <a:pt x="20" y="60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5" y="80"/>
                    </a:lnTo>
                    <a:lnTo>
                      <a:pt x="65" y="75"/>
                    </a:lnTo>
                    <a:lnTo>
                      <a:pt x="70" y="60"/>
                    </a:lnTo>
                    <a:lnTo>
                      <a:pt x="70" y="45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2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5" name="Freeform 311"/>
              <p:cNvSpPr>
                <a:spLocks noEditPoints="1"/>
              </p:cNvSpPr>
              <p:nvPr/>
            </p:nvSpPr>
            <p:spPr bwMode="auto">
              <a:xfrm>
                <a:off x="3970" y="2411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5"/>
                  </a:cxn>
                  <a:cxn ang="0">
                    <a:pos x="55" y="25"/>
                  </a:cxn>
                  <a:cxn ang="0">
                    <a:pos x="50" y="35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5"/>
                    </a:lnTo>
                    <a:lnTo>
                      <a:pt x="55" y="25"/>
                    </a:lnTo>
                    <a:lnTo>
                      <a:pt x="50" y="35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4" name="Freeform 310"/>
              <p:cNvSpPr>
                <a:spLocks/>
              </p:cNvSpPr>
              <p:nvPr/>
            </p:nvSpPr>
            <p:spPr bwMode="auto">
              <a:xfrm>
                <a:off x="4100" y="2446"/>
                <a:ext cx="13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5"/>
                  </a:cxn>
                  <a:cxn ang="0">
                    <a:pos x="80" y="5"/>
                  </a:cxn>
                  <a:cxn ang="0">
                    <a:pos x="90" y="0"/>
                  </a:cxn>
                  <a:cxn ang="0">
                    <a:pos x="100" y="0"/>
                  </a:cxn>
                  <a:cxn ang="0">
                    <a:pos x="110" y="0"/>
                  </a:cxn>
                  <a:cxn ang="0">
                    <a:pos x="120" y="5"/>
                  </a:cxn>
                  <a:cxn ang="0">
                    <a:pos x="125" y="15"/>
                  </a:cxn>
                  <a:cxn ang="0">
                    <a:pos x="130" y="30"/>
                  </a:cxn>
                  <a:cxn ang="0">
                    <a:pos x="130" y="95"/>
                  </a:cxn>
                  <a:cxn ang="0">
                    <a:pos x="115" y="95"/>
                  </a:cxn>
                  <a:cxn ang="0">
                    <a:pos x="115" y="35"/>
                  </a:cxn>
                  <a:cxn ang="0">
                    <a:pos x="110" y="25"/>
                  </a:cxn>
                  <a:cxn ang="0">
                    <a:pos x="110" y="20"/>
                  </a:cxn>
                  <a:cxn ang="0">
                    <a:pos x="110" y="15"/>
                  </a:cxn>
                  <a:cxn ang="0">
                    <a:pos x="105" y="15"/>
                  </a:cxn>
                  <a:cxn ang="0">
                    <a:pos x="100" y="10"/>
                  </a:cxn>
                  <a:cxn ang="0">
                    <a:pos x="95" y="10"/>
                  </a:cxn>
                  <a:cxn ang="0">
                    <a:pos x="85" y="15"/>
                  </a:cxn>
                  <a:cxn ang="0">
                    <a:pos x="80" y="20"/>
                  </a:cxn>
                  <a:cxn ang="0">
                    <a:pos x="75" y="25"/>
                  </a:cxn>
                  <a:cxn ang="0">
                    <a:pos x="75" y="40"/>
                  </a:cxn>
                  <a:cxn ang="0">
                    <a:pos x="75" y="95"/>
                  </a:cxn>
                  <a:cxn ang="0">
                    <a:pos x="60" y="95"/>
                  </a:cxn>
                  <a:cxn ang="0">
                    <a:pos x="60" y="30"/>
                  </a:cxn>
                  <a:cxn ang="0">
                    <a:pos x="55" y="25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5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20" y="45"/>
                  </a:cxn>
                  <a:cxn ang="0">
                    <a:pos x="20" y="95"/>
                  </a:cxn>
                  <a:cxn ang="0">
                    <a:pos x="0" y="95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5"/>
                    </a:lnTo>
                    <a:lnTo>
                      <a:pt x="80" y="5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10" y="0"/>
                    </a:lnTo>
                    <a:lnTo>
                      <a:pt x="120" y="5"/>
                    </a:lnTo>
                    <a:lnTo>
                      <a:pt x="125" y="15"/>
                    </a:lnTo>
                    <a:lnTo>
                      <a:pt x="130" y="30"/>
                    </a:lnTo>
                    <a:lnTo>
                      <a:pt x="130" y="95"/>
                    </a:lnTo>
                    <a:lnTo>
                      <a:pt x="115" y="95"/>
                    </a:lnTo>
                    <a:lnTo>
                      <a:pt x="115" y="35"/>
                    </a:lnTo>
                    <a:lnTo>
                      <a:pt x="110" y="25"/>
                    </a:lnTo>
                    <a:lnTo>
                      <a:pt x="110" y="20"/>
                    </a:lnTo>
                    <a:lnTo>
                      <a:pt x="110" y="15"/>
                    </a:lnTo>
                    <a:lnTo>
                      <a:pt x="105" y="15"/>
                    </a:lnTo>
                    <a:lnTo>
                      <a:pt x="100" y="10"/>
                    </a:lnTo>
                    <a:lnTo>
                      <a:pt x="95" y="10"/>
                    </a:lnTo>
                    <a:lnTo>
                      <a:pt x="85" y="15"/>
                    </a:lnTo>
                    <a:lnTo>
                      <a:pt x="80" y="20"/>
                    </a:lnTo>
                    <a:lnTo>
                      <a:pt x="75" y="25"/>
                    </a:lnTo>
                    <a:lnTo>
                      <a:pt x="75" y="40"/>
                    </a:lnTo>
                    <a:lnTo>
                      <a:pt x="75" y="95"/>
                    </a:lnTo>
                    <a:lnTo>
                      <a:pt x="60" y="95"/>
                    </a:lnTo>
                    <a:lnTo>
                      <a:pt x="60" y="30"/>
                    </a:lnTo>
                    <a:lnTo>
                      <a:pt x="55" y="25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20" y="45"/>
                    </a:lnTo>
                    <a:lnTo>
                      <a:pt x="2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3" name="Freeform 309"/>
              <p:cNvSpPr>
                <a:spLocks noEditPoints="1"/>
              </p:cNvSpPr>
              <p:nvPr/>
            </p:nvSpPr>
            <p:spPr bwMode="auto">
              <a:xfrm>
                <a:off x="4250" y="2446"/>
                <a:ext cx="85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0" y="35"/>
                  </a:cxn>
                  <a:cxn ang="0">
                    <a:pos x="85" y="45"/>
                  </a:cxn>
                  <a:cxn ang="0">
                    <a:pos x="80" y="60"/>
                  </a:cxn>
                  <a:cxn ang="0">
                    <a:pos x="80" y="70"/>
                  </a:cxn>
                  <a:cxn ang="0">
                    <a:pos x="70" y="80"/>
                  </a:cxn>
                  <a:cxn ang="0">
                    <a:pos x="65" y="90"/>
                  </a:cxn>
                  <a:cxn ang="0">
                    <a:pos x="55" y="95"/>
                  </a:cxn>
                  <a:cxn ang="0">
                    <a:pos x="40" y="95"/>
                  </a:cxn>
                  <a:cxn ang="0">
                    <a:pos x="35" y="95"/>
                  </a:cxn>
                  <a:cxn ang="0">
                    <a:pos x="30" y="90"/>
                  </a:cxn>
                  <a:cxn ang="0">
                    <a:pos x="20" y="90"/>
                  </a:cxn>
                  <a:cxn ang="0">
                    <a:pos x="20" y="85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15" y="45"/>
                  </a:cxn>
                  <a:cxn ang="0">
                    <a:pos x="20" y="60"/>
                  </a:cxn>
                  <a:cxn ang="0">
                    <a:pos x="25" y="75"/>
                  </a:cxn>
                  <a:cxn ang="0">
                    <a:pos x="30" y="80"/>
                  </a:cxn>
                  <a:cxn ang="0">
                    <a:pos x="40" y="80"/>
                  </a:cxn>
                  <a:cxn ang="0">
                    <a:pos x="50" y="80"/>
                  </a:cxn>
                  <a:cxn ang="0">
                    <a:pos x="60" y="75"/>
                  </a:cxn>
                  <a:cxn ang="0">
                    <a:pos x="65" y="60"/>
                  </a:cxn>
                  <a:cxn ang="0">
                    <a:pos x="65" y="45"/>
                  </a:cxn>
                  <a:cxn ang="0">
                    <a:pos x="65" y="30"/>
                  </a:cxn>
                  <a:cxn ang="0">
                    <a:pos x="60" y="20"/>
                  </a:cxn>
                  <a:cxn ang="0">
                    <a:pos x="50" y="10"/>
                  </a:cxn>
                  <a:cxn ang="0">
                    <a:pos x="40" y="10"/>
                  </a:cxn>
                  <a:cxn ang="0">
                    <a:pos x="35" y="10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</a:cxnLst>
                <a:rect l="0" t="0" r="r" b="b"/>
                <a:pathLst>
                  <a:path w="85" h="130">
                    <a:moveTo>
                      <a:pt x="0" y="13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0" y="35"/>
                    </a:lnTo>
                    <a:lnTo>
                      <a:pt x="85" y="45"/>
                    </a:lnTo>
                    <a:lnTo>
                      <a:pt x="80" y="60"/>
                    </a:lnTo>
                    <a:lnTo>
                      <a:pt x="80" y="70"/>
                    </a:lnTo>
                    <a:lnTo>
                      <a:pt x="70" y="80"/>
                    </a:lnTo>
                    <a:lnTo>
                      <a:pt x="65" y="90"/>
                    </a:lnTo>
                    <a:lnTo>
                      <a:pt x="55" y="95"/>
                    </a:lnTo>
                    <a:lnTo>
                      <a:pt x="40" y="95"/>
                    </a:lnTo>
                    <a:lnTo>
                      <a:pt x="35" y="95"/>
                    </a:lnTo>
                    <a:lnTo>
                      <a:pt x="30" y="90"/>
                    </a:lnTo>
                    <a:lnTo>
                      <a:pt x="20" y="90"/>
                    </a:lnTo>
                    <a:lnTo>
                      <a:pt x="20" y="8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15" y="45"/>
                    </a:moveTo>
                    <a:lnTo>
                      <a:pt x="20" y="60"/>
                    </a:lnTo>
                    <a:lnTo>
                      <a:pt x="25" y="75"/>
                    </a:lnTo>
                    <a:lnTo>
                      <a:pt x="30" y="80"/>
                    </a:lnTo>
                    <a:lnTo>
                      <a:pt x="40" y="80"/>
                    </a:lnTo>
                    <a:lnTo>
                      <a:pt x="50" y="80"/>
                    </a:lnTo>
                    <a:lnTo>
                      <a:pt x="60" y="75"/>
                    </a:lnTo>
                    <a:lnTo>
                      <a:pt x="65" y="60"/>
                    </a:lnTo>
                    <a:lnTo>
                      <a:pt x="65" y="45"/>
                    </a:lnTo>
                    <a:lnTo>
                      <a:pt x="65" y="30"/>
                    </a:lnTo>
                    <a:lnTo>
                      <a:pt x="60" y="20"/>
                    </a:lnTo>
                    <a:lnTo>
                      <a:pt x="50" y="10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2" name="Rectangle 308"/>
              <p:cNvSpPr>
                <a:spLocks noChangeArrowheads="1"/>
              </p:cNvSpPr>
              <p:nvPr/>
            </p:nvSpPr>
            <p:spPr bwMode="auto">
              <a:xfrm>
                <a:off x="4350" y="2411"/>
                <a:ext cx="20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1" name="Freeform 307"/>
              <p:cNvSpPr>
                <a:spLocks noEditPoints="1"/>
              </p:cNvSpPr>
              <p:nvPr/>
            </p:nvSpPr>
            <p:spPr bwMode="auto">
              <a:xfrm>
                <a:off x="4390" y="2411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0" name="Freeform 306"/>
              <p:cNvSpPr>
                <a:spLocks/>
              </p:cNvSpPr>
              <p:nvPr/>
            </p:nvSpPr>
            <p:spPr bwMode="auto">
              <a:xfrm>
                <a:off x="4420" y="2406"/>
                <a:ext cx="55" cy="135"/>
              </a:xfrm>
              <a:custGeom>
                <a:avLst/>
                <a:gdLst/>
                <a:ahLst/>
                <a:cxnLst>
                  <a:cxn ang="0">
                    <a:pos x="15" y="135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55" y="5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40" y="15"/>
                  </a:cxn>
                  <a:cxn ang="0">
                    <a:pos x="35" y="20"/>
                  </a:cxn>
                  <a:cxn ang="0">
                    <a:pos x="30" y="25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50" y="40"/>
                  </a:cxn>
                  <a:cxn ang="0">
                    <a:pos x="50" y="50"/>
                  </a:cxn>
                  <a:cxn ang="0">
                    <a:pos x="30" y="50"/>
                  </a:cxn>
                  <a:cxn ang="0">
                    <a:pos x="30" y="135"/>
                  </a:cxn>
                  <a:cxn ang="0">
                    <a:pos x="15" y="135"/>
                  </a:cxn>
                </a:cxnLst>
                <a:rect l="0" t="0" r="r" b="b"/>
                <a:pathLst>
                  <a:path w="55" h="135">
                    <a:moveTo>
                      <a:pt x="15" y="135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5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30" y="25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50" y="40"/>
                    </a:lnTo>
                    <a:lnTo>
                      <a:pt x="50" y="50"/>
                    </a:lnTo>
                    <a:lnTo>
                      <a:pt x="30" y="50"/>
                    </a:lnTo>
                    <a:lnTo>
                      <a:pt x="30" y="135"/>
                    </a:lnTo>
                    <a:lnTo>
                      <a:pt x="15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9" name="Freeform 305"/>
              <p:cNvSpPr>
                <a:spLocks noEditPoints="1"/>
              </p:cNvSpPr>
              <p:nvPr/>
            </p:nvSpPr>
            <p:spPr bwMode="auto">
              <a:xfrm>
                <a:off x="4480" y="2411"/>
                <a:ext cx="20" cy="13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5"/>
                  </a:cxn>
                  <a:cxn ang="0">
                    <a:pos x="0" y="15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5"/>
                    </a:lnTo>
                    <a:lnTo>
                      <a:pt x="0" y="15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8" name="Freeform 304"/>
              <p:cNvSpPr>
                <a:spLocks noEditPoints="1"/>
              </p:cNvSpPr>
              <p:nvPr/>
            </p:nvSpPr>
            <p:spPr bwMode="auto">
              <a:xfrm>
                <a:off x="4515" y="2446"/>
                <a:ext cx="90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5" y="85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5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45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5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5" y="20"/>
                  </a:cxn>
                  <a:cxn ang="0">
                    <a:pos x="85" y="30"/>
                  </a:cxn>
                  <a:cxn ang="0">
                    <a:pos x="90" y="45"/>
                  </a:cxn>
                  <a:cxn ang="0">
                    <a:pos x="90" y="50"/>
                  </a:cxn>
                  <a:cxn ang="0">
                    <a:pos x="90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5" y="80"/>
                  </a:cxn>
                  <a:cxn ang="0">
                    <a:pos x="60" y="75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20" y="35"/>
                  </a:cxn>
                  <a:cxn ang="0">
                    <a:pos x="70" y="35"/>
                  </a:cxn>
                  <a:cxn ang="0">
                    <a:pos x="70" y="25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35"/>
                  </a:cxn>
                </a:cxnLst>
                <a:rect l="0" t="0" r="r" b="b"/>
                <a:pathLst>
                  <a:path w="90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5" y="85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5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45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5" y="20"/>
                    </a:lnTo>
                    <a:lnTo>
                      <a:pt x="85" y="30"/>
                    </a:lnTo>
                    <a:lnTo>
                      <a:pt x="90" y="45"/>
                    </a:lnTo>
                    <a:lnTo>
                      <a:pt x="90" y="50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20" y="35"/>
                    </a:moveTo>
                    <a:lnTo>
                      <a:pt x="70" y="35"/>
                    </a:lnTo>
                    <a:lnTo>
                      <a:pt x="70" y="25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7" name="Freeform 303"/>
              <p:cNvSpPr>
                <a:spLocks/>
              </p:cNvSpPr>
              <p:nvPr/>
            </p:nvSpPr>
            <p:spPr bwMode="auto">
              <a:xfrm>
                <a:off x="4620" y="2446"/>
                <a:ext cx="5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5"/>
                  </a:cxn>
                  <a:cxn ang="0">
                    <a:pos x="45" y="15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20" y="45"/>
                  </a:cxn>
                  <a:cxn ang="0">
                    <a:pos x="20" y="95"/>
                  </a:cxn>
                  <a:cxn ang="0">
                    <a:pos x="0" y="95"/>
                  </a:cxn>
                </a:cxnLst>
                <a:rect l="0" t="0" r="r" b="b"/>
                <a:pathLst>
                  <a:path w="55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5"/>
                    </a:lnTo>
                    <a:lnTo>
                      <a:pt x="45" y="15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20" y="45"/>
                    </a:lnTo>
                    <a:lnTo>
                      <a:pt x="2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6" name="Freeform 302"/>
              <p:cNvSpPr>
                <a:spLocks noEditPoints="1"/>
              </p:cNvSpPr>
              <p:nvPr/>
            </p:nvSpPr>
            <p:spPr bwMode="auto">
              <a:xfrm>
                <a:off x="1770" y="1962"/>
                <a:ext cx="95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65" y="0"/>
                  </a:cxn>
                  <a:cxn ang="0">
                    <a:pos x="75" y="5"/>
                  </a:cxn>
                  <a:cxn ang="0">
                    <a:pos x="85" y="5"/>
                  </a:cxn>
                  <a:cxn ang="0">
                    <a:pos x="90" y="10"/>
                  </a:cxn>
                  <a:cxn ang="0">
                    <a:pos x="95" y="20"/>
                  </a:cxn>
                  <a:cxn ang="0">
                    <a:pos x="95" y="30"/>
                  </a:cxn>
                  <a:cxn ang="0">
                    <a:pos x="95" y="35"/>
                  </a:cxn>
                  <a:cxn ang="0">
                    <a:pos x="95" y="50"/>
                  </a:cxn>
                  <a:cxn ang="0">
                    <a:pos x="85" y="65"/>
                  </a:cxn>
                  <a:cxn ang="0">
                    <a:pos x="80" y="70"/>
                  </a:cxn>
                  <a:cxn ang="0">
                    <a:pos x="65" y="75"/>
                  </a:cxn>
                  <a:cxn ang="0">
                    <a:pos x="50" y="75"/>
                  </a:cxn>
                  <a:cxn ang="0">
                    <a:pos x="15" y="75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15" y="60"/>
                  </a:cxn>
                  <a:cxn ang="0">
                    <a:pos x="50" y="60"/>
                  </a:cxn>
                  <a:cxn ang="0">
                    <a:pos x="65" y="60"/>
                  </a:cxn>
                  <a:cxn ang="0">
                    <a:pos x="70" y="55"/>
                  </a:cxn>
                  <a:cxn ang="0">
                    <a:pos x="80" y="45"/>
                  </a:cxn>
                  <a:cxn ang="0">
                    <a:pos x="80" y="40"/>
                  </a:cxn>
                  <a:cxn ang="0">
                    <a:pos x="80" y="30"/>
                  </a:cxn>
                  <a:cxn ang="0">
                    <a:pos x="75" y="25"/>
                  </a:cxn>
                  <a:cxn ang="0">
                    <a:pos x="70" y="20"/>
                  </a:cxn>
                  <a:cxn ang="0">
                    <a:pos x="65" y="15"/>
                  </a:cxn>
                  <a:cxn ang="0">
                    <a:pos x="60" y="15"/>
                  </a:cxn>
                  <a:cxn ang="0">
                    <a:pos x="50" y="15"/>
                  </a:cxn>
                  <a:cxn ang="0">
                    <a:pos x="15" y="15"/>
                  </a:cxn>
                  <a:cxn ang="0">
                    <a:pos x="15" y="60"/>
                  </a:cxn>
                </a:cxnLst>
                <a:rect l="0" t="0" r="r" b="b"/>
                <a:pathLst>
                  <a:path w="95" h="130">
                    <a:moveTo>
                      <a:pt x="0" y="130"/>
                    </a:moveTo>
                    <a:lnTo>
                      <a:pt x="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5" y="5"/>
                    </a:lnTo>
                    <a:lnTo>
                      <a:pt x="85" y="5"/>
                    </a:lnTo>
                    <a:lnTo>
                      <a:pt x="90" y="10"/>
                    </a:lnTo>
                    <a:lnTo>
                      <a:pt x="95" y="20"/>
                    </a:lnTo>
                    <a:lnTo>
                      <a:pt x="95" y="30"/>
                    </a:lnTo>
                    <a:lnTo>
                      <a:pt x="95" y="35"/>
                    </a:lnTo>
                    <a:lnTo>
                      <a:pt x="95" y="50"/>
                    </a:lnTo>
                    <a:lnTo>
                      <a:pt x="85" y="65"/>
                    </a:lnTo>
                    <a:lnTo>
                      <a:pt x="80" y="70"/>
                    </a:lnTo>
                    <a:lnTo>
                      <a:pt x="65" y="75"/>
                    </a:lnTo>
                    <a:lnTo>
                      <a:pt x="50" y="75"/>
                    </a:lnTo>
                    <a:lnTo>
                      <a:pt x="15" y="7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15" y="60"/>
                    </a:moveTo>
                    <a:lnTo>
                      <a:pt x="50" y="60"/>
                    </a:lnTo>
                    <a:lnTo>
                      <a:pt x="65" y="60"/>
                    </a:lnTo>
                    <a:lnTo>
                      <a:pt x="70" y="55"/>
                    </a:lnTo>
                    <a:lnTo>
                      <a:pt x="80" y="45"/>
                    </a:lnTo>
                    <a:lnTo>
                      <a:pt x="80" y="40"/>
                    </a:lnTo>
                    <a:lnTo>
                      <a:pt x="80" y="30"/>
                    </a:lnTo>
                    <a:lnTo>
                      <a:pt x="75" y="25"/>
                    </a:lnTo>
                    <a:lnTo>
                      <a:pt x="70" y="20"/>
                    </a:lnTo>
                    <a:lnTo>
                      <a:pt x="65" y="15"/>
                    </a:lnTo>
                    <a:lnTo>
                      <a:pt x="60" y="15"/>
                    </a:lnTo>
                    <a:lnTo>
                      <a:pt x="50" y="15"/>
                    </a:lnTo>
                    <a:lnTo>
                      <a:pt x="15" y="15"/>
                    </a:lnTo>
                    <a:lnTo>
                      <a:pt x="15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5" name="Freeform 301"/>
              <p:cNvSpPr>
                <a:spLocks/>
              </p:cNvSpPr>
              <p:nvPr/>
            </p:nvSpPr>
            <p:spPr bwMode="auto">
              <a:xfrm>
                <a:off x="1885" y="1997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4" name="Freeform 300"/>
              <p:cNvSpPr>
                <a:spLocks noEditPoints="1"/>
              </p:cNvSpPr>
              <p:nvPr/>
            </p:nvSpPr>
            <p:spPr bwMode="auto">
              <a:xfrm>
                <a:off x="1940" y="1997"/>
                <a:ext cx="85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5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40"/>
                  </a:cxn>
                </a:cxnLst>
                <a:rect l="0" t="0" r="r" b="b"/>
                <a:pathLst>
                  <a:path w="85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5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3" name="Freeform 299"/>
              <p:cNvSpPr>
                <a:spLocks noEditPoints="1"/>
              </p:cNvSpPr>
              <p:nvPr/>
            </p:nvSpPr>
            <p:spPr bwMode="auto">
              <a:xfrm>
                <a:off x="2075" y="1962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70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5"/>
                  </a:cxn>
                  <a:cxn ang="0">
                    <a:pos x="55" y="25"/>
                  </a:cxn>
                  <a:cxn ang="0">
                    <a:pos x="50" y="40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70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5"/>
                    </a:lnTo>
                    <a:lnTo>
                      <a:pt x="55" y="25"/>
                    </a:lnTo>
                    <a:lnTo>
                      <a:pt x="50" y="40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2" name="Freeform 298"/>
              <p:cNvSpPr>
                <a:spLocks/>
              </p:cNvSpPr>
              <p:nvPr/>
            </p:nvSpPr>
            <p:spPr bwMode="auto">
              <a:xfrm>
                <a:off x="2205" y="1997"/>
                <a:ext cx="13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0" y="5"/>
                  </a:cxn>
                  <a:cxn ang="0">
                    <a:pos x="65" y="10"/>
                  </a:cxn>
                  <a:cxn ang="0">
                    <a:pos x="70" y="15"/>
                  </a:cxn>
                  <a:cxn ang="0">
                    <a:pos x="80" y="5"/>
                  </a:cxn>
                  <a:cxn ang="0">
                    <a:pos x="90" y="0"/>
                  </a:cxn>
                  <a:cxn ang="0">
                    <a:pos x="100" y="0"/>
                  </a:cxn>
                  <a:cxn ang="0">
                    <a:pos x="110" y="0"/>
                  </a:cxn>
                  <a:cxn ang="0">
                    <a:pos x="120" y="5"/>
                  </a:cxn>
                  <a:cxn ang="0">
                    <a:pos x="125" y="15"/>
                  </a:cxn>
                  <a:cxn ang="0">
                    <a:pos x="130" y="30"/>
                  </a:cxn>
                  <a:cxn ang="0">
                    <a:pos x="130" y="95"/>
                  </a:cxn>
                  <a:cxn ang="0">
                    <a:pos x="110" y="95"/>
                  </a:cxn>
                  <a:cxn ang="0">
                    <a:pos x="110" y="35"/>
                  </a:cxn>
                  <a:cxn ang="0">
                    <a:pos x="110" y="25"/>
                  </a:cxn>
                  <a:cxn ang="0">
                    <a:pos x="110" y="20"/>
                  </a:cxn>
                  <a:cxn ang="0">
                    <a:pos x="110" y="15"/>
                  </a:cxn>
                  <a:cxn ang="0">
                    <a:pos x="105" y="15"/>
                  </a:cxn>
                  <a:cxn ang="0">
                    <a:pos x="100" y="15"/>
                  </a:cxn>
                  <a:cxn ang="0">
                    <a:pos x="95" y="10"/>
                  </a:cxn>
                  <a:cxn ang="0">
                    <a:pos x="85" y="15"/>
                  </a:cxn>
                  <a:cxn ang="0">
                    <a:pos x="80" y="20"/>
                  </a:cxn>
                  <a:cxn ang="0">
                    <a:pos x="75" y="25"/>
                  </a:cxn>
                  <a:cxn ang="0">
                    <a:pos x="75" y="40"/>
                  </a:cxn>
                  <a:cxn ang="0">
                    <a:pos x="75" y="95"/>
                  </a:cxn>
                  <a:cxn ang="0">
                    <a:pos x="55" y="95"/>
                  </a:cxn>
                  <a:cxn ang="0">
                    <a:pos x="55" y="35"/>
                  </a:cxn>
                  <a:cxn ang="0">
                    <a:pos x="55" y="25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20" y="45"/>
                  </a:cxn>
                  <a:cxn ang="0">
                    <a:pos x="20" y="95"/>
                  </a:cxn>
                  <a:cxn ang="0">
                    <a:pos x="0" y="95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80" y="5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10" y="0"/>
                    </a:lnTo>
                    <a:lnTo>
                      <a:pt x="120" y="5"/>
                    </a:lnTo>
                    <a:lnTo>
                      <a:pt x="125" y="15"/>
                    </a:lnTo>
                    <a:lnTo>
                      <a:pt x="130" y="30"/>
                    </a:lnTo>
                    <a:lnTo>
                      <a:pt x="130" y="95"/>
                    </a:lnTo>
                    <a:lnTo>
                      <a:pt x="110" y="95"/>
                    </a:lnTo>
                    <a:lnTo>
                      <a:pt x="110" y="35"/>
                    </a:lnTo>
                    <a:lnTo>
                      <a:pt x="110" y="25"/>
                    </a:lnTo>
                    <a:lnTo>
                      <a:pt x="110" y="20"/>
                    </a:lnTo>
                    <a:lnTo>
                      <a:pt x="110" y="15"/>
                    </a:lnTo>
                    <a:lnTo>
                      <a:pt x="105" y="15"/>
                    </a:lnTo>
                    <a:lnTo>
                      <a:pt x="100" y="15"/>
                    </a:lnTo>
                    <a:lnTo>
                      <a:pt x="95" y="10"/>
                    </a:lnTo>
                    <a:lnTo>
                      <a:pt x="85" y="15"/>
                    </a:lnTo>
                    <a:lnTo>
                      <a:pt x="80" y="20"/>
                    </a:lnTo>
                    <a:lnTo>
                      <a:pt x="75" y="25"/>
                    </a:lnTo>
                    <a:lnTo>
                      <a:pt x="75" y="40"/>
                    </a:lnTo>
                    <a:lnTo>
                      <a:pt x="75" y="95"/>
                    </a:lnTo>
                    <a:lnTo>
                      <a:pt x="55" y="95"/>
                    </a:lnTo>
                    <a:lnTo>
                      <a:pt x="55" y="35"/>
                    </a:lnTo>
                    <a:lnTo>
                      <a:pt x="55" y="25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20" y="45"/>
                    </a:lnTo>
                    <a:lnTo>
                      <a:pt x="2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1" name="Freeform 297"/>
              <p:cNvSpPr>
                <a:spLocks noEditPoints="1"/>
              </p:cNvSpPr>
              <p:nvPr/>
            </p:nvSpPr>
            <p:spPr bwMode="auto">
              <a:xfrm>
                <a:off x="2355" y="1997"/>
                <a:ext cx="85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0" y="10"/>
                  </a:cxn>
                  <a:cxn ang="0">
                    <a:pos x="80" y="20"/>
                  </a:cxn>
                  <a:cxn ang="0">
                    <a:pos x="80" y="35"/>
                  </a:cxn>
                  <a:cxn ang="0">
                    <a:pos x="85" y="45"/>
                  </a:cxn>
                  <a:cxn ang="0">
                    <a:pos x="80" y="60"/>
                  </a:cxn>
                  <a:cxn ang="0">
                    <a:pos x="80" y="70"/>
                  </a:cxn>
                  <a:cxn ang="0">
                    <a:pos x="70" y="80"/>
                  </a:cxn>
                  <a:cxn ang="0">
                    <a:pos x="65" y="90"/>
                  </a:cxn>
                  <a:cxn ang="0">
                    <a:pos x="55" y="95"/>
                  </a:cxn>
                  <a:cxn ang="0">
                    <a:pos x="40" y="95"/>
                  </a:cxn>
                  <a:cxn ang="0">
                    <a:pos x="35" y="95"/>
                  </a:cxn>
                  <a:cxn ang="0">
                    <a:pos x="30" y="90"/>
                  </a:cxn>
                  <a:cxn ang="0">
                    <a:pos x="20" y="90"/>
                  </a:cxn>
                  <a:cxn ang="0">
                    <a:pos x="20" y="85"/>
                  </a:cxn>
                  <a:cxn ang="0">
                    <a:pos x="20" y="129"/>
                  </a:cxn>
                  <a:cxn ang="0">
                    <a:pos x="0" y="129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0" y="80"/>
                  </a:cxn>
                  <a:cxn ang="0">
                    <a:pos x="40" y="85"/>
                  </a:cxn>
                  <a:cxn ang="0">
                    <a:pos x="50" y="80"/>
                  </a:cxn>
                  <a:cxn ang="0">
                    <a:pos x="60" y="75"/>
                  </a:cxn>
                  <a:cxn ang="0">
                    <a:pos x="65" y="60"/>
                  </a:cxn>
                  <a:cxn ang="0">
                    <a:pos x="65" y="45"/>
                  </a:cxn>
                  <a:cxn ang="0">
                    <a:pos x="65" y="30"/>
                  </a:cxn>
                  <a:cxn ang="0">
                    <a:pos x="60" y="20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50"/>
                  </a:cxn>
                </a:cxnLst>
                <a:rect l="0" t="0" r="r" b="b"/>
                <a:pathLst>
                  <a:path w="85" h="129">
                    <a:moveTo>
                      <a:pt x="0" y="129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80" y="20"/>
                    </a:lnTo>
                    <a:lnTo>
                      <a:pt x="80" y="35"/>
                    </a:lnTo>
                    <a:lnTo>
                      <a:pt x="85" y="45"/>
                    </a:lnTo>
                    <a:lnTo>
                      <a:pt x="80" y="60"/>
                    </a:lnTo>
                    <a:lnTo>
                      <a:pt x="80" y="70"/>
                    </a:lnTo>
                    <a:lnTo>
                      <a:pt x="70" y="80"/>
                    </a:lnTo>
                    <a:lnTo>
                      <a:pt x="65" y="90"/>
                    </a:lnTo>
                    <a:lnTo>
                      <a:pt x="55" y="95"/>
                    </a:lnTo>
                    <a:lnTo>
                      <a:pt x="40" y="95"/>
                    </a:lnTo>
                    <a:lnTo>
                      <a:pt x="35" y="95"/>
                    </a:lnTo>
                    <a:lnTo>
                      <a:pt x="30" y="90"/>
                    </a:lnTo>
                    <a:lnTo>
                      <a:pt x="20" y="90"/>
                    </a:lnTo>
                    <a:lnTo>
                      <a:pt x="20" y="85"/>
                    </a:lnTo>
                    <a:lnTo>
                      <a:pt x="20" y="129"/>
                    </a:lnTo>
                    <a:lnTo>
                      <a:pt x="0" y="129"/>
                    </a:lnTo>
                    <a:close/>
                    <a:moveTo>
                      <a:pt x="15" y="50"/>
                    </a:moveTo>
                    <a:lnTo>
                      <a:pt x="20" y="65"/>
                    </a:lnTo>
                    <a:lnTo>
                      <a:pt x="25" y="75"/>
                    </a:lnTo>
                    <a:lnTo>
                      <a:pt x="30" y="80"/>
                    </a:lnTo>
                    <a:lnTo>
                      <a:pt x="40" y="85"/>
                    </a:lnTo>
                    <a:lnTo>
                      <a:pt x="50" y="80"/>
                    </a:lnTo>
                    <a:lnTo>
                      <a:pt x="60" y="75"/>
                    </a:lnTo>
                    <a:lnTo>
                      <a:pt x="65" y="60"/>
                    </a:lnTo>
                    <a:lnTo>
                      <a:pt x="65" y="45"/>
                    </a:lnTo>
                    <a:lnTo>
                      <a:pt x="65" y="30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5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0" name="Rectangle 296"/>
              <p:cNvSpPr>
                <a:spLocks noChangeArrowheads="1"/>
              </p:cNvSpPr>
              <p:nvPr/>
            </p:nvSpPr>
            <p:spPr bwMode="auto">
              <a:xfrm>
                <a:off x="2455" y="1962"/>
                <a:ext cx="15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9" name="Freeform 295"/>
              <p:cNvSpPr>
                <a:spLocks noEditPoints="1"/>
              </p:cNvSpPr>
              <p:nvPr/>
            </p:nvSpPr>
            <p:spPr bwMode="auto">
              <a:xfrm>
                <a:off x="2495" y="1962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8" name="Freeform 294"/>
              <p:cNvSpPr>
                <a:spLocks/>
              </p:cNvSpPr>
              <p:nvPr/>
            </p:nvSpPr>
            <p:spPr bwMode="auto">
              <a:xfrm>
                <a:off x="2525" y="1962"/>
                <a:ext cx="55" cy="130"/>
              </a:xfrm>
              <a:custGeom>
                <a:avLst/>
                <a:gdLst/>
                <a:ahLst/>
                <a:cxnLst>
                  <a:cxn ang="0">
                    <a:pos x="15" y="130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25"/>
                  </a:cxn>
                  <a:cxn ang="0">
                    <a:pos x="15" y="15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55" y="0"/>
                  </a:cxn>
                  <a:cxn ang="0">
                    <a:pos x="55" y="15"/>
                  </a:cxn>
                  <a:cxn ang="0">
                    <a:pos x="50" y="10"/>
                  </a:cxn>
                  <a:cxn ang="0">
                    <a:pos x="45" y="1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30" y="25"/>
                  </a:cxn>
                  <a:cxn ang="0">
                    <a:pos x="30" y="35"/>
                  </a:cxn>
                  <a:cxn ang="0">
                    <a:pos x="50" y="35"/>
                  </a:cxn>
                  <a:cxn ang="0">
                    <a:pos x="50" y="50"/>
                  </a:cxn>
                  <a:cxn ang="0">
                    <a:pos x="30" y="50"/>
                  </a:cxn>
                  <a:cxn ang="0">
                    <a:pos x="30" y="130"/>
                  </a:cxn>
                  <a:cxn ang="0">
                    <a:pos x="15" y="130"/>
                  </a:cxn>
                </a:cxnLst>
                <a:rect l="0" t="0" r="r" b="b"/>
                <a:pathLst>
                  <a:path w="55" h="130">
                    <a:moveTo>
                      <a:pt x="15" y="130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15" y="35"/>
                    </a:lnTo>
                    <a:lnTo>
                      <a:pt x="15" y="25"/>
                    </a:lnTo>
                    <a:lnTo>
                      <a:pt x="15" y="15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55" y="15"/>
                    </a:lnTo>
                    <a:lnTo>
                      <a:pt x="50" y="10"/>
                    </a:lnTo>
                    <a:lnTo>
                      <a:pt x="45" y="1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30" y="35"/>
                    </a:lnTo>
                    <a:lnTo>
                      <a:pt x="50" y="35"/>
                    </a:lnTo>
                    <a:lnTo>
                      <a:pt x="50" y="50"/>
                    </a:lnTo>
                    <a:lnTo>
                      <a:pt x="30" y="50"/>
                    </a:lnTo>
                    <a:lnTo>
                      <a:pt x="30" y="130"/>
                    </a:lnTo>
                    <a:lnTo>
                      <a:pt x="15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7" name="Freeform 293"/>
              <p:cNvSpPr>
                <a:spLocks noEditPoints="1"/>
              </p:cNvSpPr>
              <p:nvPr/>
            </p:nvSpPr>
            <p:spPr bwMode="auto">
              <a:xfrm>
                <a:off x="2585" y="1962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6" name="Freeform 292"/>
              <p:cNvSpPr>
                <a:spLocks noEditPoints="1"/>
              </p:cNvSpPr>
              <p:nvPr/>
            </p:nvSpPr>
            <p:spPr bwMode="auto">
              <a:xfrm>
                <a:off x="2620" y="1997"/>
                <a:ext cx="90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5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5"/>
                  </a:cxn>
                  <a:cxn ang="0">
                    <a:pos x="90" y="45"/>
                  </a:cxn>
                  <a:cxn ang="0">
                    <a:pos x="90" y="50"/>
                  </a:cxn>
                  <a:cxn ang="0">
                    <a:pos x="85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40"/>
                  </a:cxn>
                </a:cxnLst>
                <a:rect l="0" t="0" r="r" b="b"/>
                <a:pathLst>
                  <a:path w="90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5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5"/>
                    </a:lnTo>
                    <a:lnTo>
                      <a:pt x="90" y="45"/>
                    </a:lnTo>
                    <a:lnTo>
                      <a:pt x="90" y="50"/>
                    </a:lnTo>
                    <a:lnTo>
                      <a:pt x="85" y="50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5" name="Freeform 291"/>
              <p:cNvSpPr>
                <a:spLocks/>
              </p:cNvSpPr>
              <p:nvPr/>
            </p:nvSpPr>
            <p:spPr bwMode="auto">
              <a:xfrm>
                <a:off x="2725" y="1997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4" name="Freeform 290"/>
              <p:cNvSpPr>
                <a:spLocks/>
              </p:cNvSpPr>
              <p:nvPr/>
            </p:nvSpPr>
            <p:spPr bwMode="auto">
              <a:xfrm>
                <a:off x="2780" y="2072"/>
                <a:ext cx="20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20" y="30"/>
                  </a:cxn>
                  <a:cxn ang="0">
                    <a:pos x="15" y="35"/>
                  </a:cxn>
                  <a:cxn ang="0">
                    <a:pos x="10" y="39"/>
                  </a:cxn>
                  <a:cxn ang="0">
                    <a:pos x="5" y="44"/>
                  </a:cxn>
                  <a:cxn ang="0">
                    <a:pos x="0" y="35"/>
                  </a:cxn>
                  <a:cxn ang="0">
                    <a:pos x="5" y="35"/>
                  </a:cxn>
                  <a:cxn ang="0">
                    <a:pos x="5" y="30"/>
                  </a:cxn>
                  <a:cxn ang="0">
                    <a:pos x="10" y="25"/>
                  </a:cxn>
                  <a:cxn ang="0">
                    <a:pos x="10" y="20"/>
                  </a:cxn>
                  <a:cxn ang="0">
                    <a:pos x="0" y="20"/>
                  </a:cxn>
                </a:cxnLst>
                <a:rect l="0" t="0" r="r" b="b"/>
                <a:pathLst>
                  <a:path w="20" h="44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20" y="30"/>
                    </a:lnTo>
                    <a:lnTo>
                      <a:pt x="15" y="35"/>
                    </a:lnTo>
                    <a:lnTo>
                      <a:pt x="10" y="39"/>
                    </a:lnTo>
                    <a:lnTo>
                      <a:pt x="5" y="44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3" name="Freeform 289"/>
              <p:cNvSpPr>
                <a:spLocks noEditPoints="1"/>
              </p:cNvSpPr>
              <p:nvPr/>
            </p:nvSpPr>
            <p:spPr bwMode="auto">
              <a:xfrm>
                <a:off x="2055" y="2141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0"/>
                  </a:cxn>
                  <a:cxn ang="0">
                    <a:pos x="65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60" y="15"/>
                  </a:cxn>
                  <a:cxn ang="0">
                    <a:pos x="55" y="25"/>
                  </a:cxn>
                  <a:cxn ang="0">
                    <a:pos x="50" y="40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50" y="0"/>
                    </a:lnTo>
                    <a:lnTo>
                      <a:pt x="65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60" y="15"/>
                    </a:lnTo>
                    <a:lnTo>
                      <a:pt x="55" y="25"/>
                    </a:lnTo>
                    <a:lnTo>
                      <a:pt x="50" y="40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2" name="Freeform 288"/>
              <p:cNvSpPr>
                <a:spLocks/>
              </p:cNvSpPr>
              <p:nvPr/>
            </p:nvSpPr>
            <p:spPr bwMode="auto">
              <a:xfrm>
                <a:off x="2185" y="2176"/>
                <a:ext cx="75" cy="95"/>
              </a:xfrm>
              <a:custGeom>
                <a:avLst/>
                <a:gdLst/>
                <a:ahLst/>
                <a:cxnLst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5" y="95"/>
                  </a:cxn>
                  <a:cxn ang="0">
                    <a:pos x="20" y="95"/>
                  </a:cxn>
                  <a:cxn ang="0">
                    <a:pos x="10" y="90"/>
                  </a:cxn>
                  <a:cxn ang="0">
                    <a:pos x="5" y="85"/>
                  </a:cxn>
                  <a:cxn ang="0">
                    <a:pos x="5" y="80"/>
                  </a:cxn>
                  <a:cxn ang="0">
                    <a:pos x="0" y="75"/>
                  </a:cxn>
                  <a:cxn ang="0">
                    <a:pos x="0" y="65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50"/>
                  </a:cxn>
                  <a:cxn ang="0">
                    <a:pos x="15" y="60"/>
                  </a:cxn>
                  <a:cxn ang="0">
                    <a:pos x="20" y="70"/>
                  </a:cxn>
                  <a:cxn ang="0">
                    <a:pos x="20" y="75"/>
                  </a:cxn>
                  <a:cxn ang="0">
                    <a:pos x="25" y="80"/>
                  </a:cxn>
                  <a:cxn ang="0">
                    <a:pos x="30" y="80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55" y="75"/>
                  </a:cxn>
                  <a:cxn ang="0">
                    <a:pos x="60" y="70"/>
                  </a:cxn>
                  <a:cxn ang="0">
                    <a:pos x="60" y="60"/>
                  </a:cxn>
                  <a:cxn ang="0">
                    <a:pos x="60" y="50"/>
                  </a:cxn>
                  <a:cxn ang="0">
                    <a:pos x="60" y="0"/>
                  </a:cxn>
                  <a:cxn ang="0">
                    <a:pos x="75" y="0"/>
                  </a:cxn>
                  <a:cxn ang="0">
                    <a:pos x="75" y="95"/>
                  </a:cxn>
                  <a:cxn ang="0">
                    <a:pos x="65" y="95"/>
                  </a:cxn>
                </a:cxnLst>
                <a:rect l="0" t="0" r="r" b="b"/>
                <a:pathLst>
                  <a:path w="75" h="95">
                    <a:moveTo>
                      <a:pt x="65" y="95"/>
                    </a:moveTo>
                    <a:lnTo>
                      <a:pt x="65" y="80"/>
                    </a:lnTo>
                    <a:lnTo>
                      <a:pt x="55" y="90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5" y="95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5" y="85"/>
                    </a:lnTo>
                    <a:lnTo>
                      <a:pt x="5" y="80"/>
                    </a:lnTo>
                    <a:lnTo>
                      <a:pt x="0" y="75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0"/>
                    </a:lnTo>
                    <a:lnTo>
                      <a:pt x="15" y="60"/>
                    </a:lnTo>
                    <a:lnTo>
                      <a:pt x="20" y="70"/>
                    </a:lnTo>
                    <a:lnTo>
                      <a:pt x="20" y="75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0" y="70"/>
                    </a:lnTo>
                    <a:lnTo>
                      <a:pt x="60" y="60"/>
                    </a:lnTo>
                    <a:lnTo>
                      <a:pt x="60" y="50"/>
                    </a:lnTo>
                    <a:lnTo>
                      <a:pt x="60" y="0"/>
                    </a:lnTo>
                    <a:lnTo>
                      <a:pt x="75" y="0"/>
                    </a:lnTo>
                    <a:lnTo>
                      <a:pt x="75" y="95"/>
                    </a:lnTo>
                    <a:lnTo>
                      <a:pt x="65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1" name="Freeform 287"/>
              <p:cNvSpPr>
                <a:spLocks noEditPoints="1"/>
              </p:cNvSpPr>
              <p:nvPr/>
            </p:nvSpPr>
            <p:spPr bwMode="auto">
              <a:xfrm>
                <a:off x="2280" y="2141"/>
                <a:ext cx="80" cy="130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65" y="115"/>
                  </a:cxn>
                  <a:cxn ang="0">
                    <a:pos x="60" y="125"/>
                  </a:cxn>
                  <a:cxn ang="0">
                    <a:pos x="50" y="130"/>
                  </a:cxn>
                  <a:cxn ang="0">
                    <a:pos x="40" y="130"/>
                  </a:cxn>
                  <a:cxn ang="0">
                    <a:pos x="30" y="130"/>
                  </a:cxn>
                  <a:cxn ang="0">
                    <a:pos x="20" y="125"/>
                  </a:cxn>
                  <a:cxn ang="0">
                    <a:pos x="10" y="115"/>
                  </a:cxn>
                  <a:cxn ang="0">
                    <a:pos x="5" y="105"/>
                  </a:cxn>
                  <a:cxn ang="0">
                    <a:pos x="0" y="95"/>
                  </a:cxn>
                  <a:cxn ang="0">
                    <a:pos x="0" y="80"/>
                  </a:cxn>
                  <a:cxn ang="0">
                    <a:pos x="0" y="70"/>
                  </a:cxn>
                  <a:cxn ang="0">
                    <a:pos x="5" y="55"/>
                  </a:cxn>
                  <a:cxn ang="0">
                    <a:pos x="10" y="45"/>
                  </a:cxn>
                  <a:cxn ang="0">
                    <a:pos x="20" y="40"/>
                  </a:cxn>
                  <a:cxn ang="0">
                    <a:pos x="30" y="35"/>
                  </a:cxn>
                  <a:cxn ang="0">
                    <a:pos x="40" y="35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60" y="40"/>
                  </a:cxn>
                  <a:cxn ang="0">
                    <a:pos x="65" y="45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80" y="130"/>
                  </a:cxn>
                  <a:cxn ang="0">
                    <a:pos x="65" y="130"/>
                  </a:cxn>
                  <a:cxn ang="0">
                    <a:pos x="15" y="80"/>
                  </a:cxn>
                  <a:cxn ang="0">
                    <a:pos x="20" y="100"/>
                  </a:cxn>
                  <a:cxn ang="0">
                    <a:pos x="25" y="110"/>
                  </a:cxn>
                  <a:cxn ang="0">
                    <a:pos x="35" y="115"/>
                  </a:cxn>
                  <a:cxn ang="0">
                    <a:pos x="45" y="120"/>
                  </a:cxn>
                  <a:cxn ang="0">
                    <a:pos x="50" y="115"/>
                  </a:cxn>
                  <a:cxn ang="0">
                    <a:pos x="60" y="110"/>
                  </a:cxn>
                  <a:cxn ang="0">
                    <a:pos x="65" y="100"/>
                  </a:cxn>
                  <a:cxn ang="0">
                    <a:pos x="70" y="85"/>
                  </a:cxn>
                  <a:cxn ang="0">
                    <a:pos x="65" y="65"/>
                  </a:cxn>
                  <a:cxn ang="0">
                    <a:pos x="60" y="55"/>
                  </a:cxn>
                  <a:cxn ang="0">
                    <a:pos x="50" y="50"/>
                  </a:cxn>
                  <a:cxn ang="0">
                    <a:pos x="40" y="45"/>
                  </a:cxn>
                  <a:cxn ang="0">
                    <a:pos x="30" y="50"/>
                  </a:cxn>
                  <a:cxn ang="0">
                    <a:pos x="25" y="55"/>
                  </a:cxn>
                  <a:cxn ang="0">
                    <a:pos x="20" y="65"/>
                  </a:cxn>
                  <a:cxn ang="0">
                    <a:pos x="15" y="80"/>
                  </a:cxn>
                </a:cxnLst>
                <a:rect l="0" t="0" r="r" b="b"/>
                <a:pathLst>
                  <a:path w="80" h="130">
                    <a:moveTo>
                      <a:pt x="65" y="130"/>
                    </a:moveTo>
                    <a:lnTo>
                      <a:pt x="65" y="115"/>
                    </a:lnTo>
                    <a:lnTo>
                      <a:pt x="60" y="125"/>
                    </a:lnTo>
                    <a:lnTo>
                      <a:pt x="50" y="130"/>
                    </a:lnTo>
                    <a:lnTo>
                      <a:pt x="40" y="130"/>
                    </a:lnTo>
                    <a:lnTo>
                      <a:pt x="30" y="130"/>
                    </a:lnTo>
                    <a:lnTo>
                      <a:pt x="20" y="125"/>
                    </a:lnTo>
                    <a:lnTo>
                      <a:pt x="10" y="115"/>
                    </a:lnTo>
                    <a:lnTo>
                      <a:pt x="5" y="105"/>
                    </a:lnTo>
                    <a:lnTo>
                      <a:pt x="0" y="95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5" y="55"/>
                    </a:lnTo>
                    <a:lnTo>
                      <a:pt x="10" y="45"/>
                    </a:lnTo>
                    <a:lnTo>
                      <a:pt x="20" y="40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0" y="35"/>
                    </a:lnTo>
                    <a:lnTo>
                      <a:pt x="55" y="35"/>
                    </a:lnTo>
                    <a:lnTo>
                      <a:pt x="60" y="40"/>
                    </a:lnTo>
                    <a:lnTo>
                      <a:pt x="65" y="45"/>
                    </a:lnTo>
                    <a:lnTo>
                      <a:pt x="65" y="0"/>
                    </a:lnTo>
                    <a:lnTo>
                      <a:pt x="80" y="0"/>
                    </a:lnTo>
                    <a:lnTo>
                      <a:pt x="80" y="130"/>
                    </a:lnTo>
                    <a:lnTo>
                      <a:pt x="65" y="130"/>
                    </a:lnTo>
                    <a:close/>
                    <a:moveTo>
                      <a:pt x="15" y="80"/>
                    </a:moveTo>
                    <a:lnTo>
                      <a:pt x="20" y="100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5" y="120"/>
                    </a:lnTo>
                    <a:lnTo>
                      <a:pt x="50" y="115"/>
                    </a:lnTo>
                    <a:lnTo>
                      <a:pt x="60" y="110"/>
                    </a:lnTo>
                    <a:lnTo>
                      <a:pt x="65" y="100"/>
                    </a:lnTo>
                    <a:lnTo>
                      <a:pt x="70" y="85"/>
                    </a:lnTo>
                    <a:lnTo>
                      <a:pt x="65" y="65"/>
                    </a:lnTo>
                    <a:lnTo>
                      <a:pt x="60" y="55"/>
                    </a:lnTo>
                    <a:lnTo>
                      <a:pt x="50" y="50"/>
                    </a:lnTo>
                    <a:lnTo>
                      <a:pt x="40" y="45"/>
                    </a:lnTo>
                    <a:lnTo>
                      <a:pt x="30" y="50"/>
                    </a:lnTo>
                    <a:lnTo>
                      <a:pt x="25" y="55"/>
                    </a:lnTo>
                    <a:lnTo>
                      <a:pt x="20" y="65"/>
                    </a:lnTo>
                    <a:lnTo>
                      <a:pt x="15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0" name="Freeform 286"/>
              <p:cNvSpPr>
                <a:spLocks noEditPoints="1"/>
              </p:cNvSpPr>
              <p:nvPr/>
            </p:nvSpPr>
            <p:spPr bwMode="auto">
              <a:xfrm>
                <a:off x="2385" y="2141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9" name="Freeform 285"/>
              <p:cNvSpPr>
                <a:spLocks noEditPoints="1"/>
              </p:cNvSpPr>
              <p:nvPr/>
            </p:nvSpPr>
            <p:spPr bwMode="auto">
              <a:xfrm>
                <a:off x="2420" y="2176"/>
                <a:ext cx="90" cy="9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30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5" y="20"/>
                  </a:cxn>
                  <a:cxn ang="0">
                    <a:pos x="85" y="30"/>
                  </a:cxn>
                  <a:cxn ang="0">
                    <a:pos x="90" y="45"/>
                  </a:cxn>
                  <a:cxn ang="0">
                    <a:pos x="85" y="60"/>
                  </a:cxn>
                  <a:cxn ang="0">
                    <a:pos x="85" y="75"/>
                  </a:cxn>
                  <a:cxn ang="0">
                    <a:pos x="75" y="85"/>
                  </a:cxn>
                  <a:cxn ang="0">
                    <a:pos x="65" y="90"/>
                  </a:cxn>
                  <a:cxn ang="0">
                    <a:pos x="55" y="95"/>
                  </a:cxn>
                  <a:cxn ang="0">
                    <a:pos x="45" y="95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0" y="60"/>
                  </a:cxn>
                  <a:cxn ang="0">
                    <a:pos x="0" y="45"/>
                  </a:cxn>
                  <a:cxn ang="0">
                    <a:pos x="15" y="45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5" y="75"/>
                  </a:cxn>
                  <a:cxn ang="0">
                    <a:pos x="70" y="60"/>
                  </a:cxn>
                  <a:cxn ang="0">
                    <a:pos x="70" y="45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</a:cxnLst>
                <a:rect l="0" t="0" r="r" b="b"/>
                <a:pathLst>
                  <a:path w="90" h="95">
                    <a:moveTo>
                      <a:pt x="0" y="45"/>
                    </a:moveTo>
                    <a:lnTo>
                      <a:pt x="0" y="30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5" y="20"/>
                    </a:lnTo>
                    <a:lnTo>
                      <a:pt x="85" y="30"/>
                    </a:lnTo>
                    <a:lnTo>
                      <a:pt x="90" y="45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75" y="85"/>
                    </a:lnTo>
                    <a:lnTo>
                      <a:pt x="65" y="90"/>
                    </a:lnTo>
                    <a:lnTo>
                      <a:pt x="55" y="95"/>
                    </a:lnTo>
                    <a:lnTo>
                      <a:pt x="45" y="95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0" y="60"/>
                    </a:lnTo>
                    <a:lnTo>
                      <a:pt x="0" y="45"/>
                    </a:lnTo>
                    <a:close/>
                    <a:moveTo>
                      <a:pt x="15" y="45"/>
                    </a:move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5" y="75"/>
                    </a:lnTo>
                    <a:lnTo>
                      <a:pt x="70" y="60"/>
                    </a:lnTo>
                    <a:lnTo>
                      <a:pt x="70" y="45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8" name="Freeform 284"/>
              <p:cNvSpPr>
                <a:spLocks noEditPoints="1"/>
              </p:cNvSpPr>
              <p:nvPr/>
            </p:nvSpPr>
            <p:spPr bwMode="auto">
              <a:xfrm>
                <a:off x="1855" y="2321"/>
                <a:ext cx="95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65" y="0"/>
                  </a:cxn>
                  <a:cxn ang="0">
                    <a:pos x="75" y="5"/>
                  </a:cxn>
                  <a:cxn ang="0">
                    <a:pos x="85" y="5"/>
                  </a:cxn>
                  <a:cxn ang="0">
                    <a:pos x="90" y="10"/>
                  </a:cxn>
                  <a:cxn ang="0">
                    <a:pos x="95" y="20"/>
                  </a:cxn>
                  <a:cxn ang="0">
                    <a:pos x="95" y="30"/>
                  </a:cxn>
                  <a:cxn ang="0">
                    <a:pos x="95" y="35"/>
                  </a:cxn>
                  <a:cxn ang="0">
                    <a:pos x="95" y="50"/>
                  </a:cxn>
                  <a:cxn ang="0">
                    <a:pos x="85" y="65"/>
                  </a:cxn>
                  <a:cxn ang="0">
                    <a:pos x="80" y="70"/>
                  </a:cxn>
                  <a:cxn ang="0">
                    <a:pos x="65" y="75"/>
                  </a:cxn>
                  <a:cxn ang="0">
                    <a:pos x="50" y="75"/>
                  </a:cxn>
                  <a:cxn ang="0">
                    <a:pos x="15" y="75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15" y="60"/>
                  </a:cxn>
                  <a:cxn ang="0">
                    <a:pos x="50" y="60"/>
                  </a:cxn>
                  <a:cxn ang="0">
                    <a:pos x="65" y="60"/>
                  </a:cxn>
                  <a:cxn ang="0">
                    <a:pos x="70" y="55"/>
                  </a:cxn>
                  <a:cxn ang="0">
                    <a:pos x="80" y="45"/>
                  </a:cxn>
                  <a:cxn ang="0">
                    <a:pos x="80" y="40"/>
                  </a:cxn>
                  <a:cxn ang="0">
                    <a:pos x="80" y="30"/>
                  </a:cxn>
                  <a:cxn ang="0">
                    <a:pos x="75" y="25"/>
                  </a:cxn>
                  <a:cxn ang="0">
                    <a:pos x="70" y="20"/>
                  </a:cxn>
                  <a:cxn ang="0">
                    <a:pos x="65" y="15"/>
                  </a:cxn>
                  <a:cxn ang="0">
                    <a:pos x="60" y="15"/>
                  </a:cxn>
                  <a:cxn ang="0">
                    <a:pos x="50" y="15"/>
                  </a:cxn>
                  <a:cxn ang="0">
                    <a:pos x="15" y="15"/>
                  </a:cxn>
                  <a:cxn ang="0">
                    <a:pos x="15" y="60"/>
                  </a:cxn>
                </a:cxnLst>
                <a:rect l="0" t="0" r="r" b="b"/>
                <a:pathLst>
                  <a:path w="95" h="130">
                    <a:moveTo>
                      <a:pt x="0" y="130"/>
                    </a:moveTo>
                    <a:lnTo>
                      <a:pt x="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5" y="5"/>
                    </a:lnTo>
                    <a:lnTo>
                      <a:pt x="85" y="5"/>
                    </a:lnTo>
                    <a:lnTo>
                      <a:pt x="90" y="10"/>
                    </a:lnTo>
                    <a:lnTo>
                      <a:pt x="95" y="20"/>
                    </a:lnTo>
                    <a:lnTo>
                      <a:pt x="95" y="30"/>
                    </a:lnTo>
                    <a:lnTo>
                      <a:pt x="95" y="35"/>
                    </a:lnTo>
                    <a:lnTo>
                      <a:pt x="95" y="50"/>
                    </a:lnTo>
                    <a:lnTo>
                      <a:pt x="85" y="65"/>
                    </a:lnTo>
                    <a:lnTo>
                      <a:pt x="80" y="70"/>
                    </a:lnTo>
                    <a:lnTo>
                      <a:pt x="65" y="75"/>
                    </a:lnTo>
                    <a:lnTo>
                      <a:pt x="50" y="75"/>
                    </a:lnTo>
                    <a:lnTo>
                      <a:pt x="15" y="7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15" y="60"/>
                    </a:moveTo>
                    <a:lnTo>
                      <a:pt x="50" y="60"/>
                    </a:lnTo>
                    <a:lnTo>
                      <a:pt x="65" y="60"/>
                    </a:lnTo>
                    <a:lnTo>
                      <a:pt x="70" y="55"/>
                    </a:lnTo>
                    <a:lnTo>
                      <a:pt x="80" y="45"/>
                    </a:lnTo>
                    <a:lnTo>
                      <a:pt x="80" y="40"/>
                    </a:lnTo>
                    <a:lnTo>
                      <a:pt x="80" y="30"/>
                    </a:lnTo>
                    <a:lnTo>
                      <a:pt x="75" y="25"/>
                    </a:lnTo>
                    <a:lnTo>
                      <a:pt x="70" y="20"/>
                    </a:lnTo>
                    <a:lnTo>
                      <a:pt x="65" y="15"/>
                    </a:lnTo>
                    <a:lnTo>
                      <a:pt x="60" y="15"/>
                    </a:lnTo>
                    <a:lnTo>
                      <a:pt x="50" y="15"/>
                    </a:lnTo>
                    <a:lnTo>
                      <a:pt x="15" y="15"/>
                    </a:lnTo>
                    <a:lnTo>
                      <a:pt x="15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7" name="Freeform 283"/>
              <p:cNvSpPr>
                <a:spLocks/>
              </p:cNvSpPr>
              <p:nvPr/>
            </p:nvSpPr>
            <p:spPr bwMode="auto">
              <a:xfrm>
                <a:off x="1970" y="2356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6" name="Freeform 282"/>
              <p:cNvSpPr>
                <a:spLocks noEditPoints="1"/>
              </p:cNvSpPr>
              <p:nvPr/>
            </p:nvSpPr>
            <p:spPr bwMode="auto">
              <a:xfrm>
                <a:off x="2025" y="2356"/>
                <a:ext cx="90" cy="9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30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5" y="20"/>
                  </a:cxn>
                  <a:cxn ang="0">
                    <a:pos x="85" y="30"/>
                  </a:cxn>
                  <a:cxn ang="0">
                    <a:pos x="90" y="45"/>
                  </a:cxn>
                  <a:cxn ang="0">
                    <a:pos x="85" y="60"/>
                  </a:cxn>
                  <a:cxn ang="0">
                    <a:pos x="85" y="75"/>
                  </a:cxn>
                  <a:cxn ang="0">
                    <a:pos x="75" y="85"/>
                  </a:cxn>
                  <a:cxn ang="0">
                    <a:pos x="65" y="90"/>
                  </a:cxn>
                  <a:cxn ang="0">
                    <a:pos x="55" y="95"/>
                  </a:cxn>
                  <a:cxn ang="0">
                    <a:pos x="45" y="95"/>
                  </a:cxn>
                  <a:cxn ang="0">
                    <a:pos x="25" y="95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0" y="60"/>
                  </a:cxn>
                  <a:cxn ang="0">
                    <a:pos x="0" y="45"/>
                  </a:cxn>
                  <a:cxn ang="0">
                    <a:pos x="15" y="45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5" y="75"/>
                  </a:cxn>
                  <a:cxn ang="0">
                    <a:pos x="70" y="60"/>
                  </a:cxn>
                  <a:cxn ang="0">
                    <a:pos x="70" y="45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</a:cxnLst>
                <a:rect l="0" t="0" r="r" b="b"/>
                <a:pathLst>
                  <a:path w="90" h="95">
                    <a:moveTo>
                      <a:pt x="0" y="45"/>
                    </a:moveTo>
                    <a:lnTo>
                      <a:pt x="0" y="30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5" y="20"/>
                    </a:lnTo>
                    <a:lnTo>
                      <a:pt x="85" y="30"/>
                    </a:lnTo>
                    <a:lnTo>
                      <a:pt x="90" y="45"/>
                    </a:lnTo>
                    <a:lnTo>
                      <a:pt x="85" y="60"/>
                    </a:lnTo>
                    <a:lnTo>
                      <a:pt x="85" y="75"/>
                    </a:lnTo>
                    <a:lnTo>
                      <a:pt x="75" y="85"/>
                    </a:lnTo>
                    <a:lnTo>
                      <a:pt x="65" y="90"/>
                    </a:lnTo>
                    <a:lnTo>
                      <a:pt x="55" y="95"/>
                    </a:lnTo>
                    <a:lnTo>
                      <a:pt x="45" y="95"/>
                    </a:lnTo>
                    <a:lnTo>
                      <a:pt x="25" y="95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0" y="60"/>
                    </a:lnTo>
                    <a:lnTo>
                      <a:pt x="0" y="45"/>
                    </a:lnTo>
                    <a:close/>
                    <a:moveTo>
                      <a:pt x="15" y="45"/>
                    </a:move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5" y="75"/>
                    </a:lnTo>
                    <a:lnTo>
                      <a:pt x="70" y="60"/>
                    </a:lnTo>
                    <a:lnTo>
                      <a:pt x="70" y="45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5" name="Freeform 281"/>
              <p:cNvSpPr>
                <a:spLocks/>
              </p:cNvSpPr>
              <p:nvPr/>
            </p:nvSpPr>
            <p:spPr bwMode="auto">
              <a:xfrm>
                <a:off x="2125" y="2356"/>
                <a:ext cx="85" cy="95"/>
              </a:xfrm>
              <a:custGeom>
                <a:avLst/>
                <a:gdLst/>
                <a:ahLst/>
                <a:cxnLst>
                  <a:cxn ang="0">
                    <a:pos x="65" y="60"/>
                  </a:cxn>
                  <a:cxn ang="0">
                    <a:pos x="85" y="60"/>
                  </a:cxn>
                  <a:cxn ang="0">
                    <a:pos x="80" y="75"/>
                  </a:cxn>
                  <a:cxn ang="0">
                    <a:pos x="70" y="85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0" y="95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45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0" y="5"/>
                  </a:cxn>
                  <a:cxn ang="0">
                    <a:pos x="75" y="15"/>
                  </a:cxn>
                  <a:cxn ang="0">
                    <a:pos x="80" y="30"/>
                  </a:cxn>
                  <a:cxn ang="0">
                    <a:pos x="65" y="30"/>
                  </a:cxn>
                  <a:cxn ang="0">
                    <a:pos x="65" y="20"/>
                  </a:cxn>
                  <a:cxn ang="0">
                    <a:pos x="60" y="15"/>
                  </a:cxn>
                  <a:cxn ang="0">
                    <a:pos x="50" y="10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20" y="45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0" y="75"/>
                  </a:cxn>
                  <a:cxn ang="0">
                    <a:pos x="65" y="70"/>
                  </a:cxn>
                  <a:cxn ang="0">
                    <a:pos x="65" y="60"/>
                  </a:cxn>
                </a:cxnLst>
                <a:rect l="0" t="0" r="r" b="b"/>
                <a:pathLst>
                  <a:path w="85" h="95">
                    <a:moveTo>
                      <a:pt x="65" y="60"/>
                    </a:moveTo>
                    <a:lnTo>
                      <a:pt x="85" y="60"/>
                    </a:lnTo>
                    <a:lnTo>
                      <a:pt x="80" y="75"/>
                    </a:lnTo>
                    <a:lnTo>
                      <a:pt x="70" y="85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0" y="95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45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0" y="5"/>
                    </a:lnTo>
                    <a:lnTo>
                      <a:pt x="75" y="15"/>
                    </a:lnTo>
                    <a:lnTo>
                      <a:pt x="80" y="30"/>
                    </a:lnTo>
                    <a:lnTo>
                      <a:pt x="65" y="30"/>
                    </a:lnTo>
                    <a:lnTo>
                      <a:pt x="65" y="20"/>
                    </a:lnTo>
                    <a:lnTo>
                      <a:pt x="60" y="15"/>
                    </a:lnTo>
                    <a:lnTo>
                      <a:pt x="50" y="10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20" y="45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5" y="70"/>
                    </a:lnTo>
                    <a:lnTo>
                      <a:pt x="65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4" name="Freeform 280"/>
              <p:cNvSpPr>
                <a:spLocks noEditPoints="1"/>
              </p:cNvSpPr>
              <p:nvPr/>
            </p:nvSpPr>
            <p:spPr bwMode="auto">
              <a:xfrm>
                <a:off x="2215" y="2356"/>
                <a:ext cx="85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5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40"/>
                  </a:cxn>
                </a:cxnLst>
                <a:rect l="0" t="0" r="r" b="b"/>
                <a:pathLst>
                  <a:path w="85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5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3" name="Freeform 279"/>
              <p:cNvSpPr>
                <a:spLocks/>
              </p:cNvSpPr>
              <p:nvPr/>
            </p:nvSpPr>
            <p:spPr bwMode="auto">
              <a:xfrm>
                <a:off x="2315" y="2356"/>
                <a:ext cx="80" cy="95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5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55" y="60"/>
                  </a:cxn>
                  <a:cxn ang="0">
                    <a:pos x="40" y="55"/>
                  </a:cxn>
                  <a:cxn ang="0">
                    <a:pos x="15" y="45"/>
                  </a:cxn>
                  <a:cxn ang="0">
                    <a:pos x="5" y="40"/>
                  </a:cxn>
                  <a:cxn ang="0">
                    <a:pos x="5" y="25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55" y="0"/>
                  </a:cxn>
                  <a:cxn ang="0">
                    <a:pos x="70" y="10"/>
                  </a:cxn>
                  <a:cxn ang="0">
                    <a:pos x="75" y="25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30" y="1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5" y="30"/>
                  </a:cxn>
                  <a:cxn ang="0">
                    <a:pos x="30" y="35"/>
                  </a:cxn>
                  <a:cxn ang="0">
                    <a:pos x="55" y="40"/>
                  </a:cxn>
                  <a:cxn ang="0">
                    <a:pos x="70" y="50"/>
                  </a:cxn>
                  <a:cxn ang="0">
                    <a:pos x="75" y="60"/>
                  </a:cxn>
                  <a:cxn ang="0">
                    <a:pos x="75" y="75"/>
                  </a:cxn>
                  <a:cxn ang="0">
                    <a:pos x="70" y="85"/>
                  </a:cxn>
                  <a:cxn ang="0">
                    <a:pos x="50" y="95"/>
                  </a:cxn>
                  <a:cxn ang="0">
                    <a:pos x="25" y="95"/>
                  </a:cxn>
                  <a:cxn ang="0">
                    <a:pos x="5" y="80"/>
                  </a:cxn>
                </a:cxnLst>
                <a:rect l="0" t="0" r="r" b="b"/>
                <a:pathLst>
                  <a:path w="80" h="95">
                    <a:moveTo>
                      <a:pt x="0" y="65"/>
                    </a:moveTo>
                    <a:lnTo>
                      <a:pt x="15" y="65"/>
                    </a:lnTo>
                    <a:lnTo>
                      <a:pt x="20" y="70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40" y="85"/>
                    </a:lnTo>
                    <a:lnTo>
                      <a:pt x="50" y="80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0"/>
                    </a:lnTo>
                    <a:lnTo>
                      <a:pt x="50" y="55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45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0" y="15"/>
                    </a:lnTo>
                    <a:lnTo>
                      <a:pt x="75" y="25"/>
                    </a:lnTo>
                    <a:lnTo>
                      <a:pt x="60" y="25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5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5" y="40"/>
                    </a:lnTo>
                    <a:lnTo>
                      <a:pt x="65" y="45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75" y="60"/>
                    </a:lnTo>
                    <a:lnTo>
                      <a:pt x="80" y="65"/>
                    </a:lnTo>
                    <a:lnTo>
                      <a:pt x="75" y="75"/>
                    </a:lnTo>
                    <a:lnTo>
                      <a:pt x="75" y="80"/>
                    </a:lnTo>
                    <a:lnTo>
                      <a:pt x="70" y="85"/>
                    </a:ln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25" y="95"/>
                    </a:lnTo>
                    <a:lnTo>
                      <a:pt x="10" y="90"/>
                    </a:lnTo>
                    <a:lnTo>
                      <a:pt x="5" y="8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2" name="Freeform 278"/>
              <p:cNvSpPr>
                <a:spLocks/>
              </p:cNvSpPr>
              <p:nvPr/>
            </p:nvSpPr>
            <p:spPr bwMode="auto">
              <a:xfrm>
                <a:off x="2405" y="2356"/>
                <a:ext cx="80" cy="95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5" y="80"/>
                  </a:cxn>
                  <a:cxn ang="0">
                    <a:pos x="40" y="85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55" y="60"/>
                  </a:cxn>
                  <a:cxn ang="0">
                    <a:pos x="40" y="55"/>
                  </a:cxn>
                  <a:cxn ang="0">
                    <a:pos x="15" y="45"/>
                  </a:cxn>
                  <a:cxn ang="0">
                    <a:pos x="5" y="40"/>
                  </a:cxn>
                  <a:cxn ang="0">
                    <a:pos x="5" y="25"/>
                  </a:cxn>
                  <a:cxn ang="0">
                    <a:pos x="5" y="15"/>
                  </a:cxn>
                  <a:cxn ang="0">
                    <a:pos x="15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55" y="0"/>
                  </a:cxn>
                  <a:cxn ang="0">
                    <a:pos x="70" y="10"/>
                  </a:cxn>
                  <a:cxn ang="0">
                    <a:pos x="75" y="25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30" y="1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5" y="30"/>
                  </a:cxn>
                  <a:cxn ang="0">
                    <a:pos x="30" y="35"/>
                  </a:cxn>
                  <a:cxn ang="0">
                    <a:pos x="55" y="40"/>
                  </a:cxn>
                  <a:cxn ang="0">
                    <a:pos x="70" y="50"/>
                  </a:cxn>
                  <a:cxn ang="0">
                    <a:pos x="75" y="60"/>
                  </a:cxn>
                  <a:cxn ang="0">
                    <a:pos x="75" y="75"/>
                  </a:cxn>
                  <a:cxn ang="0">
                    <a:pos x="70" y="85"/>
                  </a:cxn>
                  <a:cxn ang="0">
                    <a:pos x="50" y="95"/>
                  </a:cxn>
                  <a:cxn ang="0">
                    <a:pos x="25" y="95"/>
                  </a:cxn>
                  <a:cxn ang="0">
                    <a:pos x="5" y="80"/>
                  </a:cxn>
                </a:cxnLst>
                <a:rect l="0" t="0" r="r" b="b"/>
                <a:pathLst>
                  <a:path w="80" h="95">
                    <a:moveTo>
                      <a:pt x="0" y="65"/>
                    </a:moveTo>
                    <a:lnTo>
                      <a:pt x="15" y="65"/>
                    </a:lnTo>
                    <a:lnTo>
                      <a:pt x="20" y="70"/>
                    </a:lnTo>
                    <a:lnTo>
                      <a:pt x="25" y="80"/>
                    </a:lnTo>
                    <a:lnTo>
                      <a:pt x="30" y="80"/>
                    </a:lnTo>
                    <a:lnTo>
                      <a:pt x="40" y="85"/>
                    </a:lnTo>
                    <a:lnTo>
                      <a:pt x="50" y="80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0"/>
                    </a:lnTo>
                    <a:lnTo>
                      <a:pt x="50" y="55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45"/>
                    </a:lnTo>
                    <a:lnTo>
                      <a:pt x="10" y="45"/>
                    </a:lnTo>
                    <a:lnTo>
                      <a:pt x="5" y="40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0" y="15"/>
                    </a:lnTo>
                    <a:lnTo>
                      <a:pt x="75" y="25"/>
                    </a:lnTo>
                    <a:lnTo>
                      <a:pt x="60" y="25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0"/>
                    </a:lnTo>
                    <a:lnTo>
                      <a:pt x="25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5" y="40"/>
                    </a:lnTo>
                    <a:lnTo>
                      <a:pt x="65" y="45"/>
                    </a:lnTo>
                    <a:lnTo>
                      <a:pt x="70" y="50"/>
                    </a:lnTo>
                    <a:lnTo>
                      <a:pt x="75" y="55"/>
                    </a:lnTo>
                    <a:lnTo>
                      <a:pt x="75" y="60"/>
                    </a:lnTo>
                    <a:lnTo>
                      <a:pt x="80" y="65"/>
                    </a:lnTo>
                    <a:lnTo>
                      <a:pt x="75" y="75"/>
                    </a:lnTo>
                    <a:lnTo>
                      <a:pt x="75" y="80"/>
                    </a:lnTo>
                    <a:lnTo>
                      <a:pt x="70" y="85"/>
                    </a:ln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25" y="95"/>
                    </a:lnTo>
                    <a:lnTo>
                      <a:pt x="10" y="90"/>
                    </a:lnTo>
                    <a:lnTo>
                      <a:pt x="5" y="8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1" name="Freeform 277"/>
              <p:cNvSpPr>
                <a:spLocks noEditPoints="1"/>
              </p:cNvSpPr>
              <p:nvPr/>
            </p:nvSpPr>
            <p:spPr bwMode="auto">
              <a:xfrm>
                <a:off x="2500" y="2321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0" name="Freeform 276"/>
              <p:cNvSpPr>
                <a:spLocks/>
              </p:cNvSpPr>
              <p:nvPr/>
            </p:nvSpPr>
            <p:spPr bwMode="auto">
              <a:xfrm>
                <a:off x="2540" y="2356"/>
                <a:ext cx="7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5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0"/>
                  </a:cxn>
                  <a:cxn ang="0">
                    <a:pos x="75" y="15"/>
                  </a:cxn>
                  <a:cxn ang="0">
                    <a:pos x="75" y="20"/>
                  </a:cxn>
                  <a:cxn ang="0">
                    <a:pos x="75" y="25"/>
                  </a:cxn>
                  <a:cxn ang="0">
                    <a:pos x="75" y="35"/>
                  </a:cxn>
                  <a:cxn ang="0">
                    <a:pos x="75" y="95"/>
                  </a:cxn>
                  <a:cxn ang="0">
                    <a:pos x="60" y="95"/>
                  </a:cxn>
                  <a:cxn ang="0">
                    <a:pos x="60" y="35"/>
                  </a:cxn>
                  <a:cxn ang="0">
                    <a:pos x="60" y="30"/>
                  </a:cxn>
                  <a:cxn ang="0">
                    <a:pos x="60" y="20"/>
                  </a:cxn>
                  <a:cxn ang="0">
                    <a:pos x="55" y="20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75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5"/>
                    </a:lnTo>
                    <a:lnTo>
                      <a:pt x="75" y="20"/>
                    </a:lnTo>
                    <a:lnTo>
                      <a:pt x="75" y="25"/>
                    </a:lnTo>
                    <a:lnTo>
                      <a:pt x="75" y="35"/>
                    </a:lnTo>
                    <a:lnTo>
                      <a:pt x="75" y="95"/>
                    </a:lnTo>
                    <a:lnTo>
                      <a:pt x="60" y="95"/>
                    </a:lnTo>
                    <a:lnTo>
                      <a:pt x="60" y="35"/>
                    </a:lnTo>
                    <a:lnTo>
                      <a:pt x="60" y="30"/>
                    </a:lnTo>
                    <a:lnTo>
                      <a:pt x="60" y="20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9" name="Freeform 275"/>
              <p:cNvSpPr>
                <a:spLocks noEditPoints="1"/>
              </p:cNvSpPr>
              <p:nvPr/>
            </p:nvSpPr>
            <p:spPr bwMode="auto">
              <a:xfrm>
                <a:off x="2635" y="2356"/>
                <a:ext cx="85" cy="130"/>
              </a:xfrm>
              <a:custGeom>
                <a:avLst/>
                <a:gdLst/>
                <a:ahLst/>
                <a:cxnLst>
                  <a:cxn ang="0">
                    <a:pos x="5" y="100"/>
                  </a:cxn>
                  <a:cxn ang="0">
                    <a:pos x="20" y="105"/>
                  </a:cxn>
                  <a:cxn ang="0">
                    <a:pos x="20" y="110"/>
                  </a:cxn>
                  <a:cxn ang="0">
                    <a:pos x="25" y="115"/>
                  </a:cxn>
                  <a:cxn ang="0">
                    <a:pos x="30" y="115"/>
                  </a:cxn>
                  <a:cxn ang="0">
                    <a:pos x="40" y="120"/>
                  </a:cxn>
                  <a:cxn ang="0">
                    <a:pos x="50" y="115"/>
                  </a:cxn>
                  <a:cxn ang="0">
                    <a:pos x="60" y="115"/>
                  </a:cxn>
                  <a:cxn ang="0">
                    <a:pos x="65" y="110"/>
                  </a:cxn>
                  <a:cxn ang="0">
                    <a:pos x="65" y="100"/>
                  </a:cxn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0" y="95"/>
                  </a:cxn>
                  <a:cxn ang="0">
                    <a:pos x="30" y="90"/>
                  </a:cxn>
                  <a:cxn ang="0">
                    <a:pos x="20" y="85"/>
                  </a:cxn>
                  <a:cxn ang="0">
                    <a:pos x="10" y="80"/>
                  </a:cxn>
                  <a:cxn ang="0">
                    <a:pos x="5" y="6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70" y="0"/>
                  </a:cxn>
                  <a:cxn ang="0">
                    <a:pos x="85" y="0"/>
                  </a:cxn>
                  <a:cxn ang="0">
                    <a:pos x="85" y="80"/>
                  </a:cxn>
                  <a:cxn ang="0">
                    <a:pos x="80" y="100"/>
                  </a:cxn>
                  <a:cxn ang="0">
                    <a:pos x="80" y="110"/>
                  </a:cxn>
                  <a:cxn ang="0">
                    <a:pos x="75" y="120"/>
                  </a:cxn>
                  <a:cxn ang="0">
                    <a:pos x="65" y="125"/>
                  </a:cxn>
                  <a:cxn ang="0">
                    <a:pos x="55" y="130"/>
                  </a:cxn>
                  <a:cxn ang="0">
                    <a:pos x="40" y="130"/>
                  </a:cxn>
                  <a:cxn ang="0">
                    <a:pos x="25" y="130"/>
                  </a:cxn>
                  <a:cxn ang="0">
                    <a:pos x="15" y="125"/>
                  </a:cxn>
                  <a:cxn ang="0">
                    <a:pos x="5" y="115"/>
                  </a:cxn>
                  <a:cxn ang="0">
                    <a:pos x="5" y="100"/>
                  </a:cxn>
                  <a:cxn ang="0">
                    <a:pos x="15" y="45"/>
                  </a:cxn>
                  <a:cxn ang="0">
                    <a:pos x="20" y="60"/>
                  </a:cxn>
                  <a:cxn ang="0">
                    <a:pos x="25" y="70"/>
                  </a:cxn>
                  <a:cxn ang="0">
                    <a:pos x="30" y="80"/>
                  </a:cxn>
                  <a:cxn ang="0">
                    <a:pos x="45" y="80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65" y="60"/>
                  </a:cxn>
                  <a:cxn ang="0">
                    <a:pos x="70" y="45"/>
                  </a:cxn>
                  <a:cxn ang="0">
                    <a:pos x="65" y="30"/>
                  </a:cxn>
                  <a:cxn ang="0">
                    <a:pos x="60" y="20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</a:cxnLst>
                <a:rect l="0" t="0" r="r" b="b"/>
                <a:pathLst>
                  <a:path w="85" h="130">
                    <a:moveTo>
                      <a:pt x="5" y="100"/>
                    </a:moveTo>
                    <a:lnTo>
                      <a:pt x="20" y="105"/>
                    </a:lnTo>
                    <a:lnTo>
                      <a:pt x="20" y="110"/>
                    </a:lnTo>
                    <a:lnTo>
                      <a:pt x="25" y="115"/>
                    </a:lnTo>
                    <a:lnTo>
                      <a:pt x="30" y="115"/>
                    </a:lnTo>
                    <a:lnTo>
                      <a:pt x="40" y="120"/>
                    </a:lnTo>
                    <a:lnTo>
                      <a:pt x="50" y="115"/>
                    </a:lnTo>
                    <a:lnTo>
                      <a:pt x="60" y="115"/>
                    </a:lnTo>
                    <a:lnTo>
                      <a:pt x="65" y="110"/>
                    </a:lnTo>
                    <a:lnTo>
                      <a:pt x="65" y="100"/>
                    </a:lnTo>
                    <a:lnTo>
                      <a:pt x="65" y="95"/>
                    </a:lnTo>
                    <a:lnTo>
                      <a:pt x="65" y="80"/>
                    </a:lnTo>
                    <a:lnTo>
                      <a:pt x="55" y="90"/>
                    </a:lnTo>
                    <a:lnTo>
                      <a:pt x="40" y="95"/>
                    </a:lnTo>
                    <a:lnTo>
                      <a:pt x="30" y="90"/>
                    </a:lnTo>
                    <a:lnTo>
                      <a:pt x="20" y="85"/>
                    </a:lnTo>
                    <a:lnTo>
                      <a:pt x="10" y="80"/>
                    </a:lnTo>
                    <a:lnTo>
                      <a:pt x="5" y="6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70" y="0"/>
                    </a:lnTo>
                    <a:lnTo>
                      <a:pt x="85" y="0"/>
                    </a:lnTo>
                    <a:lnTo>
                      <a:pt x="85" y="80"/>
                    </a:lnTo>
                    <a:lnTo>
                      <a:pt x="80" y="100"/>
                    </a:lnTo>
                    <a:lnTo>
                      <a:pt x="80" y="110"/>
                    </a:lnTo>
                    <a:lnTo>
                      <a:pt x="75" y="120"/>
                    </a:lnTo>
                    <a:lnTo>
                      <a:pt x="65" y="125"/>
                    </a:lnTo>
                    <a:lnTo>
                      <a:pt x="55" y="130"/>
                    </a:lnTo>
                    <a:lnTo>
                      <a:pt x="40" y="130"/>
                    </a:lnTo>
                    <a:lnTo>
                      <a:pt x="25" y="130"/>
                    </a:lnTo>
                    <a:lnTo>
                      <a:pt x="15" y="125"/>
                    </a:lnTo>
                    <a:lnTo>
                      <a:pt x="5" y="115"/>
                    </a:lnTo>
                    <a:lnTo>
                      <a:pt x="5" y="100"/>
                    </a:lnTo>
                    <a:close/>
                    <a:moveTo>
                      <a:pt x="15" y="45"/>
                    </a:moveTo>
                    <a:lnTo>
                      <a:pt x="20" y="60"/>
                    </a:lnTo>
                    <a:lnTo>
                      <a:pt x="25" y="70"/>
                    </a:lnTo>
                    <a:lnTo>
                      <a:pt x="30" y="80"/>
                    </a:lnTo>
                    <a:lnTo>
                      <a:pt x="45" y="80"/>
                    </a:lnTo>
                    <a:lnTo>
                      <a:pt x="55" y="80"/>
                    </a:lnTo>
                    <a:lnTo>
                      <a:pt x="60" y="70"/>
                    </a:lnTo>
                    <a:lnTo>
                      <a:pt x="65" y="60"/>
                    </a:lnTo>
                    <a:lnTo>
                      <a:pt x="70" y="45"/>
                    </a:lnTo>
                    <a:lnTo>
                      <a:pt x="65" y="30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8" name="Freeform 274"/>
              <p:cNvSpPr>
                <a:spLocks noEditPoints="1"/>
              </p:cNvSpPr>
              <p:nvPr/>
            </p:nvSpPr>
            <p:spPr bwMode="auto">
              <a:xfrm>
                <a:off x="1885" y="2501"/>
                <a:ext cx="110" cy="130"/>
              </a:xfrm>
              <a:custGeom>
                <a:avLst/>
                <a:gdLst/>
                <a:ahLst/>
                <a:cxnLst>
                  <a:cxn ang="0">
                    <a:pos x="70" y="120"/>
                  </a:cxn>
                  <a:cxn ang="0">
                    <a:pos x="55" y="130"/>
                  </a:cxn>
                  <a:cxn ang="0">
                    <a:pos x="30" y="130"/>
                  </a:cxn>
                  <a:cxn ang="0">
                    <a:pos x="10" y="115"/>
                  </a:cxn>
                  <a:cxn ang="0">
                    <a:pos x="0" y="95"/>
                  </a:cxn>
                  <a:cxn ang="0">
                    <a:pos x="10" y="70"/>
                  </a:cxn>
                  <a:cxn ang="0">
                    <a:pos x="35" y="55"/>
                  </a:cxn>
                  <a:cxn ang="0">
                    <a:pos x="20" y="40"/>
                  </a:cxn>
                  <a:cxn ang="0">
                    <a:pos x="20" y="25"/>
                  </a:cxn>
                  <a:cxn ang="0">
                    <a:pos x="30" y="5"/>
                  </a:cxn>
                  <a:cxn ang="0">
                    <a:pos x="50" y="0"/>
                  </a:cxn>
                  <a:cxn ang="0">
                    <a:pos x="70" y="5"/>
                  </a:cxn>
                  <a:cxn ang="0">
                    <a:pos x="80" y="25"/>
                  </a:cxn>
                  <a:cxn ang="0">
                    <a:pos x="70" y="45"/>
                  </a:cxn>
                  <a:cxn ang="0">
                    <a:pos x="80" y="85"/>
                  </a:cxn>
                  <a:cxn ang="0">
                    <a:pos x="85" y="70"/>
                  </a:cxn>
                  <a:cxn ang="0">
                    <a:pos x="95" y="85"/>
                  </a:cxn>
                  <a:cxn ang="0">
                    <a:pos x="100" y="110"/>
                  </a:cxn>
                  <a:cxn ang="0">
                    <a:pos x="100" y="130"/>
                  </a:cxn>
                  <a:cxn ang="0">
                    <a:pos x="80" y="115"/>
                  </a:cxn>
                  <a:cxn ang="0">
                    <a:pos x="55" y="40"/>
                  </a:cxn>
                  <a:cxn ang="0">
                    <a:pos x="65" y="30"/>
                  </a:cxn>
                  <a:cxn ang="0">
                    <a:pos x="65" y="20"/>
                  </a:cxn>
                  <a:cxn ang="0">
                    <a:pos x="55" y="10"/>
                  </a:cxn>
                  <a:cxn ang="0">
                    <a:pos x="45" y="10"/>
                  </a:cxn>
                  <a:cxn ang="0">
                    <a:pos x="35" y="20"/>
                  </a:cxn>
                  <a:cxn ang="0">
                    <a:pos x="35" y="30"/>
                  </a:cxn>
                  <a:cxn ang="0">
                    <a:pos x="40" y="35"/>
                  </a:cxn>
                  <a:cxn ang="0">
                    <a:pos x="50" y="45"/>
                  </a:cxn>
                  <a:cxn ang="0">
                    <a:pos x="40" y="65"/>
                  </a:cxn>
                  <a:cxn ang="0">
                    <a:pos x="25" y="80"/>
                  </a:cxn>
                  <a:cxn ang="0">
                    <a:pos x="20" y="90"/>
                  </a:cxn>
                  <a:cxn ang="0">
                    <a:pos x="25" y="110"/>
                  </a:cxn>
                  <a:cxn ang="0">
                    <a:pos x="45" y="115"/>
                  </a:cxn>
                  <a:cxn ang="0">
                    <a:pos x="60" y="110"/>
                  </a:cxn>
                  <a:cxn ang="0">
                    <a:pos x="70" y="100"/>
                  </a:cxn>
                </a:cxnLst>
                <a:rect l="0" t="0" r="r" b="b"/>
                <a:pathLst>
                  <a:path w="110" h="130">
                    <a:moveTo>
                      <a:pt x="80" y="115"/>
                    </a:moveTo>
                    <a:lnTo>
                      <a:pt x="70" y="120"/>
                    </a:lnTo>
                    <a:lnTo>
                      <a:pt x="65" y="125"/>
                    </a:lnTo>
                    <a:lnTo>
                      <a:pt x="55" y="130"/>
                    </a:lnTo>
                    <a:lnTo>
                      <a:pt x="45" y="130"/>
                    </a:lnTo>
                    <a:lnTo>
                      <a:pt x="30" y="130"/>
                    </a:lnTo>
                    <a:lnTo>
                      <a:pt x="20" y="125"/>
                    </a:lnTo>
                    <a:lnTo>
                      <a:pt x="10" y="115"/>
                    </a:lnTo>
                    <a:lnTo>
                      <a:pt x="5" y="105"/>
                    </a:lnTo>
                    <a:lnTo>
                      <a:pt x="0" y="95"/>
                    </a:lnTo>
                    <a:lnTo>
                      <a:pt x="5" y="80"/>
                    </a:lnTo>
                    <a:lnTo>
                      <a:pt x="10" y="70"/>
                    </a:lnTo>
                    <a:lnTo>
                      <a:pt x="20" y="60"/>
                    </a:lnTo>
                    <a:lnTo>
                      <a:pt x="35" y="55"/>
                    </a:lnTo>
                    <a:lnTo>
                      <a:pt x="25" y="45"/>
                    </a:lnTo>
                    <a:lnTo>
                      <a:pt x="20" y="40"/>
                    </a:lnTo>
                    <a:lnTo>
                      <a:pt x="20" y="30"/>
                    </a:lnTo>
                    <a:lnTo>
                      <a:pt x="20" y="25"/>
                    </a:lnTo>
                    <a:lnTo>
                      <a:pt x="20" y="1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5" y="0"/>
                    </a:lnTo>
                    <a:lnTo>
                      <a:pt x="70" y="5"/>
                    </a:lnTo>
                    <a:lnTo>
                      <a:pt x="80" y="15"/>
                    </a:lnTo>
                    <a:lnTo>
                      <a:pt x="80" y="25"/>
                    </a:lnTo>
                    <a:lnTo>
                      <a:pt x="80" y="35"/>
                    </a:lnTo>
                    <a:lnTo>
                      <a:pt x="70" y="45"/>
                    </a:lnTo>
                    <a:lnTo>
                      <a:pt x="55" y="55"/>
                    </a:lnTo>
                    <a:lnTo>
                      <a:pt x="80" y="85"/>
                    </a:lnTo>
                    <a:lnTo>
                      <a:pt x="85" y="80"/>
                    </a:lnTo>
                    <a:lnTo>
                      <a:pt x="85" y="70"/>
                    </a:lnTo>
                    <a:lnTo>
                      <a:pt x="100" y="70"/>
                    </a:lnTo>
                    <a:lnTo>
                      <a:pt x="95" y="85"/>
                    </a:lnTo>
                    <a:lnTo>
                      <a:pt x="90" y="100"/>
                    </a:lnTo>
                    <a:lnTo>
                      <a:pt x="100" y="110"/>
                    </a:lnTo>
                    <a:lnTo>
                      <a:pt x="110" y="120"/>
                    </a:lnTo>
                    <a:lnTo>
                      <a:pt x="100" y="130"/>
                    </a:lnTo>
                    <a:lnTo>
                      <a:pt x="90" y="125"/>
                    </a:lnTo>
                    <a:lnTo>
                      <a:pt x="80" y="115"/>
                    </a:lnTo>
                    <a:close/>
                    <a:moveTo>
                      <a:pt x="50" y="45"/>
                    </a:moveTo>
                    <a:lnTo>
                      <a:pt x="55" y="40"/>
                    </a:lnTo>
                    <a:lnTo>
                      <a:pt x="60" y="35"/>
                    </a:lnTo>
                    <a:lnTo>
                      <a:pt x="65" y="30"/>
                    </a:lnTo>
                    <a:lnTo>
                      <a:pt x="65" y="25"/>
                    </a:lnTo>
                    <a:lnTo>
                      <a:pt x="65" y="20"/>
                    </a:lnTo>
                    <a:lnTo>
                      <a:pt x="60" y="15"/>
                    </a:lnTo>
                    <a:lnTo>
                      <a:pt x="55" y="10"/>
                    </a:lnTo>
                    <a:lnTo>
                      <a:pt x="50" y="10"/>
                    </a:lnTo>
                    <a:lnTo>
                      <a:pt x="45" y="10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35" y="25"/>
                    </a:lnTo>
                    <a:lnTo>
                      <a:pt x="35" y="30"/>
                    </a:lnTo>
                    <a:lnTo>
                      <a:pt x="40" y="35"/>
                    </a:lnTo>
                    <a:lnTo>
                      <a:pt x="40" y="40"/>
                    </a:lnTo>
                    <a:lnTo>
                      <a:pt x="50" y="45"/>
                    </a:lnTo>
                    <a:close/>
                    <a:moveTo>
                      <a:pt x="70" y="100"/>
                    </a:moveTo>
                    <a:lnTo>
                      <a:pt x="40" y="65"/>
                    </a:lnTo>
                    <a:lnTo>
                      <a:pt x="30" y="70"/>
                    </a:lnTo>
                    <a:lnTo>
                      <a:pt x="25" y="80"/>
                    </a:lnTo>
                    <a:lnTo>
                      <a:pt x="20" y="85"/>
                    </a:lnTo>
                    <a:lnTo>
                      <a:pt x="20" y="90"/>
                    </a:lnTo>
                    <a:lnTo>
                      <a:pt x="20" y="100"/>
                    </a:lnTo>
                    <a:lnTo>
                      <a:pt x="25" y="110"/>
                    </a:lnTo>
                    <a:lnTo>
                      <a:pt x="35" y="115"/>
                    </a:lnTo>
                    <a:lnTo>
                      <a:pt x="45" y="115"/>
                    </a:lnTo>
                    <a:lnTo>
                      <a:pt x="50" y="115"/>
                    </a:lnTo>
                    <a:lnTo>
                      <a:pt x="60" y="110"/>
                    </a:lnTo>
                    <a:lnTo>
                      <a:pt x="65" y="105"/>
                    </a:lnTo>
                    <a:lnTo>
                      <a:pt x="7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7" name="Freeform 273"/>
              <p:cNvSpPr>
                <a:spLocks/>
              </p:cNvSpPr>
              <p:nvPr/>
            </p:nvSpPr>
            <p:spPr bwMode="auto">
              <a:xfrm>
                <a:off x="2065" y="2501"/>
                <a:ext cx="85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15"/>
                  </a:cxn>
                  <a:cxn ang="0">
                    <a:pos x="15" y="15"/>
                  </a:cxn>
                  <a:cxn ang="0">
                    <a:pos x="15" y="55"/>
                  </a:cxn>
                  <a:cxn ang="0">
                    <a:pos x="75" y="55"/>
                  </a:cxn>
                  <a:cxn ang="0">
                    <a:pos x="75" y="70"/>
                  </a:cxn>
                  <a:cxn ang="0">
                    <a:pos x="15" y="70"/>
                  </a:cxn>
                  <a:cxn ang="0">
                    <a:pos x="15" y="130"/>
                  </a:cxn>
                  <a:cxn ang="0">
                    <a:pos x="0" y="130"/>
                  </a:cxn>
                </a:cxnLst>
                <a:rect l="0" t="0" r="r" b="b"/>
                <a:pathLst>
                  <a:path w="85" h="130">
                    <a:moveTo>
                      <a:pt x="0" y="130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15"/>
                    </a:lnTo>
                    <a:lnTo>
                      <a:pt x="15" y="15"/>
                    </a:lnTo>
                    <a:lnTo>
                      <a:pt x="15" y="55"/>
                    </a:lnTo>
                    <a:lnTo>
                      <a:pt x="75" y="55"/>
                    </a:lnTo>
                    <a:lnTo>
                      <a:pt x="75" y="70"/>
                    </a:lnTo>
                    <a:lnTo>
                      <a:pt x="15" y="70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6" name="Freeform 272"/>
              <p:cNvSpPr>
                <a:spLocks noEditPoints="1"/>
              </p:cNvSpPr>
              <p:nvPr/>
            </p:nvSpPr>
            <p:spPr bwMode="auto">
              <a:xfrm>
                <a:off x="2170" y="2501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5" name="Rectangle 271"/>
              <p:cNvSpPr>
                <a:spLocks noChangeArrowheads="1"/>
              </p:cNvSpPr>
              <p:nvPr/>
            </p:nvSpPr>
            <p:spPr bwMode="auto">
              <a:xfrm>
                <a:off x="2210" y="2501"/>
                <a:ext cx="15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4" name="Freeform 270"/>
              <p:cNvSpPr>
                <a:spLocks/>
              </p:cNvSpPr>
              <p:nvPr/>
            </p:nvSpPr>
            <p:spPr bwMode="auto">
              <a:xfrm>
                <a:off x="2245" y="2506"/>
                <a:ext cx="45" cy="125"/>
              </a:xfrm>
              <a:custGeom>
                <a:avLst/>
                <a:gdLst/>
                <a:ahLst/>
                <a:cxnLst>
                  <a:cxn ang="0">
                    <a:pos x="40" y="110"/>
                  </a:cxn>
                  <a:cxn ang="0">
                    <a:pos x="45" y="125"/>
                  </a:cxn>
                  <a:cxn ang="0">
                    <a:pos x="35" y="125"/>
                  </a:cxn>
                  <a:cxn ang="0">
                    <a:pos x="30" y="125"/>
                  </a:cxn>
                  <a:cxn ang="0">
                    <a:pos x="25" y="125"/>
                  </a:cxn>
                  <a:cxn ang="0">
                    <a:pos x="20" y="120"/>
                  </a:cxn>
                  <a:cxn ang="0">
                    <a:pos x="15" y="120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0" y="95"/>
                  </a:cxn>
                  <a:cxn ang="0">
                    <a:pos x="10" y="45"/>
                  </a:cxn>
                  <a:cxn ang="0">
                    <a:pos x="0" y="45"/>
                  </a:cxn>
                  <a:cxn ang="0">
                    <a:pos x="0" y="30"/>
                  </a:cxn>
                  <a:cxn ang="0">
                    <a:pos x="10" y="30"/>
                  </a:cxn>
                  <a:cxn ang="0">
                    <a:pos x="10" y="5"/>
                  </a:cxn>
                  <a:cxn ang="0">
                    <a:pos x="25" y="0"/>
                  </a:cxn>
                  <a:cxn ang="0">
                    <a:pos x="25" y="30"/>
                  </a:cxn>
                  <a:cxn ang="0">
                    <a:pos x="40" y="30"/>
                  </a:cxn>
                  <a:cxn ang="0">
                    <a:pos x="40" y="45"/>
                  </a:cxn>
                  <a:cxn ang="0">
                    <a:pos x="25" y="45"/>
                  </a:cxn>
                  <a:cxn ang="0">
                    <a:pos x="25" y="95"/>
                  </a:cxn>
                  <a:cxn ang="0">
                    <a:pos x="25" y="105"/>
                  </a:cxn>
                  <a:cxn ang="0">
                    <a:pos x="25" y="105"/>
                  </a:cxn>
                  <a:cxn ang="0">
                    <a:pos x="25" y="110"/>
                  </a:cxn>
                  <a:cxn ang="0">
                    <a:pos x="30" y="110"/>
                  </a:cxn>
                  <a:cxn ang="0">
                    <a:pos x="30" y="110"/>
                  </a:cxn>
                  <a:cxn ang="0">
                    <a:pos x="35" y="110"/>
                  </a:cxn>
                  <a:cxn ang="0">
                    <a:pos x="35" y="110"/>
                  </a:cxn>
                  <a:cxn ang="0">
                    <a:pos x="40" y="110"/>
                  </a:cxn>
                </a:cxnLst>
                <a:rect l="0" t="0" r="r" b="b"/>
                <a:pathLst>
                  <a:path w="45" h="125">
                    <a:moveTo>
                      <a:pt x="40" y="110"/>
                    </a:moveTo>
                    <a:lnTo>
                      <a:pt x="45" y="125"/>
                    </a:lnTo>
                    <a:lnTo>
                      <a:pt x="35" y="125"/>
                    </a:lnTo>
                    <a:lnTo>
                      <a:pt x="30" y="125"/>
                    </a:lnTo>
                    <a:lnTo>
                      <a:pt x="25" y="125"/>
                    </a:lnTo>
                    <a:lnTo>
                      <a:pt x="20" y="120"/>
                    </a:lnTo>
                    <a:lnTo>
                      <a:pt x="15" y="120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0" y="95"/>
                    </a:lnTo>
                    <a:lnTo>
                      <a:pt x="10" y="45"/>
                    </a:lnTo>
                    <a:lnTo>
                      <a:pt x="0" y="45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5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5"/>
                    </a:lnTo>
                    <a:lnTo>
                      <a:pt x="25" y="45"/>
                    </a:lnTo>
                    <a:lnTo>
                      <a:pt x="25" y="95"/>
                    </a:lnTo>
                    <a:lnTo>
                      <a:pt x="25" y="105"/>
                    </a:lnTo>
                    <a:lnTo>
                      <a:pt x="25" y="110"/>
                    </a:lnTo>
                    <a:lnTo>
                      <a:pt x="30" y="110"/>
                    </a:lnTo>
                    <a:lnTo>
                      <a:pt x="35" y="110"/>
                    </a:lnTo>
                    <a:lnTo>
                      <a:pt x="40" y="1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3" name="Freeform 269"/>
              <p:cNvSpPr>
                <a:spLocks noEditPoints="1"/>
              </p:cNvSpPr>
              <p:nvPr/>
            </p:nvSpPr>
            <p:spPr bwMode="auto">
              <a:xfrm>
                <a:off x="2295" y="2536"/>
                <a:ext cx="85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5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5" y="95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5" y="75"/>
                  </a:cxn>
                  <a:cxn ang="0">
                    <a:pos x="5" y="60"/>
                  </a:cxn>
                  <a:cxn ang="0">
                    <a:pos x="0" y="50"/>
                  </a:cxn>
                  <a:cxn ang="0">
                    <a:pos x="5" y="35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5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20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5"/>
                  </a:cxn>
                  <a:cxn ang="0">
                    <a:pos x="55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20" y="40"/>
                  </a:cxn>
                  <a:cxn ang="0">
                    <a:pos x="70" y="40"/>
                  </a:cxn>
                  <a:cxn ang="0">
                    <a:pos x="70" y="30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20" y="40"/>
                  </a:cxn>
                </a:cxnLst>
                <a:rect l="0" t="0" r="r" b="b"/>
                <a:pathLst>
                  <a:path w="85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5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5" y="95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5" y="75"/>
                    </a:lnTo>
                    <a:lnTo>
                      <a:pt x="5" y="60"/>
                    </a:lnTo>
                    <a:lnTo>
                      <a:pt x="0" y="50"/>
                    </a:lnTo>
                    <a:lnTo>
                      <a:pt x="5" y="35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5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20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5"/>
                    </a:lnTo>
                    <a:lnTo>
                      <a:pt x="55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20" y="40"/>
                    </a:moveTo>
                    <a:lnTo>
                      <a:pt x="70" y="40"/>
                    </a:lnTo>
                    <a:lnTo>
                      <a:pt x="70" y="30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2" name="Freeform 268"/>
              <p:cNvSpPr>
                <a:spLocks/>
              </p:cNvSpPr>
              <p:nvPr/>
            </p:nvSpPr>
            <p:spPr bwMode="auto">
              <a:xfrm>
                <a:off x="2400" y="2536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20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20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1" name="Freeform 267"/>
              <p:cNvSpPr>
                <a:spLocks noEditPoints="1"/>
              </p:cNvSpPr>
              <p:nvPr/>
            </p:nvSpPr>
            <p:spPr bwMode="auto">
              <a:xfrm>
                <a:off x="2460" y="2501"/>
                <a:ext cx="20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20" y="35"/>
                  </a:cxn>
                  <a:cxn ang="0">
                    <a:pos x="20" y="130"/>
                  </a:cxn>
                  <a:cxn ang="0">
                    <a:pos x="0" y="130"/>
                  </a:cxn>
                </a:cxnLst>
                <a:rect l="0" t="0" r="r" b="b"/>
                <a:pathLst>
                  <a:path w="20" h="130">
                    <a:moveTo>
                      <a:pt x="0" y="2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20" y="35"/>
                    </a:lnTo>
                    <a:lnTo>
                      <a:pt x="2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0" name="Freeform 266"/>
              <p:cNvSpPr>
                <a:spLocks/>
              </p:cNvSpPr>
              <p:nvPr/>
            </p:nvSpPr>
            <p:spPr bwMode="auto">
              <a:xfrm>
                <a:off x="2500" y="2536"/>
                <a:ext cx="7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5" y="5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0"/>
                  </a:cxn>
                  <a:cxn ang="0">
                    <a:pos x="75" y="15"/>
                  </a:cxn>
                  <a:cxn ang="0">
                    <a:pos x="75" y="20"/>
                  </a:cxn>
                  <a:cxn ang="0">
                    <a:pos x="75" y="25"/>
                  </a:cxn>
                  <a:cxn ang="0">
                    <a:pos x="75" y="35"/>
                  </a:cxn>
                  <a:cxn ang="0">
                    <a:pos x="75" y="95"/>
                  </a:cxn>
                  <a:cxn ang="0">
                    <a:pos x="60" y="95"/>
                  </a:cxn>
                  <a:cxn ang="0">
                    <a:pos x="60" y="35"/>
                  </a:cxn>
                  <a:cxn ang="0">
                    <a:pos x="60" y="30"/>
                  </a:cxn>
                  <a:cxn ang="0">
                    <a:pos x="60" y="20"/>
                  </a:cxn>
                  <a:cxn ang="0">
                    <a:pos x="55" y="20"/>
                  </a:cxn>
                  <a:cxn ang="0">
                    <a:pos x="55" y="15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75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5" y="5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5"/>
                    </a:lnTo>
                    <a:lnTo>
                      <a:pt x="75" y="20"/>
                    </a:lnTo>
                    <a:lnTo>
                      <a:pt x="75" y="25"/>
                    </a:lnTo>
                    <a:lnTo>
                      <a:pt x="75" y="35"/>
                    </a:lnTo>
                    <a:lnTo>
                      <a:pt x="75" y="95"/>
                    </a:lnTo>
                    <a:lnTo>
                      <a:pt x="60" y="95"/>
                    </a:lnTo>
                    <a:lnTo>
                      <a:pt x="60" y="35"/>
                    </a:lnTo>
                    <a:lnTo>
                      <a:pt x="60" y="30"/>
                    </a:lnTo>
                    <a:lnTo>
                      <a:pt x="60" y="20"/>
                    </a:lnTo>
                    <a:lnTo>
                      <a:pt x="55" y="20"/>
                    </a:lnTo>
                    <a:lnTo>
                      <a:pt x="55" y="15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9" name="Freeform 265"/>
              <p:cNvSpPr>
                <a:spLocks noEditPoints="1"/>
              </p:cNvSpPr>
              <p:nvPr/>
            </p:nvSpPr>
            <p:spPr bwMode="auto">
              <a:xfrm>
                <a:off x="2595" y="2536"/>
                <a:ext cx="85" cy="130"/>
              </a:xfrm>
              <a:custGeom>
                <a:avLst/>
                <a:gdLst/>
                <a:ahLst/>
                <a:cxnLst>
                  <a:cxn ang="0">
                    <a:pos x="5" y="100"/>
                  </a:cxn>
                  <a:cxn ang="0">
                    <a:pos x="20" y="105"/>
                  </a:cxn>
                  <a:cxn ang="0">
                    <a:pos x="20" y="110"/>
                  </a:cxn>
                  <a:cxn ang="0">
                    <a:pos x="25" y="115"/>
                  </a:cxn>
                  <a:cxn ang="0">
                    <a:pos x="30" y="115"/>
                  </a:cxn>
                  <a:cxn ang="0">
                    <a:pos x="40" y="120"/>
                  </a:cxn>
                  <a:cxn ang="0">
                    <a:pos x="50" y="115"/>
                  </a:cxn>
                  <a:cxn ang="0">
                    <a:pos x="60" y="115"/>
                  </a:cxn>
                  <a:cxn ang="0">
                    <a:pos x="65" y="110"/>
                  </a:cxn>
                  <a:cxn ang="0">
                    <a:pos x="65" y="100"/>
                  </a:cxn>
                  <a:cxn ang="0">
                    <a:pos x="65" y="95"/>
                  </a:cxn>
                  <a:cxn ang="0">
                    <a:pos x="65" y="80"/>
                  </a:cxn>
                  <a:cxn ang="0">
                    <a:pos x="55" y="90"/>
                  </a:cxn>
                  <a:cxn ang="0">
                    <a:pos x="40" y="95"/>
                  </a:cxn>
                  <a:cxn ang="0">
                    <a:pos x="30" y="90"/>
                  </a:cxn>
                  <a:cxn ang="0">
                    <a:pos x="20" y="85"/>
                  </a:cxn>
                  <a:cxn ang="0">
                    <a:pos x="10" y="80"/>
                  </a:cxn>
                  <a:cxn ang="0">
                    <a:pos x="5" y="65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70" y="0"/>
                  </a:cxn>
                  <a:cxn ang="0">
                    <a:pos x="85" y="0"/>
                  </a:cxn>
                  <a:cxn ang="0">
                    <a:pos x="85" y="80"/>
                  </a:cxn>
                  <a:cxn ang="0">
                    <a:pos x="80" y="100"/>
                  </a:cxn>
                  <a:cxn ang="0">
                    <a:pos x="80" y="110"/>
                  </a:cxn>
                  <a:cxn ang="0">
                    <a:pos x="75" y="120"/>
                  </a:cxn>
                  <a:cxn ang="0">
                    <a:pos x="65" y="125"/>
                  </a:cxn>
                  <a:cxn ang="0">
                    <a:pos x="55" y="130"/>
                  </a:cxn>
                  <a:cxn ang="0">
                    <a:pos x="40" y="130"/>
                  </a:cxn>
                  <a:cxn ang="0">
                    <a:pos x="25" y="130"/>
                  </a:cxn>
                  <a:cxn ang="0">
                    <a:pos x="15" y="125"/>
                  </a:cxn>
                  <a:cxn ang="0">
                    <a:pos x="5" y="115"/>
                  </a:cxn>
                  <a:cxn ang="0">
                    <a:pos x="5" y="100"/>
                  </a:cxn>
                  <a:cxn ang="0">
                    <a:pos x="15" y="45"/>
                  </a:cxn>
                  <a:cxn ang="0">
                    <a:pos x="20" y="60"/>
                  </a:cxn>
                  <a:cxn ang="0">
                    <a:pos x="25" y="70"/>
                  </a:cxn>
                  <a:cxn ang="0">
                    <a:pos x="30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60" y="70"/>
                  </a:cxn>
                  <a:cxn ang="0">
                    <a:pos x="65" y="60"/>
                  </a:cxn>
                  <a:cxn ang="0">
                    <a:pos x="70" y="45"/>
                  </a:cxn>
                  <a:cxn ang="0">
                    <a:pos x="65" y="30"/>
                  </a:cxn>
                  <a:cxn ang="0">
                    <a:pos x="60" y="20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30"/>
                  </a:cxn>
                  <a:cxn ang="0">
                    <a:pos x="15" y="45"/>
                  </a:cxn>
                </a:cxnLst>
                <a:rect l="0" t="0" r="r" b="b"/>
                <a:pathLst>
                  <a:path w="85" h="130">
                    <a:moveTo>
                      <a:pt x="5" y="100"/>
                    </a:moveTo>
                    <a:lnTo>
                      <a:pt x="20" y="105"/>
                    </a:lnTo>
                    <a:lnTo>
                      <a:pt x="20" y="110"/>
                    </a:lnTo>
                    <a:lnTo>
                      <a:pt x="25" y="115"/>
                    </a:lnTo>
                    <a:lnTo>
                      <a:pt x="30" y="115"/>
                    </a:lnTo>
                    <a:lnTo>
                      <a:pt x="40" y="120"/>
                    </a:lnTo>
                    <a:lnTo>
                      <a:pt x="50" y="115"/>
                    </a:lnTo>
                    <a:lnTo>
                      <a:pt x="60" y="115"/>
                    </a:lnTo>
                    <a:lnTo>
                      <a:pt x="65" y="110"/>
                    </a:lnTo>
                    <a:lnTo>
                      <a:pt x="65" y="100"/>
                    </a:lnTo>
                    <a:lnTo>
                      <a:pt x="65" y="95"/>
                    </a:lnTo>
                    <a:lnTo>
                      <a:pt x="65" y="80"/>
                    </a:lnTo>
                    <a:lnTo>
                      <a:pt x="55" y="90"/>
                    </a:lnTo>
                    <a:lnTo>
                      <a:pt x="40" y="95"/>
                    </a:lnTo>
                    <a:lnTo>
                      <a:pt x="30" y="90"/>
                    </a:lnTo>
                    <a:lnTo>
                      <a:pt x="20" y="85"/>
                    </a:lnTo>
                    <a:lnTo>
                      <a:pt x="10" y="80"/>
                    </a:lnTo>
                    <a:lnTo>
                      <a:pt x="5" y="6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70" y="0"/>
                    </a:lnTo>
                    <a:lnTo>
                      <a:pt x="85" y="0"/>
                    </a:lnTo>
                    <a:lnTo>
                      <a:pt x="85" y="80"/>
                    </a:lnTo>
                    <a:lnTo>
                      <a:pt x="80" y="100"/>
                    </a:lnTo>
                    <a:lnTo>
                      <a:pt x="80" y="110"/>
                    </a:lnTo>
                    <a:lnTo>
                      <a:pt x="75" y="120"/>
                    </a:lnTo>
                    <a:lnTo>
                      <a:pt x="65" y="125"/>
                    </a:lnTo>
                    <a:lnTo>
                      <a:pt x="55" y="130"/>
                    </a:lnTo>
                    <a:lnTo>
                      <a:pt x="40" y="130"/>
                    </a:lnTo>
                    <a:lnTo>
                      <a:pt x="25" y="130"/>
                    </a:lnTo>
                    <a:lnTo>
                      <a:pt x="15" y="125"/>
                    </a:lnTo>
                    <a:lnTo>
                      <a:pt x="5" y="115"/>
                    </a:lnTo>
                    <a:lnTo>
                      <a:pt x="5" y="100"/>
                    </a:lnTo>
                    <a:close/>
                    <a:moveTo>
                      <a:pt x="15" y="45"/>
                    </a:moveTo>
                    <a:lnTo>
                      <a:pt x="20" y="60"/>
                    </a:lnTo>
                    <a:lnTo>
                      <a:pt x="25" y="70"/>
                    </a:lnTo>
                    <a:lnTo>
                      <a:pt x="30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60" y="70"/>
                    </a:lnTo>
                    <a:lnTo>
                      <a:pt x="65" y="60"/>
                    </a:lnTo>
                    <a:lnTo>
                      <a:pt x="70" y="45"/>
                    </a:lnTo>
                    <a:lnTo>
                      <a:pt x="65" y="30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8" name="Freeform 264"/>
              <p:cNvSpPr>
                <a:spLocks/>
              </p:cNvSpPr>
              <p:nvPr/>
            </p:nvSpPr>
            <p:spPr bwMode="auto">
              <a:xfrm>
                <a:off x="5685" y="669"/>
                <a:ext cx="8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  <a:cxn ang="0">
                    <a:pos x="20" y="115"/>
                  </a:cxn>
                  <a:cxn ang="0">
                    <a:pos x="80" y="115"/>
                  </a:cxn>
                  <a:cxn ang="0">
                    <a:pos x="80" y="130"/>
                  </a:cxn>
                  <a:cxn ang="0">
                    <a:pos x="0" y="130"/>
                  </a:cxn>
                </a:cxnLst>
                <a:rect l="0" t="0" r="r" b="b"/>
                <a:pathLst>
                  <a:path w="80" h="130">
                    <a:moveTo>
                      <a:pt x="0" y="13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115"/>
                    </a:lnTo>
                    <a:lnTo>
                      <a:pt x="80" y="115"/>
                    </a:lnTo>
                    <a:lnTo>
                      <a:pt x="80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7" name="Freeform 263"/>
              <p:cNvSpPr>
                <a:spLocks noEditPoints="1"/>
              </p:cNvSpPr>
              <p:nvPr/>
            </p:nvSpPr>
            <p:spPr bwMode="auto">
              <a:xfrm>
                <a:off x="5785" y="669"/>
                <a:ext cx="15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30"/>
                  </a:cxn>
                  <a:cxn ang="0">
                    <a:pos x="0" y="130"/>
                  </a:cxn>
                </a:cxnLst>
                <a:rect l="0" t="0" r="r" b="b"/>
                <a:pathLst>
                  <a:path w="15" h="130">
                    <a:moveTo>
                      <a:pt x="0" y="2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6" name="Freeform 262"/>
              <p:cNvSpPr>
                <a:spLocks/>
              </p:cNvSpPr>
              <p:nvPr/>
            </p:nvSpPr>
            <p:spPr bwMode="auto">
              <a:xfrm>
                <a:off x="5825" y="704"/>
                <a:ext cx="7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50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0"/>
                  </a:cxn>
                  <a:cxn ang="0">
                    <a:pos x="75" y="15"/>
                  </a:cxn>
                  <a:cxn ang="0">
                    <a:pos x="75" y="20"/>
                  </a:cxn>
                  <a:cxn ang="0">
                    <a:pos x="75" y="25"/>
                  </a:cxn>
                  <a:cxn ang="0">
                    <a:pos x="75" y="35"/>
                  </a:cxn>
                  <a:cxn ang="0">
                    <a:pos x="75" y="95"/>
                  </a:cxn>
                  <a:cxn ang="0">
                    <a:pos x="60" y="95"/>
                  </a:cxn>
                  <a:cxn ang="0">
                    <a:pos x="60" y="35"/>
                  </a:cxn>
                  <a:cxn ang="0">
                    <a:pos x="60" y="30"/>
                  </a:cxn>
                  <a:cxn ang="0">
                    <a:pos x="60" y="20"/>
                  </a:cxn>
                  <a:cxn ang="0">
                    <a:pos x="55" y="20"/>
                  </a:cxn>
                  <a:cxn ang="0">
                    <a:pos x="50" y="15"/>
                  </a:cxn>
                  <a:cxn ang="0">
                    <a:pos x="45" y="10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15" y="40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75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15"/>
                    </a:lnTo>
                    <a:lnTo>
                      <a:pt x="75" y="20"/>
                    </a:lnTo>
                    <a:lnTo>
                      <a:pt x="75" y="25"/>
                    </a:lnTo>
                    <a:lnTo>
                      <a:pt x="75" y="35"/>
                    </a:lnTo>
                    <a:lnTo>
                      <a:pt x="75" y="95"/>
                    </a:lnTo>
                    <a:lnTo>
                      <a:pt x="60" y="95"/>
                    </a:lnTo>
                    <a:lnTo>
                      <a:pt x="60" y="35"/>
                    </a:lnTo>
                    <a:lnTo>
                      <a:pt x="60" y="30"/>
                    </a:lnTo>
                    <a:lnTo>
                      <a:pt x="60" y="20"/>
                    </a:lnTo>
                    <a:lnTo>
                      <a:pt x="55" y="20"/>
                    </a:lnTo>
                    <a:lnTo>
                      <a:pt x="50" y="15"/>
                    </a:lnTo>
                    <a:lnTo>
                      <a:pt x="45" y="10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15" y="40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5" name="Freeform 261"/>
              <p:cNvSpPr>
                <a:spLocks noEditPoints="1"/>
              </p:cNvSpPr>
              <p:nvPr/>
            </p:nvSpPr>
            <p:spPr bwMode="auto">
              <a:xfrm>
                <a:off x="5920" y="704"/>
                <a:ext cx="85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0" y="95"/>
                  </a:cxn>
                  <a:cxn ang="0">
                    <a:pos x="20" y="90"/>
                  </a:cxn>
                  <a:cxn ang="0">
                    <a:pos x="10" y="85"/>
                  </a:cxn>
                  <a:cxn ang="0">
                    <a:pos x="5" y="75"/>
                  </a:cxn>
                  <a:cxn ang="0">
                    <a:pos x="0" y="60"/>
                  </a:cxn>
                  <a:cxn ang="0">
                    <a:pos x="0" y="50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0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5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15" y="40"/>
                  </a:cxn>
                  <a:cxn ang="0">
                    <a:pos x="70" y="40"/>
                  </a:cxn>
                  <a:cxn ang="0">
                    <a:pos x="65" y="25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15" y="40"/>
                  </a:cxn>
                </a:cxnLst>
                <a:rect l="0" t="0" r="r" b="b"/>
                <a:pathLst>
                  <a:path w="85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0" y="95"/>
                    </a:lnTo>
                    <a:lnTo>
                      <a:pt x="20" y="90"/>
                    </a:lnTo>
                    <a:lnTo>
                      <a:pt x="10" y="85"/>
                    </a:lnTo>
                    <a:lnTo>
                      <a:pt x="5" y="75"/>
                    </a:lnTo>
                    <a:lnTo>
                      <a:pt x="0" y="6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0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15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5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15" y="40"/>
                    </a:moveTo>
                    <a:lnTo>
                      <a:pt x="70" y="40"/>
                    </a:lnTo>
                    <a:lnTo>
                      <a:pt x="65" y="25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1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4" name="Freeform 260"/>
              <p:cNvSpPr>
                <a:spLocks noEditPoints="1"/>
              </p:cNvSpPr>
              <p:nvPr/>
            </p:nvSpPr>
            <p:spPr bwMode="auto">
              <a:xfrm>
                <a:off x="6020" y="704"/>
                <a:ext cx="85" cy="95"/>
              </a:xfrm>
              <a:custGeom>
                <a:avLst/>
                <a:gdLst/>
                <a:ahLst/>
                <a:cxnLst>
                  <a:cxn ang="0">
                    <a:pos x="60" y="90"/>
                  </a:cxn>
                  <a:cxn ang="0">
                    <a:pos x="40" y="95"/>
                  </a:cxn>
                  <a:cxn ang="0">
                    <a:pos x="20" y="95"/>
                  </a:cxn>
                  <a:cxn ang="0">
                    <a:pos x="0" y="80"/>
                  </a:cxn>
                  <a:cxn ang="0">
                    <a:pos x="0" y="60"/>
                  </a:cxn>
                  <a:cxn ang="0">
                    <a:pos x="5" y="50"/>
                  </a:cxn>
                  <a:cxn ang="0">
                    <a:pos x="15" y="45"/>
                  </a:cxn>
                  <a:cxn ang="0">
                    <a:pos x="30" y="40"/>
                  </a:cxn>
                  <a:cxn ang="0">
                    <a:pos x="55" y="35"/>
                  </a:cxn>
                  <a:cxn ang="0">
                    <a:pos x="65" y="30"/>
                  </a:cxn>
                  <a:cxn ang="0">
                    <a:pos x="65" y="20"/>
                  </a:cxn>
                  <a:cxn ang="0">
                    <a:pos x="55" y="10"/>
                  </a:cxn>
                  <a:cxn ang="0">
                    <a:pos x="35" y="10"/>
                  </a:cxn>
                  <a:cxn ang="0">
                    <a:pos x="20" y="20"/>
                  </a:cxn>
                  <a:cxn ang="0">
                    <a:pos x="5" y="2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45" y="0"/>
                  </a:cxn>
                  <a:cxn ang="0">
                    <a:pos x="65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0" y="35"/>
                  </a:cxn>
                  <a:cxn ang="0">
                    <a:pos x="80" y="70"/>
                  </a:cxn>
                  <a:cxn ang="0">
                    <a:pos x="85" y="90"/>
                  </a:cxn>
                  <a:cxn ang="0">
                    <a:pos x="70" y="95"/>
                  </a:cxn>
                  <a:cxn ang="0">
                    <a:pos x="65" y="80"/>
                  </a:cxn>
                  <a:cxn ang="0">
                    <a:pos x="55" y="50"/>
                  </a:cxn>
                  <a:cxn ang="0">
                    <a:pos x="30" y="55"/>
                  </a:cxn>
                  <a:cxn ang="0">
                    <a:pos x="20" y="60"/>
                  </a:cxn>
                  <a:cxn ang="0">
                    <a:pos x="15" y="65"/>
                  </a:cxn>
                  <a:cxn ang="0">
                    <a:pos x="20" y="75"/>
                  </a:cxn>
                  <a:cxn ang="0">
                    <a:pos x="30" y="80"/>
                  </a:cxn>
                  <a:cxn ang="0">
                    <a:pos x="45" y="80"/>
                  </a:cxn>
                  <a:cxn ang="0">
                    <a:pos x="60" y="75"/>
                  </a:cxn>
                  <a:cxn ang="0">
                    <a:pos x="65" y="60"/>
                  </a:cxn>
                  <a:cxn ang="0">
                    <a:pos x="65" y="45"/>
                  </a:cxn>
                </a:cxnLst>
                <a:rect l="0" t="0" r="r" b="b"/>
                <a:pathLst>
                  <a:path w="85" h="95">
                    <a:moveTo>
                      <a:pt x="65" y="80"/>
                    </a:move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30" y="95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5" y="55"/>
                    </a:lnTo>
                    <a:lnTo>
                      <a:pt x="5" y="50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25" y="40"/>
                    </a:lnTo>
                    <a:lnTo>
                      <a:pt x="30" y="40"/>
                    </a:lnTo>
                    <a:lnTo>
                      <a:pt x="35" y="40"/>
                    </a:lnTo>
                    <a:lnTo>
                      <a:pt x="55" y="35"/>
                    </a:lnTo>
                    <a:lnTo>
                      <a:pt x="65" y="35"/>
                    </a:lnTo>
                    <a:lnTo>
                      <a:pt x="65" y="30"/>
                    </a:lnTo>
                    <a:lnTo>
                      <a:pt x="65" y="20"/>
                    </a:lnTo>
                    <a:lnTo>
                      <a:pt x="60" y="15"/>
                    </a:lnTo>
                    <a:lnTo>
                      <a:pt x="55" y="10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0"/>
                    </a:lnTo>
                    <a:lnTo>
                      <a:pt x="70" y="5"/>
                    </a:lnTo>
                    <a:lnTo>
                      <a:pt x="75" y="10"/>
                    </a:lnTo>
                    <a:lnTo>
                      <a:pt x="80" y="15"/>
                    </a:lnTo>
                    <a:lnTo>
                      <a:pt x="80" y="20"/>
                    </a:lnTo>
                    <a:lnTo>
                      <a:pt x="80" y="25"/>
                    </a:lnTo>
                    <a:lnTo>
                      <a:pt x="80" y="35"/>
                    </a:lnTo>
                    <a:lnTo>
                      <a:pt x="80" y="55"/>
                    </a:lnTo>
                    <a:lnTo>
                      <a:pt x="80" y="70"/>
                    </a:lnTo>
                    <a:lnTo>
                      <a:pt x="80" y="80"/>
                    </a:lnTo>
                    <a:lnTo>
                      <a:pt x="85" y="90"/>
                    </a:lnTo>
                    <a:lnTo>
                      <a:pt x="85" y="95"/>
                    </a:lnTo>
                    <a:lnTo>
                      <a:pt x="70" y="95"/>
                    </a:lnTo>
                    <a:lnTo>
                      <a:pt x="65" y="90"/>
                    </a:lnTo>
                    <a:lnTo>
                      <a:pt x="65" y="80"/>
                    </a:lnTo>
                    <a:close/>
                    <a:moveTo>
                      <a:pt x="65" y="45"/>
                    </a:moveTo>
                    <a:lnTo>
                      <a:pt x="55" y="50"/>
                    </a:lnTo>
                    <a:lnTo>
                      <a:pt x="40" y="55"/>
                    </a:lnTo>
                    <a:lnTo>
                      <a:pt x="30" y="55"/>
                    </a:lnTo>
                    <a:lnTo>
                      <a:pt x="25" y="55"/>
                    </a:lnTo>
                    <a:lnTo>
                      <a:pt x="20" y="60"/>
                    </a:lnTo>
                    <a:lnTo>
                      <a:pt x="15" y="65"/>
                    </a:lnTo>
                    <a:lnTo>
                      <a:pt x="15" y="70"/>
                    </a:lnTo>
                    <a:lnTo>
                      <a:pt x="20" y="75"/>
                    </a:lnTo>
                    <a:lnTo>
                      <a:pt x="20" y="80"/>
                    </a:lnTo>
                    <a:lnTo>
                      <a:pt x="30" y="80"/>
                    </a:lnTo>
                    <a:lnTo>
                      <a:pt x="35" y="85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5" y="60"/>
                    </a:lnTo>
                    <a:lnTo>
                      <a:pt x="65" y="50"/>
                    </a:lnTo>
                    <a:lnTo>
                      <a:pt x="6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3" name="Freeform 259"/>
              <p:cNvSpPr>
                <a:spLocks/>
              </p:cNvSpPr>
              <p:nvPr/>
            </p:nvSpPr>
            <p:spPr bwMode="auto">
              <a:xfrm>
                <a:off x="6125" y="704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15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15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2" name="Freeform 258"/>
              <p:cNvSpPr>
                <a:spLocks noEditPoints="1"/>
              </p:cNvSpPr>
              <p:nvPr/>
            </p:nvSpPr>
            <p:spPr bwMode="auto">
              <a:xfrm>
                <a:off x="5575" y="849"/>
                <a:ext cx="120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0"/>
                  </a:cxn>
                  <a:cxn ang="0">
                    <a:pos x="65" y="0"/>
                  </a:cxn>
                  <a:cxn ang="0">
                    <a:pos x="120" y="129"/>
                  </a:cxn>
                  <a:cxn ang="0">
                    <a:pos x="100" y="129"/>
                  </a:cxn>
                  <a:cxn ang="0">
                    <a:pos x="85" y="89"/>
                  </a:cxn>
                  <a:cxn ang="0">
                    <a:pos x="30" y="89"/>
                  </a:cxn>
                  <a:cxn ang="0">
                    <a:pos x="15" y="129"/>
                  </a:cxn>
                  <a:cxn ang="0">
                    <a:pos x="0" y="129"/>
                  </a:cxn>
                  <a:cxn ang="0">
                    <a:pos x="35" y="74"/>
                  </a:cxn>
                  <a:cxn ang="0">
                    <a:pos x="80" y="74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55" y="15"/>
                  </a:cxn>
                  <a:cxn ang="0">
                    <a:pos x="55" y="25"/>
                  </a:cxn>
                  <a:cxn ang="0">
                    <a:pos x="50" y="40"/>
                  </a:cxn>
                  <a:cxn ang="0">
                    <a:pos x="35" y="74"/>
                  </a:cxn>
                </a:cxnLst>
                <a:rect l="0" t="0" r="r" b="b"/>
                <a:pathLst>
                  <a:path w="120" h="129">
                    <a:moveTo>
                      <a:pt x="0" y="129"/>
                    </a:moveTo>
                    <a:lnTo>
                      <a:pt x="50" y="0"/>
                    </a:lnTo>
                    <a:lnTo>
                      <a:pt x="65" y="0"/>
                    </a:lnTo>
                    <a:lnTo>
                      <a:pt x="120" y="129"/>
                    </a:lnTo>
                    <a:lnTo>
                      <a:pt x="100" y="129"/>
                    </a:lnTo>
                    <a:lnTo>
                      <a:pt x="85" y="89"/>
                    </a:lnTo>
                    <a:lnTo>
                      <a:pt x="30" y="89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  <a:moveTo>
                      <a:pt x="35" y="74"/>
                    </a:moveTo>
                    <a:lnTo>
                      <a:pt x="80" y="74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55" y="15"/>
                    </a:lnTo>
                    <a:lnTo>
                      <a:pt x="55" y="25"/>
                    </a:lnTo>
                    <a:lnTo>
                      <a:pt x="50" y="40"/>
                    </a:lnTo>
                    <a:lnTo>
                      <a:pt x="35" y="7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1" name="Freeform 257"/>
              <p:cNvSpPr>
                <a:spLocks/>
              </p:cNvSpPr>
              <p:nvPr/>
            </p:nvSpPr>
            <p:spPr bwMode="auto">
              <a:xfrm>
                <a:off x="5705" y="884"/>
                <a:ext cx="125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5"/>
                  </a:cxn>
                  <a:cxn ang="0">
                    <a:pos x="75" y="5"/>
                  </a:cxn>
                  <a:cxn ang="0">
                    <a:pos x="85" y="0"/>
                  </a:cxn>
                  <a:cxn ang="0">
                    <a:pos x="100" y="0"/>
                  </a:cxn>
                  <a:cxn ang="0">
                    <a:pos x="110" y="0"/>
                  </a:cxn>
                  <a:cxn ang="0">
                    <a:pos x="120" y="5"/>
                  </a:cxn>
                  <a:cxn ang="0">
                    <a:pos x="125" y="15"/>
                  </a:cxn>
                  <a:cxn ang="0">
                    <a:pos x="125" y="29"/>
                  </a:cxn>
                  <a:cxn ang="0">
                    <a:pos x="125" y="94"/>
                  </a:cxn>
                  <a:cxn ang="0">
                    <a:pos x="110" y="94"/>
                  </a:cxn>
                  <a:cxn ang="0">
                    <a:pos x="110" y="34"/>
                  </a:cxn>
                  <a:cxn ang="0">
                    <a:pos x="110" y="24"/>
                  </a:cxn>
                  <a:cxn ang="0">
                    <a:pos x="110" y="20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0" y="10"/>
                  </a:cxn>
                  <a:cxn ang="0">
                    <a:pos x="95" y="10"/>
                  </a:cxn>
                  <a:cxn ang="0">
                    <a:pos x="85" y="15"/>
                  </a:cxn>
                  <a:cxn ang="0">
                    <a:pos x="80" y="20"/>
                  </a:cxn>
                  <a:cxn ang="0">
                    <a:pos x="75" y="24"/>
                  </a:cxn>
                  <a:cxn ang="0">
                    <a:pos x="70" y="39"/>
                  </a:cxn>
                  <a:cxn ang="0">
                    <a:pos x="70" y="94"/>
                  </a:cxn>
                  <a:cxn ang="0">
                    <a:pos x="55" y="94"/>
                  </a:cxn>
                  <a:cxn ang="0">
                    <a:pos x="55" y="34"/>
                  </a:cxn>
                  <a:cxn ang="0">
                    <a:pos x="55" y="24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40" y="10"/>
                  </a:cxn>
                  <a:cxn ang="0">
                    <a:pos x="35" y="15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4"/>
                  </a:cxn>
                  <a:cxn ang="0">
                    <a:pos x="15" y="34"/>
                  </a:cxn>
                  <a:cxn ang="0">
                    <a:pos x="15" y="44"/>
                  </a:cxn>
                  <a:cxn ang="0">
                    <a:pos x="15" y="94"/>
                  </a:cxn>
                  <a:cxn ang="0">
                    <a:pos x="0" y="94"/>
                  </a:cxn>
                </a:cxnLst>
                <a:rect l="0" t="0" r="r" b="b"/>
                <a:pathLst>
                  <a:path w="125" h="94">
                    <a:moveTo>
                      <a:pt x="0" y="94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5"/>
                    </a:lnTo>
                    <a:lnTo>
                      <a:pt x="75" y="5"/>
                    </a:lnTo>
                    <a:lnTo>
                      <a:pt x="85" y="0"/>
                    </a:lnTo>
                    <a:lnTo>
                      <a:pt x="100" y="0"/>
                    </a:lnTo>
                    <a:lnTo>
                      <a:pt x="110" y="0"/>
                    </a:lnTo>
                    <a:lnTo>
                      <a:pt x="120" y="5"/>
                    </a:lnTo>
                    <a:lnTo>
                      <a:pt x="125" y="15"/>
                    </a:lnTo>
                    <a:lnTo>
                      <a:pt x="125" y="29"/>
                    </a:lnTo>
                    <a:lnTo>
                      <a:pt x="125" y="94"/>
                    </a:lnTo>
                    <a:lnTo>
                      <a:pt x="110" y="94"/>
                    </a:lnTo>
                    <a:lnTo>
                      <a:pt x="110" y="34"/>
                    </a:lnTo>
                    <a:lnTo>
                      <a:pt x="110" y="24"/>
                    </a:lnTo>
                    <a:lnTo>
                      <a:pt x="110" y="20"/>
                    </a:lnTo>
                    <a:lnTo>
                      <a:pt x="105" y="15"/>
                    </a:lnTo>
                    <a:lnTo>
                      <a:pt x="100" y="10"/>
                    </a:lnTo>
                    <a:lnTo>
                      <a:pt x="95" y="10"/>
                    </a:lnTo>
                    <a:lnTo>
                      <a:pt x="85" y="15"/>
                    </a:lnTo>
                    <a:lnTo>
                      <a:pt x="80" y="20"/>
                    </a:lnTo>
                    <a:lnTo>
                      <a:pt x="75" y="24"/>
                    </a:lnTo>
                    <a:lnTo>
                      <a:pt x="70" y="39"/>
                    </a:lnTo>
                    <a:lnTo>
                      <a:pt x="70" y="94"/>
                    </a:lnTo>
                    <a:lnTo>
                      <a:pt x="55" y="94"/>
                    </a:lnTo>
                    <a:lnTo>
                      <a:pt x="55" y="34"/>
                    </a:lnTo>
                    <a:lnTo>
                      <a:pt x="55" y="24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0" y="10"/>
                    </a:lnTo>
                    <a:lnTo>
                      <a:pt x="35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15" y="34"/>
                    </a:lnTo>
                    <a:lnTo>
                      <a:pt x="15" y="44"/>
                    </a:lnTo>
                    <a:lnTo>
                      <a:pt x="15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0" name="Freeform 256"/>
              <p:cNvSpPr>
                <a:spLocks noEditPoints="1"/>
              </p:cNvSpPr>
              <p:nvPr/>
            </p:nvSpPr>
            <p:spPr bwMode="auto">
              <a:xfrm>
                <a:off x="5855" y="884"/>
                <a:ext cx="80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5" y="0"/>
                  </a:cxn>
                  <a:cxn ang="0">
                    <a:pos x="65" y="5"/>
                  </a:cxn>
                  <a:cxn ang="0">
                    <a:pos x="70" y="10"/>
                  </a:cxn>
                  <a:cxn ang="0">
                    <a:pos x="75" y="20"/>
                  </a:cxn>
                  <a:cxn ang="0">
                    <a:pos x="80" y="34"/>
                  </a:cxn>
                  <a:cxn ang="0">
                    <a:pos x="80" y="44"/>
                  </a:cxn>
                  <a:cxn ang="0">
                    <a:pos x="80" y="59"/>
                  </a:cxn>
                  <a:cxn ang="0">
                    <a:pos x="75" y="69"/>
                  </a:cxn>
                  <a:cxn ang="0">
                    <a:pos x="70" y="79"/>
                  </a:cxn>
                  <a:cxn ang="0">
                    <a:pos x="60" y="89"/>
                  </a:cxn>
                  <a:cxn ang="0">
                    <a:pos x="50" y="94"/>
                  </a:cxn>
                  <a:cxn ang="0">
                    <a:pos x="40" y="94"/>
                  </a:cxn>
                  <a:cxn ang="0">
                    <a:pos x="35" y="94"/>
                  </a:cxn>
                  <a:cxn ang="0">
                    <a:pos x="25" y="89"/>
                  </a:cxn>
                  <a:cxn ang="0">
                    <a:pos x="20" y="89"/>
                  </a:cxn>
                  <a:cxn ang="0">
                    <a:pos x="15" y="84"/>
                  </a:cxn>
                  <a:cxn ang="0">
                    <a:pos x="15" y="129"/>
                  </a:cxn>
                  <a:cxn ang="0">
                    <a:pos x="0" y="129"/>
                  </a:cxn>
                  <a:cxn ang="0">
                    <a:pos x="15" y="44"/>
                  </a:cxn>
                  <a:cxn ang="0">
                    <a:pos x="15" y="64"/>
                  </a:cxn>
                  <a:cxn ang="0">
                    <a:pos x="20" y="74"/>
                  </a:cxn>
                  <a:cxn ang="0">
                    <a:pos x="30" y="79"/>
                  </a:cxn>
                  <a:cxn ang="0">
                    <a:pos x="40" y="79"/>
                  </a:cxn>
                  <a:cxn ang="0">
                    <a:pos x="50" y="79"/>
                  </a:cxn>
                  <a:cxn ang="0">
                    <a:pos x="60" y="74"/>
                  </a:cxn>
                  <a:cxn ang="0">
                    <a:pos x="65" y="59"/>
                  </a:cxn>
                  <a:cxn ang="0">
                    <a:pos x="65" y="44"/>
                  </a:cxn>
                  <a:cxn ang="0">
                    <a:pos x="65" y="29"/>
                  </a:cxn>
                  <a:cxn ang="0">
                    <a:pos x="60" y="20"/>
                  </a:cxn>
                  <a:cxn ang="0">
                    <a:pos x="50" y="15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0" y="20"/>
                  </a:cxn>
                  <a:cxn ang="0">
                    <a:pos x="15" y="29"/>
                  </a:cxn>
                  <a:cxn ang="0">
                    <a:pos x="15" y="44"/>
                  </a:cxn>
                </a:cxnLst>
                <a:rect l="0" t="0" r="r" b="b"/>
                <a:pathLst>
                  <a:path w="80" h="129">
                    <a:moveTo>
                      <a:pt x="0" y="129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65" y="5"/>
                    </a:lnTo>
                    <a:lnTo>
                      <a:pt x="70" y="10"/>
                    </a:lnTo>
                    <a:lnTo>
                      <a:pt x="75" y="20"/>
                    </a:lnTo>
                    <a:lnTo>
                      <a:pt x="80" y="34"/>
                    </a:lnTo>
                    <a:lnTo>
                      <a:pt x="80" y="44"/>
                    </a:lnTo>
                    <a:lnTo>
                      <a:pt x="80" y="59"/>
                    </a:lnTo>
                    <a:lnTo>
                      <a:pt x="75" y="69"/>
                    </a:lnTo>
                    <a:lnTo>
                      <a:pt x="70" y="79"/>
                    </a:lnTo>
                    <a:lnTo>
                      <a:pt x="60" y="89"/>
                    </a:lnTo>
                    <a:lnTo>
                      <a:pt x="50" y="94"/>
                    </a:lnTo>
                    <a:lnTo>
                      <a:pt x="40" y="94"/>
                    </a:lnTo>
                    <a:lnTo>
                      <a:pt x="35" y="94"/>
                    </a:lnTo>
                    <a:lnTo>
                      <a:pt x="25" y="89"/>
                    </a:lnTo>
                    <a:lnTo>
                      <a:pt x="20" y="89"/>
                    </a:lnTo>
                    <a:lnTo>
                      <a:pt x="15" y="84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  <a:moveTo>
                      <a:pt x="15" y="44"/>
                    </a:moveTo>
                    <a:lnTo>
                      <a:pt x="15" y="64"/>
                    </a:lnTo>
                    <a:lnTo>
                      <a:pt x="20" y="74"/>
                    </a:lnTo>
                    <a:lnTo>
                      <a:pt x="30" y="79"/>
                    </a:lnTo>
                    <a:lnTo>
                      <a:pt x="40" y="79"/>
                    </a:lnTo>
                    <a:lnTo>
                      <a:pt x="50" y="79"/>
                    </a:lnTo>
                    <a:lnTo>
                      <a:pt x="60" y="74"/>
                    </a:lnTo>
                    <a:lnTo>
                      <a:pt x="65" y="59"/>
                    </a:lnTo>
                    <a:lnTo>
                      <a:pt x="65" y="44"/>
                    </a:lnTo>
                    <a:lnTo>
                      <a:pt x="65" y="29"/>
                    </a:lnTo>
                    <a:lnTo>
                      <a:pt x="60" y="20"/>
                    </a:lnTo>
                    <a:lnTo>
                      <a:pt x="50" y="15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0" y="20"/>
                    </a:lnTo>
                    <a:lnTo>
                      <a:pt x="15" y="29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9" name="Rectangle 255"/>
              <p:cNvSpPr>
                <a:spLocks noChangeArrowheads="1"/>
              </p:cNvSpPr>
              <p:nvPr/>
            </p:nvSpPr>
            <p:spPr bwMode="auto">
              <a:xfrm>
                <a:off x="5955" y="849"/>
                <a:ext cx="15" cy="129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8" name="Freeform 254"/>
              <p:cNvSpPr>
                <a:spLocks noEditPoints="1"/>
              </p:cNvSpPr>
              <p:nvPr/>
            </p:nvSpPr>
            <p:spPr bwMode="auto">
              <a:xfrm>
                <a:off x="5995" y="849"/>
                <a:ext cx="15" cy="1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20"/>
                  </a:cxn>
                  <a:cxn ang="0">
                    <a:pos x="0" y="20"/>
                  </a:cxn>
                  <a:cxn ang="0">
                    <a:pos x="0" y="129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29"/>
                  </a:cxn>
                  <a:cxn ang="0">
                    <a:pos x="0" y="129"/>
                  </a:cxn>
                </a:cxnLst>
                <a:rect l="0" t="0" r="r" b="b"/>
                <a:pathLst>
                  <a:path w="15" h="129">
                    <a:moveTo>
                      <a:pt x="0" y="2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20"/>
                    </a:lnTo>
                    <a:lnTo>
                      <a:pt x="0" y="20"/>
                    </a:lnTo>
                    <a:close/>
                    <a:moveTo>
                      <a:pt x="0" y="129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7" name="Freeform 253"/>
              <p:cNvSpPr>
                <a:spLocks/>
              </p:cNvSpPr>
              <p:nvPr/>
            </p:nvSpPr>
            <p:spPr bwMode="auto">
              <a:xfrm>
                <a:off x="6025" y="844"/>
                <a:ext cx="55" cy="134"/>
              </a:xfrm>
              <a:custGeom>
                <a:avLst/>
                <a:gdLst/>
                <a:ahLst/>
                <a:cxnLst>
                  <a:cxn ang="0">
                    <a:pos x="15" y="134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40" y="0"/>
                  </a:cxn>
                  <a:cxn ang="0">
                    <a:pos x="45" y="5"/>
                  </a:cxn>
                  <a:cxn ang="0">
                    <a:pos x="55" y="5"/>
                  </a:cxn>
                  <a:cxn ang="0">
                    <a:pos x="50" y="20"/>
                  </a:cxn>
                  <a:cxn ang="0">
                    <a:pos x="45" y="15"/>
                  </a:cxn>
                  <a:cxn ang="0">
                    <a:pos x="45" y="15"/>
                  </a:cxn>
                  <a:cxn ang="0">
                    <a:pos x="35" y="20"/>
                  </a:cxn>
                  <a:cxn ang="0">
                    <a:pos x="35" y="20"/>
                  </a:cxn>
                  <a:cxn ang="0">
                    <a:pos x="30" y="25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50" y="40"/>
                  </a:cxn>
                  <a:cxn ang="0">
                    <a:pos x="50" y="50"/>
                  </a:cxn>
                  <a:cxn ang="0">
                    <a:pos x="30" y="50"/>
                  </a:cxn>
                  <a:cxn ang="0">
                    <a:pos x="30" y="134"/>
                  </a:cxn>
                  <a:cxn ang="0">
                    <a:pos x="15" y="134"/>
                  </a:cxn>
                </a:cxnLst>
                <a:rect l="0" t="0" r="r" b="b"/>
                <a:pathLst>
                  <a:path w="55" h="134">
                    <a:moveTo>
                      <a:pt x="15" y="134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45" y="5"/>
                    </a:lnTo>
                    <a:lnTo>
                      <a:pt x="55" y="5"/>
                    </a:lnTo>
                    <a:lnTo>
                      <a:pt x="50" y="20"/>
                    </a:lnTo>
                    <a:lnTo>
                      <a:pt x="45" y="15"/>
                    </a:lnTo>
                    <a:lnTo>
                      <a:pt x="35" y="20"/>
                    </a:lnTo>
                    <a:lnTo>
                      <a:pt x="30" y="25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50" y="40"/>
                    </a:lnTo>
                    <a:lnTo>
                      <a:pt x="50" y="50"/>
                    </a:lnTo>
                    <a:lnTo>
                      <a:pt x="30" y="50"/>
                    </a:lnTo>
                    <a:lnTo>
                      <a:pt x="30" y="134"/>
                    </a:lnTo>
                    <a:lnTo>
                      <a:pt x="15" y="13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6" name="Freeform 252"/>
              <p:cNvSpPr>
                <a:spLocks noEditPoints="1"/>
              </p:cNvSpPr>
              <p:nvPr/>
            </p:nvSpPr>
            <p:spPr bwMode="auto">
              <a:xfrm>
                <a:off x="6085" y="849"/>
                <a:ext cx="15" cy="1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20"/>
                  </a:cxn>
                  <a:cxn ang="0">
                    <a:pos x="0" y="20"/>
                  </a:cxn>
                  <a:cxn ang="0">
                    <a:pos x="0" y="129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29"/>
                  </a:cxn>
                  <a:cxn ang="0">
                    <a:pos x="0" y="129"/>
                  </a:cxn>
                </a:cxnLst>
                <a:rect l="0" t="0" r="r" b="b"/>
                <a:pathLst>
                  <a:path w="15" h="129">
                    <a:moveTo>
                      <a:pt x="0" y="2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20"/>
                    </a:lnTo>
                    <a:lnTo>
                      <a:pt x="0" y="20"/>
                    </a:lnTo>
                    <a:close/>
                    <a:moveTo>
                      <a:pt x="0" y="129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29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5" name="Freeform 251"/>
              <p:cNvSpPr>
                <a:spLocks noEditPoints="1"/>
              </p:cNvSpPr>
              <p:nvPr/>
            </p:nvSpPr>
            <p:spPr bwMode="auto">
              <a:xfrm>
                <a:off x="6120" y="884"/>
                <a:ext cx="85" cy="94"/>
              </a:xfrm>
              <a:custGeom>
                <a:avLst/>
                <a:gdLst/>
                <a:ahLst/>
                <a:cxnLst>
                  <a:cxn ang="0">
                    <a:pos x="70" y="64"/>
                  </a:cxn>
                  <a:cxn ang="0">
                    <a:pos x="85" y="64"/>
                  </a:cxn>
                  <a:cxn ang="0">
                    <a:pos x="80" y="79"/>
                  </a:cxn>
                  <a:cxn ang="0">
                    <a:pos x="70" y="89"/>
                  </a:cxn>
                  <a:cxn ang="0">
                    <a:pos x="60" y="94"/>
                  </a:cxn>
                  <a:cxn ang="0">
                    <a:pos x="45" y="94"/>
                  </a:cxn>
                  <a:cxn ang="0">
                    <a:pos x="30" y="94"/>
                  </a:cxn>
                  <a:cxn ang="0">
                    <a:pos x="20" y="89"/>
                  </a:cxn>
                  <a:cxn ang="0">
                    <a:pos x="10" y="84"/>
                  </a:cxn>
                  <a:cxn ang="0">
                    <a:pos x="5" y="74"/>
                  </a:cxn>
                  <a:cxn ang="0">
                    <a:pos x="0" y="59"/>
                  </a:cxn>
                  <a:cxn ang="0">
                    <a:pos x="0" y="49"/>
                  </a:cxn>
                  <a:cxn ang="0">
                    <a:pos x="0" y="34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29"/>
                  </a:cxn>
                  <a:cxn ang="0">
                    <a:pos x="85" y="44"/>
                  </a:cxn>
                  <a:cxn ang="0">
                    <a:pos x="85" y="49"/>
                  </a:cxn>
                  <a:cxn ang="0">
                    <a:pos x="85" y="49"/>
                  </a:cxn>
                  <a:cxn ang="0">
                    <a:pos x="15" y="49"/>
                  </a:cxn>
                  <a:cxn ang="0">
                    <a:pos x="20" y="64"/>
                  </a:cxn>
                  <a:cxn ang="0">
                    <a:pos x="25" y="74"/>
                  </a:cxn>
                  <a:cxn ang="0">
                    <a:pos x="35" y="79"/>
                  </a:cxn>
                  <a:cxn ang="0">
                    <a:pos x="45" y="79"/>
                  </a:cxn>
                  <a:cxn ang="0">
                    <a:pos x="55" y="79"/>
                  </a:cxn>
                  <a:cxn ang="0">
                    <a:pos x="60" y="79"/>
                  </a:cxn>
                  <a:cxn ang="0">
                    <a:pos x="65" y="69"/>
                  </a:cxn>
                  <a:cxn ang="0">
                    <a:pos x="70" y="64"/>
                  </a:cxn>
                  <a:cxn ang="0">
                    <a:pos x="15" y="39"/>
                  </a:cxn>
                  <a:cxn ang="0">
                    <a:pos x="70" y="39"/>
                  </a:cxn>
                  <a:cxn ang="0">
                    <a:pos x="65" y="24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4"/>
                  </a:cxn>
                  <a:cxn ang="0">
                    <a:pos x="15" y="39"/>
                  </a:cxn>
                </a:cxnLst>
                <a:rect l="0" t="0" r="r" b="b"/>
                <a:pathLst>
                  <a:path w="85" h="94">
                    <a:moveTo>
                      <a:pt x="70" y="64"/>
                    </a:moveTo>
                    <a:lnTo>
                      <a:pt x="85" y="64"/>
                    </a:lnTo>
                    <a:lnTo>
                      <a:pt x="80" y="79"/>
                    </a:lnTo>
                    <a:lnTo>
                      <a:pt x="70" y="89"/>
                    </a:lnTo>
                    <a:lnTo>
                      <a:pt x="60" y="94"/>
                    </a:lnTo>
                    <a:lnTo>
                      <a:pt x="45" y="94"/>
                    </a:lnTo>
                    <a:lnTo>
                      <a:pt x="30" y="94"/>
                    </a:lnTo>
                    <a:lnTo>
                      <a:pt x="20" y="89"/>
                    </a:lnTo>
                    <a:lnTo>
                      <a:pt x="10" y="84"/>
                    </a:lnTo>
                    <a:lnTo>
                      <a:pt x="5" y="74"/>
                    </a:lnTo>
                    <a:lnTo>
                      <a:pt x="0" y="59"/>
                    </a:lnTo>
                    <a:lnTo>
                      <a:pt x="0" y="49"/>
                    </a:lnTo>
                    <a:lnTo>
                      <a:pt x="0" y="34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29"/>
                    </a:lnTo>
                    <a:lnTo>
                      <a:pt x="85" y="44"/>
                    </a:lnTo>
                    <a:lnTo>
                      <a:pt x="85" y="49"/>
                    </a:lnTo>
                    <a:lnTo>
                      <a:pt x="15" y="49"/>
                    </a:lnTo>
                    <a:lnTo>
                      <a:pt x="20" y="64"/>
                    </a:lnTo>
                    <a:lnTo>
                      <a:pt x="25" y="74"/>
                    </a:lnTo>
                    <a:lnTo>
                      <a:pt x="35" y="79"/>
                    </a:lnTo>
                    <a:lnTo>
                      <a:pt x="45" y="79"/>
                    </a:lnTo>
                    <a:lnTo>
                      <a:pt x="55" y="79"/>
                    </a:lnTo>
                    <a:lnTo>
                      <a:pt x="60" y="79"/>
                    </a:lnTo>
                    <a:lnTo>
                      <a:pt x="65" y="69"/>
                    </a:lnTo>
                    <a:lnTo>
                      <a:pt x="70" y="64"/>
                    </a:lnTo>
                    <a:close/>
                    <a:moveTo>
                      <a:pt x="15" y="39"/>
                    </a:moveTo>
                    <a:lnTo>
                      <a:pt x="70" y="39"/>
                    </a:lnTo>
                    <a:lnTo>
                      <a:pt x="65" y="24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4"/>
                    </a:lnTo>
                    <a:lnTo>
                      <a:pt x="15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4" name="Freeform 250"/>
              <p:cNvSpPr>
                <a:spLocks/>
              </p:cNvSpPr>
              <p:nvPr/>
            </p:nvSpPr>
            <p:spPr bwMode="auto">
              <a:xfrm>
                <a:off x="6225" y="884"/>
                <a:ext cx="50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4"/>
                  </a:cxn>
                  <a:cxn ang="0">
                    <a:pos x="15" y="34"/>
                  </a:cxn>
                  <a:cxn ang="0">
                    <a:pos x="15" y="44"/>
                  </a:cxn>
                  <a:cxn ang="0">
                    <a:pos x="15" y="94"/>
                  </a:cxn>
                  <a:cxn ang="0">
                    <a:pos x="0" y="94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15" y="34"/>
                    </a:lnTo>
                    <a:lnTo>
                      <a:pt x="15" y="44"/>
                    </a:lnTo>
                    <a:lnTo>
                      <a:pt x="15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3" name="Freeform 249"/>
              <p:cNvSpPr>
                <a:spLocks/>
              </p:cNvSpPr>
              <p:nvPr/>
            </p:nvSpPr>
            <p:spPr bwMode="auto">
              <a:xfrm>
                <a:off x="7060" y="619"/>
                <a:ext cx="115" cy="135"/>
              </a:xfrm>
              <a:custGeom>
                <a:avLst/>
                <a:gdLst/>
                <a:ahLst/>
                <a:cxnLst>
                  <a:cxn ang="0">
                    <a:pos x="100" y="90"/>
                  </a:cxn>
                  <a:cxn ang="0">
                    <a:pos x="115" y="90"/>
                  </a:cxn>
                  <a:cxn ang="0">
                    <a:pos x="110" y="110"/>
                  </a:cxn>
                  <a:cxn ang="0">
                    <a:pos x="95" y="125"/>
                  </a:cxn>
                  <a:cxn ang="0">
                    <a:pos x="80" y="135"/>
                  </a:cxn>
                  <a:cxn ang="0">
                    <a:pos x="60" y="135"/>
                  </a:cxn>
                  <a:cxn ang="0">
                    <a:pos x="45" y="135"/>
                  </a:cxn>
                  <a:cxn ang="0">
                    <a:pos x="30" y="125"/>
                  </a:cxn>
                  <a:cxn ang="0">
                    <a:pos x="15" y="115"/>
                  </a:cxn>
                  <a:cxn ang="0">
                    <a:pos x="10" y="105"/>
                  </a:cxn>
                  <a:cxn ang="0">
                    <a:pos x="5" y="85"/>
                  </a:cxn>
                  <a:cxn ang="0">
                    <a:pos x="0" y="70"/>
                  </a:cxn>
                  <a:cxn ang="0">
                    <a:pos x="5" y="50"/>
                  </a:cxn>
                  <a:cxn ang="0">
                    <a:pos x="10" y="35"/>
                  </a:cxn>
                  <a:cxn ang="0">
                    <a:pos x="20" y="20"/>
                  </a:cxn>
                  <a:cxn ang="0">
                    <a:pos x="30" y="10"/>
                  </a:cxn>
                  <a:cxn ang="0">
                    <a:pos x="45" y="5"/>
                  </a:cxn>
                  <a:cxn ang="0">
                    <a:pos x="65" y="0"/>
                  </a:cxn>
                  <a:cxn ang="0">
                    <a:pos x="80" y="5"/>
                  </a:cxn>
                  <a:cxn ang="0">
                    <a:pos x="95" y="10"/>
                  </a:cxn>
                  <a:cxn ang="0">
                    <a:pos x="105" y="25"/>
                  </a:cxn>
                  <a:cxn ang="0">
                    <a:pos x="115" y="40"/>
                  </a:cxn>
                  <a:cxn ang="0">
                    <a:pos x="95" y="45"/>
                  </a:cxn>
                  <a:cxn ang="0">
                    <a:pos x="90" y="30"/>
                  </a:cxn>
                  <a:cxn ang="0">
                    <a:pos x="85" y="25"/>
                  </a:cxn>
                  <a:cxn ang="0">
                    <a:pos x="75" y="20"/>
                  </a:cxn>
                  <a:cxn ang="0">
                    <a:pos x="60" y="15"/>
                  </a:cxn>
                  <a:cxn ang="0">
                    <a:pos x="50" y="20"/>
                  </a:cxn>
                  <a:cxn ang="0">
                    <a:pos x="40" y="25"/>
                  </a:cxn>
                  <a:cxn ang="0">
                    <a:pos x="30" y="30"/>
                  </a:cxn>
                  <a:cxn ang="0">
                    <a:pos x="25" y="45"/>
                  </a:cxn>
                  <a:cxn ang="0">
                    <a:pos x="20" y="55"/>
                  </a:cxn>
                  <a:cxn ang="0">
                    <a:pos x="20" y="70"/>
                  </a:cxn>
                  <a:cxn ang="0">
                    <a:pos x="20" y="85"/>
                  </a:cxn>
                  <a:cxn ang="0">
                    <a:pos x="25" y="95"/>
                  </a:cxn>
                  <a:cxn ang="0">
                    <a:pos x="30" y="105"/>
                  </a:cxn>
                  <a:cxn ang="0">
                    <a:pos x="40" y="115"/>
                  </a:cxn>
                  <a:cxn ang="0">
                    <a:pos x="50" y="120"/>
                  </a:cxn>
                  <a:cxn ang="0">
                    <a:pos x="60" y="120"/>
                  </a:cxn>
                  <a:cxn ang="0">
                    <a:pos x="75" y="120"/>
                  </a:cxn>
                  <a:cxn ang="0">
                    <a:pos x="85" y="115"/>
                  </a:cxn>
                  <a:cxn ang="0">
                    <a:pos x="95" y="100"/>
                  </a:cxn>
                  <a:cxn ang="0">
                    <a:pos x="100" y="90"/>
                  </a:cxn>
                </a:cxnLst>
                <a:rect l="0" t="0" r="r" b="b"/>
                <a:pathLst>
                  <a:path w="115" h="135">
                    <a:moveTo>
                      <a:pt x="100" y="90"/>
                    </a:moveTo>
                    <a:lnTo>
                      <a:pt x="115" y="90"/>
                    </a:lnTo>
                    <a:lnTo>
                      <a:pt x="110" y="110"/>
                    </a:lnTo>
                    <a:lnTo>
                      <a:pt x="95" y="125"/>
                    </a:lnTo>
                    <a:lnTo>
                      <a:pt x="80" y="135"/>
                    </a:lnTo>
                    <a:lnTo>
                      <a:pt x="60" y="135"/>
                    </a:lnTo>
                    <a:lnTo>
                      <a:pt x="45" y="135"/>
                    </a:lnTo>
                    <a:lnTo>
                      <a:pt x="30" y="125"/>
                    </a:lnTo>
                    <a:lnTo>
                      <a:pt x="15" y="115"/>
                    </a:lnTo>
                    <a:lnTo>
                      <a:pt x="10" y="105"/>
                    </a:lnTo>
                    <a:lnTo>
                      <a:pt x="5" y="85"/>
                    </a:lnTo>
                    <a:lnTo>
                      <a:pt x="0" y="70"/>
                    </a:lnTo>
                    <a:lnTo>
                      <a:pt x="5" y="50"/>
                    </a:lnTo>
                    <a:lnTo>
                      <a:pt x="10" y="35"/>
                    </a:lnTo>
                    <a:lnTo>
                      <a:pt x="20" y="20"/>
                    </a:lnTo>
                    <a:lnTo>
                      <a:pt x="30" y="10"/>
                    </a:lnTo>
                    <a:lnTo>
                      <a:pt x="45" y="5"/>
                    </a:lnTo>
                    <a:lnTo>
                      <a:pt x="65" y="0"/>
                    </a:lnTo>
                    <a:lnTo>
                      <a:pt x="80" y="5"/>
                    </a:lnTo>
                    <a:lnTo>
                      <a:pt x="95" y="10"/>
                    </a:lnTo>
                    <a:lnTo>
                      <a:pt x="105" y="25"/>
                    </a:lnTo>
                    <a:lnTo>
                      <a:pt x="115" y="40"/>
                    </a:lnTo>
                    <a:lnTo>
                      <a:pt x="95" y="45"/>
                    </a:lnTo>
                    <a:lnTo>
                      <a:pt x="90" y="30"/>
                    </a:lnTo>
                    <a:lnTo>
                      <a:pt x="85" y="25"/>
                    </a:lnTo>
                    <a:lnTo>
                      <a:pt x="75" y="20"/>
                    </a:lnTo>
                    <a:lnTo>
                      <a:pt x="60" y="15"/>
                    </a:lnTo>
                    <a:lnTo>
                      <a:pt x="50" y="20"/>
                    </a:lnTo>
                    <a:lnTo>
                      <a:pt x="40" y="25"/>
                    </a:lnTo>
                    <a:lnTo>
                      <a:pt x="30" y="30"/>
                    </a:lnTo>
                    <a:lnTo>
                      <a:pt x="25" y="45"/>
                    </a:lnTo>
                    <a:lnTo>
                      <a:pt x="20" y="55"/>
                    </a:lnTo>
                    <a:lnTo>
                      <a:pt x="20" y="70"/>
                    </a:lnTo>
                    <a:lnTo>
                      <a:pt x="20" y="85"/>
                    </a:lnTo>
                    <a:lnTo>
                      <a:pt x="25" y="95"/>
                    </a:lnTo>
                    <a:lnTo>
                      <a:pt x="30" y="105"/>
                    </a:lnTo>
                    <a:lnTo>
                      <a:pt x="40" y="115"/>
                    </a:lnTo>
                    <a:lnTo>
                      <a:pt x="50" y="120"/>
                    </a:lnTo>
                    <a:lnTo>
                      <a:pt x="60" y="120"/>
                    </a:lnTo>
                    <a:lnTo>
                      <a:pt x="75" y="120"/>
                    </a:lnTo>
                    <a:lnTo>
                      <a:pt x="85" y="115"/>
                    </a:lnTo>
                    <a:lnTo>
                      <a:pt x="95" y="100"/>
                    </a:lnTo>
                    <a:lnTo>
                      <a:pt x="100" y="9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2" name="Rectangle 248"/>
              <p:cNvSpPr>
                <a:spLocks noChangeArrowheads="1"/>
              </p:cNvSpPr>
              <p:nvPr/>
            </p:nvSpPr>
            <p:spPr bwMode="auto">
              <a:xfrm>
                <a:off x="7195" y="624"/>
                <a:ext cx="15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1" name="Freeform 247"/>
              <p:cNvSpPr>
                <a:spLocks noEditPoints="1"/>
              </p:cNvSpPr>
              <p:nvPr/>
            </p:nvSpPr>
            <p:spPr bwMode="auto">
              <a:xfrm>
                <a:off x="7230" y="659"/>
                <a:ext cx="85" cy="95"/>
              </a:xfrm>
              <a:custGeom>
                <a:avLst/>
                <a:gdLst/>
                <a:ahLst/>
                <a:cxnLst>
                  <a:cxn ang="0">
                    <a:pos x="55" y="90"/>
                  </a:cxn>
                  <a:cxn ang="0">
                    <a:pos x="40" y="95"/>
                  </a:cxn>
                  <a:cxn ang="0">
                    <a:pos x="20" y="95"/>
                  </a:cxn>
                  <a:cxn ang="0">
                    <a:pos x="0" y="80"/>
                  </a:cxn>
                  <a:cxn ang="0">
                    <a:pos x="0" y="60"/>
                  </a:cxn>
                  <a:cxn ang="0">
                    <a:pos x="5" y="50"/>
                  </a:cxn>
                  <a:cxn ang="0">
                    <a:pos x="15" y="45"/>
                  </a:cxn>
                  <a:cxn ang="0">
                    <a:pos x="30" y="40"/>
                  </a:cxn>
                  <a:cxn ang="0">
                    <a:pos x="55" y="35"/>
                  </a:cxn>
                  <a:cxn ang="0">
                    <a:pos x="65" y="30"/>
                  </a:cxn>
                  <a:cxn ang="0">
                    <a:pos x="65" y="20"/>
                  </a:cxn>
                  <a:cxn ang="0">
                    <a:pos x="50" y="10"/>
                  </a:cxn>
                  <a:cxn ang="0">
                    <a:pos x="30" y="10"/>
                  </a:cxn>
                  <a:cxn ang="0">
                    <a:pos x="20" y="20"/>
                  </a:cxn>
                  <a:cxn ang="0">
                    <a:pos x="0" y="25"/>
                  </a:cxn>
                  <a:cxn ang="0">
                    <a:pos x="10" y="10"/>
                  </a:cxn>
                  <a:cxn ang="0">
                    <a:pos x="25" y="0"/>
                  </a:cxn>
                  <a:cxn ang="0">
                    <a:pos x="45" y="0"/>
                  </a:cxn>
                  <a:cxn ang="0">
                    <a:pos x="65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0" y="35"/>
                  </a:cxn>
                  <a:cxn ang="0">
                    <a:pos x="80" y="70"/>
                  </a:cxn>
                  <a:cxn ang="0">
                    <a:pos x="85" y="90"/>
                  </a:cxn>
                  <a:cxn ang="0">
                    <a:pos x="70" y="95"/>
                  </a:cxn>
                  <a:cxn ang="0">
                    <a:pos x="65" y="80"/>
                  </a:cxn>
                  <a:cxn ang="0">
                    <a:pos x="55" y="50"/>
                  </a:cxn>
                  <a:cxn ang="0">
                    <a:pos x="30" y="55"/>
                  </a:cxn>
                  <a:cxn ang="0">
                    <a:pos x="20" y="60"/>
                  </a:cxn>
                  <a:cxn ang="0">
                    <a:pos x="15" y="65"/>
                  </a:cxn>
                  <a:cxn ang="0">
                    <a:pos x="15" y="75"/>
                  </a:cxn>
                  <a:cxn ang="0">
                    <a:pos x="25" y="80"/>
                  </a:cxn>
                  <a:cxn ang="0">
                    <a:pos x="45" y="80"/>
                  </a:cxn>
                  <a:cxn ang="0">
                    <a:pos x="55" y="75"/>
                  </a:cxn>
                  <a:cxn ang="0">
                    <a:pos x="65" y="60"/>
                  </a:cxn>
                  <a:cxn ang="0">
                    <a:pos x="65" y="45"/>
                  </a:cxn>
                </a:cxnLst>
                <a:rect l="0" t="0" r="r" b="b"/>
                <a:pathLst>
                  <a:path w="85" h="95">
                    <a:moveTo>
                      <a:pt x="65" y="80"/>
                    </a:moveTo>
                    <a:lnTo>
                      <a:pt x="55" y="90"/>
                    </a:lnTo>
                    <a:lnTo>
                      <a:pt x="50" y="90"/>
                    </a:lnTo>
                    <a:lnTo>
                      <a:pt x="40" y="95"/>
                    </a:lnTo>
                    <a:lnTo>
                      <a:pt x="30" y="95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0" y="60"/>
                    </a:lnTo>
                    <a:lnTo>
                      <a:pt x="5" y="55"/>
                    </a:lnTo>
                    <a:lnTo>
                      <a:pt x="5" y="50"/>
                    </a:lnTo>
                    <a:lnTo>
                      <a:pt x="10" y="45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30" y="40"/>
                    </a:lnTo>
                    <a:lnTo>
                      <a:pt x="35" y="40"/>
                    </a:lnTo>
                    <a:lnTo>
                      <a:pt x="55" y="35"/>
                    </a:lnTo>
                    <a:lnTo>
                      <a:pt x="65" y="35"/>
                    </a:lnTo>
                    <a:lnTo>
                      <a:pt x="65" y="30"/>
                    </a:lnTo>
                    <a:lnTo>
                      <a:pt x="65" y="20"/>
                    </a:lnTo>
                    <a:lnTo>
                      <a:pt x="60" y="15"/>
                    </a:lnTo>
                    <a:lnTo>
                      <a:pt x="50" y="10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15" y="30"/>
                    </a:lnTo>
                    <a:lnTo>
                      <a:pt x="0" y="2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5" y="0"/>
                    </a:lnTo>
                    <a:lnTo>
                      <a:pt x="70" y="5"/>
                    </a:lnTo>
                    <a:lnTo>
                      <a:pt x="75" y="10"/>
                    </a:lnTo>
                    <a:lnTo>
                      <a:pt x="80" y="10"/>
                    </a:lnTo>
                    <a:lnTo>
                      <a:pt x="80" y="20"/>
                    </a:lnTo>
                    <a:lnTo>
                      <a:pt x="80" y="25"/>
                    </a:lnTo>
                    <a:lnTo>
                      <a:pt x="80" y="35"/>
                    </a:lnTo>
                    <a:lnTo>
                      <a:pt x="80" y="55"/>
                    </a:lnTo>
                    <a:lnTo>
                      <a:pt x="80" y="70"/>
                    </a:lnTo>
                    <a:lnTo>
                      <a:pt x="80" y="80"/>
                    </a:lnTo>
                    <a:lnTo>
                      <a:pt x="85" y="90"/>
                    </a:lnTo>
                    <a:lnTo>
                      <a:pt x="85" y="95"/>
                    </a:lnTo>
                    <a:lnTo>
                      <a:pt x="70" y="95"/>
                    </a:lnTo>
                    <a:lnTo>
                      <a:pt x="65" y="90"/>
                    </a:lnTo>
                    <a:lnTo>
                      <a:pt x="65" y="80"/>
                    </a:lnTo>
                    <a:close/>
                    <a:moveTo>
                      <a:pt x="65" y="45"/>
                    </a:moveTo>
                    <a:lnTo>
                      <a:pt x="55" y="50"/>
                    </a:lnTo>
                    <a:lnTo>
                      <a:pt x="40" y="50"/>
                    </a:lnTo>
                    <a:lnTo>
                      <a:pt x="30" y="55"/>
                    </a:lnTo>
                    <a:lnTo>
                      <a:pt x="25" y="55"/>
                    </a:lnTo>
                    <a:lnTo>
                      <a:pt x="20" y="60"/>
                    </a:lnTo>
                    <a:lnTo>
                      <a:pt x="15" y="65"/>
                    </a:lnTo>
                    <a:lnTo>
                      <a:pt x="15" y="70"/>
                    </a:lnTo>
                    <a:lnTo>
                      <a:pt x="15" y="75"/>
                    </a:lnTo>
                    <a:lnTo>
                      <a:pt x="20" y="80"/>
                    </a:lnTo>
                    <a:lnTo>
                      <a:pt x="25" y="80"/>
                    </a:lnTo>
                    <a:lnTo>
                      <a:pt x="35" y="85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0" y="70"/>
                    </a:lnTo>
                    <a:lnTo>
                      <a:pt x="65" y="60"/>
                    </a:lnTo>
                    <a:lnTo>
                      <a:pt x="65" y="50"/>
                    </a:lnTo>
                    <a:lnTo>
                      <a:pt x="6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0" name="Freeform 246"/>
              <p:cNvSpPr>
                <a:spLocks/>
              </p:cNvSpPr>
              <p:nvPr/>
            </p:nvSpPr>
            <p:spPr bwMode="auto">
              <a:xfrm>
                <a:off x="7330" y="659"/>
                <a:ext cx="75" cy="95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0" y="75"/>
                  </a:cxn>
                  <a:cxn ang="0">
                    <a:pos x="40" y="80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55" y="60"/>
                  </a:cxn>
                  <a:cxn ang="0">
                    <a:pos x="40" y="55"/>
                  </a:cxn>
                  <a:cxn ang="0">
                    <a:pos x="15" y="45"/>
                  </a:cxn>
                  <a:cxn ang="0">
                    <a:pos x="5" y="35"/>
                  </a:cxn>
                  <a:cxn ang="0">
                    <a:pos x="0" y="25"/>
                  </a:cxn>
                  <a:cxn ang="0">
                    <a:pos x="5" y="15"/>
                  </a:cxn>
                  <a:cxn ang="0">
                    <a:pos x="10" y="5"/>
                  </a:cxn>
                  <a:cxn ang="0">
                    <a:pos x="20" y="0"/>
                  </a:cxn>
                  <a:cxn ang="0">
                    <a:pos x="35" y="0"/>
                  </a:cxn>
                  <a:cxn ang="0">
                    <a:pos x="55" y="0"/>
                  </a:cxn>
                  <a:cxn ang="0">
                    <a:pos x="65" y="10"/>
                  </a:cxn>
                  <a:cxn ang="0">
                    <a:pos x="70" y="25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25" y="10"/>
                  </a:cxn>
                  <a:cxn ang="0">
                    <a:pos x="15" y="20"/>
                  </a:cxn>
                  <a:cxn ang="0">
                    <a:pos x="15" y="25"/>
                  </a:cxn>
                  <a:cxn ang="0">
                    <a:pos x="20" y="30"/>
                  </a:cxn>
                  <a:cxn ang="0">
                    <a:pos x="30" y="35"/>
                  </a:cxn>
                  <a:cxn ang="0">
                    <a:pos x="55" y="40"/>
                  </a:cxn>
                  <a:cxn ang="0">
                    <a:pos x="70" y="50"/>
                  </a:cxn>
                  <a:cxn ang="0">
                    <a:pos x="75" y="60"/>
                  </a:cxn>
                  <a:cxn ang="0">
                    <a:pos x="75" y="75"/>
                  </a:cxn>
                  <a:cxn ang="0">
                    <a:pos x="65" y="85"/>
                  </a:cxn>
                  <a:cxn ang="0">
                    <a:pos x="50" y="95"/>
                  </a:cxn>
                  <a:cxn ang="0">
                    <a:pos x="20" y="95"/>
                  </a:cxn>
                  <a:cxn ang="0">
                    <a:pos x="5" y="80"/>
                  </a:cxn>
                </a:cxnLst>
                <a:rect l="0" t="0" r="r" b="b"/>
                <a:pathLst>
                  <a:path w="75" h="95">
                    <a:moveTo>
                      <a:pt x="0" y="65"/>
                    </a:moveTo>
                    <a:lnTo>
                      <a:pt x="15" y="65"/>
                    </a:lnTo>
                    <a:lnTo>
                      <a:pt x="15" y="70"/>
                    </a:lnTo>
                    <a:lnTo>
                      <a:pt x="20" y="75"/>
                    </a:lnTo>
                    <a:lnTo>
                      <a:pt x="30" y="80"/>
                    </a:lnTo>
                    <a:lnTo>
                      <a:pt x="40" y="80"/>
                    </a:lnTo>
                    <a:lnTo>
                      <a:pt x="50" y="80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0"/>
                    </a:lnTo>
                    <a:lnTo>
                      <a:pt x="50" y="55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45"/>
                    </a:lnTo>
                    <a:lnTo>
                      <a:pt x="10" y="40"/>
                    </a:lnTo>
                    <a:lnTo>
                      <a:pt x="5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10" y="5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70" y="25"/>
                    </a:lnTo>
                    <a:lnTo>
                      <a:pt x="55" y="25"/>
                    </a:lnTo>
                    <a:lnTo>
                      <a:pt x="55" y="20"/>
                    </a:lnTo>
                    <a:lnTo>
                      <a:pt x="50" y="15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5" y="10"/>
                    </a:lnTo>
                    <a:lnTo>
                      <a:pt x="20" y="15"/>
                    </a:lnTo>
                    <a:lnTo>
                      <a:pt x="15" y="20"/>
                    </a:lnTo>
                    <a:lnTo>
                      <a:pt x="15" y="25"/>
                    </a:lnTo>
                    <a:lnTo>
                      <a:pt x="20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5" y="40"/>
                    </a:lnTo>
                    <a:lnTo>
                      <a:pt x="60" y="45"/>
                    </a:lnTo>
                    <a:lnTo>
                      <a:pt x="70" y="50"/>
                    </a:lnTo>
                    <a:lnTo>
                      <a:pt x="75" y="60"/>
                    </a:lnTo>
                    <a:lnTo>
                      <a:pt x="75" y="65"/>
                    </a:lnTo>
                    <a:lnTo>
                      <a:pt x="75" y="75"/>
                    </a:lnTo>
                    <a:lnTo>
                      <a:pt x="70" y="80"/>
                    </a:lnTo>
                    <a:lnTo>
                      <a:pt x="65" y="85"/>
                    </a:ln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5" y="8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9" name="Freeform 245"/>
              <p:cNvSpPr>
                <a:spLocks/>
              </p:cNvSpPr>
              <p:nvPr/>
            </p:nvSpPr>
            <p:spPr bwMode="auto">
              <a:xfrm>
                <a:off x="7420" y="659"/>
                <a:ext cx="75" cy="95"/>
              </a:xfrm>
              <a:custGeom>
                <a:avLst/>
                <a:gdLst/>
                <a:ahLst/>
                <a:cxnLst>
                  <a:cxn ang="0">
                    <a:pos x="15" y="65"/>
                  </a:cxn>
                  <a:cxn ang="0">
                    <a:pos x="20" y="75"/>
                  </a:cxn>
                  <a:cxn ang="0">
                    <a:pos x="40" y="80"/>
                  </a:cxn>
                  <a:cxn ang="0">
                    <a:pos x="55" y="80"/>
                  </a:cxn>
                  <a:cxn ang="0">
                    <a:pos x="60" y="70"/>
                  </a:cxn>
                  <a:cxn ang="0">
                    <a:pos x="55" y="60"/>
                  </a:cxn>
                  <a:cxn ang="0">
                    <a:pos x="40" y="55"/>
                  </a:cxn>
                  <a:cxn ang="0">
                    <a:pos x="15" y="45"/>
                  </a:cxn>
                  <a:cxn ang="0">
                    <a:pos x="5" y="35"/>
                  </a:cxn>
                  <a:cxn ang="0">
                    <a:pos x="0" y="25"/>
                  </a:cxn>
                  <a:cxn ang="0">
                    <a:pos x="5" y="15"/>
                  </a:cxn>
                  <a:cxn ang="0">
                    <a:pos x="10" y="5"/>
                  </a:cxn>
                  <a:cxn ang="0">
                    <a:pos x="20" y="0"/>
                  </a:cxn>
                  <a:cxn ang="0">
                    <a:pos x="35" y="0"/>
                  </a:cxn>
                  <a:cxn ang="0">
                    <a:pos x="55" y="0"/>
                  </a:cxn>
                  <a:cxn ang="0">
                    <a:pos x="65" y="10"/>
                  </a:cxn>
                  <a:cxn ang="0">
                    <a:pos x="70" y="25"/>
                  </a:cxn>
                  <a:cxn ang="0">
                    <a:pos x="55" y="20"/>
                  </a:cxn>
                  <a:cxn ang="0">
                    <a:pos x="45" y="10"/>
                  </a:cxn>
                  <a:cxn ang="0">
                    <a:pos x="25" y="10"/>
                  </a:cxn>
                  <a:cxn ang="0">
                    <a:pos x="15" y="20"/>
                  </a:cxn>
                  <a:cxn ang="0">
                    <a:pos x="15" y="25"/>
                  </a:cxn>
                  <a:cxn ang="0">
                    <a:pos x="20" y="30"/>
                  </a:cxn>
                  <a:cxn ang="0">
                    <a:pos x="30" y="35"/>
                  </a:cxn>
                  <a:cxn ang="0">
                    <a:pos x="55" y="40"/>
                  </a:cxn>
                  <a:cxn ang="0">
                    <a:pos x="70" y="50"/>
                  </a:cxn>
                  <a:cxn ang="0">
                    <a:pos x="75" y="60"/>
                  </a:cxn>
                  <a:cxn ang="0">
                    <a:pos x="75" y="75"/>
                  </a:cxn>
                  <a:cxn ang="0">
                    <a:pos x="65" y="85"/>
                  </a:cxn>
                  <a:cxn ang="0">
                    <a:pos x="50" y="95"/>
                  </a:cxn>
                  <a:cxn ang="0">
                    <a:pos x="20" y="95"/>
                  </a:cxn>
                  <a:cxn ang="0">
                    <a:pos x="5" y="80"/>
                  </a:cxn>
                </a:cxnLst>
                <a:rect l="0" t="0" r="r" b="b"/>
                <a:pathLst>
                  <a:path w="75" h="95">
                    <a:moveTo>
                      <a:pt x="0" y="65"/>
                    </a:moveTo>
                    <a:lnTo>
                      <a:pt x="15" y="65"/>
                    </a:lnTo>
                    <a:lnTo>
                      <a:pt x="15" y="70"/>
                    </a:lnTo>
                    <a:lnTo>
                      <a:pt x="20" y="75"/>
                    </a:lnTo>
                    <a:lnTo>
                      <a:pt x="30" y="80"/>
                    </a:lnTo>
                    <a:lnTo>
                      <a:pt x="40" y="80"/>
                    </a:lnTo>
                    <a:lnTo>
                      <a:pt x="50" y="80"/>
                    </a:lnTo>
                    <a:lnTo>
                      <a:pt x="55" y="80"/>
                    </a:lnTo>
                    <a:lnTo>
                      <a:pt x="60" y="75"/>
                    </a:lnTo>
                    <a:lnTo>
                      <a:pt x="60" y="70"/>
                    </a:lnTo>
                    <a:lnTo>
                      <a:pt x="60" y="65"/>
                    </a:lnTo>
                    <a:lnTo>
                      <a:pt x="55" y="60"/>
                    </a:lnTo>
                    <a:lnTo>
                      <a:pt x="50" y="55"/>
                    </a:lnTo>
                    <a:lnTo>
                      <a:pt x="40" y="55"/>
                    </a:lnTo>
                    <a:lnTo>
                      <a:pt x="25" y="50"/>
                    </a:lnTo>
                    <a:lnTo>
                      <a:pt x="15" y="45"/>
                    </a:lnTo>
                    <a:lnTo>
                      <a:pt x="10" y="40"/>
                    </a:lnTo>
                    <a:lnTo>
                      <a:pt x="5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10" y="5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65" y="10"/>
                    </a:lnTo>
                    <a:lnTo>
                      <a:pt x="70" y="15"/>
                    </a:lnTo>
                    <a:lnTo>
                      <a:pt x="70" y="25"/>
                    </a:lnTo>
                    <a:lnTo>
                      <a:pt x="55" y="25"/>
                    </a:lnTo>
                    <a:lnTo>
                      <a:pt x="55" y="20"/>
                    </a:lnTo>
                    <a:lnTo>
                      <a:pt x="50" y="15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5" y="10"/>
                    </a:lnTo>
                    <a:lnTo>
                      <a:pt x="20" y="15"/>
                    </a:lnTo>
                    <a:lnTo>
                      <a:pt x="15" y="20"/>
                    </a:lnTo>
                    <a:lnTo>
                      <a:pt x="15" y="25"/>
                    </a:lnTo>
                    <a:lnTo>
                      <a:pt x="20" y="30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40" y="35"/>
                    </a:lnTo>
                    <a:lnTo>
                      <a:pt x="55" y="40"/>
                    </a:lnTo>
                    <a:lnTo>
                      <a:pt x="60" y="45"/>
                    </a:lnTo>
                    <a:lnTo>
                      <a:pt x="70" y="50"/>
                    </a:lnTo>
                    <a:lnTo>
                      <a:pt x="75" y="60"/>
                    </a:lnTo>
                    <a:lnTo>
                      <a:pt x="75" y="65"/>
                    </a:lnTo>
                    <a:lnTo>
                      <a:pt x="75" y="75"/>
                    </a:lnTo>
                    <a:lnTo>
                      <a:pt x="70" y="80"/>
                    </a:lnTo>
                    <a:lnTo>
                      <a:pt x="65" y="85"/>
                    </a:ln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20" y="95"/>
                    </a:lnTo>
                    <a:lnTo>
                      <a:pt x="10" y="90"/>
                    </a:lnTo>
                    <a:lnTo>
                      <a:pt x="5" y="8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8" name="Freeform 244"/>
              <p:cNvSpPr>
                <a:spLocks noEditPoints="1"/>
              </p:cNvSpPr>
              <p:nvPr/>
            </p:nvSpPr>
            <p:spPr bwMode="auto">
              <a:xfrm>
                <a:off x="7565" y="624"/>
                <a:ext cx="10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50" y="0"/>
                  </a:cxn>
                  <a:cxn ang="0">
                    <a:pos x="65" y="0"/>
                  </a:cxn>
                  <a:cxn ang="0">
                    <a:pos x="75" y="5"/>
                  </a:cxn>
                  <a:cxn ang="0">
                    <a:pos x="80" y="10"/>
                  </a:cxn>
                  <a:cxn ang="0">
                    <a:pos x="85" y="15"/>
                  </a:cxn>
                  <a:cxn ang="0">
                    <a:pos x="90" y="25"/>
                  </a:cxn>
                  <a:cxn ang="0">
                    <a:pos x="90" y="30"/>
                  </a:cxn>
                  <a:cxn ang="0">
                    <a:pos x="90" y="40"/>
                  </a:cxn>
                  <a:cxn ang="0">
                    <a:pos x="90" y="50"/>
                  </a:cxn>
                  <a:cxn ang="0">
                    <a:pos x="80" y="55"/>
                  </a:cxn>
                  <a:cxn ang="0">
                    <a:pos x="75" y="60"/>
                  </a:cxn>
                  <a:cxn ang="0">
                    <a:pos x="85" y="65"/>
                  </a:cxn>
                  <a:cxn ang="0">
                    <a:pos x="90" y="70"/>
                  </a:cxn>
                  <a:cxn ang="0">
                    <a:pos x="95" y="80"/>
                  </a:cxn>
                  <a:cxn ang="0">
                    <a:pos x="100" y="90"/>
                  </a:cxn>
                  <a:cxn ang="0">
                    <a:pos x="95" y="100"/>
                  </a:cxn>
                  <a:cxn ang="0">
                    <a:pos x="95" y="110"/>
                  </a:cxn>
                  <a:cxn ang="0">
                    <a:pos x="90" y="115"/>
                  </a:cxn>
                  <a:cxn ang="0">
                    <a:pos x="85" y="120"/>
                  </a:cxn>
                  <a:cxn ang="0">
                    <a:pos x="80" y="125"/>
                  </a:cxn>
                  <a:cxn ang="0">
                    <a:pos x="70" y="125"/>
                  </a:cxn>
                  <a:cxn ang="0">
                    <a:pos x="60" y="130"/>
                  </a:cxn>
                  <a:cxn ang="0">
                    <a:pos x="50" y="130"/>
                  </a:cxn>
                  <a:cxn ang="0">
                    <a:pos x="0" y="130"/>
                  </a:cxn>
                  <a:cxn ang="0">
                    <a:pos x="20" y="55"/>
                  </a:cxn>
                  <a:cxn ang="0">
                    <a:pos x="45" y="55"/>
                  </a:cxn>
                  <a:cxn ang="0">
                    <a:pos x="55" y="55"/>
                  </a:cxn>
                  <a:cxn ang="0">
                    <a:pos x="60" y="50"/>
                  </a:cxn>
                  <a:cxn ang="0">
                    <a:pos x="70" y="50"/>
                  </a:cxn>
                  <a:cxn ang="0">
                    <a:pos x="70" y="45"/>
                  </a:cxn>
                  <a:cxn ang="0">
                    <a:pos x="75" y="40"/>
                  </a:cxn>
                  <a:cxn ang="0">
                    <a:pos x="75" y="35"/>
                  </a:cxn>
                  <a:cxn ang="0">
                    <a:pos x="75" y="30"/>
                  </a:cxn>
                  <a:cxn ang="0">
                    <a:pos x="70" y="25"/>
                  </a:cxn>
                  <a:cxn ang="0">
                    <a:pos x="70" y="20"/>
                  </a:cxn>
                  <a:cxn ang="0">
                    <a:pos x="65" y="15"/>
                  </a:cxn>
                  <a:cxn ang="0">
                    <a:pos x="55" y="15"/>
                  </a:cxn>
                  <a:cxn ang="0">
                    <a:pos x="45" y="15"/>
                  </a:cxn>
                  <a:cxn ang="0">
                    <a:pos x="20" y="15"/>
                  </a:cxn>
                  <a:cxn ang="0">
                    <a:pos x="20" y="55"/>
                  </a:cxn>
                  <a:cxn ang="0">
                    <a:pos x="20" y="115"/>
                  </a:cxn>
                  <a:cxn ang="0">
                    <a:pos x="50" y="115"/>
                  </a:cxn>
                  <a:cxn ang="0">
                    <a:pos x="55" y="115"/>
                  </a:cxn>
                  <a:cxn ang="0">
                    <a:pos x="60" y="110"/>
                  </a:cxn>
                  <a:cxn ang="0">
                    <a:pos x="65" y="110"/>
                  </a:cxn>
                  <a:cxn ang="0">
                    <a:pos x="70" y="110"/>
                  </a:cxn>
                  <a:cxn ang="0">
                    <a:pos x="75" y="105"/>
                  </a:cxn>
                  <a:cxn ang="0">
                    <a:pos x="80" y="100"/>
                  </a:cxn>
                  <a:cxn ang="0">
                    <a:pos x="80" y="95"/>
                  </a:cxn>
                  <a:cxn ang="0">
                    <a:pos x="80" y="90"/>
                  </a:cxn>
                  <a:cxn ang="0">
                    <a:pos x="80" y="85"/>
                  </a:cxn>
                  <a:cxn ang="0">
                    <a:pos x="75" y="80"/>
                  </a:cxn>
                  <a:cxn ang="0">
                    <a:pos x="75" y="75"/>
                  </a:cxn>
                  <a:cxn ang="0">
                    <a:pos x="65" y="70"/>
                  </a:cxn>
                  <a:cxn ang="0">
                    <a:pos x="60" y="70"/>
                  </a:cxn>
                  <a:cxn ang="0">
                    <a:pos x="50" y="70"/>
                  </a:cxn>
                  <a:cxn ang="0">
                    <a:pos x="20" y="70"/>
                  </a:cxn>
                  <a:cxn ang="0">
                    <a:pos x="20" y="115"/>
                  </a:cxn>
                </a:cxnLst>
                <a:rect l="0" t="0" r="r" b="b"/>
                <a:pathLst>
                  <a:path w="100" h="130">
                    <a:moveTo>
                      <a:pt x="0" y="130"/>
                    </a:moveTo>
                    <a:lnTo>
                      <a:pt x="0" y="0"/>
                    </a:lnTo>
                    <a:lnTo>
                      <a:pt x="50" y="0"/>
                    </a:lnTo>
                    <a:lnTo>
                      <a:pt x="65" y="0"/>
                    </a:lnTo>
                    <a:lnTo>
                      <a:pt x="75" y="5"/>
                    </a:lnTo>
                    <a:lnTo>
                      <a:pt x="80" y="10"/>
                    </a:lnTo>
                    <a:lnTo>
                      <a:pt x="85" y="15"/>
                    </a:lnTo>
                    <a:lnTo>
                      <a:pt x="90" y="25"/>
                    </a:lnTo>
                    <a:lnTo>
                      <a:pt x="90" y="30"/>
                    </a:lnTo>
                    <a:lnTo>
                      <a:pt x="90" y="40"/>
                    </a:lnTo>
                    <a:lnTo>
                      <a:pt x="90" y="50"/>
                    </a:lnTo>
                    <a:lnTo>
                      <a:pt x="80" y="55"/>
                    </a:lnTo>
                    <a:lnTo>
                      <a:pt x="75" y="60"/>
                    </a:lnTo>
                    <a:lnTo>
                      <a:pt x="85" y="65"/>
                    </a:lnTo>
                    <a:lnTo>
                      <a:pt x="90" y="70"/>
                    </a:lnTo>
                    <a:lnTo>
                      <a:pt x="95" y="80"/>
                    </a:lnTo>
                    <a:lnTo>
                      <a:pt x="100" y="90"/>
                    </a:lnTo>
                    <a:lnTo>
                      <a:pt x="95" y="100"/>
                    </a:lnTo>
                    <a:lnTo>
                      <a:pt x="95" y="110"/>
                    </a:lnTo>
                    <a:lnTo>
                      <a:pt x="90" y="115"/>
                    </a:lnTo>
                    <a:lnTo>
                      <a:pt x="85" y="120"/>
                    </a:lnTo>
                    <a:lnTo>
                      <a:pt x="80" y="125"/>
                    </a:lnTo>
                    <a:lnTo>
                      <a:pt x="70" y="125"/>
                    </a:lnTo>
                    <a:lnTo>
                      <a:pt x="60" y="130"/>
                    </a:lnTo>
                    <a:lnTo>
                      <a:pt x="50" y="130"/>
                    </a:lnTo>
                    <a:lnTo>
                      <a:pt x="0" y="130"/>
                    </a:lnTo>
                    <a:close/>
                    <a:moveTo>
                      <a:pt x="20" y="55"/>
                    </a:moveTo>
                    <a:lnTo>
                      <a:pt x="45" y="55"/>
                    </a:lnTo>
                    <a:lnTo>
                      <a:pt x="55" y="55"/>
                    </a:lnTo>
                    <a:lnTo>
                      <a:pt x="60" y="50"/>
                    </a:lnTo>
                    <a:lnTo>
                      <a:pt x="70" y="50"/>
                    </a:lnTo>
                    <a:lnTo>
                      <a:pt x="70" y="45"/>
                    </a:lnTo>
                    <a:lnTo>
                      <a:pt x="75" y="40"/>
                    </a:lnTo>
                    <a:lnTo>
                      <a:pt x="75" y="35"/>
                    </a:lnTo>
                    <a:lnTo>
                      <a:pt x="75" y="30"/>
                    </a:lnTo>
                    <a:lnTo>
                      <a:pt x="70" y="25"/>
                    </a:lnTo>
                    <a:lnTo>
                      <a:pt x="70" y="20"/>
                    </a:lnTo>
                    <a:lnTo>
                      <a:pt x="65" y="15"/>
                    </a:lnTo>
                    <a:lnTo>
                      <a:pt x="55" y="15"/>
                    </a:lnTo>
                    <a:lnTo>
                      <a:pt x="45" y="15"/>
                    </a:lnTo>
                    <a:lnTo>
                      <a:pt x="20" y="15"/>
                    </a:lnTo>
                    <a:lnTo>
                      <a:pt x="20" y="55"/>
                    </a:lnTo>
                    <a:close/>
                    <a:moveTo>
                      <a:pt x="20" y="115"/>
                    </a:moveTo>
                    <a:lnTo>
                      <a:pt x="50" y="115"/>
                    </a:lnTo>
                    <a:lnTo>
                      <a:pt x="55" y="115"/>
                    </a:lnTo>
                    <a:lnTo>
                      <a:pt x="60" y="110"/>
                    </a:lnTo>
                    <a:lnTo>
                      <a:pt x="65" y="110"/>
                    </a:lnTo>
                    <a:lnTo>
                      <a:pt x="70" y="110"/>
                    </a:lnTo>
                    <a:lnTo>
                      <a:pt x="75" y="105"/>
                    </a:lnTo>
                    <a:lnTo>
                      <a:pt x="80" y="100"/>
                    </a:lnTo>
                    <a:lnTo>
                      <a:pt x="80" y="95"/>
                    </a:lnTo>
                    <a:lnTo>
                      <a:pt x="80" y="90"/>
                    </a:lnTo>
                    <a:lnTo>
                      <a:pt x="80" y="85"/>
                    </a:lnTo>
                    <a:lnTo>
                      <a:pt x="75" y="80"/>
                    </a:lnTo>
                    <a:lnTo>
                      <a:pt x="75" y="75"/>
                    </a:lnTo>
                    <a:lnTo>
                      <a:pt x="65" y="70"/>
                    </a:lnTo>
                    <a:lnTo>
                      <a:pt x="60" y="70"/>
                    </a:lnTo>
                    <a:lnTo>
                      <a:pt x="50" y="70"/>
                    </a:lnTo>
                    <a:lnTo>
                      <a:pt x="20" y="70"/>
                    </a:lnTo>
                    <a:lnTo>
                      <a:pt x="2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7" name="Freeform 243"/>
              <p:cNvSpPr>
                <a:spLocks noEditPoints="1"/>
              </p:cNvSpPr>
              <p:nvPr/>
            </p:nvSpPr>
            <p:spPr bwMode="auto">
              <a:xfrm>
                <a:off x="7120" y="804"/>
                <a:ext cx="100" cy="129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0" y="0"/>
                  </a:cxn>
                  <a:cxn ang="0">
                    <a:pos x="50" y="0"/>
                  </a:cxn>
                  <a:cxn ang="0">
                    <a:pos x="60" y="0"/>
                  </a:cxn>
                  <a:cxn ang="0">
                    <a:pos x="70" y="0"/>
                  </a:cxn>
                  <a:cxn ang="0">
                    <a:pos x="80" y="5"/>
                  </a:cxn>
                  <a:cxn ang="0">
                    <a:pos x="85" y="5"/>
                  </a:cxn>
                  <a:cxn ang="0">
                    <a:pos x="90" y="10"/>
                  </a:cxn>
                  <a:cxn ang="0">
                    <a:pos x="95" y="20"/>
                  </a:cxn>
                  <a:cxn ang="0">
                    <a:pos x="100" y="30"/>
                  </a:cxn>
                  <a:cxn ang="0">
                    <a:pos x="100" y="35"/>
                  </a:cxn>
                  <a:cxn ang="0">
                    <a:pos x="100" y="50"/>
                  </a:cxn>
                  <a:cxn ang="0">
                    <a:pos x="90" y="65"/>
                  </a:cxn>
                  <a:cxn ang="0">
                    <a:pos x="80" y="70"/>
                  </a:cxn>
                  <a:cxn ang="0">
                    <a:pos x="70" y="75"/>
                  </a:cxn>
                  <a:cxn ang="0">
                    <a:pos x="50" y="75"/>
                  </a:cxn>
                  <a:cxn ang="0">
                    <a:pos x="20" y="75"/>
                  </a:cxn>
                  <a:cxn ang="0">
                    <a:pos x="20" y="129"/>
                  </a:cxn>
                  <a:cxn ang="0">
                    <a:pos x="0" y="129"/>
                  </a:cxn>
                  <a:cxn ang="0">
                    <a:pos x="20" y="60"/>
                  </a:cxn>
                  <a:cxn ang="0">
                    <a:pos x="50" y="60"/>
                  </a:cxn>
                  <a:cxn ang="0">
                    <a:pos x="65" y="60"/>
                  </a:cxn>
                  <a:cxn ang="0">
                    <a:pos x="75" y="55"/>
                  </a:cxn>
                  <a:cxn ang="0">
                    <a:pos x="80" y="45"/>
                  </a:cxn>
                  <a:cxn ang="0">
                    <a:pos x="85" y="35"/>
                  </a:cxn>
                  <a:cxn ang="0">
                    <a:pos x="80" y="30"/>
                  </a:cxn>
                  <a:cxn ang="0">
                    <a:pos x="80" y="25"/>
                  </a:cxn>
                  <a:cxn ang="0">
                    <a:pos x="75" y="20"/>
                  </a:cxn>
                  <a:cxn ang="0">
                    <a:pos x="70" y="15"/>
                  </a:cxn>
                  <a:cxn ang="0">
                    <a:pos x="60" y="15"/>
                  </a:cxn>
                  <a:cxn ang="0">
                    <a:pos x="50" y="15"/>
                  </a:cxn>
                  <a:cxn ang="0">
                    <a:pos x="20" y="15"/>
                  </a:cxn>
                  <a:cxn ang="0">
                    <a:pos x="20" y="60"/>
                  </a:cxn>
                </a:cxnLst>
                <a:rect l="0" t="0" r="r" b="b"/>
                <a:pathLst>
                  <a:path w="100" h="129">
                    <a:moveTo>
                      <a:pt x="0" y="129"/>
                    </a:moveTo>
                    <a:lnTo>
                      <a:pt x="0" y="0"/>
                    </a:lnTo>
                    <a:lnTo>
                      <a:pt x="50" y="0"/>
                    </a:lnTo>
                    <a:lnTo>
                      <a:pt x="60" y="0"/>
                    </a:lnTo>
                    <a:lnTo>
                      <a:pt x="70" y="0"/>
                    </a:lnTo>
                    <a:lnTo>
                      <a:pt x="80" y="5"/>
                    </a:lnTo>
                    <a:lnTo>
                      <a:pt x="85" y="5"/>
                    </a:lnTo>
                    <a:lnTo>
                      <a:pt x="90" y="10"/>
                    </a:lnTo>
                    <a:lnTo>
                      <a:pt x="95" y="20"/>
                    </a:lnTo>
                    <a:lnTo>
                      <a:pt x="100" y="30"/>
                    </a:lnTo>
                    <a:lnTo>
                      <a:pt x="100" y="35"/>
                    </a:lnTo>
                    <a:lnTo>
                      <a:pt x="100" y="50"/>
                    </a:lnTo>
                    <a:lnTo>
                      <a:pt x="90" y="65"/>
                    </a:lnTo>
                    <a:lnTo>
                      <a:pt x="80" y="70"/>
                    </a:lnTo>
                    <a:lnTo>
                      <a:pt x="70" y="75"/>
                    </a:lnTo>
                    <a:lnTo>
                      <a:pt x="50" y="75"/>
                    </a:lnTo>
                    <a:lnTo>
                      <a:pt x="20" y="75"/>
                    </a:lnTo>
                    <a:lnTo>
                      <a:pt x="20" y="129"/>
                    </a:lnTo>
                    <a:lnTo>
                      <a:pt x="0" y="129"/>
                    </a:lnTo>
                    <a:close/>
                    <a:moveTo>
                      <a:pt x="20" y="60"/>
                    </a:moveTo>
                    <a:lnTo>
                      <a:pt x="50" y="60"/>
                    </a:lnTo>
                    <a:lnTo>
                      <a:pt x="65" y="60"/>
                    </a:lnTo>
                    <a:lnTo>
                      <a:pt x="75" y="55"/>
                    </a:lnTo>
                    <a:lnTo>
                      <a:pt x="80" y="45"/>
                    </a:lnTo>
                    <a:lnTo>
                      <a:pt x="85" y="35"/>
                    </a:lnTo>
                    <a:lnTo>
                      <a:pt x="80" y="30"/>
                    </a:lnTo>
                    <a:lnTo>
                      <a:pt x="80" y="25"/>
                    </a:lnTo>
                    <a:lnTo>
                      <a:pt x="75" y="20"/>
                    </a:lnTo>
                    <a:lnTo>
                      <a:pt x="70" y="15"/>
                    </a:lnTo>
                    <a:lnTo>
                      <a:pt x="60" y="15"/>
                    </a:lnTo>
                    <a:lnTo>
                      <a:pt x="50" y="15"/>
                    </a:lnTo>
                    <a:lnTo>
                      <a:pt x="20" y="15"/>
                    </a:lnTo>
                    <a:lnTo>
                      <a:pt x="2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6" name="Freeform 242"/>
              <p:cNvSpPr>
                <a:spLocks noEditPoints="1"/>
              </p:cNvSpPr>
              <p:nvPr/>
            </p:nvSpPr>
            <p:spPr bwMode="auto">
              <a:xfrm>
                <a:off x="7235" y="839"/>
                <a:ext cx="85" cy="94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30"/>
                  </a:cxn>
                  <a:cxn ang="0">
                    <a:pos x="5" y="20"/>
                  </a:cxn>
                  <a:cxn ang="0">
                    <a:pos x="15" y="10"/>
                  </a:cxn>
                  <a:cxn ang="0">
                    <a:pos x="25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0"/>
                  </a:cxn>
                  <a:cxn ang="0">
                    <a:pos x="85" y="45"/>
                  </a:cxn>
                  <a:cxn ang="0">
                    <a:pos x="85" y="60"/>
                  </a:cxn>
                  <a:cxn ang="0">
                    <a:pos x="80" y="74"/>
                  </a:cxn>
                  <a:cxn ang="0">
                    <a:pos x="75" y="84"/>
                  </a:cxn>
                  <a:cxn ang="0">
                    <a:pos x="65" y="89"/>
                  </a:cxn>
                  <a:cxn ang="0">
                    <a:pos x="55" y="94"/>
                  </a:cxn>
                  <a:cxn ang="0">
                    <a:pos x="45" y="94"/>
                  </a:cxn>
                  <a:cxn ang="0">
                    <a:pos x="25" y="89"/>
                  </a:cxn>
                  <a:cxn ang="0">
                    <a:pos x="10" y="84"/>
                  </a:cxn>
                  <a:cxn ang="0">
                    <a:pos x="5" y="74"/>
                  </a:cxn>
                  <a:cxn ang="0">
                    <a:pos x="0" y="60"/>
                  </a:cxn>
                  <a:cxn ang="0">
                    <a:pos x="0" y="45"/>
                  </a:cxn>
                  <a:cxn ang="0">
                    <a:pos x="15" y="45"/>
                  </a:cxn>
                  <a:cxn ang="0">
                    <a:pos x="15" y="60"/>
                  </a:cxn>
                  <a:cxn ang="0">
                    <a:pos x="25" y="74"/>
                  </a:cxn>
                  <a:cxn ang="0">
                    <a:pos x="30" y="79"/>
                  </a:cxn>
                  <a:cxn ang="0">
                    <a:pos x="45" y="79"/>
                  </a:cxn>
                  <a:cxn ang="0">
                    <a:pos x="55" y="79"/>
                  </a:cxn>
                  <a:cxn ang="0">
                    <a:pos x="60" y="74"/>
                  </a:cxn>
                  <a:cxn ang="0">
                    <a:pos x="70" y="60"/>
                  </a:cxn>
                  <a:cxn ang="0">
                    <a:pos x="70" y="45"/>
                  </a:cxn>
                  <a:cxn ang="0">
                    <a:pos x="70" y="30"/>
                  </a:cxn>
                  <a:cxn ang="0">
                    <a:pos x="60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0" y="15"/>
                  </a:cxn>
                  <a:cxn ang="0">
                    <a:pos x="25" y="20"/>
                  </a:cxn>
                  <a:cxn ang="0">
                    <a:pos x="15" y="30"/>
                  </a:cxn>
                  <a:cxn ang="0">
                    <a:pos x="15" y="45"/>
                  </a:cxn>
                </a:cxnLst>
                <a:rect l="0" t="0" r="r" b="b"/>
                <a:pathLst>
                  <a:path w="85" h="94">
                    <a:moveTo>
                      <a:pt x="0" y="45"/>
                    </a:moveTo>
                    <a:lnTo>
                      <a:pt x="0" y="30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0"/>
                    </a:lnTo>
                    <a:lnTo>
                      <a:pt x="85" y="45"/>
                    </a:lnTo>
                    <a:lnTo>
                      <a:pt x="85" y="60"/>
                    </a:lnTo>
                    <a:lnTo>
                      <a:pt x="80" y="74"/>
                    </a:lnTo>
                    <a:lnTo>
                      <a:pt x="75" y="84"/>
                    </a:lnTo>
                    <a:lnTo>
                      <a:pt x="65" y="89"/>
                    </a:lnTo>
                    <a:lnTo>
                      <a:pt x="55" y="94"/>
                    </a:lnTo>
                    <a:lnTo>
                      <a:pt x="45" y="94"/>
                    </a:lnTo>
                    <a:lnTo>
                      <a:pt x="25" y="89"/>
                    </a:lnTo>
                    <a:lnTo>
                      <a:pt x="10" y="84"/>
                    </a:lnTo>
                    <a:lnTo>
                      <a:pt x="5" y="74"/>
                    </a:lnTo>
                    <a:lnTo>
                      <a:pt x="0" y="60"/>
                    </a:lnTo>
                    <a:lnTo>
                      <a:pt x="0" y="45"/>
                    </a:lnTo>
                    <a:close/>
                    <a:moveTo>
                      <a:pt x="15" y="45"/>
                    </a:moveTo>
                    <a:lnTo>
                      <a:pt x="15" y="60"/>
                    </a:lnTo>
                    <a:lnTo>
                      <a:pt x="25" y="74"/>
                    </a:lnTo>
                    <a:lnTo>
                      <a:pt x="30" y="79"/>
                    </a:lnTo>
                    <a:lnTo>
                      <a:pt x="45" y="79"/>
                    </a:lnTo>
                    <a:lnTo>
                      <a:pt x="55" y="79"/>
                    </a:lnTo>
                    <a:lnTo>
                      <a:pt x="60" y="74"/>
                    </a:lnTo>
                    <a:lnTo>
                      <a:pt x="70" y="60"/>
                    </a:lnTo>
                    <a:lnTo>
                      <a:pt x="70" y="45"/>
                    </a:lnTo>
                    <a:lnTo>
                      <a:pt x="70" y="30"/>
                    </a:lnTo>
                    <a:lnTo>
                      <a:pt x="60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0" y="15"/>
                    </a:lnTo>
                    <a:lnTo>
                      <a:pt x="25" y="20"/>
                    </a:lnTo>
                    <a:lnTo>
                      <a:pt x="15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5" name="Freeform 241"/>
              <p:cNvSpPr>
                <a:spLocks/>
              </p:cNvSpPr>
              <p:nvPr/>
            </p:nvSpPr>
            <p:spPr bwMode="auto">
              <a:xfrm>
                <a:off x="7330" y="839"/>
                <a:ext cx="125" cy="94"/>
              </a:xfrm>
              <a:custGeom>
                <a:avLst/>
                <a:gdLst/>
                <a:ahLst/>
                <a:cxnLst>
                  <a:cxn ang="0">
                    <a:pos x="25" y="94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30" y="55"/>
                  </a:cxn>
                  <a:cxn ang="0">
                    <a:pos x="35" y="74"/>
                  </a:cxn>
                  <a:cxn ang="0">
                    <a:pos x="35" y="69"/>
                  </a:cxn>
                  <a:cxn ang="0">
                    <a:pos x="40" y="65"/>
                  </a:cxn>
                  <a:cxn ang="0">
                    <a:pos x="40" y="55"/>
                  </a:cxn>
                  <a:cxn ang="0">
                    <a:pos x="55" y="0"/>
                  </a:cxn>
                  <a:cxn ang="0">
                    <a:pos x="70" y="0"/>
                  </a:cxn>
                  <a:cxn ang="0">
                    <a:pos x="85" y="55"/>
                  </a:cxn>
                  <a:cxn ang="0">
                    <a:pos x="90" y="69"/>
                  </a:cxn>
                  <a:cxn ang="0">
                    <a:pos x="95" y="55"/>
                  </a:cxn>
                  <a:cxn ang="0">
                    <a:pos x="110" y="0"/>
                  </a:cxn>
                  <a:cxn ang="0">
                    <a:pos x="125" y="0"/>
                  </a:cxn>
                  <a:cxn ang="0">
                    <a:pos x="95" y="94"/>
                  </a:cxn>
                  <a:cxn ang="0">
                    <a:pos x="80" y="94"/>
                  </a:cxn>
                  <a:cxn ang="0">
                    <a:pos x="65" y="35"/>
                  </a:cxn>
                  <a:cxn ang="0">
                    <a:pos x="60" y="20"/>
                  </a:cxn>
                  <a:cxn ang="0">
                    <a:pos x="45" y="94"/>
                  </a:cxn>
                  <a:cxn ang="0">
                    <a:pos x="25" y="94"/>
                  </a:cxn>
                </a:cxnLst>
                <a:rect l="0" t="0" r="r" b="b"/>
                <a:pathLst>
                  <a:path w="125" h="94">
                    <a:moveTo>
                      <a:pt x="25" y="94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30" y="55"/>
                    </a:lnTo>
                    <a:lnTo>
                      <a:pt x="35" y="74"/>
                    </a:lnTo>
                    <a:lnTo>
                      <a:pt x="35" y="69"/>
                    </a:lnTo>
                    <a:lnTo>
                      <a:pt x="40" y="65"/>
                    </a:lnTo>
                    <a:lnTo>
                      <a:pt x="40" y="55"/>
                    </a:lnTo>
                    <a:lnTo>
                      <a:pt x="55" y="0"/>
                    </a:lnTo>
                    <a:lnTo>
                      <a:pt x="70" y="0"/>
                    </a:lnTo>
                    <a:lnTo>
                      <a:pt x="85" y="55"/>
                    </a:lnTo>
                    <a:lnTo>
                      <a:pt x="90" y="69"/>
                    </a:lnTo>
                    <a:lnTo>
                      <a:pt x="95" y="55"/>
                    </a:lnTo>
                    <a:lnTo>
                      <a:pt x="110" y="0"/>
                    </a:lnTo>
                    <a:lnTo>
                      <a:pt x="125" y="0"/>
                    </a:lnTo>
                    <a:lnTo>
                      <a:pt x="95" y="94"/>
                    </a:lnTo>
                    <a:lnTo>
                      <a:pt x="80" y="94"/>
                    </a:lnTo>
                    <a:lnTo>
                      <a:pt x="65" y="35"/>
                    </a:lnTo>
                    <a:lnTo>
                      <a:pt x="60" y="20"/>
                    </a:lnTo>
                    <a:lnTo>
                      <a:pt x="45" y="94"/>
                    </a:lnTo>
                    <a:lnTo>
                      <a:pt x="25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4" name="Freeform 240"/>
              <p:cNvSpPr>
                <a:spLocks noEditPoints="1"/>
              </p:cNvSpPr>
              <p:nvPr/>
            </p:nvSpPr>
            <p:spPr bwMode="auto">
              <a:xfrm>
                <a:off x="7465" y="839"/>
                <a:ext cx="85" cy="94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79"/>
                  </a:cxn>
                  <a:cxn ang="0">
                    <a:pos x="70" y="89"/>
                  </a:cxn>
                  <a:cxn ang="0">
                    <a:pos x="60" y="94"/>
                  </a:cxn>
                  <a:cxn ang="0">
                    <a:pos x="45" y="94"/>
                  </a:cxn>
                  <a:cxn ang="0">
                    <a:pos x="30" y="94"/>
                  </a:cxn>
                  <a:cxn ang="0">
                    <a:pos x="20" y="89"/>
                  </a:cxn>
                  <a:cxn ang="0">
                    <a:pos x="10" y="84"/>
                  </a:cxn>
                  <a:cxn ang="0">
                    <a:pos x="5" y="74"/>
                  </a:cxn>
                  <a:cxn ang="0">
                    <a:pos x="0" y="60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0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74"/>
                  </a:cxn>
                  <a:cxn ang="0">
                    <a:pos x="35" y="79"/>
                  </a:cxn>
                  <a:cxn ang="0">
                    <a:pos x="45" y="79"/>
                  </a:cxn>
                  <a:cxn ang="0">
                    <a:pos x="50" y="79"/>
                  </a:cxn>
                  <a:cxn ang="0">
                    <a:pos x="60" y="79"/>
                  </a:cxn>
                  <a:cxn ang="0">
                    <a:pos x="65" y="69"/>
                  </a:cxn>
                  <a:cxn ang="0">
                    <a:pos x="70" y="65"/>
                  </a:cxn>
                  <a:cxn ang="0">
                    <a:pos x="15" y="40"/>
                  </a:cxn>
                  <a:cxn ang="0">
                    <a:pos x="70" y="40"/>
                  </a:cxn>
                  <a:cxn ang="0">
                    <a:pos x="65" y="25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15" y="40"/>
                  </a:cxn>
                </a:cxnLst>
                <a:rect l="0" t="0" r="r" b="b"/>
                <a:pathLst>
                  <a:path w="85" h="94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79"/>
                    </a:lnTo>
                    <a:lnTo>
                      <a:pt x="70" y="89"/>
                    </a:lnTo>
                    <a:lnTo>
                      <a:pt x="60" y="94"/>
                    </a:lnTo>
                    <a:lnTo>
                      <a:pt x="45" y="94"/>
                    </a:lnTo>
                    <a:lnTo>
                      <a:pt x="30" y="94"/>
                    </a:lnTo>
                    <a:lnTo>
                      <a:pt x="20" y="89"/>
                    </a:lnTo>
                    <a:lnTo>
                      <a:pt x="10" y="84"/>
                    </a:lnTo>
                    <a:lnTo>
                      <a:pt x="5" y="74"/>
                    </a:lnTo>
                    <a:lnTo>
                      <a:pt x="0" y="60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0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15" y="50"/>
                    </a:lnTo>
                    <a:lnTo>
                      <a:pt x="20" y="65"/>
                    </a:lnTo>
                    <a:lnTo>
                      <a:pt x="25" y="74"/>
                    </a:lnTo>
                    <a:lnTo>
                      <a:pt x="35" y="79"/>
                    </a:lnTo>
                    <a:lnTo>
                      <a:pt x="45" y="79"/>
                    </a:lnTo>
                    <a:lnTo>
                      <a:pt x="50" y="79"/>
                    </a:lnTo>
                    <a:lnTo>
                      <a:pt x="60" y="79"/>
                    </a:lnTo>
                    <a:lnTo>
                      <a:pt x="65" y="69"/>
                    </a:lnTo>
                    <a:lnTo>
                      <a:pt x="70" y="65"/>
                    </a:lnTo>
                    <a:close/>
                    <a:moveTo>
                      <a:pt x="15" y="40"/>
                    </a:moveTo>
                    <a:lnTo>
                      <a:pt x="70" y="40"/>
                    </a:lnTo>
                    <a:lnTo>
                      <a:pt x="65" y="25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1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3" name="Freeform 239"/>
              <p:cNvSpPr>
                <a:spLocks/>
              </p:cNvSpPr>
              <p:nvPr/>
            </p:nvSpPr>
            <p:spPr bwMode="auto">
              <a:xfrm>
                <a:off x="7570" y="839"/>
                <a:ext cx="50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15" y="35"/>
                  </a:cxn>
                  <a:cxn ang="0">
                    <a:pos x="15" y="45"/>
                  </a:cxn>
                  <a:cxn ang="0">
                    <a:pos x="15" y="94"/>
                  </a:cxn>
                  <a:cxn ang="0">
                    <a:pos x="0" y="94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15" y="35"/>
                    </a:lnTo>
                    <a:lnTo>
                      <a:pt x="15" y="45"/>
                    </a:lnTo>
                    <a:lnTo>
                      <a:pt x="15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2" name="Freeform 238"/>
              <p:cNvSpPr>
                <a:spLocks noEditPoints="1"/>
              </p:cNvSpPr>
              <p:nvPr/>
            </p:nvSpPr>
            <p:spPr bwMode="auto">
              <a:xfrm>
                <a:off x="7015" y="983"/>
                <a:ext cx="12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45" y="0"/>
                  </a:cxn>
                  <a:cxn ang="0">
                    <a:pos x="65" y="0"/>
                  </a:cxn>
                  <a:cxn ang="0">
                    <a:pos x="120" y="130"/>
                  </a:cxn>
                  <a:cxn ang="0">
                    <a:pos x="100" y="130"/>
                  </a:cxn>
                  <a:cxn ang="0">
                    <a:pos x="85" y="90"/>
                  </a:cxn>
                  <a:cxn ang="0">
                    <a:pos x="30" y="90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35" y="75"/>
                  </a:cxn>
                  <a:cxn ang="0">
                    <a:pos x="80" y="75"/>
                  </a:cxn>
                  <a:cxn ang="0">
                    <a:pos x="65" y="40"/>
                  </a:cxn>
                  <a:cxn ang="0">
                    <a:pos x="60" y="25"/>
                  </a:cxn>
                  <a:cxn ang="0">
                    <a:pos x="55" y="15"/>
                  </a:cxn>
                  <a:cxn ang="0">
                    <a:pos x="55" y="25"/>
                  </a:cxn>
                  <a:cxn ang="0">
                    <a:pos x="50" y="40"/>
                  </a:cxn>
                  <a:cxn ang="0">
                    <a:pos x="35" y="75"/>
                  </a:cxn>
                </a:cxnLst>
                <a:rect l="0" t="0" r="r" b="b"/>
                <a:pathLst>
                  <a:path w="120" h="130">
                    <a:moveTo>
                      <a:pt x="0" y="130"/>
                    </a:moveTo>
                    <a:lnTo>
                      <a:pt x="45" y="0"/>
                    </a:lnTo>
                    <a:lnTo>
                      <a:pt x="65" y="0"/>
                    </a:lnTo>
                    <a:lnTo>
                      <a:pt x="120" y="130"/>
                    </a:lnTo>
                    <a:lnTo>
                      <a:pt x="100" y="130"/>
                    </a:lnTo>
                    <a:lnTo>
                      <a:pt x="85" y="90"/>
                    </a:lnTo>
                    <a:lnTo>
                      <a:pt x="30" y="90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35" y="75"/>
                    </a:moveTo>
                    <a:lnTo>
                      <a:pt x="80" y="75"/>
                    </a:lnTo>
                    <a:lnTo>
                      <a:pt x="65" y="40"/>
                    </a:lnTo>
                    <a:lnTo>
                      <a:pt x="60" y="25"/>
                    </a:lnTo>
                    <a:lnTo>
                      <a:pt x="55" y="15"/>
                    </a:lnTo>
                    <a:lnTo>
                      <a:pt x="55" y="25"/>
                    </a:lnTo>
                    <a:lnTo>
                      <a:pt x="50" y="40"/>
                    </a:lnTo>
                    <a:lnTo>
                      <a:pt x="35" y="7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1" name="Freeform 237"/>
              <p:cNvSpPr>
                <a:spLocks/>
              </p:cNvSpPr>
              <p:nvPr/>
            </p:nvSpPr>
            <p:spPr bwMode="auto">
              <a:xfrm>
                <a:off x="7145" y="1018"/>
                <a:ext cx="125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0" y="0"/>
                  </a:cxn>
                  <a:cxn ang="0">
                    <a:pos x="60" y="0"/>
                  </a:cxn>
                  <a:cxn ang="0">
                    <a:pos x="65" y="5"/>
                  </a:cxn>
                  <a:cxn ang="0">
                    <a:pos x="70" y="15"/>
                  </a:cxn>
                  <a:cxn ang="0">
                    <a:pos x="75" y="5"/>
                  </a:cxn>
                  <a:cxn ang="0">
                    <a:pos x="85" y="0"/>
                  </a:cxn>
                  <a:cxn ang="0">
                    <a:pos x="95" y="0"/>
                  </a:cxn>
                  <a:cxn ang="0">
                    <a:pos x="110" y="0"/>
                  </a:cxn>
                  <a:cxn ang="0">
                    <a:pos x="120" y="5"/>
                  </a:cxn>
                  <a:cxn ang="0">
                    <a:pos x="125" y="15"/>
                  </a:cxn>
                  <a:cxn ang="0">
                    <a:pos x="125" y="30"/>
                  </a:cxn>
                  <a:cxn ang="0">
                    <a:pos x="125" y="95"/>
                  </a:cxn>
                  <a:cxn ang="0">
                    <a:pos x="110" y="95"/>
                  </a:cxn>
                  <a:cxn ang="0">
                    <a:pos x="110" y="35"/>
                  </a:cxn>
                  <a:cxn ang="0">
                    <a:pos x="110" y="25"/>
                  </a:cxn>
                  <a:cxn ang="0">
                    <a:pos x="110" y="20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0" y="10"/>
                  </a:cxn>
                  <a:cxn ang="0">
                    <a:pos x="95" y="10"/>
                  </a:cxn>
                  <a:cxn ang="0">
                    <a:pos x="85" y="15"/>
                  </a:cxn>
                  <a:cxn ang="0">
                    <a:pos x="80" y="20"/>
                  </a:cxn>
                  <a:cxn ang="0">
                    <a:pos x="75" y="25"/>
                  </a:cxn>
                  <a:cxn ang="0">
                    <a:pos x="70" y="40"/>
                  </a:cxn>
                  <a:cxn ang="0">
                    <a:pos x="70" y="95"/>
                  </a:cxn>
                  <a:cxn ang="0">
                    <a:pos x="55" y="95"/>
                  </a:cxn>
                  <a:cxn ang="0">
                    <a:pos x="55" y="35"/>
                  </a:cxn>
                  <a:cxn ang="0">
                    <a:pos x="55" y="25"/>
                  </a:cxn>
                  <a:cxn ang="0">
                    <a:pos x="50" y="15"/>
                  </a:cxn>
                  <a:cxn ang="0">
                    <a:pos x="45" y="15"/>
                  </a:cxn>
                  <a:cxn ang="0">
                    <a:pos x="40" y="10"/>
                  </a:cxn>
                  <a:cxn ang="0">
                    <a:pos x="30" y="10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15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125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0" y="0"/>
                    </a:lnTo>
                    <a:lnTo>
                      <a:pt x="65" y="5"/>
                    </a:lnTo>
                    <a:lnTo>
                      <a:pt x="70" y="15"/>
                    </a:lnTo>
                    <a:lnTo>
                      <a:pt x="75" y="5"/>
                    </a:lnTo>
                    <a:lnTo>
                      <a:pt x="85" y="0"/>
                    </a:lnTo>
                    <a:lnTo>
                      <a:pt x="95" y="0"/>
                    </a:lnTo>
                    <a:lnTo>
                      <a:pt x="110" y="0"/>
                    </a:lnTo>
                    <a:lnTo>
                      <a:pt x="120" y="5"/>
                    </a:lnTo>
                    <a:lnTo>
                      <a:pt x="125" y="15"/>
                    </a:lnTo>
                    <a:lnTo>
                      <a:pt x="125" y="30"/>
                    </a:lnTo>
                    <a:lnTo>
                      <a:pt x="125" y="95"/>
                    </a:lnTo>
                    <a:lnTo>
                      <a:pt x="110" y="95"/>
                    </a:lnTo>
                    <a:lnTo>
                      <a:pt x="110" y="35"/>
                    </a:lnTo>
                    <a:lnTo>
                      <a:pt x="110" y="25"/>
                    </a:lnTo>
                    <a:lnTo>
                      <a:pt x="110" y="20"/>
                    </a:lnTo>
                    <a:lnTo>
                      <a:pt x="105" y="15"/>
                    </a:lnTo>
                    <a:lnTo>
                      <a:pt x="100" y="10"/>
                    </a:lnTo>
                    <a:lnTo>
                      <a:pt x="95" y="10"/>
                    </a:lnTo>
                    <a:lnTo>
                      <a:pt x="85" y="15"/>
                    </a:lnTo>
                    <a:lnTo>
                      <a:pt x="80" y="20"/>
                    </a:lnTo>
                    <a:lnTo>
                      <a:pt x="75" y="25"/>
                    </a:lnTo>
                    <a:lnTo>
                      <a:pt x="70" y="40"/>
                    </a:lnTo>
                    <a:lnTo>
                      <a:pt x="70" y="95"/>
                    </a:lnTo>
                    <a:lnTo>
                      <a:pt x="55" y="95"/>
                    </a:lnTo>
                    <a:lnTo>
                      <a:pt x="55" y="35"/>
                    </a:lnTo>
                    <a:lnTo>
                      <a:pt x="55" y="25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0" y="10"/>
                    </a:lnTo>
                    <a:lnTo>
                      <a:pt x="30" y="10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15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0" name="Freeform 236"/>
              <p:cNvSpPr>
                <a:spLocks noEditPoints="1"/>
              </p:cNvSpPr>
              <p:nvPr/>
            </p:nvSpPr>
            <p:spPr bwMode="auto">
              <a:xfrm>
                <a:off x="7295" y="1018"/>
                <a:ext cx="80" cy="130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0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5" y="0"/>
                  </a:cxn>
                  <a:cxn ang="0">
                    <a:pos x="60" y="5"/>
                  </a:cxn>
                  <a:cxn ang="0">
                    <a:pos x="70" y="10"/>
                  </a:cxn>
                  <a:cxn ang="0">
                    <a:pos x="75" y="20"/>
                  </a:cxn>
                  <a:cxn ang="0">
                    <a:pos x="80" y="35"/>
                  </a:cxn>
                  <a:cxn ang="0">
                    <a:pos x="80" y="45"/>
                  </a:cxn>
                  <a:cxn ang="0">
                    <a:pos x="80" y="60"/>
                  </a:cxn>
                  <a:cxn ang="0">
                    <a:pos x="75" y="70"/>
                  </a:cxn>
                  <a:cxn ang="0">
                    <a:pos x="70" y="80"/>
                  </a:cxn>
                  <a:cxn ang="0">
                    <a:pos x="60" y="90"/>
                  </a:cxn>
                  <a:cxn ang="0">
                    <a:pos x="50" y="95"/>
                  </a:cxn>
                  <a:cxn ang="0">
                    <a:pos x="40" y="95"/>
                  </a:cxn>
                  <a:cxn ang="0">
                    <a:pos x="35" y="95"/>
                  </a:cxn>
                  <a:cxn ang="0">
                    <a:pos x="25" y="90"/>
                  </a:cxn>
                  <a:cxn ang="0">
                    <a:pos x="20" y="90"/>
                  </a:cxn>
                  <a:cxn ang="0">
                    <a:pos x="15" y="85"/>
                  </a:cxn>
                  <a:cxn ang="0">
                    <a:pos x="15" y="130"/>
                  </a:cxn>
                  <a:cxn ang="0">
                    <a:pos x="0" y="130"/>
                  </a:cxn>
                  <a:cxn ang="0">
                    <a:pos x="15" y="45"/>
                  </a:cxn>
                  <a:cxn ang="0">
                    <a:pos x="15" y="65"/>
                  </a:cxn>
                  <a:cxn ang="0">
                    <a:pos x="20" y="75"/>
                  </a:cxn>
                  <a:cxn ang="0">
                    <a:pos x="30" y="80"/>
                  </a:cxn>
                  <a:cxn ang="0">
                    <a:pos x="40" y="80"/>
                  </a:cxn>
                  <a:cxn ang="0">
                    <a:pos x="50" y="80"/>
                  </a:cxn>
                  <a:cxn ang="0">
                    <a:pos x="55" y="75"/>
                  </a:cxn>
                  <a:cxn ang="0">
                    <a:pos x="65" y="60"/>
                  </a:cxn>
                  <a:cxn ang="0">
                    <a:pos x="65" y="45"/>
                  </a:cxn>
                  <a:cxn ang="0">
                    <a:pos x="65" y="30"/>
                  </a:cxn>
                  <a:cxn ang="0">
                    <a:pos x="55" y="20"/>
                  </a:cxn>
                  <a:cxn ang="0">
                    <a:pos x="50" y="10"/>
                  </a:cxn>
                  <a:cxn ang="0">
                    <a:pos x="40" y="10"/>
                  </a:cxn>
                  <a:cxn ang="0">
                    <a:pos x="30" y="15"/>
                  </a:cxn>
                  <a:cxn ang="0">
                    <a:pos x="20" y="20"/>
                  </a:cxn>
                  <a:cxn ang="0">
                    <a:pos x="15" y="30"/>
                  </a:cxn>
                  <a:cxn ang="0">
                    <a:pos x="15" y="45"/>
                  </a:cxn>
                </a:cxnLst>
                <a:rect l="0" t="0" r="r" b="b"/>
                <a:pathLst>
                  <a:path w="80" h="130">
                    <a:moveTo>
                      <a:pt x="0" y="13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70" y="10"/>
                    </a:lnTo>
                    <a:lnTo>
                      <a:pt x="75" y="20"/>
                    </a:lnTo>
                    <a:lnTo>
                      <a:pt x="80" y="35"/>
                    </a:lnTo>
                    <a:lnTo>
                      <a:pt x="80" y="45"/>
                    </a:lnTo>
                    <a:lnTo>
                      <a:pt x="80" y="60"/>
                    </a:lnTo>
                    <a:lnTo>
                      <a:pt x="75" y="70"/>
                    </a:lnTo>
                    <a:lnTo>
                      <a:pt x="70" y="80"/>
                    </a:lnTo>
                    <a:lnTo>
                      <a:pt x="60" y="90"/>
                    </a:lnTo>
                    <a:lnTo>
                      <a:pt x="50" y="95"/>
                    </a:lnTo>
                    <a:lnTo>
                      <a:pt x="40" y="95"/>
                    </a:lnTo>
                    <a:lnTo>
                      <a:pt x="35" y="95"/>
                    </a:lnTo>
                    <a:lnTo>
                      <a:pt x="25" y="90"/>
                    </a:lnTo>
                    <a:lnTo>
                      <a:pt x="20" y="90"/>
                    </a:lnTo>
                    <a:lnTo>
                      <a:pt x="15" y="8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  <a:moveTo>
                      <a:pt x="15" y="45"/>
                    </a:moveTo>
                    <a:lnTo>
                      <a:pt x="15" y="65"/>
                    </a:lnTo>
                    <a:lnTo>
                      <a:pt x="20" y="75"/>
                    </a:lnTo>
                    <a:lnTo>
                      <a:pt x="30" y="80"/>
                    </a:lnTo>
                    <a:lnTo>
                      <a:pt x="40" y="80"/>
                    </a:lnTo>
                    <a:lnTo>
                      <a:pt x="50" y="80"/>
                    </a:lnTo>
                    <a:lnTo>
                      <a:pt x="55" y="75"/>
                    </a:lnTo>
                    <a:lnTo>
                      <a:pt x="65" y="60"/>
                    </a:lnTo>
                    <a:lnTo>
                      <a:pt x="65" y="45"/>
                    </a:lnTo>
                    <a:lnTo>
                      <a:pt x="65" y="30"/>
                    </a:lnTo>
                    <a:lnTo>
                      <a:pt x="55" y="20"/>
                    </a:lnTo>
                    <a:lnTo>
                      <a:pt x="50" y="10"/>
                    </a:lnTo>
                    <a:lnTo>
                      <a:pt x="40" y="10"/>
                    </a:lnTo>
                    <a:lnTo>
                      <a:pt x="30" y="15"/>
                    </a:lnTo>
                    <a:lnTo>
                      <a:pt x="20" y="20"/>
                    </a:lnTo>
                    <a:lnTo>
                      <a:pt x="15" y="30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9" name="Rectangle 235"/>
              <p:cNvSpPr>
                <a:spLocks noChangeArrowheads="1"/>
              </p:cNvSpPr>
              <p:nvPr/>
            </p:nvSpPr>
            <p:spPr bwMode="auto">
              <a:xfrm>
                <a:off x="7395" y="983"/>
                <a:ext cx="15" cy="130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8" name="Freeform 234"/>
              <p:cNvSpPr>
                <a:spLocks noEditPoints="1"/>
              </p:cNvSpPr>
              <p:nvPr/>
            </p:nvSpPr>
            <p:spPr bwMode="auto">
              <a:xfrm>
                <a:off x="7435" y="983"/>
                <a:ext cx="15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30"/>
                  </a:cxn>
                  <a:cxn ang="0">
                    <a:pos x="0" y="130"/>
                  </a:cxn>
                </a:cxnLst>
                <a:rect l="0" t="0" r="r" b="b"/>
                <a:pathLst>
                  <a:path w="15" h="130">
                    <a:moveTo>
                      <a:pt x="0" y="2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7" name="Freeform 233"/>
              <p:cNvSpPr>
                <a:spLocks/>
              </p:cNvSpPr>
              <p:nvPr/>
            </p:nvSpPr>
            <p:spPr bwMode="auto">
              <a:xfrm>
                <a:off x="7465" y="978"/>
                <a:ext cx="55" cy="135"/>
              </a:xfrm>
              <a:custGeom>
                <a:avLst/>
                <a:gdLst/>
                <a:ahLst/>
                <a:cxnLst>
                  <a:cxn ang="0">
                    <a:pos x="15" y="135"/>
                  </a:cxn>
                  <a:cxn ang="0">
                    <a:pos x="15" y="50"/>
                  </a:cxn>
                  <a:cxn ang="0">
                    <a:pos x="0" y="50"/>
                  </a:cxn>
                  <a:cxn ang="0">
                    <a:pos x="0" y="40"/>
                  </a:cxn>
                  <a:cxn ang="0">
                    <a:pos x="15" y="40"/>
                  </a:cxn>
                  <a:cxn ang="0">
                    <a:pos x="15" y="30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0" y="10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40" y="0"/>
                  </a:cxn>
                  <a:cxn ang="0">
                    <a:pos x="45" y="5"/>
                  </a:cxn>
                  <a:cxn ang="0">
                    <a:pos x="55" y="5"/>
                  </a:cxn>
                  <a:cxn ang="0">
                    <a:pos x="50" y="20"/>
                  </a:cxn>
                  <a:cxn ang="0">
                    <a:pos x="45" y="15"/>
                  </a:cxn>
                  <a:cxn ang="0">
                    <a:pos x="45" y="15"/>
                  </a:cxn>
                  <a:cxn ang="0">
                    <a:pos x="35" y="15"/>
                  </a:cxn>
                  <a:cxn ang="0">
                    <a:pos x="30" y="20"/>
                  </a:cxn>
                  <a:cxn ang="0">
                    <a:pos x="30" y="25"/>
                  </a:cxn>
                  <a:cxn ang="0">
                    <a:pos x="30" y="30"/>
                  </a:cxn>
                  <a:cxn ang="0">
                    <a:pos x="30" y="40"/>
                  </a:cxn>
                  <a:cxn ang="0">
                    <a:pos x="45" y="40"/>
                  </a:cxn>
                  <a:cxn ang="0">
                    <a:pos x="45" y="50"/>
                  </a:cxn>
                  <a:cxn ang="0">
                    <a:pos x="30" y="50"/>
                  </a:cxn>
                  <a:cxn ang="0">
                    <a:pos x="30" y="135"/>
                  </a:cxn>
                  <a:cxn ang="0">
                    <a:pos x="15" y="135"/>
                  </a:cxn>
                </a:cxnLst>
                <a:rect l="0" t="0" r="r" b="b"/>
                <a:pathLst>
                  <a:path w="55" h="135">
                    <a:moveTo>
                      <a:pt x="15" y="135"/>
                    </a:moveTo>
                    <a:lnTo>
                      <a:pt x="15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15" y="40"/>
                    </a:lnTo>
                    <a:lnTo>
                      <a:pt x="15" y="3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40" y="0"/>
                    </a:lnTo>
                    <a:lnTo>
                      <a:pt x="45" y="5"/>
                    </a:lnTo>
                    <a:lnTo>
                      <a:pt x="55" y="5"/>
                    </a:lnTo>
                    <a:lnTo>
                      <a:pt x="50" y="20"/>
                    </a:lnTo>
                    <a:lnTo>
                      <a:pt x="45" y="15"/>
                    </a:lnTo>
                    <a:lnTo>
                      <a:pt x="35" y="15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30" y="30"/>
                    </a:lnTo>
                    <a:lnTo>
                      <a:pt x="30" y="40"/>
                    </a:lnTo>
                    <a:lnTo>
                      <a:pt x="45" y="40"/>
                    </a:lnTo>
                    <a:lnTo>
                      <a:pt x="45" y="50"/>
                    </a:lnTo>
                    <a:lnTo>
                      <a:pt x="30" y="50"/>
                    </a:lnTo>
                    <a:lnTo>
                      <a:pt x="30" y="135"/>
                    </a:lnTo>
                    <a:lnTo>
                      <a:pt x="15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6" name="Freeform 232"/>
              <p:cNvSpPr>
                <a:spLocks noEditPoints="1"/>
              </p:cNvSpPr>
              <p:nvPr/>
            </p:nvSpPr>
            <p:spPr bwMode="auto">
              <a:xfrm>
                <a:off x="7525" y="983"/>
                <a:ext cx="15" cy="13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20"/>
                  </a:cxn>
                  <a:cxn ang="0">
                    <a:pos x="0" y="20"/>
                  </a:cxn>
                  <a:cxn ang="0">
                    <a:pos x="0" y="130"/>
                  </a:cxn>
                  <a:cxn ang="0">
                    <a:pos x="0" y="35"/>
                  </a:cxn>
                  <a:cxn ang="0">
                    <a:pos x="15" y="35"/>
                  </a:cxn>
                  <a:cxn ang="0">
                    <a:pos x="15" y="130"/>
                  </a:cxn>
                  <a:cxn ang="0">
                    <a:pos x="0" y="130"/>
                  </a:cxn>
                </a:cxnLst>
                <a:rect l="0" t="0" r="r" b="b"/>
                <a:pathLst>
                  <a:path w="15" h="130">
                    <a:moveTo>
                      <a:pt x="0" y="2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20"/>
                    </a:lnTo>
                    <a:lnTo>
                      <a:pt x="0" y="20"/>
                    </a:lnTo>
                    <a:close/>
                    <a:moveTo>
                      <a:pt x="0" y="130"/>
                    </a:moveTo>
                    <a:lnTo>
                      <a:pt x="0" y="35"/>
                    </a:lnTo>
                    <a:lnTo>
                      <a:pt x="15" y="35"/>
                    </a:lnTo>
                    <a:lnTo>
                      <a:pt x="15" y="13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5" name="Freeform 231"/>
              <p:cNvSpPr>
                <a:spLocks noEditPoints="1"/>
              </p:cNvSpPr>
              <p:nvPr/>
            </p:nvSpPr>
            <p:spPr bwMode="auto">
              <a:xfrm>
                <a:off x="7560" y="1018"/>
                <a:ext cx="85" cy="95"/>
              </a:xfrm>
              <a:custGeom>
                <a:avLst/>
                <a:gdLst/>
                <a:ahLst/>
                <a:cxnLst>
                  <a:cxn ang="0">
                    <a:pos x="70" y="65"/>
                  </a:cxn>
                  <a:cxn ang="0">
                    <a:pos x="85" y="65"/>
                  </a:cxn>
                  <a:cxn ang="0">
                    <a:pos x="80" y="80"/>
                  </a:cxn>
                  <a:cxn ang="0">
                    <a:pos x="70" y="90"/>
                  </a:cxn>
                  <a:cxn ang="0">
                    <a:pos x="60" y="95"/>
                  </a:cxn>
                  <a:cxn ang="0">
                    <a:pos x="45" y="95"/>
                  </a:cxn>
                  <a:cxn ang="0">
                    <a:pos x="30" y="95"/>
                  </a:cxn>
                  <a:cxn ang="0">
                    <a:pos x="20" y="90"/>
                  </a:cxn>
                  <a:cxn ang="0">
                    <a:pos x="10" y="85"/>
                  </a:cxn>
                  <a:cxn ang="0">
                    <a:pos x="5" y="75"/>
                  </a:cxn>
                  <a:cxn ang="0">
                    <a:pos x="0" y="60"/>
                  </a:cxn>
                  <a:cxn ang="0">
                    <a:pos x="0" y="45"/>
                  </a:cxn>
                  <a:cxn ang="0">
                    <a:pos x="0" y="35"/>
                  </a:cxn>
                  <a:cxn ang="0">
                    <a:pos x="5" y="20"/>
                  </a:cxn>
                  <a:cxn ang="0">
                    <a:pos x="10" y="10"/>
                  </a:cxn>
                  <a:cxn ang="0">
                    <a:pos x="20" y="5"/>
                  </a:cxn>
                  <a:cxn ang="0">
                    <a:pos x="30" y="0"/>
                  </a:cxn>
                  <a:cxn ang="0">
                    <a:pos x="45" y="0"/>
                  </a:cxn>
                  <a:cxn ang="0">
                    <a:pos x="60" y="0"/>
                  </a:cxn>
                  <a:cxn ang="0">
                    <a:pos x="75" y="10"/>
                  </a:cxn>
                  <a:cxn ang="0">
                    <a:pos x="80" y="20"/>
                  </a:cxn>
                  <a:cxn ang="0">
                    <a:pos x="85" y="30"/>
                  </a:cxn>
                  <a:cxn ang="0">
                    <a:pos x="85" y="45"/>
                  </a:cxn>
                  <a:cxn ang="0">
                    <a:pos x="85" y="50"/>
                  </a:cxn>
                  <a:cxn ang="0">
                    <a:pos x="85" y="50"/>
                  </a:cxn>
                  <a:cxn ang="0">
                    <a:pos x="15" y="50"/>
                  </a:cxn>
                  <a:cxn ang="0">
                    <a:pos x="20" y="65"/>
                  </a:cxn>
                  <a:cxn ang="0">
                    <a:pos x="25" y="75"/>
                  </a:cxn>
                  <a:cxn ang="0">
                    <a:pos x="35" y="80"/>
                  </a:cxn>
                  <a:cxn ang="0">
                    <a:pos x="45" y="80"/>
                  </a:cxn>
                  <a:cxn ang="0">
                    <a:pos x="50" y="80"/>
                  </a:cxn>
                  <a:cxn ang="0">
                    <a:pos x="60" y="80"/>
                  </a:cxn>
                  <a:cxn ang="0">
                    <a:pos x="65" y="70"/>
                  </a:cxn>
                  <a:cxn ang="0">
                    <a:pos x="70" y="65"/>
                  </a:cxn>
                  <a:cxn ang="0">
                    <a:pos x="15" y="40"/>
                  </a:cxn>
                  <a:cxn ang="0">
                    <a:pos x="70" y="40"/>
                  </a:cxn>
                  <a:cxn ang="0">
                    <a:pos x="65" y="25"/>
                  </a:cxn>
                  <a:cxn ang="0">
                    <a:pos x="65" y="20"/>
                  </a:cxn>
                  <a:cxn ang="0">
                    <a:pos x="55" y="15"/>
                  </a:cxn>
                  <a:cxn ang="0">
                    <a:pos x="45" y="10"/>
                  </a:cxn>
                  <a:cxn ang="0">
                    <a:pos x="35" y="15"/>
                  </a:cxn>
                  <a:cxn ang="0">
                    <a:pos x="25" y="20"/>
                  </a:cxn>
                  <a:cxn ang="0">
                    <a:pos x="20" y="25"/>
                  </a:cxn>
                  <a:cxn ang="0">
                    <a:pos x="15" y="40"/>
                  </a:cxn>
                </a:cxnLst>
                <a:rect l="0" t="0" r="r" b="b"/>
                <a:pathLst>
                  <a:path w="85" h="95">
                    <a:moveTo>
                      <a:pt x="70" y="65"/>
                    </a:moveTo>
                    <a:lnTo>
                      <a:pt x="85" y="65"/>
                    </a:lnTo>
                    <a:lnTo>
                      <a:pt x="80" y="80"/>
                    </a:lnTo>
                    <a:lnTo>
                      <a:pt x="70" y="90"/>
                    </a:lnTo>
                    <a:lnTo>
                      <a:pt x="60" y="95"/>
                    </a:lnTo>
                    <a:lnTo>
                      <a:pt x="45" y="95"/>
                    </a:lnTo>
                    <a:lnTo>
                      <a:pt x="30" y="95"/>
                    </a:lnTo>
                    <a:lnTo>
                      <a:pt x="20" y="90"/>
                    </a:lnTo>
                    <a:lnTo>
                      <a:pt x="10" y="85"/>
                    </a:lnTo>
                    <a:lnTo>
                      <a:pt x="5" y="75"/>
                    </a:lnTo>
                    <a:lnTo>
                      <a:pt x="0" y="60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5" y="20"/>
                    </a:lnTo>
                    <a:lnTo>
                      <a:pt x="10" y="10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5" y="0"/>
                    </a:lnTo>
                    <a:lnTo>
                      <a:pt x="60" y="0"/>
                    </a:lnTo>
                    <a:lnTo>
                      <a:pt x="75" y="10"/>
                    </a:lnTo>
                    <a:lnTo>
                      <a:pt x="80" y="20"/>
                    </a:lnTo>
                    <a:lnTo>
                      <a:pt x="85" y="30"/>
                    </a:lnTo>
                    <a:lnTo>
                      <a:pt x="85" y="45"/>
                    </a:lnTo>
                    <a:lnTo>
                      <a:pt x="85" y="50"/>
                    </a:lnTo>
                    <a:lnTo>
                      <a:pt x="15" y="50"/>
                    </a:lnTo>
                    <a:lnTo>
                      <a:pt x="20" y="65"/>
                    </a:lnTo>
                    <a:lnTo>
                      <a:pt x="25" y="75"/>
                    </a:lnTo>
                    <a:lnTo>
                      <a:pt x="35" y="80"/>
                    </a:lnTo>
                    <a:lnTo>
                      <a:pt x="45" y="80"/>
                    </a:lnTo>
                    <a:lnTo>
                      <a:pt x="50" y="80"/>
                    </a:lnTo>
                    <a:lnTo>
                      <a:pt x="60" y="80"/>
                    </a:lnTo>
                    <a:lnTo>
                      <a:pt x="65" y="70"/>
                    </a:lnTo>
                    <a:lnTo>
                      <a:pt x="70" y="65"/>
                    </a:lnTo>
                    <a:close/>
                    <a:moveTo>
                      <a:pt x="15" y="40"/>
                    </a:moveTo>
                    <a:lnTo>
                      <a:pt x="70" y="40"/>
                    </a:lnTo>
                    <a:lnTo>
                      <a:pt x="65" y="25"/>
                    </a:lnTo>
                    <a:lnTo>
                      <a:pt x="65" y="20"/>
                    </a:lnTo>
                    <a:lnTo>
                      <a:pt x="55" y="15"/>
                    </a:lnTo>
                    <a:lnTo>
                      <a:pt x="45" y="10"/>
                    </a:lnTo>
                    <a:lnTo>
                      <a:pt x="35" y="15"/>
                    </a:lnTo>
                    <a:lnTo>
                      <a:pt x="25" y="20"/>
                    </a:lnTo>
                    <a:lnTo>
                      <a:pt x="20" y="25"/>
                    </a:lnTo>
                    <a:lnTo>
                      <a:pt x="1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4" name="Freeform 230"/>
              <p:cNvSpPr>
                <a:spLocks/>
              </p:cNvSpPr>
              <p:nvPr/>
            </p:nvSpPr>
            <p:spPr bwMode="auto">
              <a:xfrm>
                <a:off x="7665" y="1018"/>
                <a:ext cx="50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20" y="5"/>
                  </a:cxn>
                  <a:cxn ang="0">
                    <a:pos x="25" y="0"/>
                  </a:cxn>
                  <a:cxn ang="0">
                    <a:pos x="30" y="0"/>
                  </a:cxn>
                  <a:cxn ang="0">
                    <a:pos x="35" y="0"/>
                  </a:cxn>
                  <a:cxn ang="0">
                    <a:pos x="40" y="0"/>
                  </a:cxn>
                  <a:cxn ang="0">
                    <a:pos x="50" y="5"/>
                  </a:cxn>
                  <a:cxn ang="0">
                    <a:pos x="45" y="20"/>
                  </a:cxn>
                  <a:cxn ang="0">
                    <a:pos x="40" y="15"/>
                  </a:cxn>
                  <a:cxn ang="0">
                    <a:pos x="35" y="15"/>
                  </a:cxn>
                  <a:cxn ang="0">
                    <a:pos x="30" y="15"/>
                  </a:cxn>
                  <a:cxn ang="0">
                    <a:pos x="25" y="15"/>
                  </a:cxn>
                  <a:cxn ang="0">
                    <a:pos x="20" y="20"/>
                  </a:cxn>
                  <a:cxn ang="0">
                    <a:pos x="20" y="25"/>
                  </a:cxn>
                  <a:cxn ang="0">
                    <a:pos x="15" y="35"/>
                  </a:cxn>
                  <a:cxn ang="0">
                    <a:pos x="15" y="45"/>
                  </a:cxn>
                  <a:cxn ang="0">
                    <a:pos x="15" y="95"/>
                  </a:cxn>
                  <a:cxn ang="0">
                    <a:pos x="0" y="95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50" y="5"/>
                    </a:lnTo>
                    <a:lnTo>
                      <a:pt x="45" y="20"/>
                    </a:lnTo>
                    <a:lnTo>
                      <a:pt x="40" y="15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25" y="15"/>
                    </a:lnTo>
                    <a:lnTo>
                      <a:pt x="20" y="20"/>
                    </a:lnTo>
                    <a:lnTo>
                      <a:pt x="20" y="25"/>
                    </a:lnTo>
                    <a:lnTo>
                      <a:pt x="15" y="35"/>
                    </a:lnTo>
                    <a:lnTo>
                      <a:pt x="15" y="45"/>
                    </a:lnTo>
                    <a:lnTo>
                      <a:pt x="15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3" name="Rectangle 229"/>
              <p:cNvSpPr>
                <a:spLocks noChangeArrowheads="1"/>
              </p:cNvSpPr>
              <p:nvPr/>
            </p:nvSpPr>
            <p:spPr bwMode="auto">
              <a:xfrm>
                <a:off x="445" y="489"/>
                <a:ext cx="1065" cy="72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2" name="Rectangle 228"/>
              <p:cNvSpPr>
                <a:spLocks noChangeArrowheads="1"/>
              </p:cNvSpPr>
              <p:nvPr/>
            </p:nvSpPr>
            <p:spPr bwMode="auto">
              <a:xfrm>
                <a:off x="2165" y="489"/>
                <a:ext cx="1065" cy="72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1" name="Rectangle 227"/>
              <p:cNvSpPr>
                <a:spLocks noChangeArrowheads="1"/>
              </p:cNvSpPr>
              <p:nvPr/>
            </p:nvSpPr>
            <p:spPr bwMode="auto">
              <a:xfrm>
                <a:off x="3810" y="494"/>
                <a:ext cx="1065" cy="72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0" name="Rectangle 226"/>
              <p:cNvSpPr>
                <a:spLocks noChangeArrowheads="1"/>
              </p:cNvSpPr>
              <p:nvPr/>
            </p:nvSpPr>
            <p:spPr bwMode="auto">
              <a:xfrm>
                <a:off x="3790" y="1947"/>
                <a:ext cx="1065" cy="73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9" name="Rectangle 225"/>
              <p:cNvSpPr>
                <a:spLocks noChangeArrowheads="1"/>
              </p:cNvSpPr>
              <p:nvPr/>
            </p:nvSpPr>
            <p:spPr bwMode="auto">
              <a:xfrm>
                <a:off x="1720" y="1872"/>
                <a:ext cx="1110" cy="88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8" name="Rectangle 224"/>
              <p:cNvSpPr>
                <a:spLocks noChangeArrowheads="1"/>
              </p:cNvSpPr>
              <p:nvPr/>
            </p:nvSpPr>
            <p:spPr bwMode="auto">
              <a:xfrm>
                <a:off x="5425" y="494"/>
                <a:ext cx="960" cy="72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7" name="Rectangle 223"/>
              <p:cNvSpPr>
                <a:spLocks noChangeArrowheads="1"/>
              </p:cNvSpPr>
              <p:nvPr/>
            </p:nvSpPr>
            <p:spPr bwMode="auto">
              <a:xfrm>
                <a:off x="6860" y="494"/>
                <a:ext cx="965" cy="72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6" name="Line 222"/>
              <p:cNvSpPr>
                <a:spLocks noChangeShapeType="1"/>
              </p:cNvSpPr>
              <p:nvPr/>
            </p:nvSpPr>
            <p:spPr bwMode="auto">
              <a:xfrm>
                <a:off x="1500" y="849"/>
                <a:ext cx="6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5" name="Freeform 221"/>
              <p:cNvSpPr>
                <a:spLocks/>
              </p:cNvSpPr>
              <p:nvPr/>
            </p:nvSpPr>
            <p:spPr bwMode="auto">
              <a:xfrm>
                <a:off x="2065" y="799"/>
                <a:ext cx="100" cy="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50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100" h="95">
                    <a:moveTo>
                      <a:pt x="0" y="0"/>
                    </a:moveTo>
                    <a:lnTo>
                      <a:pt x="100" y="50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4" name="Line 220"/>
              <p:cNvSpPr>
                <a:spLocks noChangeShapeType="1"/>
              </p:cNvSpPr>
              <p:nvPr/>
            </p:nvSpPr>
            <p:spPr bwMode="auto">
              <a:xfrm>
                <a:off x="3220" y="854"/>
                <a:ext cx="57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3" name="Freeform 219"/>
              <p:cNvSpPr>
                <a:spLocks/>
              </p:cNvSpPr>
              <p:nvPr/>
            </p:nvSpPr>
            <p:spPr bwMode="auto">
              <a:xfrm>
                <a:off x="3715" y="804"/>
                <a:ext cx="100" cy="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50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100" h="95">
                    <a:moveTo>
                      <a:pt x="0" y="0"/>
                    </a:moveTo>
                    <a:lnTo>
                      <a:pt x="100" y="50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2" name="Line 218"/>
              <p:cNvSpPr>
                <a:spLocks noChangeShapeType="1"/>
              </p:cNvSpPr>
              <p:nvPr/>
            </p:nvSpPr>
            <p:spPr bwMode="auto">
              <a:xfrm flipV="1">
                <a:off x="4345" y="1238"/>
                <a:ext cx="1" cy="7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1" name="Freeform 217"/>
              <p:cNvSpPr>
                <a:spLocks/>
              </p:cNvSpPr>
              <p:nvPr/>
            </p:nvSpPr>
            <p:spPr bwMode="auto">
              <a:xfrm>
                <a:off x="4300" y="1218"/>
                <a:ext cx="95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45" y="0"/>
                  </a:cxn>
                  <a:cxn ang="0">
                    <a:pos x="95" y="100"/>
                  </a:cxn>
                  <a:cxn ang="0">
                    <a:pos x="0" y="100"/>
                  </a:cxn>
                </a:cxnLst>
                <a:rect l="0" t="0" r="r" b="b"/>
                <a:pathLst>
                  <a:path w="95" h="100">
                    <a:moveTo>
                      <a:pt x="0" y="100"/>
                    </a:moveTo>
                    <a:lnTo>
                      <a:pt x="45" y="0"/>
                    </a:lnTo>
                    <a:lnTo>
                      <a:pt x="95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0" name="Line 216"/>
              <p:cNvSpPr>
                <a:spLocks noChangeShapeType="1"/>
              </p:cNvSpPr>
              <p:nvPr/>
            </p:nvSpPr>
            <p:spPr bwMode="auto">
              <a:xfrm>
                <a:off x="830" y="2291"/>
                <a:ext cx="88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9" name="Line 215"/>
              <p:cNvSpPr>
                <a:spLocks noChangeShapeType="1"/>
              </p:cNvSpPr>
              <p:nvPr/>
            </p:nvSpPr>
            <p:spPr bwMode="auto">
              <a:xfrm>
                <a:off x="2820" y="2291"/>
                <a:ext cx="9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8" name="Freeform 214"/>
              <p:cNvSpPr>
                <a:spLocks/>
              </p:cNvSpPr>
              <p:nvPr/>
            </p:nvSpPr>
            <p:spPr bwMode="auto">
              <a:xfrm>
                <a:off x="3695" y="2241"/>
                <a:ext cx="100" cy="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50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100" h="95">
                    <a:moveTo>
                      <a:pt x="0" y="0"/>
                    </a:moveTo>
                    <a:lnTo>
                      <a:pt x="100" y="50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7" name="Line 213"/>
              <p:cNvSpPr>
                <a:spLocks noChangeShapeType="1"/>
              </p:cNvSpPr>
              <p:nvPr/>
            </p:nvSpPr>
            <p:spPr bwMode="auto">
              <a:xfrm>
                <a:off x="4885" y="854"/>
                <a:ext cx="52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6" name="Freeform 212"/>
              <p:cNvSpPr>
                <a:spLocks/>
              </p:cNvSpPr>
              <p:nvPr/>
            </p:nvSpPr>
            <p:spPr bwMode="auto">
              <a:xfrm>
                <a:off x="5325" y="804"/>
                <a:ext cx="100" cy="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50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100" h="95">
                    <a:moveTo>
                      <a:pt x="0" y="0"/>
                    </a:moveTo>
                    <a:lnTo>
                      <a:pt x="100" y="50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5" name="Line 211"/>
              <p:cNvSpPr>
                <a:spLocks noChangeShapeType="1"/>
              </p:cNvSpPr>
              <p:nvPr/>
            </p:nvSpPr>
            <p:spPr bwMode="auto">
              <a:xfrm>
                <a:off x="6395" y="854"/>
                <a:ext cx="4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4" name="Freeform 210"/>
              <p:cNvSpPr>
                <a:spLocks/>
              </p:cNvSpPr>
              <p:nvPr/>
            </p:nvSpPr>
            <p:spPr bwMode="auto">
              <a:xfrm>
                <a:off x="6750" y="804"/>
                <a:ext cx="100" cy="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50"/>
                  </a:cxn>
                  <a:cxn ang="0">
                    <a:pos x="0" y="95"/>
                  </a:cxn>
                  <a:cxn ang="0">
                    <a:pos x="0" y="0"/>
                  </a:cxn>
                </a:cxnLst>
                <a:rect l="0" t="0" r="r" b="b"/>
                <a:pathLst>
                  <a:path w="100" h="95">
                    <a:moveTo>
                      <a:pt x="0" y="0"/>
                    </a:moveTo>
                    <a:lnTo>
                      <a:pt x="100" y="50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3" name="Freeform 209"/>
              <p:cNvSpPr>
                <a:spLocks/>
              </p:cNvSpPr>
              <p:nvPr/>
            </p:nvSpPr>
            <p:spPr bwMode="auto">
              <a:xfrm>
                <a:off x="7815" y="314"/>
                <a:ext cx="430" cy="540"/>
              </a:xfrm>
              <a:custGeom>
                <a:avLst/>
                <a:gdLst/>
                <a:ahLst/>
                <a:cxnLst>
                  <a:cxn ang="0">
                    <a:pos x="0" y="540"/>
                  </a:cxn>
                  <a:cxn ang="0">
                    <a:pos x="430" y="540"/>
                  </a:cxn>
                  <a:cxn ang="0">
                    <a:pos x="430" y="0"/>
                  </a:cxn>
                  <a:cxn ang="0">
                    <a:pos x="430" y="265"/>
                  </a:cxn>
                </a:cxnLst>
                <a:rect l="0" t="0" r="r" b="b"/>
                <a:pathLst>
                  <a:path w="430" h="540">
                    <a:moveTo>
                      <a:pt x="0" y="540"/>
                    </a:moveTo>
                    <a:lnTo>
                      <a:pt x="430" y="540"/>
                    </a:lnTo>
                    <a:lnTo>
                      <a:pt x="430" y="0"/>
                    </a:lnTo>
                    <a:lnTo>
                      <a:pt x="430" y="2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2" name="Line 208"/>
              <p:cNvSpPr>
                <a:spLocks noChangeShapeType="1"/>
              </p:cNvSpPr>
              <p:nvPr/>
            </p:nvSpPr>
            <p:spPr bwMode="auto">
              <a:xfrm>
                <a:off x="870" y="2012"/>
                <a:ext cx="6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1" name="Freeform 207"/>
              <p:cNvSpPr>
                <a:spLocks/>
              </p:cNvSpPr>
              <p:nvPr/>
            </p:nvSpPr>
            <p:spPr bwMode="auto">
              <a:xfrm>
                <a:off x="875" y="1807"/>
                <a:ext cx="165" cy="200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5" y="140"/>
                  </a:cxn>
                  <a:cxn ang="0">
                    <a:pos x="55" y="85"/>
                  </a:cxn>
                  <a:cxn ang="0">
                    <a:pos x="85" y="45"/>
                  </a:cxn>
                  <a:cxn ang="0">
                    <a:pos x="125" y="15"/>
                  </a:cxn>
                  <a:cxn ang="0">
                    <a:pos x="165" y="0"/>
                  </a:cxn>
                </a:cxnLst>
                <a:rect l="0" t="0" r="r" b="b"/>
                <a:pathLst>
                  <a:path w="165" h="200">
                    <a:moveTo>
                      <a:pt x="0" y="200"/>
                    </a:moveTo>
                    <a:lnTo>
                      <a:pt x="25" y="140"/>
                    </a:lnTo>
                    <a:lnTo>
                      <a:pt x="55" y="85"/>
                    </a:lnTo>
                    <a:lnTo>
                      <a:pt x="85" y="45"/>
                    </a:lnTo>
                    <a:lnTo>
                      <a:pt x="125" y="15"/>
                    </a:lnTo>
                    <a:lnTo>
                      <a:pt x="16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0" name="Freeform 206"/>
              <p:cNvSpPr>
                <a:spLocks/>
              </p:cNvSpPr>
              <p:nvPr/>
            </p:nvSpPr>
            <p:spPr bwMode="auto">
              <a:xfrm>
                <a:off x="1360" y="2007"/>
                <a:ext cx="165" cy="199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45" y="60"/>
                  </a:cxn>
                  <a:cxn ang="0">
                    <a:pos x="115" y="114"/>
                  </a:cxn>
                  <a:cxn ang="0">
                    <a:pos x="85" y="159"/>
                  </a:cxn>
                  <a:cxn ang="0">
                    <a:pos x="45" y="184"/>
                  </a:cxn>
                  <a:cxn ang="0">
                    <a:pos x="0" y="199"/>
                  </a:cxn>
                </a:cxnLst>
                <a:rect l="0" t="0" r="r" b="b"/>
                <a:pathLst>
                  <a:path w="165" h="199">
                    <a:moveTo>
                      <a:pt x="165" y="0"/>
                    </a:moveTo>
                    <a:lnTo>
                      <a:pt x="145" y="60"/>
                    </a:lnTo>
                    <a:lnTo>
                      <a:pt x="115" y="114"/>
                    </a:lnTo>
                    <a:lnTo>
                      <a:pt x="85" y="159"/>
                    </a:lnTo>
                    <a:lnTo>
                      <a:pt x="45" y="184"/>
                    </a:lnTo>
                    <a:lnTo>
                      <a:pt x="0" y="19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9" name="Freeform 205"/>
              <p:cNvSpPr>
                <a:spLocks/>
              </p:cNvSpPr>
              <p:nvPr/>
            </p:nvSpPr>
            <p:spPr bwMode="auto">
              <a:xfrm>
                <a:off x="1035" y="1807"/>
                <a:ext cx="165" cy="200"/>
              </a:xfrm>
              <a:custGeom>
                <a:avLst/>
                <a:gdLst/>
                <a:ahLst/>
                <a:cxnLst>
                  <a:cxn ang="0">
                    <a:pos x="165" y="200"/>
                  </a:cxn>
                  <a:cxn ang="0">
                    <a:pos x="145" y="140"/>
                  </a:cxn>
                  <a:cxn ang="0">
                    <a:pos x="115" y="85"/>
                  </a:cxn>
                  <a:cxn ang="0">
                    <a:pos x="85" y="45"/>
                  </a:cxn>
                  <a:cxn ang="0">
                    <a:pos x="45" y="15"/>
                  </a:cxn>
                  <a:cxn ang="0">
                    <a:pos x="0" y="0"/>
                  </a:cxn>
                </a:cxnLst>
                <a:rect l="0" t="0" r="r" b="b"/>
                <a:pathLst>
                  <a:path w="165" h="200">
                    <a:moveTo>
                      <a:pt x="165" y="200"/>
                    </a:moveTo>
                    <a:lnTo>
                      <a:pt x="145" y="140"/>
                    </a:lnTo>
                    <a:lnTo>
                      <a:pt x="115" y="85"/>
                    </a:lnTo>
                    <a:lnTo>
                      <a:pt x="85" y="45"/>
                    </a:lnTo>
                    <a:lnTo>
                      <a:pt x="45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8" name="Freeform 204"/>
              <p:cNvSpPr>
                <a:spLocks/>
              </p:cNvSpPr>
              <p:nvPr/>
            </p:nvSpPr>
            <p:spPr bwMode="auto">
              <a:xfrm>
                <a:off x="1205" y="2007"/>
                <a:ext cx="165" cy="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60"/>
                  </a:cxn>
                  <a:cxn ang="0">
                    <a:pos x="50" y="114"/>
                  </a:cxn>
                  <a:cxn ang="0">
                    <a:pos x="80" y="159"/>
                  </a:cxn>
                  <a:cxn ang="0">
                    <a:pos x="120" y="184"/>
                  </a:cxn>
                  <a:cxn ang="0">
                    <a:pos x="165" y="199"/>
                  </a:cxn>
                </a:cxnLst>
                <a:rect l="0" t="0" r="r" b="b"/>
                <a:pathLst>
                  <a:path w="165" h="199">
                    <a:moveTo>
                      <a:pt x="0" y="0"/>
                    </a:moveTo>
                    <a:lnTo>
                      <a:pt x="20" y="60"/>
                    </a:lnTo>
                    <a:lnTo>
                      <a:pt x="50" y="114"/>
                    </a:lnTo>
                    <a:lnTo>
                      <a:pt x="80" y="159"/>
                    </a:lnTo>
                    <a:lnTo>
                      <a:pt x="120" y="184"/>
                    </a:lnTo>
                    <a:lnTo>
                      <a:pt x="165" y="19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7" name="Line 203"/>
              <p:cNvSpPr>
                <a:spLocks noChangeShapeType="1"/>
              </p:cNvSpPr>
              <p:nvPr/>
            </p:nvSpPr>
            <p:spPr bwMode="auto">
              <a:xfrm>
                <a:off x="2970" y="2022"/>
                <a:ext cx="65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6" name="Freeform 202"/>
              <p:cNvSpPr>
                <a:spLocks/>
              </p:cNvSpPr>
              <p:nvPr/>
            </p:nvSpPr>
            <p:spPr bwMode="auto">
              <a:xfrm>
                <a:off x="2980" y="1817"/>
                <a:ext cx="165" cy="200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20" y="140"/>
                  </a:cxn>
                  <a:cxn ang="0">
                    <a:pos x="50" y="85"/>
                  </a:cxn>
                  <a:cxn ang="0">
                    <a:pos x="85" y="40"/>
                  </a:cxn>
                  <a:cxn ang="0">
                    <a:pos x="120" y="10"/>
                  </a:cxn>
                  <a:cxn ang="0">
                    <a:pos x="165" y="0"/>
                  </a:cxn>
                </a:cxnLst>
                <a:rect l="0" t="0" r="r" b="b"/>
                <a:pathLst>
                  <a:path w="165" h="200">
                    <a:moveTo>
                      <a:pt x="0" y="200"/>
                    </a:moveTo>
                    <a:lnTo>
                      <a:pt x="20" y="140"/>
                    </a:lnTo>
                    <a:lnTo>
                      <a:pt x="50" y="85"/>
                    </a:lnTo>
                    <a:lnTo>
                      <a:pt x="85" y="40"/>
                    </a:lnTo>
                    <a:lnTo>
                      <a:pt x="120" y="10"/>
                    </a:lnTo>
                    <a:lnTo>
                      <a:pt x="16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5" name="Freeform 201"/>
              <p:cNvSpPr>
                <a:spLocks/>
              </p:cNvSpPr>
              <p:nvPr/>
            </p:nvSpPr>
            <p:spPr bwMode="auto">
              <a:xfrm>
                <a:off x="3465" y="2012"/>
                <a:ext cx="165" cy="199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40" y="60"/>
                  </a:cxn>
                  <a:cxn ang="0">
                    <a:pos x="115" y="114"/>
                  </a:cxn>
                  <a:cxn ang="0">
                    <a:pos x="80" y="159"/>
                  </a:cxn>
                  <a:cxn ang="0">
                    <a:pos x="40" y="189"/>
                  </a:cxn>
                  <a:cxn ang="0">
                    <a:pos x="0" y="199"/>
                  </a:cxn>
                </a:cxnLst>
                <a:rect l="0" t="0" r="r" b="b"/>
                <a:pathLst>
                  <a:path w="165" h="199">
                    <a:moveTo>
                      <a:pt x="165" y="0"/>
                    </a:moveTo>
                    <a:lnTo>
                      <a:pt x="140" y="60"/>
                    </a:lnTo>
                    <a:lnTo>
                      <a:pt x="115" y="114"/>
                    </a:lnTo>
                    <a:lnTo>
                      <a:pt x="80" y="159"/>
                    </a:lnTo>
                    <a:lnTo>
                      <a:pt x="40" y="189"/>
                    </a:lnTo>
                    <a:lnTo>
                      <a:pt x="0" y="19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4" name="Freeform 200"/>
              <p:cNvSpPr>
                <a:spLocks/>
              </p:cNvSpPr>
              <p:nvPr/>
            </p:nvSpPr>
            <p:spPr bwMode="auto">
              <a:xfrm>
                <a:off x="3140" y="1817"/>
                <a:ext cx="165" cy="200"/>
              </a:xfrm>
              <a:custGeom>
                <a:avLst/>
                <a:gdLst/>
                <a:ahLst/>
                <a:cxnLst>
                  <a:cxn ang="0">
                    <a:pos x="165" y="200"/>
                  </a:cxn>
                  <a:cxn ang="0">
                    <a:pos x="140" y="140"/>
                  </a:cxn>
                  <a:cxn ang="0">
                    <a:pos x="115" y="85"/>
                  </a:cxn>
                  <a:cxn ang="0">
                    <a:pos x="80" y="40"/>
                  </a:cxn>
                  <a:cxn ang="0">
                    <a:pos x="40" y="10"/>
                  </a:cxn>
                  <a:cxn ang="0">
                    <a:pos x="0" y="0"/>
                  </a:cxn>
                </a:cxnLst>
                <a:rect l="0" t="0" r="r" b="b"/>
                <a:pathLst>
                  <a:path w="165" h="200">
                    <a:moveTo>
                      <a:pt x="165" y="200"/>
                    </a:moveTo>
                    <a:lnTo>
                      <a:pt x="140" y="140"/>
                    </a:lnTo>
                    <a:lnTo>
                      <a:pt x="115" y="85"/>
                    </a:lnTo>
                    <a:lnTo>
                      <a:pt x="80" y="40"/>
                    </a:lnTo>
                    <a:lnTo>
                      <a:pt x="40" y="1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3" name="Freeform 199"/>
              <p:cNvSpPr>
                <a:spLocks/>
              </p:cNvSpPr>
              <p:nvPr/>
            </p:nvSpPr>
            <p:spPr bwMode="auto">
              <a:xfrm>
                <a:off x="3305" y="2012"/>
                <a:ext cx="165" cy="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60"/>
                  </a:cxn>
                  <a:cxn ang="0">
                    <a:pos x="50" y="114"/>
                  </a:cxn>
                  <a:cxn ang="0">
                    <a:pos x="85" y="159"/>
                  </a:cxn>
                  <a:cxn ang="0">
                    <a:pos x="120" y="189"/>
                  </a:cxn>
                  <a:cxn ang="0">
                    <a:pos x="165" y="199"/>
                  </a:cxn>
                </a:cxnLst>
                <a:rect l="0" t="0" r="r" b="b"/>
                <a:pathLst>
                  <a:path w="165" h="199">
                    <a:moveTo>
                      <a:pt x="0" y="0"/>
                    </a:moveTo>
                    <a:lnTo>
                      <a:pt x="20" y="60"/>
                    </a:lnTo>
                    <a:lnTo>
                      <a:pt x="50" y="114"/>
                    </a:lnTo>
                    <a:lnTo>
                      <a:pt x="85" y="159"/>
                    </a:lnTo>
                    <a:lnTo>
                      <a:pt x="120" y="189"/>
                    </a:lnTo>
                    <a:lnTo>
                      <a:pt x="165" y="19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2" name="Line 198"/>
              <p:cNvSpPr>
                <a:spLocks noChangeShapeType="1"/>
              </p:cNvSpPr>
              <p:nvPr/>
            </p:nvSpPr>
            <p:spPr bwMode="auto">
              <a:xfrm>
                <a:off x="4450" y="1622"/>
                <a:ext cx="66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1" name="Freeform 197"/>
              <p:cNvSpPr>
                <a:spLocks/>
              </p:cNvSpPr>
              <p:nvPr/>
            </p:nvSpPr>
            <p:spPr bwMode="auto">
              <a:xfrm>
                <a:off x="4460" y="1313"/>
                <a:ext cx="165" cy="304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20" y="209"/>
                  </a:cxn>
                  <a:cxn ang="0">
                    <a:pos x="50" y="130"/>
                  </a:cxn>
                  <a:cxn ang="0">
                    <a:pos x="80" y="60"/>
                  </a:cxn>
                  <a:cxn ang="0">
                    <a:pos x="120" y="15"/>
                  </a:cxn>
                  <a:cxn ang="0">
                    <a:pos x="165" y="0"/>
                  </a:cxn>
                </a:cxnLst>
                <a:rect l="0" t="0" r="r" b="b"/>
                <a:pathLst>
                  <a:path w="165" h="304">
                    <a:moveTo>
                      <a:pt x="0" y="304"/>
                    </a:moveTo>
                    <a:lnTo>
                      <a:pt x="20" y="209"/>
                    </a:lnTo>
                    <a:lnTo>
                      <a:pt x="50" y="130"/>
                    </a:lnTo>
                    <a:lnTo>
                      <a:pt x="80" y="60"/>
                    </a:lnTo>
                    <a:lnTo>
                      <a:pt x="120" y="15"/>
                    </a:lnTo>
                    <a:lnTo>
                      <a:pt x="16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0" name="Freeform 196"/>
              <p:cNvSpPr>
                <a:spLocks/>
              </p:cNvSpPr>
              <p:nvPr/>
            </p:nvSpPr>
            <p:spPr bwMode="auto">
              <a:xfrm>
                <a:off x="4940" y="1612"/>
                <a:ext cx="165" cy="305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45" y="90"/>
                  </a:cxn>
                  <a:cxn ang="0">
                    <a:pos x="115" y="175"/>
                  </a:cxn>
                  <a:cxn ang="0">
                    <a:pos x="80" y="240"/>
                  </a:cxn>
                  <a:cxn ang="0">
                    <a:pos x="45" y="285"/>
                  </a:cxn>
                  <a:cxn ang="0">
                    <a:pos x="0" y="305"/>
                  </a:cxn>
                </a:cxnLst>
                <a:rect l="0" t="0" r="r" b="b"/>
                <a:pathLst>
                  <a:path w="165" h="305">
                    <a:moveTo>
                      <a:pt x="165" y="0"/>
                    </a:moveTo>
                    <a:lnTo>
                      <a:pt x="145" y="90"/>
                    </a:lnTo>
                    <a:lnTo>
                      <a:pt x="115" y="175"/>
                    </a:lnTo>
                    <a:lnTo>
                      <a:pt x="80" y="240"/>
                    </a:lnTo>
                    <a:lnTo>
                      <a:pt x="45" y="285"/>
                    </a:lnTo>
                    <a:lnTo>
                      <a:pt x="0" y="30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9" name="Freeform 195"/>
              <p:cNvSpPr>
                <a:spLocks/>
              </p:cNvSpPr>
              <p:nvPr/>
            </p:nvSpPr>
            <p:spPr bwMode="auto">
              <a:xfrm>
                <a:off x="4615" y="1313"/>
                <a:ext cx="165" cy="304"/>
              </a:xfrm>
              <a:custGeom>
                <a:avLst/>
                <a:gdLst/>
                <a:ahLst/>
                <a:cxnLst>
                  <a:cxn ang="0">
                    <a:pos x="165" y="304"/>
                  </a:cxn>
                  <a:cxn ang="0">
                    <a:pos x="145" y="209"/>
                  </a:cxn>
                  <a:cxn ang="0">
                    <a:pos x="115" y="130"/>
                  </a:cxn>
                  <a:cxn ang="0">
                    <a:pos x="85" y="60"/>
                  </a:cxn>
                  <a:cxn ang="0">
                    <a:pos x="45" y="15"/>
                  </a:cxn>
                  <a:cxn ang="0">
                    <a:pos x="0" y="0"/>
                  </a:cxn>
                </a:cxnLst>
                <a:rect l="0" t="0" r="r" b="b"/>
                <a:pathLst>
                  <a:path w="165" h="304">
                    <a:moveTo>
                      <a:pt x="165" y="304"/>
                    </a:moveTo>
                    <a:lnTo>
                      <a:pt x="145" y="209"/>
                    </a:lnTo>
                    <a:lnTo>
                      <a:pt x="115" y="130"/>
                    </a:lnTo>
                    <a:lnTo>
                      <a:pt x="85" y="60"/>
                    </a:lnTo>
                    <a:lnTo>
                      <a:pt x="45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8" name="Freeform 194"/>
              <p:cNvSpPr>
                <a:spLocks/>
              </p:cNvSpPr>
              <p:nvPr/>
            </p:nvSpPr>
            <p:spPr bwMode="auto">
              <a:xfrm>
                <a:off x="4785" y="1612"/>
                <a:ext cx="165" cy="3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90"/>
                  </a:cxn>
                  <a:cxn ang="0">
                    <a:pos x="50" y="175"/>
                  </a:cxn>
                  <a:cxn ang="0">
                    <a:pos x="80" y="240"/>
                  </a:cxn>
                  <a:cxn ang="0">
                    <a:pos x="120" y="285"/>
                  </a:cxn>
                  <a:cxn ang="0">
                    <a:pos x="165" y="305"/>
                  </a:cxn>
                </a:cxnLst>
                <a:rect l="0" t="0" r="r" b="b"/>
                <a:pathLst>
                  <a:path w="165" h="305">
                    <a:moveTo>
                      <a:pt x="0" y="0"/>
                    </a:moveTo>
                    <a:lnTo>
                      <a:pt x="20" y="90"/>
                    </a:lnTo>
                    <a:lnTo>
                      <a:pt x="50" y="175"/>
                    </a:lnTo>
                    <a:lnTo>
                      <a:pt x="80" y="240"/>
                    </a:lnTo>
                    <a:lnTo>
                      <a:pt x="120" y="285"/>
                    </a:lnTo>
                    <a:lnTo>
                      <a:pt x="165" y="30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7" name="Line 193"/>
              <p:cNvSpPr>
                <a:spLocks noChangeShapeType="1"/>
              </p:cNvSpPr>
              <p:nvPr/>
            </p:nvSpPr>
            <p:spPr bwMode="auto">
              <a:xfrm>
                <a:off x="1580" y="225"/>
                <a:ext cx="76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6" name="Freeform 192"/>
              <p:cNvSpPr>
                <a:spLocks/>
              </p:cNvSpPr>
              <p:nvPr/>
            </p:nvSpPr>
            <p:spPr bwMode="auto">
              <a:xfrm>
                <a:off x="1605" y="10"/>
                <a:ext cx="30" cy="210"/>
              </a:xfrm>
              <a:custGeom>
                <a:avLst/>
                <a:gdLst/>
                <a:ahLst/>
                <a:cxnLst>
                  <a:cxn ang="0">
                    <a:pos x="0" y="210"/>
                  </a:cxn>
                  <a:cxn ang="0">
                    <a:pos x="5" y="150"/>
                  </a:cxn>
                  <a:cxn ang="0">
                    <a:pos x="5" y="90"/>
                  </a:cxn>
                  <a:cxn ang="0">
                    <a:pos x="10" y="45"/>
                  </a:cxn>
                  <a:cxn ang="0">
                    <a:pos x="20" y="10"/>
                  </a:cxn>
                  <a:cxn ang="0">
                    <a:pos x="30" y="0"/>
                  </a:cxn>
                </a:cxnLst>
                <a:rect l="0" t="0" r="r" b="b"/>
                <a:pathLst>
                  <a:path w="30" h="210">
                    <a:moveTo>
                      <a:pt x="0" y="210"/>
                    </a:moveTo>
                    <a:lnTo>
                      <a:pt x="5" y="150"/>
                    </a:lnTo>
                    <a:lnTo>
                      <a:pt x="5" y="90"/>
                    </a:lnTo>
                    <a:lnTo>
                      <a:pt x="10" y="45"/>
                    </a:lnTo>
                    <a:lnTo>
                      <a:pt x="20" y="10"/>
                    </a:lnTo>
                    <a:lnTo>
                      <a:pt x="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934" name="Freeform 190"/>
            <p:cNvSpPr>
              <a:spLocks/>
            </p:cNvSpPr>
            <p:nvPr/>
          </p:nvSpPr>
          <p:spPr bwMode="auto">
            <a:xfrm>
              <a:off x="1700" y="220"/>
              <a:ext cx="35" cy="20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0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5" h="209">
                  <a:moveTo>
                    <a:pt x="35" y="0"/>
                  </a:moveTo>
                  <a:lnTo>
                    <a:pt x="30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3" name="Freeform 189"/>
            <p:cNvSpPr>
              <a:spLocks/>
            </p:cNvSpPr>
            <p:nvPr/>
          </p:nvSpPr>
          <p:spPr bwMode="auto">
            <a:xfrm>
              <a:off x="1735" y="10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0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0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2" name="Freeform 188"/>
            <p:cNvSpPr>
              <a:spLocks/>
            </p:cNvSpPr>
            <p:nvPr/>
          </p:nvSpPr>
          <p:spPr bwMode="auto">
            <a:xfrm>
              <a:off x="1830" y="220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25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1" name="Freeform 187"/>
            <p:cNvSpPr>
              <a:spLocks/>
            </p:cNvSpPr>
            <p:nvPr/>
          </p:nvSpPr>
          <p:spPr bwMode="auto">
            <a:xfrm>
              <a:off x="1860" y="10"/>
              <a:ext cx="35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0"/>
                </a:cxn>
                <a:cxn ang="0">
                  <a:pos x="35" y="0"/>
                </a:cxn>
              </a:cxnLst>
              <a:rect l="0" t="0" r="r" b="b"/>
              <a:pathLst>
                <a:path w="35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0"/>
                  </a:lnTo>
                  <a:lnTo>
                    <a:pt x="3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0" name="Freeform 186"/>
            <p:cNvSpPr>
              <a:spLocks/>
            </p:cNvSpPr>
            <p:nvPr/>
          </p:nvSpPr>
          <p:spPr bwMode="auto">
            <a:xfrm>
              <a:off x="1990" y="10"/>
              <a:ext cx="35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0"/>
                </a:cxn>
                <a:cxn ang="0">
                  <a:pos x="35" y="0"/>
                </a:cxn>
              </a:cxnLst>
              <a:rect l="0" t="0" r="r" b="b"/>
              <a:pathLst>
                <a:path w="35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0"/>
                  </a:lnTo>
                  <a:lnTo>
                    <a:pt x="3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9" name="Freeform 185"/>
            <p:cNvSpPr>
              <a:spLocks/>
            </p:cNvSpPr>
            <p:nvPr/>
          </p:nvSpPr>
          <p:spPr bwMode="auto">
            <a:xfrm>
              <a:off x="2120" y="10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0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0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8" name="Freeform 184"/>
            <p:cNvSpPr>
              <a:spLocks/>
            </p:cNvSpPr>
            <p:nvPr/>
          </p:nvSpPr>
          <p:spPr bwMode="auto">
            <a:xfrm>
              <a:off x="2245" y="10"/>
              <a:ext cx="35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0"/>
                </a:cxn>
                <a:cxn ang="0">
                  <a:pos x="35" y="0"/>
                </a:cxn>
              </a:cxnLst>
              <a:rect l="0" t="0" r="r" b="b"/>
              <a:pathLst>
                <a:path w="35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0"/>
                  </a:lnTo>
                  <a:lnTo>
                    <a:pt x="3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7" name="Freeform 183"/>
            <p:cNvSpPr>
              <a:spLocks/>
            </p:cNvSpPr>
            <p:nvPr/>
          </p:nvSpPr>
          <p:spPr bwMode="auto">
            <a:xfrm>
              <a:off x="1960" y="220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25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6" name="Freeform 182"/>
            <p:cNvSpPr>
              <a:spLocks/>
            </p:cNvSpPr>
            <p:nvPr/>
          </p:nvSpPr>
          <p:spPr bwMode="auto">
            <a:xfrm>
              <a:off x="2085" y="220"/>
              <a:ext cx="35" cy="20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0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5" y="199"/>
                </a:cxn>
                <a:cxn ang="0">
                  <a:pos x="0" y="209"/>
                </a:cxn>
              </a:cxnLst>
              <a:rect l="0" t="0" r="r" b="b"/>
              <a:pathLst>
                <a:path w="35" h="209">
                  <a:moveTo>
                    <a:pt x="35" y="0"/>
                  </a:moveTo>
                  <a:lnTo>
                    <a:pt x="30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5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5" name="Freeform 181"/>
            <p:cNvSpPr>
              <a:spLocks/>
            </p:cNvSpPr>
            <p:nvPr/>
          </p:nvSpPr>
          <p:spPr bwMode="auto">
            <a:xfrm>
              <a:off x="2215" y="220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30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4" name="Freeform 180"/>
            <p:cNvSpPr>
              <a:spLocks/>
            </p:cNvSpPr>
            <p:nvPr/>
          </p:nvSpPr>
          <p:spPr bwMode="auto">
            <a:xfrm>
              <a:off x="1635" y="10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3" name="Freeform 179"/>
            <p:cNvSpPr>
              <a:spLocks/>
            </p:cNvSpPr>
            <p:nvPr/>
          </p:nvSpPr>
          <p:spPr bwMode="auto">
            <a:xfrm>
              <a:off x="1670" y="220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"/>
                </a:cxn>
                <a:cxn ang="0">
                  <a:pos x="5" y="119"/>
                </a:cxn>
                <a:cxn ang="0">
                  <a:pos x="10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0" y="65"/>
                  </a:lnTo>
                  <a:lnTo>
                    <a:pt x="5" y="119"/>
                  </a:lnTo>
                  <a:lnTo>
                    <a:pt x="10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2" name="Freeform 178"/>
            <p:cNvSpPr>
              <a:spLocks/>
            </p:cNvSpPr>
            <p:nvPr/>
          </p:nvSpPr>
          <p:spPr bwMode="auto">
            <a:xfrm>
              <a:off x="1765" y="10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1" name="Freeform 177"/>
            <p:cNvSpPr>
              <a:spLocks/>
            </p:cNvSpPr>
            <p:nvPr/>
          </p:nvSpPr>
          <p:spPr bwMode="auto">
            <a:xfrm>
              <a:off x="1795" y="220"/>
              <a:ext cx="35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10" y="119"/>
                </a:cxn>
                <a:cxn ang="0">
                  <a:pos x="15" y="169"/>
                </a:cxn>
                <a:cxn ang="0">
                  <a:pos x="25" y="199"/>
                </a:cxn>
                <a:cxn ang="0">
                  <a:pos x="35" y="209"/>
                </a:cxn>
              </a:cxnLst>
              <a:rect l="0" t="0" r="r" b="b"/>
              <a:pathLst>
                <a:path w="35" h="209">
                  <a:moveTo>
                    <a:pt x="0" y="0"/>
                  </a:moveTo>
                  <a:lnTo>
                    <a:pt x="5" y="65"/>
                  </a:lnTo>
                  <a:lnTo>
                    <a:pt x="10" y="119"/>
                  </a:lnTo>
                  <a:lnTo>
                    <a:pt x="15" y="169"/>
                  </a:lnTo>
                  <a:lnTo>
                    <a:pt x="25" y="199"/>
                  </a:lnTo>
                  <a:lnTo>
                    <a:pt x="35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0" name="Freeform 176"/>
            <p:cNvSpPr>
              <a:spLocks/>
            </p:cNvSpPr>
            <p:nvPr/>
          </p:nvSpPr>
          <p:spPr bwMode="auto">
            <a:xfrm>
              <a:off x="1895" y="10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25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25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9" name="Freeform 175"/>
            <p:cNvSpPr>
              <a:spLocks/>
            </p:cNvSpPr>
            <p:nvPr/>
          </p:nvSpPr>
          <p:spPr bwMode="auto">
            <a:xfrm>
              <a:off x="2020" y="10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8" name="Freeform 174"/>
            <p:cNvSpPr>
              <a:spLocks/>
            </p:cNvSpPr>
            <p:nvPr/>
          </p:nvSpPr>
          <p:spPr bwMode="auto">
            <a:xfrm>
              <a:off x="2150" y="10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7" name="Freeform 173"/>
            <p:cNvSpPr>
              <a:spLocks/>
            </p:cNvSpPr>
            <p:nvPr/>
          </p:nvSpPr>
          <p:spPr bwMode="auto">
            <a:xfrm>
              <a:off x="2280" y="10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6" name="Freeform 172"/>
            <p:cNvSpPr>
              <a:spLocks/>
            </p:cNvSpPr>
            <p:nvPr/>
          </p:nvSpPr>
          <p:spPr bwMode="auto">
            <a:xfrm>
              <a:off x="1925" y="220"/>
              <a:ext cx="35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10" y="119"/>
                </a:cxn>
                <a:cxn ang="0">
                  <a:pos x="15" y="169"/>
                </a:cxn>
                <a:cxn ang="0">
                  <a:pos x="20" y="199"/>
                </a:cxn>
                <a:cxn ang="0">
                  <a:pos x="35" y="209"/>
                </a:cxn>
              </a:cxnLst>
              <a:rect l="0" t="0" r="r" b="b"/>
              <a:pathLst>
                <a:path w="35" h="209">
                  <a:moveTo>
                    <a:pt x="0" y="0"/>
                  </a:moveTo>
                  <a:lnTo>
                    <a:pt x="5" y="65"/>
                  </a:lnTo>
                  <a:lnTo>
                    <a:pt x="10" y="119"/>
                  </a:lnTo>
                  <a:lnTo>
                    <a:pt x="15" y="169"/>
                  </a:lnTo>
                  <a:lnTo>
                    <a:pt x="20" y="199"/>
                  </a:lnTo>
                  <a:lnTo>
                    <a:pt x="35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5" name="Freeform 171"/>
            <p:cNvSpPr>
              <a:spLocks/>
            </p:cNvSpPr>
            <p:nvPr/>
          </p:nvSpPr>
          <p:spPr bwMode="auto">
            <a:xfrm>
              <a:off x="2055" y="220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"/>
                </a:cxn>
                <a:cxn ang="0">
                  <a:pos x="5" y="119"/>
                </a:cxn>
                <a:cxn ang="0">
                  <a:pos x="10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0" y="65"/>
                  </a:lnTo>
                  <a:lnTo>
                    <a:pt x="5" y="119"/>
                  </a:lnTo>
                  <a:lnTo>
                    <a:pt x="10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4" name="Freeform 170"/>
            <p:cNvSpPr>
              <a:spLocks/>
            </p:cNvSpPr>
            <p:nvPr/>
          </p:nvSpPr>
          <p:spPr bwMode="auto">
            <a:xfrm>
              <a:off x="2185" y="220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"/>
                </a:cxn>
                <a:cxn ang="0">
                  <a:pos x="5" y="119"/>
                </a:cxn>
                <a:cxn ang="0">
                  <a:pos x="10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0" y="65"/>
                  </a:lnTo>
                  <a:lnTo>
                    <a:pt x="5" y="119"/>
                  </a:lnTo>
                  <a:lnTo>
                    <a:pt x="10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3" name="Line 169"/>
            <p:cNvSpPr>
              <a:spLocks noChangeShapeType="1"/>
            </p:cNvSpPr>
            <p:nvPr/>
          </p:nvSpPr>
          <p:spPr bwMode="auto">
            <a:xfrm>
              <a:off x="3045" y="225"/>
              <a:ext cx="9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2" name="Freeform 168"/>
            <p:cNvSpPr>
              <a:spLocks/>
            </p:cNvSpPr>
            <p:nvPr/>
          </p:nvSpPr>
          <p:spPr bwMode="auto">
            <a:xfrm>
              <a:off x="3110" y="1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0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1" name="Freeform 167"/>
            <p:cNvSpPr>
              <a:spLocks/>
            </p:cNvSpPr>
            <p:nvPr/>
          </p:nvSpPr>
          <p:spPr bwMode="auto">
            <a:xfrm>
              <a:off x="3205" y="225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30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0" name="Freeform 166"/>
            <p:cNvSpPr>
              <a:spLocks/>
            </p:cNvSpPr>
            <p:nvPr/>
          </p:nvSpPr>
          <p:spPr bwMode="auto">
            <a:xfrm>
              <a:off x="3235" y="15"/>
              <a:ext cx="35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5"/>
                </a:cxn>
                <a:cxn ang="0">
                  <a:pos x="35" y="0"/>
                </a:cxn>
              </a:cxnLst>
              <a:rect l="0" t="0" r="r" b="b"/>
              <a:pathLst>
                <a:path w="35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5"/>
                  </a:lnTo>
                  <a:lnTo>
                    <a:pt x="3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9" name="Freeform 165"/>
            <p:cNvSpPr>
              <a:spLocks/>
            </p:cNvSpPr>
            <p:nvPr/>
          </p:nvSpPr>
          <p:spPr bwMode="auto">
            <a:xfrm>
              <a:off x="3335" y="225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5"/>
                </a:cxn>
                <a:cxn ang="0">
                  <a:pos x="25" y="119"/>
                </a:cxn>
                <a:cxn ang="0">
                  <a:pos x="15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25" y="65"/>
                  </a:lnTo>
                  <a:lnTo>
                    <a:pt x="25" y="119"/>
                  </a:lnTo>
                  <a:lnTo>
                    <a:pt x="15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8" name="Freeform 164"/>
            <p:cNvSpPr>
              <a:spLocks/>
            </p:cNvSpPr>
            <p:nvPr/>
          </p:nvSpPr>
          <p:spPr bwMode="auto">
            <a:xfrm>
              <a:off x="3365" y="1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5" y="90"/>
                </a:cxn>
                <a:cxn ang="0">
                  <a:pos x="15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5" y="150"/>
                  </a:lnTo>
                  <a:lnTo>
                    <a:pt x="5" y="90"/>
                  </a:lnTo>
                  <a:lnTo>
                    <a:pt x="15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7" name="Freeform 163"/>
            <p:cNvSpPr>
              <a:spLocks/>
            </p:cNvSpPr>
            <p:nvPr/>
          </p:nvSpPr>
          <p:spPr bwMode="auto">
            <a:xfrm>
              <a:off x="3495" y="1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5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6" name="Freeform 162"/>
            <p:cNvSpPr>
              <a:spLocks/>
            </p:cNvSpPr>
            <p:nvPr/>
          </p:nvSpPr>
          <p:spPr bwMode="auto">
            <a:xfrm>
              <a:off x="3625" y="1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0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5" name="Freeform 161"/>
            <p:cNvSpPr>
              <a:spLocks/>
            </p:cNvSpPr>
            <p:nvPr/>
          </p:nvSpPr>
          <p:spPr bwMode="auto">
            <a:xfrm>
              <a:off x="3750" y="15"/>
              <a:ext cx="35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5"/>
                </a:cxn>
                <a:cxn ang="0">
                  <a:pos x="35" y="0"/>
                </a:cxn>
              </a:cxnLst>
              <a:rect l="0" t="0" r="r" b="b"/>
              <a:pathLst>
                <a:path w="35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5"/>
                  </a:lnTo>
                  <a:lnTo>
                    <a:pt x="3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4" name="Freeform 160"/>
            <p:cNvSpPr>
              <a:spLocks/>
            </p:cNvSpPr>
            <p:nvPr/>
          </p:nvSpPr>
          <p:spPr bwMode="auto">
            <a:xfrm>
              <a:off x="3845" y="225"/>
              <a:ext cx="35" cy="20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0" y="60"/>
                </a:cxn>
                <a:cxn ang="0">
                  <a:pos x="25" y="119"/>
                </a:cxn>
                <a:cxn ang="0">
                  <a:pos x="20" y="164"/>
                </a:cxn>
                <a:cxn ang="0">
                  <a:pos x="15" y="194"/>
                </a:cxn>
                <a:cxn ang="0">
                  <a:pos x="0" y="209"/>
                </a:cxn>
              </a:cxnLst>
              <a:rect l="0" t="0" r="r" b="b"/>
              <a:pathLst>
                <a:path w="35" h="209">
                  <a:moveTo>
                    <a:pt x="35" y="0"/>
                  </a:moveTo>
                  <a:lnTo>
                    <a:pt x="30" y="60"/>
                  </a:lnTo>
                  <a:lnTo>
                    <a:pt x="25" y="119"/>
                  </a:lnTo>
                  <a:lnTo>
                    <a:pt x="20" y="164"/>
                  </a:lnTo>
                  <a:lnTo>
                    <a:pt x="15" y="194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3" name="Freeform 159"/>
            <p:cNvSpPr>
              <a:spLocks/>
            </p:cNvSpPr>
            <p:nvPr/>
          </p:nvSpPr>
          <p:spPr bwMode="auto">
            <a:xfrm>
              <a:off x="3880" y="1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150"/>
                </a:cxn>
                <a:cxn ang="0">
                  <a:pos x="5" y="90"/>
                </a:cxn>
                <a:cxn ang="0">
                  <a:pos x="10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0" y="150"/>
                  </a:lnTo>
                  <a:lnTo>
                    <a:pt x="5" y="90"/>
                  </a:lnTo>
                  <a:lnTo>
                    <a:pt x="10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2" name="Freeform 158"/>
            <p:cNvSpPr>
              <a:spLocks/>
            </p:cNvSpPr>
            <p:nvPr/>
          </p:nvSpPr>
          <p:spPr bwMode="auto">
            <a:xfrm>
              <a:off x="3465" y="225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5"/>
                </a:cxn>
                <a:cxn ang="0">
                  <a:pos x="20" y="119"/>
                </a:cxn>
                <a:cxn ang="0">
                  <a:pos x="15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25" y="65"/>
                  </a:lnTo>
                  <a:lnTo>
                    <a:pt x="20" y="119"/>
                  </a:lnTo>
                  <a:lnTo>
                    <a:pt x="15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1" name="Freeform 157"/>
            <p:cNvSpPr>
              <a:spLocks/>
            </p:cNvSpPr>
            <p:nvPr/>
          </p:nvSpPr>
          <p:spPr bwMode="auto">
            <a:xfrm>
              <a:off x="3590" y="225"/>
              <a:ext cx="35" cy="20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0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5" h="209">
                  <a:moveTo>
                    <a:pt x="35" y="0"/>
                  </a:moveTo>
                  <a:lnTo>
                    <a:pt x="30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0" name="Freeform 156"/>
            <p:cNvSpPr>
              <a:spLocks/>
            </p:cNvSpPr>
            <p:nvPr/>
          </p:nvSpPr>
          <p:spPr bwMode="auto">
            <a:xfrm>
              <a:off x="3720" y="225"/>
              <a:ext cx="30" cy="2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5"/>
                </a:cxn>
                <a:cxn ang="0">
                  <a:pos x="25" y="119"/>
                </a:cxn>
                <a:cxn ang="0">
                  <a:pos x="20" y="169"/>
                </a:cxn>
                <a:cxn ang="0">
                  <a:pos x="10" y="199"/>
                </a:cxn>
                <a:cxn ang="0">
                  <a:pos x="0" y="209"/>
                </a:cxn>
              </a:cxnLst>
              <a:rect l="0" t="0" r="r" b="b"/>
              <a:pathLst>
                <a:path w="30" h="209">
                  <a:moveTo>
                    <a:pt x="30" y="0"/>
                  </a:moveTo>
                  <a:lnTo>
                    <a:pt x="25" y="65"/>
                  </a:lnTo>
                  <a:lnTo>
                    <a:pt x="25" y="119"/>
                  </a:lnTo>
                  <a:lnTo>
                    <a:pt x="20" y="169"/>
                  </a:lnTo>
                  <a:lnTo>
                    <a:pt x="10" y="199"/>
                  </a:lnTo>
                  <a:lnTo>
                    <a:pt x="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9" name="Freeform 155"/>
            <p:cNvSpPr>
              <a:spLocks/>
            </p:cNvSpPr>
            <p:nvPr/>
          </p:nvSpPr>
          <p:spPr bwMode="auto">
            <a:xfrm>
              <a:off x="3140" y="15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8" name="Freeform 154"/>
            <p:cNvSpPr>
              <a:spLocks/>
            </p:cNvSpPr>
            <p:nvPr/>
          </p:nvSpPr>
          <p:spPr bwMode="auto">
            <a:xfrm>
              <a:off x="3170" y="225"/>
              <a:ext cx="35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10" y="119"/>
                </a:cxn>
                <a:cxn ang="0">
                  <a:pos x="15" y="169"/>
                </a:cxn>
                <a:cxn ang="0">
                  <a:pos x="25" y="199"/>
                </a:cxn>
                <a:cxn ang="0">
                  <a:pos x="35" y="209"/>
                </a:cxn>
              </a:cxnLst>
              <a:rect l="0" t="0" r="r" b="b"/>
              <a:pathLst>
                <a:path w="35" h="209">
                  <a:moveTo>
                    <a:pt x="0" y="0"/>
                  </a:moveTo>
                  <a:lnTo>
                    <a:pt x="5" y="65"/>
                  </a:lnTo>
                  <a:lnTo>
                    <a:pt x="10" y="119"/>
                  </a:lnTo>
                  <a:lnTo>
                    <a:pt x="15" y="169"/>
                  </a:lnTo>
                  <a:lnTo>
                    <a:pt x="25" y="199"/>
                  </a:lnTo>
                  <a:lnTo>
                    <a:pt x="35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7" name="Freeform 153"/>
            <p:cNvSpPr>
              <a:spLocks/>
            </p:cNvSpPr>
            <p:nvPr/>
          </p:nvSpPr>
          <p:spPr bwMode="auto">
            <a:xfrm>
              <a:off x="3270" y="15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6" name="Freeform 152"/>
            <p:cNvSpPr>
              <a:spLocks/>
            </p:cNvSpPr>
            <p:nvPr/>
          </p:nvSpPr>
          <p:spPr bwMode="auto">
            <a:xfrm>
              <a:off x="3300" y="225"/>
              <a:ext cx="35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10" y="119"/>
                </a:cxn>
                <a:cxn ang="0">
                  <a:pos x="15" y="169"/>
                </a:cxn>
                <a:cxn ang="0">
                  <a:pos x="20" y="199"/>
                </a:cxn>
                <a:cxn ang="0">
                  <a:pos x="35" y="209"/>
                </a:cxn>
              </a:cxnLst>
              <a:rect l="0" t="0" r="r" b="b"/>
              <a:pathLst>
                <a:path w="35" h="209">
                  <a:moveTo>
                    <a:pt x="0" y="0"/>
                  </a:moveTo>
                  <a:lnTo>
                    <a:pt x="5" y="65"/>
                  </a:lnTo>
                  <a:lnTo>
                    <a:pt x="10" y="119"/>
                  </a:lnTo>
                  <a:lnTo>
                    <a:pt x="15" y="169"/>
                  </a:lnTo>
                  <a:lnTo>
                    <a:pt x="20" y="199"/>
                  </a:lnTo>
                  <a:lnTo>
                    <a:pt x="35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5" name="Freeform 151"/>
            <p:cNvSpPr>
              <a:spLocks/>
            </p:cNvSpPr>
            <p:nvPr/>
          </p:nvSpPr>
          <p:spPr bwMode="auto">
            <a:xfrm>
              <a:off x="3400" y="15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25" y="150"/>
                </a:cxn>
                <a:cxn ang="0">
                  <a:pos x="25" y="90"/>
                </a:cxn>
                <a:cxn ang="0">
                  <a:pos x="15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25" y="150"/>
                  </a:lnTo>
                  <a:lnTo>
                    <a:pt x="25" y="90"/>
                  </a:lnTo>
                  <a:lnTo>
                    <a:pt x="15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4" name="Freeform 150"/>
            <p:cNvSpPr>
              <a:spLocks/>
            </p:cNvSpPr>
            <p:nvPr/>
          </p:nvSpPr>
          <p:spPr bwMode="auto">
            <a:xfrm>
              <a:off x="3525" y="15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5" y="15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5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3" name="Freeform 149"/>
            <p:cNvSpPr>
              <a:spLocks/>
            </p:cNvSpPr>
            <p:nvPr/>
          </p:nvSpPr>
          <p:spPr bwMode="auto">
            <a:xfrm>
              <a:off x="3655" y="15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2" name="Freeform 148"/>
            <p:cNvSpPr>
              <a:spLocks/>
            </p:cNvSpPr>
            <p:nvPr/>
          </p:nvSpPr>
          <p:spPr bwMode="auto">
            <a:xfrm>
              <a:off x="3785" y="15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25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25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1" name="Freeform 147"/>
            <p:cNvSpPr>
              <a:spLocks/>
            </p:cNvSpPr>
            <p:nvPr/>
          </p:nvSpPr>
          <p:spPr bwMode="auto">
            <a:xfrm>
              <a:off x="3815" y="225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0"/>
                </a:cxn>
                <a:cxn ang="0">
                  <a:pos x="5" y="119"/>
                </a:cxn>
                <a:cxn ang="0">
                  <a:pos x="10" y="164"/>
                </a:cxn>
                <a:cxn ang="0">
                  <a:pos x="20" y="194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5" y="60"/>
                  </a:lnTo>
                  <a:lnTo>
                    <a:pt x="5" y="119"/>
                  </a:lnTo>
                  <a:lnTo>
                    <a:pt x="10" y="164"/>
                  </a:lnTo>
                  <a:lnTo>
                    <a:pt x="20" y="194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0" name="Freeform 146"/>
            <p:cNvSpPr>
              <a:spLocks/>
            </p:cNvSpPr>
            <p:nvPr/>
          </p:nvSpPr>
          <p:spPr bwMode="auto">
            <a:xfrm>
              <a:off x="3910" y="15"/>
              <a:ext cx="35" cy="210"/>
            </a:xfrm>
            <a:custGeom>
              <a:avLst/>
              <a:gdLst/>
              <a:ahLst/>
              <a:cxnLst>
                <a:cxn ang="0">
                  <a:pos x="35" y="210"/>
                </a:cxn>
                <a:cxn ang="0">
                  <a:pos x="30" y="150"/>
                </a:cxn>
                <a:cxn ang="0">
                  <a:pos x="25" y="90"/>
                </a:cxn>
                <a:cxn ang="0">
                  <a:pos x="20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5" h="210">
                  <a:moveTo>
                    <a:pt x="35" y="210"/>
                  </a:moveTo>
                  <a:lnTo>
                    <a:pt x="30" y="150"/>
                  </a:lnTo>
                  <a:lnTo>
                    <a:pt x="25" y="90"/>
                  </a:lnTo>
                  <a:lnTo>
                    <a:pt x="20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9" name="Freeform 145"/>
            <p:cNvSpPr>
              <a:spLocks/>
            </p:cNvSpPr>
            <p:nvPr/>
          </p:nvSpPr>
          <p:spPr bwMode="auto">
            <a:xfrm>
              <a:off x="3430" y="225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5" y="119"/>
                </a:cxn>
                <a:cxn ang="0">
                  <a:pos x="15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5" y="65"/>
                  </a:lnTo>
                  <a:lnTo>
                    <a:pt x="5" y="119"/>
                  </a:lnTo>
                  <a:lnTo>
                    <a:pt x="15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8" name="Freeform 144"/>
            <p:cNvSpPr>
              <a:spLocks/>
            </p:cNvSpPr>
            <p:nvPr/>
          </p:nvSpPr>
          <p:spPr bwMode="auto">
            <a:xfrm>
              <a:off x="3560" y="225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"/>
                </a:cxn>
                <a:cxn ang="0">
                  <a:pos x="5" y="119"/>
                </a:cxn>
                <a:cxn ang="0">
                  <a:pos x="10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0" y="65"/>
                  </a:lnTo>
                  <a:lnTo>
                    <a:pt x="5" y="119"/>
                  </a:lnTo>
                  <a:lnTo>
                    <a:pt x="10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7" name="Freeform 143"/>
            <p:cNvSpPr>
              <a:spLocks/>
            </p:cNvSpPr>
            <p:nvPr/>
          </p:nvSpPr>
          <p:spPr bwMode="auto">
            <a:xfrm>
              <a:off x="3690" y="225"/>
              <a:ext cx="30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5"/>
                </a:cxn>
                <a:cxn ang="0">
                  <a:pos x="5" y="119"/>
                </a:cxn>
                <a:cxn ang="0">
                  <a:pos x="10" y="169"/>
                </a:cxn>
                <a:cxn ang="0">
                  <a:pos x="20" y="199"/>
                </a:cxn>
                <a:cxn ang="0">
                  <a:pos x="30" y="209"/>
                </a:cxn>
              </a:cxnLst>
              <a:rect l="0" t="0" r="r" b="b"/>
              <a:pathLst>
                <a:path w="30" h="209">
                  <a:moveTo>
                    <a:pt x="0" y="0"/>
                  </a:moveTo>
                  <a:lnTo>
                    <a:pt x="0" y="65"/>
                  </a:lnTo>
                  <a:lnTo>
                    <a:pt x="5" y="119"/>
                  </a:lnTo>
                  <a:lnTo>
                    <a:pt x="10" y="169"/>
                  </a:lnTo>
                  <a:lnTo>
                    <a:pt x="20" y="199"/>
                  </a:lnTo>
                  <a:lnTo>
                    <a:pt x="30" y="2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6" name="Line 142"/>
            <p:cNvSpPr>
              <a:spLocks noChangeShapeType="1"/>
            </p:cNvSpPr>
            <p:nvPr/>
          </p:nvSpPr>
          <p:spPr bwMode="auto">
            <a:xfrm>
              <a:off x="4750" y="240"/>
              <a:ext cx="8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5" name="Freeform 141"/>
            <p:cNvSpPr>
              <a:spLocks/>
            </p:cNvSpPr>
            <p:nvPr/>
          </p:nvSpPr>
          <p:spPr bwMode="auto">
            <a:xfrm>
              <a:off x="4830" y="80"/>
              <a:ext cx="25" cy="155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100"/>
                </a:cxn>
                <a:cxn ang="0">
                  <a:pos x="5" y="50"/>
                </a:cxn>
                <a:cxn ang="0">
                  <a:pos x="15" y="15"/>
                </a:cxn>
                <a:cxn ang="0">
                  <a:pos x="25" y="0"/>
                </a:cxn>
              </a:cxnLst>
              <a:rect l="0" t="0" r="r" b="b"/>
              <a:pathLst>
                <a:path w="25" h="155">
                  <a:moveTo>
                    <a:pt x="0" y="155"/>
                  </a:moveTo>
                  <a:lnTo>
                    <a:pt x="0" y="100"/>
                  </a:lnTo>
                  <a:lnTo>
                    <a:pt x="5" y="50"/>
                  </a:lnTo>
                  <a:lnTo>
                    <a:pt x="15" y="15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4" name="Freeform 140"/>
            <p:cNvSpPr>
              <a:spLocks/>
            </p:cNvSpPr>
            <p:nvPr/>
          </p:nvSpPr>
          <p:spPr bwMode="auto">
            <a:xfrm>
              <a:off x="4800" y="235"/>
              <a:ext cx="30" cy="10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40"/>
                </a:cxn>
                <a:cxn ang="0">
                  <a:pos x="20" y="74"/>
                </a:cxn>
                <a:cxn ang="0">
                  <a:pos x="15" y="99"/>
                </a:cxn>
                <a:cxn ang="0">
                  <a:pos x="0" y="109"/>
                </a:cxn>
              </a:cxnLst>
              <a:rect l="0" t="0" r="r" b="b"/>
              <a:pathLst>
                <a:path w="30" h="109">
                  <a:moveTo>
                    <a:pt x="30" y="0"/>
                  </a:moveTo>
                  <a:lnTo>
                    <a:pt x="25" y="40"/>
                  </a:lnTo>
                  <a:lnTo>
                    <a:pt x="20" y="74"/>
                  </a:lnTo>
                  <a:lnTo>
                    <a:pt x="15" y="99"/>
                  </a:lnTo>
                  <a:lnTo>
                    <a:pt x="0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3" name="Freeform 139"/>
            <p:cNvSpPr>
              <a:spLocks/>
            </p:cNvSpPr>
            <p:nvPr/>
          </p:nvSpPr>
          <p:spPr bwMode="auto">
            <a:xfrm>
              <a:off x="4910" y="235"/>
              <a:ext cx="25" cy="19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60"/>
                </a:cxn>
                <a:cxn ang="0">
                  <a:pos x="20" y="114"/>
                </a:cxn>
                <a:cxn ang="0">
                  <a:pos x="15" y="154"/>
                </a:cxn>
                <a:cxn ang="0">
                  <a:pos x="10" y="184"/>
                </a:cxn>
                <a:cxn ang="0">
                  <a:pos x="0" y="194"/>
                </a:cxn>
              </a:cxnLst>
              <a:rect l="0" t="0" r="r" b="b"/>
              <a:pathLst>
                <a:path w="25" h="194">
                  <a:moveTo>
                    <a:pt x="25" y="0"/>
                  </a:moveTo>
                  <a:lnTo>
                    <a:pt x="25" y="60"/>
                  </a:lnTo>
                  <a:lnTo>
                    <a:pt x="20" y="114"/>
                  </a:lnTo>
                  <a:lnTo>
                    <a:pt x="15" y="154"/>
                  </a:lnTo>
                  <a:lnTo>
                    <a:pt x="10" y="184"/>
                  </a:lnTo>
                  <a:lnTo>
                    <a:pt x="0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2" name="Freeform 138"/>
            <p:cNvSpPr>
              <a:spLocks/>
            </p:cNvSpPr>
            <p:nvPr/>
          </p:nvSpPr>
          <p:spPr bwMode="auto">
            <a:xfrm>
              <a:off x="4935" y="25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45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0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5" y="145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1" name="Freeform 137"/>
            <p:cNvSpPr>
              <a:spLocks/>
            </p:cNvSpPr>
            <p:nvPr/>
          </p:nvSpPr>
          <p:spPr bwMode="auto">
            <a:xfrm>
              <a:off x="5020" y="235"/>
              <a:ext cx="30" cy="18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0"/>
                </a:cxn>
                <a:cxn ang="0">
                  <a:pos x="25" y="109"/>
                </a:cxn>
                <a:cxn ang="0">
                  <a:pos x="20" y="154"/>
                </a:cxn>
                <a:cxn ang="0">
                  <a:pos x="10" y="179"/>
                </a:cxn>
                <a:cxn ang="0">
                  <a:pos x="0" y="189"/>
                </a:cxn>
              </a:cxnLst>
              <a:rect l="0" t="0" r="r" b="b"/>
              <a:pathLst>
                <a:path w="30" h="189">
                  <a:moveTo>
                    <a:pt x="30" y="0"/>
                  </a:moveTo>
                  <a:lnTo>
                    <a:pt x="25" y="60"/>
                  </a:lnTo>
                  <a:lnTo>
                    <a:pt x="25" y="109"/>
                  </a:lnTo>
                  <a:lnTo>
                    <a:pt x="20" y="154"/>
                  </a:lnTo>
                  <a:lnTo>
                    <a:pt x="10" y="179"/>
                  </a:lnTo>
                  <a:lnTo>
                    <a:pt x="0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0" name="Freeform 136"/>
            <p:cNvSpPr>
              <a:spLocks/>
            </p:cNvSpPr>
            <p:nvPr/>
          </p:nvSpPr>
          <p:spPr bwMode="auto">
            <a:xfrm>
              <a:off x="5050" y="125"/>
              <a:ext cx="25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5" y="70"/>
                </a:cxn>
                <a:cxn ang="0">
                  <a:pos x="10" y="35"/>
                </a:cxn>
                <a:cxn ang="0">
                  <a:pos x="15" y="10"/>
                </a:cxn>
                <a:cxn ang="0">
                  <a:pos x="25" y="0"/>
                </a:cxn>
              </a:cxnLst>
              <a:rect l="0" t="0" r="r" b="b"/>
              <a:pathLst>
                <a:path w="25" h="110">
                  <a:moveTo>
                    <a:pt x="0" y="110"/>
                  </a:moveTo>
                  <a:lnTo>
                    <a:pt x="5" y="70"/>
                  </a:lnTo>
                  <a:lnTo>
                    <a:pt x="10" y="35"/>
                  </a:lnTo>
                  <a:lnTo>
                    <a:pt x="15" y="10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9" name="Freeform 135"/>
            <p:cNvSpPr>
              <a:spLocks/>
            </p:cNvSpPr>
            <p:nvPr/>
          </p:nvSpPr>
          <p:spPr bwMode="auto">
            <a:xfrm>
              <a:off x="5160" y="160"/>
              <a:ext cx="30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" y="55"/>
                </a:cxn>
                <a:cxn ang="0">
                  <a:pos x="5" y="40"/>
                </a:cxn>
                <a:cxn ang="0">
                  <a:pos x="10" y="25"/>
                </a:cxn>
                <a:cxn ang="0">
                  <a:pos x="15" y="10"/>
                </a:cxn>
                <a:cxn ang="0">
                  <a:pos x="20" y="5"/>
                </a:cxn>
                <a:cxn ang="0">
                  <a:pos x="30" y="0"/>
                </a:cxn>
              </a:cxnLst>
              <a:rect l="0" t="0" r="r" b="b"/>
              <a:pathLst>
                <a:path w="30" h="75">
                  <a:moveTo>
                    <a:pt x="0" y="75"/>
                  </a:moveTo>
                  <a:lnTo>
                    <a:pt x="5" y="55"/>
                  </a:lnTo>
                  <a:lnTo>
                    <a:pt x="5" y="40"/>
                  </a:lnTo>
                  <a:lnTo>
                    <a:pt x="10" y="25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8" name="Freeform 134"/>
            <p:cNvSpPr>
              <a:spLocks/>
            </p:cNvSpPr>
            <p:nvPr/>
          </p:nvSpPr>
          <p:spPr bwMode="auto">
            <a:xfrm>
              <a:off x="5270" y="55"/>
              <a:ext cx="30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5" y="115"/>
                </a:cxn>
                <a:cxn ang="0">
                  <a:pos x="10" y="55"/>
                </a:cxn>
                <a:cxn ang="0">
                  <a:pos x="15" y="15"/>
                </a:cxn>
                <a:cxn ang="0">
                  <a:pos x="30" y="0"/>
                </a:cxn>
              </a:cxnLst>
              <a:rect l="0" t="0" r="r" b="b"/>
              <a:pathLst>
                <a:path w="30" h="180">
                  <a:moveTo>
                    <a:pt x="0" y="180"/>
                  </a:moveTo>
                  <a:lnTo>
                    <a:pt x="5" y="115"/>
                  </a:lnTo>
                  <a:lnTo>
                    <a:pt x="10" y="55"/>
                  </a:lnTo>
                  <a:lnTo>
                    <a:pt x="15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7" name="Freeform 133"/>
            <p:cNvSpPr>
              <a:spLocks/>
            </p:cNvSpPr>
            <p:nvPr/>
          </p:nvSpPr>
          <p:spPr bwMode="auto">
            <a:xfrm>
              <a:off x="5380" y="50"/>
              <a:ext cx="30" cy="18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5" y="130"/>
                </a:cxn>
                <a:cxn ang="0">
                  <a:pos x="10" y="80"/>
                </a:cxn>
                <a:cxn ang="0">
                  <a:pos x="15" y="35"/>
                </a:cxn>
                <a:cxn ang="0">
                  <a:pos x="20" y="10"/>
                </a:cxn>
                <a:cxn ang="0">
                  <a:pos x="30" y="0"/>
                </a:cxn>
              </a:cxnLst>
              <a:rect l="0" t="0" r="r" b="b"/>
              <a:pathLst>
                <a:path w="30" h="185">
                  <a:moveTo>
                    <a:pt x="0" y="185"/>
                  </a:moveTo>
                  <a:lnTo>
                    <a:pt x="5" y="130"/>
                  </a:lnTo>
                  <a:lnTo>
                    <a:pt x="10" y="80"/>
                  </a:lnTo>
                  <a:lnTo>
                    <a:pt x="15" y="35"/>
                  </a:lnTo>
                  <a:lnTo>
                    <a:pt x="20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6" name="Freeform 132"/>
            <p:cNvSpPr>
              <a:spLocks/>
            </p:cNvSpPr>
            <p:nvPr/>
          </p:nvSpPr>
          <p:spPr bwMode="auto">
            <a:xfrm>
              <a:off x="5465" y="235"/>
              <a:ext cx="25" cy="1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60"/>
                </a:cxn>
                <a:cxn ang="0">
                  <a:pos x="20" y="109"/>
                </a:cxn>
                <a:cxn ang="0">
                  <a:pos x="10" y="144"/>
                </a:cxn>
                <a:cxn ang="0">
                  <a:pos x="0" y="154"/>
                </a:cxn>
              </a:cxnLst>
              <a:rect l="0" t="0" r="r" b="b"/>
              <a:pathLst>
                <a:path w="25" h="154">
                  <a:moveTo>
                    <a:pt x="25" y="0"/>
                  </a:moveTo>
                  <a:lnTo>
                    <a:pt x="25" y="60"/>
                  </a:lnTo>
                  <a:lnTo>
                    <a:pt x="20" y="109"/>
                  </a:lnTo>
                  <a:lnTo>
                    <a:pt x="10" y="144"/>
                  </a:lnTo>
                  <a:lnTo>
                    <a:pt x="0" y="15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5" name="Freeform 131"/>
            <p:cNvSpPr>
              <a:spLocks/>
            </p:cNvSpPr>
            <p:nvPr/>
          </p:nvSpPr>
          <p:spPr bwMode="auto">
            <a:xfrm>
              <a:off x="5490" y="150"/>
              <a:ext cx="30" cy="8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" y="45"/>
                </a:cxn>
                <a:cxn ang="0">
                  <a:pos x="15" y="10"/>
                </a:cxn>
                <a:cxn ang="0">
                  <a:pos x="30" y="0"/>
                </a:cxn>
              </a:cxnLst>
              <a:rect l="0" t="0" r="r" b="b"/>
              <a:pathLst>
                <a:path w="30" h="85">
                  <a:moveTo>
                    <a:pt x="0" y="85"/>
                  </a:moveTo>
                  <a:lnTo>
                    <a:pt x="5" y="45"/>
                  </a:lnTo>
                  <a:lnTo>
                    <a:pt x="15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4" name="Freeform 130"/>
            <p:cNvSpPr>
              <a:spLocks/>
            </p:cNvSpPr>
            <p:nvPr/>
          </p:nvSpPr>
          <p:spPr bwMode="auto">
            <a:xfrm>
              <a:off x="5135" y="235"/>
              <a:ext cx="25" cy="7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0" y="40"/>
                </a:cxn>
                <a:cxn ang="0">
                  <a:pos x="15" y="69"/>
                </a:cxn>
                <a:cxn ang="0">
                  <a:pos x="0" y="79"/>
                </a:cxn>
              </a:cxnLst>
              <a:rect l="0" t="0" r="r" b="b"/>
              <a:pathLst>
                <a:path w="25" h="79">
                  <a:moveTo>
                    <a:pt x="25" y="0"/>
                  </a:moveTo>
                  <a:lnTo>
                    <a:pt x="20" y="40"/>
                  </a:lnTo>
                  <a:lnTo>
                    <a:pt x="15" y="69"/>
                  </a:lnTo>
                  <a:lnTo>
                    <a:pt x="0" y="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3" name="Freeform 129"/>
            <p:cNvSpPr>
              <a:spLocks/>
            </p:cNvSpPr>
            <p:nvPr/>
          </p:nvSpPr>
          <p:spPr bwMode="auto">
            <a:xfrm>
              <a:off x="5245" y="235"/>
              <a:ext cx="25" cy="1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55"/>
                </a:cxn>
                <a:cxn ang="0">
                  <a:pos x="20" y="99"/>
                </a:cxn>
                <a:cxn ang="0">
                  <a:pos x="10" y="129"/>
                </a:cxn>
                <a:cxn ang="0">
                  <a:pos x="0" y="144"/>
                </a:cxn>
              </a:cxnLst>
              <a:rect l="0" t="0" r="r" b="b"/>
              <a:pathLst>
                <a:path w="25" h="144">
                  <a:moveTo>
                    <a:pt x="25" y="0"/>
                  </a:moveTo>
                  <a:lnTo>
                    <a:pt x="25" y="55"/>
                  </a:lnTo>
                  <a:lnTo>
                    <a:pt x="20" y="99"/>
                  </a:lnTo>
                  <a:lnTo>
                    <a:pt x="10" y="129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2" name="Freeform 128"/>
            <p:cNvSpPr>
              <a:spLocks/>
            </p:cNvSpPr>
            <p:nvPr/>
          </p:nvSpPr>
          <p:spPr bwMode="auto">
            <a:xfrm>
              <a:off x="5355" y="235"/>
              <a:ext cx="25" cy="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65"/>
                </a:cxn>
                <a:cxn ang="0">
                  <a:pos x="20" y="124"/>
                </a:cxn>
                <a:cxn ang="0">
                  <a:pos x="15" y="169"/>
                </a:cxn>
                <a:cxn ang="0">
                  <a:pos x="10" y="204"/>
                </a:cxn>
                <a:cxn ang="0">
                  <a:pos x="0" y="214"/>
                </a:cxn>
              </a:cxnLst>
              <a:rect l="0" t="0" r="r" b="b"/>
              <a:pathLst>
                <a:path w="25" h="214">
                  <a:moveTo>
                    <a:pt x="25" y="0"/>
                  </a:moveTo>
                  <a:lnTo>
                    <a:pt x="25" y="65"/>
                  </a:lnTo>
                  <a:lnTo>
                    <a:pt x="20" y="124"/>
                  </a:lnTo>
                  <a:lnTo>
                    <a:pt x="15" y="169"/>
                  </a:lnTo>
                  <a:lnTo>
                    <a:pt x="10" y="204"/>
                  </a:lnTo>
                  <a:lnTo>
                    <a:pt x="0" y="2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1" name="Freeform 127"/>
            <p:cNvSpPr>
              <a:spLocks/>
            </p:cNvSpPr>
            <p:nvPr/>
          </p:nvSpPr>
          <p:spPr bwMode="auto">
            <a:xfrm>
              <a:off x="4855" y="80"/>
              <a:ext cx="30" cy="155"/>
            </a:xfrm>
            <a:custGeom>
              <a:avLst/>
              <a:gdLst/>
              <a:ahLst/>
              <a:cxnLst>
                <a:cxn ang="0">
                  <a:pos x="30" y="155"/>
                </a:cxn>
                <a:cxn ang="0">
                  <a:pos x="25" y="100"/>
                </a:cxn>
                <a:cxn ang="0">
                  <a:pos x="20" y="50"/>
                </a:cxn>
                <a:cxn ang="0">
                  <a:pos x="15" y="15"/>
                </a:cxn>
                <a:cxn ang="0">
                  <a:pos x="0" y="0"/>
                </a:cxn>
              </a:cxnLst>
              <a:rect l="0" t="0" r="r" b="b"/>
              <a:pathLst>
                <a:path w="30" h="155">
                  <a:moveTo>
                    <a:pt x="30" y="155"/>
                  </a:moveTo>
                  <a:lnTo>
                    <a:pt x="25" y="100"/>
                  </a:lnTo>
                  <a:lnTo>
                    <a:pt x="20" y="50"/>
                  </a:lnTo>
                  <a:lnTo>
                    <a:pt x="15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0" name="Freeform 126"/>
            <p:cNvSpPr>
              <a:spLocks/>
            </p:cNvSpPr>
            <p:nvPr/>
          </p:nvSpPr>
          <p:spPr bwMode="auto">
            <a:xfrm>
              <a:off x="4775" y="235"/>
              <a:ext cx="25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40"/>
                </a:cxn>
                <a:cxn ang="0">
                  <a:pos x="10" y="74"/>
                </a:cxn>
                <a:cxn ang="0">
                  <a:pos x="15" y="99"/>
                </a:cxn>
                <a:cxn ang="0">
                  <a:pos x="25" y="109"/>
                </a:cxn>
              </a:cxnLst>
              <a:rect l="0" t="0" r="r" b="b"/>
              <a:pathLst>
                <a:path w="25" h="109">
                  <a:moveTo>
                    <a:pt x="0" y="0"/>
                  </a:moveTo>
                  <a:lnTo>
                    <a:pt x="5" y="40"/>
                  </a:lnTo>
                  <a:lnTo>
                    <a:pt x="10" y="74"/>
                  </a:lnTo>
                  <a:lnTo>
                    <a:pt x="15" y="99"/>
                  </a:lnTo>
                  <a:lnTo>
                    <a:pt x="25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9" name="Freeform 125"/>
            <p:cNvSpPr>
              <a:spLocks/>
            </p:cNvSpPr>
            <p:nvPr/>
          </p:nvSpPr>
          <p:spPr bwMode="auto">
            <a:xfrm>
              <a:off x="4885" y="235"/>
              <a:ext cx="25" cy="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5" y="114"/>
                </a:cxn>
                <a:cxn ang="0">
                  <a:pos x="10" y="154"/>
                </a:cxn>
                <a:cxn ang="0">
                  <a:pos x="15" y="184"/>
                </a:cxn>
                <a:cxn ang="0">
                  <a:pos x="25" y="194"/>
                </a:cxn>
              </a:cxnLst>
              <a:rect l="0" t="0" r="r" b="b"/>
              <a:pathLst>
                <a:path w="25" h="194">
                  <a:moveTo>
                    <a:pt x="0" y="0"/>
                  </a:moveTo>
                  <a:lnTo>
                    <a:pt x="0" y="60"/>
                  </a:lnTo>
                  <a:lnTo>
                    <a:pt x="5" y="114"/>
                  </a:lnTo>
                  <a:lnTo>
                    <a:pt x="10" y="154"/>
                  </a:lnTo>
                  <a:lnTo>
                    <a:pt x="15" y="184"/>
                  </a:lnTo>
                  <a:lnTo>
                    <a:pt x="25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8" name="Freeform 124"/>
            <p:cNvSpPr>
              <a:spLocks/>
            </p:cNvSpPr>
            <p:nvPr/>
          </p:nvSpPr>
          <p:spPr bwMode="auto">
            <a:xfrm>
              <a:off x="4965" y="25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25" y="145"/>
                </a:cxn>
                <a:cxn ang="0">
                  <a:pos x="20" y="90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25" y="145"/>
                  </a:lnTo>
                  <a:lnTo>
                    <a:pt x="20" y="90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7" name="Freeform 123"/>
            <p:cNvSpPr>
              <a:spLocks/>
            </p:cNvSpPr>
            <p:nvPr/>
          </p:nvSpPr>
          <p:spPr bwMode="auto">
            <a:xfrm>
              <a:off x="4995" y="235"/>
              <a:ext cx="2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5" y="109"/>
                </a:cxn>
                <a:cxn ang="0">
                  <a:pos x="10" y="154"/>
                </a:cxn>
                <a:cxn ang="0">
                  <a:pos x="15" y="179"/>
                </a:cxn>
                <a:cxn ang="0">
                  <a:pos x="25" y="189"/>
                </a:cxn>
              </a:cxnLst>
              <a:rect l="0" t="0" r="r" b="b"/>
              <a:pathLst>
                <a:path w="25" h="189">
                  <a:moveTo>
                    <a:pt x="0" y="0"/>
                  </a:moveTo>
                  <a:lnTo>
                    <a:pt x="0" y="60"/>
                  </a:lnTo>
                  <a:lnTo>
                    <a:pt x="5" y="109"/>
                  </a:lnTo>
                  <a:lnTo>
                    <a:pt x="10" y="154"/>
                  </a:lnTo>
                  <a:lnTo>
                    <a:pt x="15" y="179"/>
                  </a:lnTo>
                  <a:lnTo>
                    <a:pt x="25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6" name="Freeform 122"/>
            <p:cNvSpPr>
              <a:spLocks/>
            </p:cNvSpPr>
            <p:nvPr/>
          </p:nvSpPr>
          <p:spPr bwMode="auto">
            <a:xfrm>
              <a:off x="5075" y="125"/>
              <a:ext cx="30" cy="110"/>
            </a:xfrm>
            <a:custGeom>
              <a:avLst/>
              <a:gdLst/>
              <a:ahLst/>
              <a:cxnLst>
                <a:cxn ang="0">
                  <a:pos x="30" y="110"/>
                </a:cxn>
                <a:cxn ang="0">
                  <a:pos x="25" y="70"/>
                </a:cxn>
                <a:cxn ang="0">
                  <a:pos x="20" y="35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30" h="110">
                  <a:moveTo>
                    <a:pt x="30" y="110"/>
                  </a:moveTo>
                  <a:lnTo>
                    <a:pt x="25" y="70"/>
                  </a:lnTo>
                  <a:lnTo>
                    <a:pt x="20" y="35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5" name="Freeform 121"/>
            <p:cNvSpPr>
              <a:spLocks/>
            </p:cNvSpPr>
            <p:nvPr/>
          </p:nvSpPr>
          <p:spPr bwMode="auto">
            <a:xfrm>
              <a:off x="5190" y="160"/>
              <a:ext cx="25" cy="75"/>
            </a:xfrm>
            <a:custGeom>
              <a:avLst/>
              <a:gdLst/>
              <a:ahLst/>
              <a:cxnLst>
                <a:cxn ang="0">
                  <a:pos x="25" y="75"/>
                </a:cxn>
                <a:cxn ang="0">
                  <a:pos x="25" y="55"/>
                </a:cxn>
                <a:cxn ang="0">
                  <a:pos x="20" y="40"/>
                </a:cxn>
                <a:cxn ang="0">
                  <a:pos x="15" y="25"/>
                </a:cxn>
                <a:cxn ang="0">
                  <a:pos x="10" y="10"/>
                </a:cxn>
                <a:cxn ang="0">
                  <a:pos x="5" y="5"/>
                </a:cxn>
                <a:cxn ang="0">
                  <a:pos x="0" y="0"/>
                </a:cxn>
              </a:cxnLst>
              <a:rect l="0" t="0" r="r" b="b"/>
              <a:pathLst>
                <a:path w="25" h="75">
                  <a:moveTo>
                    <a:pt x="25" y="75"/>
                  </a:moveTo>
                  <a:lnTo>
                    <a:pt x="25" y="55"/>
                  </a:lnTo>
                  <a:lnTo>
                    <a:pt x="20" y="40"/>
                  </a:lnTo>
                  <a:lnTo>
                    <a:pt x="15" y="25"/>
                  </a:lnTo>
                  <a:lnTo>
                    <a:pt x="10" y="10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4" name="Freeform 120"/>
            <p:cNvSpPr>
              <a:spLocks/>
            </p:cNvSpPr>
            <p:nvPr/>
          </p:nvSpPr>
          <p:spPr bwMode="auto">
            <a:xfrm>
              <a:off x="5300" y="55"/>
              <a:ext cx="25" cy="180"/>
            </a:xfrm>
            <a:custGeom>
              <a:avLst/>
              <a:gdLst/>
              <a:ahLst/>
              <a:cxnLst>
                <a:cxn ang="0">
                  <a:pos x="25" y="180"/>
                </a:cxn>
                <a:cxn ang="0">
                  <a:pos x="20" y="115"/>
                </a:cxn>
                <a:cxn ang="0">
                  <a:pos x="20" y="5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25" h="180">
                  <a:moveTo>
                    <a:pt x="25" y="180"/>
                  </a:moveTo>
                  <a:lnTo>
                    <a:pt x="20" y="115"/>
                  </a:lnTo>
                  <a:lnTo>
                    <a:pt x="20" y="5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3" name="Freeform 119"/>
            <p:cNvSpPr>
              <a:spLocks/>
            </p:cNvSpPr>
            <p:nvPr/>
          </p:nvSpPr>
          <p:spPr bwMode="auto">
            <a:xfrm>
              <a:off x="5410" y="50"/>
              <a:ext cx="25" cy="185"/>
            </a:xfrm>
            <a:custGeom>
              <a:avLst/>
              <a:gdLst/>
              <a:ahLst/>
              <a:cxnLst>
                <a:cxn ang="0">
                  <a:pos x="25" y="185"/>
                </a:cxn>
                <a:cxn ang="0">
                  <a:pos x="25" y="130"/>
                </a:cxn>
                <a:cxn ang="0">
                  <a:pos x="20" y="80"/>
                </a:cxn>
                <a:cxn ang="0">
                  <a:pos x="15" y="3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25" h="185">
                  <a:moveTo>
                    <a:pt x="25" y="185"/>
                  </a:moveTo>
                  <a:lnTo>
                    <a:pt x="25" y="130"/>
                  </a:lnTo>
                  <a:lnTo>
                    <a:pt x="20" y="80"/>
                  </a:lnTo>
                  <a:lnTo>
                    <a:pt x="15" y="3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2" name="Freeform 118"/>
            <p:cNvSpPr>
              <a:spLocks/>
            </p:cNvSpPr>
            <p:nvPr/>
          </p:nvSpPr>
          <p:spPr bwMode="auto">
            <a:xfrm>
              <a:off x="5435" y="235"/>
              <a:ext cx="30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0"/>
                </a:cxn>
                <a:cxn ang="0">
                  <a:pos x="10" y="109"/>
                </a:cxn>
                <a:cxn ang="0">
                  <a:pos x="15" y="144"/>
                </a:cxn>
                <a:cxn ang="0">
                  <a:pos x="30" y="154"/>
                </a:cxn>
              </a:cxnLst>
              <a:rect l="0" t="0" r="r" b="b"/>
              <a:pathLst>
                <a:path w="30" h="154">
                  <a:moveTo>
                    <a:pt x="0" y="0"/>
                  </a:moveTo>
                  <a:lnTo>
                    <a:pt x="5" y="60"/>
                  </a:lnTo>
                  <a:lnTo>
                    <a:pt x="10" y="109"/>
                  </a:lnTo>
                  <a:lnTo>
                    <a:pt x="15" y="144"/>
                  </a:lnTo>
                  <a:lnTo>
                    <a:pt x="30" y="15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1" name="Freeform 117"/>
            <p:cNvSpPr>
              <a:spLocks/>
            </p:cNvSpPr>
            <p:nvPr/>
          </p:nvSpPr>
          <p:spPr bwMode="auto">
            <a:xfrm>
              <a:off x="5520" y="150"/>
              <a:ext cx="25" cy="85"/>
            </a:xfrm>
            <a:custGeom>
              <a:avLst/>
              <a:gdLst/>
              <a:ahLst/>
              <a:cxnLst>
                <a:cxn ang="0">
                  <a:pos x="25" y="85"/>
                </a:cxn>
                <a:cxn ang="0">
                  <a:pos x="20" y="45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25" h="85">
                  <a:moveTo>
                    <a:pt x="25" y="85"/>
                  </a:moveTo>
                  <a:lnTo>
                    <a:pt x="20" y="45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0" name="Freeform 116"/>
            <p:cNvSpPr>
              <a:spLocks/>
            </p:cNvSpPr>
            <p:nvPr/>
          </p:nvSpPr>
          <p:spPr bwMode="auto">
            <a:xfrm>
              <a:off x="5105" y="235"/>
              <a:ext cx="25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40"/>
                </a:cxn>
                <a:cxn ang="0">
                  <a:pos x="10" y="69"/>
                </a:cxn>
                <a:cxn ang="0">
                  <a:pos x="25" y="79"/>
                </a:cxn>
              </a:cxnLst>
              <a:rect l="0" t="0" r="r" b="b"/>
              <a:pathLst>
                <a:path w="25" h="79">
                  <a:moveTo>
                    <a:pt x="0" y="0"/>
                  </a:moveTo>
                  <a:lnTo>
                    <a:pt x="5" y="40"/>
                  </a:lnTo>
                  <a:lnTo>
                    <a:pt x="10" y="69"/>
                  </a:lnTo>
                  <a:lnTo>
                    <a:pt x="25" y="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9" name="Freeform 115"/>
            <p:cNvSpPr>
              <a:spLocks/>
            </p:cNvSpPr>
            <p:nvPr/>
          </p:nvSpPr>
          <p:spPr bwMode="auto">
            <a:xfrm>
              <a:off x="5215" y="235"/>
              <a:ext cx="3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5"/>
                </a:cxn>
                <a:cxn ang="0">
                  <a:pos x="10" y="99"/>
                </a:cxn>
                <a:cxn ang="0">
                  <a:pos x="15" y="129"/>
                </a:cxn>
                <a:cxn ang="0">
                  <a:pos x="30" y="144"/>
                </a:cxn>
              </a:cxnLst>
              <a:rect l="0" t="0" r="r" b="b"/>
              <a:pathLst>
                <a:path w="30" h="144">
                  <a:moveTo>
                    <a:pt x="0" y="0"/>
                  </a:moveTo>
                  <a:lnTo>
                    <a:pt x="5" y="55"/>
                  </a:lnTo>
                  <a:lnTo>
                    <a:pt x="10" y="99"/>
                  </a:lnTo>
                  <a:lnTo>
                    <a:pt x="15" y="129"/>
                  </a:lnTo>
                  <a:lnTo>
                    <a:pt x="3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8" name="Freeform 114"/>
            <p:cNvSpPr>
              <a:spLocks/>
            </p:cNvSpPr>
            <p:nvPr/>
          </p:nvSpPr>
          <p:spPr bwMode="auto">
            <a:xfrm>
              <a:off x="5325" y="235"/>
              <a:ext cx="30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5"/>
                </a:cxn>
                <a:cxn ang="0">
                  <a:pos x="10" y="124"/>
                </a:cxn>
                <a:cxn ang="0">
                  <a:pos x="10" y="169"/>
                </a:cxn>
                <a:cxn ang="0">
                  <a:pos x="20" y="204"/>
                </a:cxn>
                <a:cxn ang="0">
                  <a:pos x="30" y="214"/>
                </a:cxn>
              </a:cxnLst>
              <a:rect l="0" t="0" r="r" b="b"/>
              <a:pathLst>
                <a:path w="30" h="214">
                  <a:moveTo>
                    <a:pt x="0" y="0"/>
                  </a:moveTo>
                  <a:lnTo>
                    <a:pt x="5" y="65"/>
                  </a:lnTo>
                  <a:lnTo>
                    <a:pt x="10" y="124"/>
                  </a:lnTo>
                  <a:lnTo>
                    <a:pt x="10" y="169"/>
                  </a:lnTo>
                  <a:lnTo>
                    <a:pt x="20" y="204"/>
                  </a:lnTo>
                  <a:lnTo>
                    <a:pt x="30" y="2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7" name="Freeform 113"/>
            <p:cNvSpPr>
              <a:spLocks/>
            </p:cNvSpPr>
            <p:nvPr/>
          </p:nvSpPr>
          <p:spPr bwMode="auto">
            <a:xfrm>
              <a:off x="4755" y="25"/>
              <a:ext cx="200" cy="1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5" y="135"/>
                </a:cxn>
                <a:cxn ang="0">
                  <a:pos x="45" y="105"/>
                </a:cxn>
                <a:cxn ang="0">
                  <a:pos x="80" y="70"/>
                </a:cxn>
                <a:cxn ang="0">
                  <a:pos x="115" y="35"/>
                </a:cxn>
                <a:cxn ang="0">
                  <a:pos x="155" y="10"/>
                </a:cxn>
                <a:cxn ang="0">
                  <a:pos x="200" y="0"/>
                </a:cxn>
              </a:cxnLst>
              <a:rect l="0" t="0" r="r" b="b"/>
              <a:pathLst>
                <a:path w="200" h="150">
                  <a:moveTo>
                    <a:pt x="0" y="150"/>
                  </a:moveTo>
                  <a:lnTo>
                    <a:pt x="15" y="135"/>
                  </a:lnTo>
                  <a:lnTo>
                    <a:pt x="45" y="105"/>
                  </a:lnTo>
                  <a:lnTo>
                    <a:pt x="80" y="70"/>
                  </a:lnTo>
                  <a:lnTo>
                    <a:pt x="115" y="35"/>
                  </a:lnTo>
                  <a:lnTo>
                    <a:pt x="155" y="10"/>
                  </a:lnTo>
                  <a:lnTo>
                    <a:pt x="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6" name="Freeform 112"/>
            <p:cNvSpPr>
              <a:spLocks/>
            </p:cNvSpPr>
            <p:nvPr/>
          </p:nvSpPr>
          <p:spPr bwMode="auto">
            <a:xfrm>
              <a:off x="5355" y="25"/>
              <a:ext cx="200" cy="150"/>
            </a:xfrm>
            <a:custGeom>
              <a:avLst/>
              <a:gdLst/>
              <a:ahLst/>
              <a:cxnLst>
                <a:cxn ang="0">
                  <a:pos x="200" y="150"/>
                </a:cxn>
                <a:cxn ang="0">
                  <a:pos x="185" y="135"/>
                </a:cxn>
                <a:cxn ang="0">
                  <a:pos x="155" y="105"/>
                </a:cxn>
                <a:cxn ang="0">
                  <a:pos x="120" y="70"/>
                </a:cxn>
                <a:cxn ang="0">
                  <a:pos x="85" y="35"/>
                </a:cxn>
                <a:cxn ang="0">
                  <a:pos x="40" y="10"/>
                </a:cxn>
                <a:cxn ang="0">
                  <a:pos x="0" y="0"/>
                </a:cxn>
              </a:cxnLst>
              <a:rect l="0" t="0" r="r" b="b"/>
              <a:pathLst>
                <a:path w="200" h="150">
                  <a:moveTo>
                    <a:pt x="200" y="150"/>
                  </a:moveTo>
                  <a:lnTo>
                    <a:pt x="185" y="135"/>
                  </a:lnTo>
                  <a:lnTo>
                    <a:pt x="155" y="105"/>
                  </a:lnTo>
                  <a:lnTo>
                    <a:pt x="120" y="70"/>
                  </a:lnTo>
                  <a:lnTo>
                    <a:pt x="85" y="35"/>
                  </a:lnTo>
                  <a:lnTo>
                    <a:pt x="4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5" name="Freeform 111"/>
            <p:cNvSpPr>
              <a:spLocks/>
            </p:cNvSpPr>
            <p:nvPr/>
          </p:nvSpPr>
          <p:spPr bwMode="auto">
            <a:xfrm>
              <a:off x="4950" y="25"/>
              <a:ext cx="205" cy="150"/>
            </a:xfrm>
            <a:custGeom>
              <a:avLst/>
              <a:gdLst/>
              <a:ahLst/>
              <a:cxnLst>
                <a:cxn ang="0">
                  <a:pos x="205" y="150"/>
                </a:cxn>
                <a:cxn ang="0">
                  <a:pos x="175" y="135"/>
                </a:cxn>
                <a:cxn ang="0">
                  <a:pos x="145" y="105"/>
                </a:cxn>
                <a:cxn ang="0">
                  <a:pos x="110" y="70"/>
                </a:cxn>
                <a:cxn ang="0">
                  <a:pos x="80" y="35"/>
                </a:cxn>
                <a:cxn ang="0">
                  <a:pos x="40" y="10"/>
                </a:cxn>
                <a:cxn ang="0">
                  <a:pos x="0" y="0"/>
                </a:cxn>
              </a:cxnLst>
              <a:rect l="0" t="0" r="r" b="b"/>
              <a:pathLst>
                <a:path w="205" h="150">
                  <a:moveTo>
                    <a:pt x="205" y="150"/>
                  </a:moveTo>
                  <a:lnTo>
                    <a:pt x="175" y="135"/>
                  </a:lnTo>
                  <a:lnTo>
                    <a:pt x="145" y="105"/>
                  </a:lnTo>
                  <a:lnTo>
                    <a:pt x="110" y="70"/>
                  </a:lnTo>
                  <a:lnTo>
                    <a:pt x="80" y="35"/>
                  </a:lnTo>
                  <a:lnTo>
                    <a:pt x="4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4" name="Freeform 110"/>
            <p:cNvSpPr>
              <a:spLocks/>
            </p:cNvSpPr>
            <p:nvPr/>
          </p:nvSpPr>
          <p:spPr bwMode="auto">
            <a:xfrm>
              <a:off x="5155" y="25"/>
              <a:ext cx="200" cy="1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30" y="135"/>
                </a:cxn>
                <a:cxn ang="0">
                  <a:pos x="60" y="105"/>
                </a:cxn>
                <a:cxn ang="0">
                  <a:pos x="90" y="70"/>
                </a:cxn>
                <a:cxn ang="0">
                  <a:pos x="125" y="35"/>
                </a:cxn>
                <a:cxn ang="0">
                  <a:pos x="160" y="10"/>
                </a:cxn>
                <a:cxn ang="0">
                  <a:pos x="200" y="0"/>
                </a:cxn>
              </a:cxnLst>
              <a:rect l="0" t="0" r="r" b="b"/>
              <a:pathLst>
                <a:path w="200" h="150">
                  <a:moveTo>
                    <a:pt x="0" y="150"/>
                  </a:moveTo>
                  <a:lnTo>
                    <a:pt x="30" y="135"/>
                  </a:lnTo>
                  <a:lnTo>
                    <a:pt x="60" y="105"/>
                  </a:lnTo>
                  <a:lnTo>
                    <a:pt x="90" y="70"/>
                  </a:lnTo>
                  <a:lnTo>
                    <a:pt x="125" y="35"/>
                  </a:lnTo>
                  <a:lnTo>
                    <a:pt x="160" y="10"/>
                  </a:lnTo>
                  <a:lnTo>
                    <a:pt x="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3" name="Freeform 109"/>
            <p:cNvSpPr>
              <a:spLocks/>
            </p:cNvSpPr>
            <p:nvPr/>
          </p:nvSpPr>
          <p:spPr bwMode="auto">
            <a:xfrm>
              <a:off x="4755" y="309"/>
              <a:ext cx="200" cy="1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5"/>
                </a:cxn>
                <a:cxn ang="0">
                  <a:pos x="45" y="40"/>
                </a:cxn>
                <a:cxn ang="0">
                  <a:pos x="80" y="75"/>
                </a:cxn>
                <a:cxn ang="0">
                  <a:pos x="115" y="110"/>
                </a:cxn>
                <a:cxn ang="0">
                  <a:pos x="155" y="140"/>
                </a:cxn>
                <a:cxn ang="0">
                  <a:pos x="200" y="145"/>
                </a:cxn>
              </a:cxnLst>
              <a:rect l="0" t="0" r="r" b="b"/>
              <a:pathLst>
                <a:path w="200" h="145">
                  <a:moveTo>
                    <a:pt x="0" y="0"/>
                  </a:moveTo>
                  <a:lnTo>
                    <a:pt x="15" y="15"/>
                  </a:lnTo>
                  <a:lnTo>
                    <a:pt x="45" y="40"/>
                  </a:lnTo>
                  <a:lnTo>
                    <a:pt x="80" y="75"/>
                  </a:lnTo>
                  <a:lnTo>
                    <a:pt x="115" y="110"/>
                  </a:lnTo>
                  <a:lnTo>
                    <a:pt x="155" y="140"/>
                  </a:lnTo>
                  <a:lnTo>
                    <a:pt x="200" y="1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2" name="Freeform 108"/>
            <p:cNvSpPr>
              <a:spLocks/>
            </p:cNvSpPr>
            <p:nvPr/>
          </p:nvSpPr>
          <p:spPr bwMode="auto">
            <a:xfrm>
              <a:off x="5355" y="309"/>
              <a:ext cx="200" cy="14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85" y="15"/>
                </a:cxn>
                <a:cxn ang="0">
                  <a:pos x="155" y="40"/>
                </a:cxn>
                <a:cxn ang="0">
                  <a:pos x="120" y="75"/>
                </a:cxn>
                <a:cxn ang="0">
                  <a:pos x="85" y="110"/>
                </a:cxn>
                <a:cxn ang="0">
                  <a:pos x="40" y="140"/>
                </a:cxn>
                <a:cxn ang="0">
                  <a:pos x="0" y="145"/>
                </a:cxn>
              </a:cxnLst>
              <a:rect l="0" t="0" r="r" b="b"/>
              <a:pathLst>
                <a:path w="200" h="145">
                  <a:moveTo>
                    <a:pt x="200" y="0"/>
                  </a:moveTo>
                  <a:lnTo>
                    <a:pt x="185" y="15"/>
                  </a:lnTo>
                  <a:lnTo>
                    <a:pt x="155" y="40"/>
                  </a:lnTo>
                  <a:lnTo>
                    <a:pt x="120" y="75"/>
                  </a:lnTo>
                  <a:lnTo>
                    <a:pt x="85" y="110"/>
                  </a:lnTo>
                  <a:lnTo>
                    <a:pt x="40" y="140"/>
                  </a:lnTo>
                  <a:lnTo>
                    <a:pt x="0" y="1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1" name="Freeform 107"/>
            <p:cNvSpPr>
              <a:spLocks/>
            </p:cNvSpPr>
            <p:nvPr/>
          </p:nvSpPr>
          <p:spPr bwMode="auto">
            <a:xfrm>
              <a:off x="4950" y="309"/>
              <a:ext cx="205" cy="145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75" y="15"/>
                </a:cxn>
                <a:cxn ang="0">
                  <a:pos x="145" y="40"/>
                </a:cxn>
                <a:cxn ang="0">
                  <a:pos x="110" y="75"/>
                </a:cxn>
                <a:cxn ang="0">
                  <a:pos x="80" y="110"/>
                </a:cxn>
                <a:cxn ang="0">
                  <a:pos x="40" y="140"/>
                </a:cxn>
                <a:cxn ang="0">
                  <a:pos x="0" y="145"/>
                </a:cxn>
              </a:cxnLst>
              <a:rect l="0" t="0" r="r" b="b"/>
              <a:pathLst>
                <a:path w="205" h="145">
                  <a:moveTo>
                    <a:pt x="205" y="0"/>
                  </a:moveTo>
                  <a:lnTo>
                    <a:pt x="175" y="15"/>
                  </a:lnTo>
                  <a:lnTo>
                    <a:pt x="145" y="40"/>
                  </a:lnTo>
                  <a:lnTo>
                    <a:pt x="110" y="75"/>
                  </a:lnTo>
                  <a:lnTo>
                    <a:pt x="80" y="110"/>
                  </a:lnTo>
                  <a:lnTo>
                    <a:pt x="40" y="140"/>
                  </a:lnTo>
                  <a:lnTo>
                    <a:pt x="0" y="1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0" name="Freeform 106"/>
            <p:cNvSpPr>
              <a:spLocks/>
            </p:cNvSpPr>
            <p:nvPr/>
          </p:nvSpPr>
          <p:spPr bwMode="auto">
            <a:xfrm>
              <a:off x="5155" y="309"/>
              <a:ext cx="200" cy="1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60" y="40"/>
                </a:cxn>
                <a:cxn ang="0">
                  <a:pos x="90" y="75"/>
                </a:cxn>
                <a:cxn ang="0">
                  <a:pos x="125" y="110"/>
                </a:cxn>
                <a:cxn ang="0">
                  <a:pos x="160" y="140"/>
                </a:cxn>
                <a:cxn ang="0">
                  <a:pos x="200" y="145"/>
                </a:cxn>
              </a:cxnLst>
              <a:rect l="0" t="0" r="r" b="b"/>
              <a:pathLst>
                <a:path w="200" h="145">
                  <a:moveTo>
                    <a:pt x="0" y="0"/>
                  </a:moveTo>
                  <a:lnTo>
                    <a:pt x="30" y="15"/>
                  </a:lnTo>
                  <a:lnTo>
                    <a:pt x="60" y="40"/>
                  </a:lnTo>
                  <a:lnTo>
                    <a:pt x="90" y="75"/>
                  </a:lnTo>
                  <a:lnTo>
                    <a:pt x="125" y="110"/>
                  </a:lnTo>
                  <a:lnTo>
                    <a:pt x="160" y="140"/>
                  </a:lnTo>
                  <a:lnTo>
                    <a:pt x="200" y="1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9" name="Line 105"/>
            <p:cNvSpPr>
              <a:spLocks noChangeShapeType="1"/>
            </p:cNvSpPr>
            <p:nvPr/>
          </p:nvSpPr>
          <p:spPr bwMode="auto">
            <a:xfrm>
              <a:off x="7625" y="1503"/>
              <a:ext cx="8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8" name="Freeform 104"/>
            <p:cNvSpPr>
              <a:spLocks/>
            </p:cNvSpPr>
            <p:nvPr/>
          </p:nvSpPr>
          <p:spPr bwMode="auto">
            <a:xfrm>
              <a:off x="7700" y="1348"/>
              <a:ext cx="30" cy="1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5" y="95"/>
                </a:cxn>
                <a:cxn ang="0">
                  <a:pos x="10" y="45"/>
                </a:cxn>
                <a:cxn ang="0">
                  <a:pos x="15" y="10"/>
                </a:cxn>
                <a:cxn ang="0">
                  <a:pos x="30" y="0"/>
                </a:cxn>
              </a:cxnLst>
              <a:rect l="0" t="0" r="r" b="b"/>
              <a:pathLst>
                <a:path w="30" h="150">
                  <a:moveTo>
                    <a:pt x="0" y="150"/>
                  </a:moveTo>
                  <a:lnTo>
                    <a:pt x="5" y="95"/>
                  </a:lnTo>
                  <a:lnTo>
                    <a:pt x="10" y="45"/>
                  </a:lnTo>
                  <a:lnTo>
                    <a:pt x="15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7" name="Freeform 103"/>
            <p:cNvSpPr>
              <a:spLocks/>
            </p:cNvSpPr>
            <p:nvPr/>
          </p:nvSpPr>
          <p:spPr bwMode="auto">
            <a:xfrm>
              <a:off x="7675" y="1498"/>
              <a:ext cx="25" cy="1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39"/>
                </a:cxn>
                <a:cxn ang="0">
                  <a:pos x="20" y="74"/>
                </a:cxn>
                <a:cxn ang="0">
                  <a:pos x="10" y="99"/>
                </a:cxn>
                <a:cxn ang="0">
                  <a:pos x="0" y="109"/>
                </a:cxn>
              </a:cxnLst>
              <a:rect l="0" t="0" r="r" b="b"/>
              <a:pathLst>
                <a:path w="25" h="109">
                  <a:moveTo>
                    <a:pt x="25" y="0"/>
                  </a:moveTo>
                  <a:lnTo>
                    <a:pt x="25" y="39"/>
                  </a:lnTo>
                  <a:lnTo>
                    <a:pt x="20" y="74"/>
                  </a:lnTo>
                  <a:lnTo>
                    <a:pt x="10" y="99"/>
                  </a:lnTo>
                  <a:lnTo>
                    <a:pt x="0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6" name="Freeform 102"/>
            <p:cNvSpPr>
              <a:spLocks/>
            </p:cNvSpPr>
            <p:nvPr/>
          </p:nvSpPr>
          <p:spPr bwMode="auto">
            <a:xfrm>
              <a:off x="7785" y="1498"/>
              <a:ext cx="25" cy="19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59"/>
                </a:cxn>
                <a:cxn ang="0">
                  <a:pos x="20" y="114"/>
                </a:cxn>
                <a:cxn ang="0">
                  <a:pos x="15" y="159"/>
                </a:cxn>
                <a:cxn ang="0">
                  <a:pos x="10" y="189"/>
                </a:cxn>
                <a:cxn ang="0">
                  <a:pos x="0" y="199"/>
                </a:cxn>
              </a:cxnLst>
              <a:rect l="0" t="0" r="r" b="b"/>
              <a:pathLst>
                <a:path w="25" h="199">
                  <a:moveTo>
                    <a:pt x="25" y="0"/>
                  </a:moveTo>
                  <a:lnTo>
                    <a:pt x="25" y="59"/>
                  </a:lnTo>
                  <a:lnTo>
                    <a:pt x="20" y="114"/>
                  </a:lnTo>
                  <a:lnTo>
                    <a:pt x="15" y="159"/>
                  </a:lnTo>
                  <a:lnTo>
                    <a:pt x="10" y="189"/>
                  </a:lnTo>
                  <a:lnTo>
                    <a:pt x="0" y="1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5" name="Freeform 101"/>
            <p:cNvSpPr>
              <a:spLocks/>
            </p:cNvSpPr>
            <p:nvPr/>
          </p:nvSpPr>
          <p:spPr bwMode="auto">
            <a:xfrm>
              <a:off x="7810" y="1288"/>
              <a:ext cx="3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" y="150"/>
                </a:cxn>
                <a:cxn ang="0">
                  <a:pos x="10" y="90"/>
                </a:cxn>
                <a:cxn ang="0">
                  <a:pos x="15" y="45"/>
                </a:cxn>
                <a:cxn ang="0">
                  <a:pos x="20" y="15"/>
                </a:cxn>
                <a:cxn ang="0">
                  <a:pos x="30" y="0"/>
                </a:cxn>
              </a:cxnLst>
              <a:rect l="0" t="0" r="r" b="b"/>
              <a:pathLst>
                <a:path w="30" h="210">
                  <a:moveTo>
                    <a:pt x="0" y="210"/>
                  </a:moveTo>
                  <a:lnTo>
                    <a:pt x="5" y="150"/>
                  </a:lnTo>
                  <a:lnTo>
                    <a:pt x="10" y="90"/>
                  </a:lnTo>
                  <a:lnTo>
                    <a:pt x="15" y="45"/>
                  </a:lnTo>
                  <a:lnTo>
                    <a:pt x="20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4" name="Freeform 100"/>
            <p:cNvSpPr>
              <a:spLocks/>
            </p:cNvSpPr>
            <p:nvPr/>
          </p:nvSpPr>
          <p:spPr bwMode="auto">
            <a:xfrm>
              <a:off x="7895" y="1498"/>
              <a:ext cx="30" cy="19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59"/>
                </a:cxn>
                <a:cxn ang="0">
                  <a:pos x="25" y="109"/>
                </a:cxn>
                <a:cxn ang="0">
                  <a:pos x="20" y="154"/>
                </a:cxn>
                <a:cxn ang="0">
                  <a:pos x="10" y="184"/>
                </a:cxn>
                <a:cxn ang="0">
                  <a:pos x="0" y="194"/>
                </a:cxn>
              </a:cxnLst>
              <a:rect l="0" t="0" r="r" b="b"/>
              <a:pathLst>
                <a:path w="30" h="194">
                  <a:moveTo>
                    <a:pt x="30" y="0"/>
                  </a:moveTo>
                  <a:lnTo>
                    <a:pt x="25" y="59"/>
                  </a:lnTo>
                  <a:lnTo>
                    <a:pt x="25" y="109"/>
                  </a:lnTo>
                  <a:lnTo>
                    <a:pt x="20" y="154"/>
                  </a:lnTo>
                  <a:lnTo>
                    <a:pt x="10" y="184"/>
                  </a:lnTo>
                  <a:lnTo>
                    <a:pt x="0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3" name="Freeform 99"/>
            <p:cNvSpPr>
              <a:spLocks/>
            </p:cNvSpPr>
            <p:nvPr/>
          </p:nvSpPr>
          <p:spPr bwMode="auto">
            <a:xfrm>
              <a:off x="7925" y="1388"/>
              <a:ext cx="25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5" y="70"/>
                </a:cxn>
                <a:cxn ang="0">
                  <a:pos x="10" y="35"/>
                </a:cxn>
                <a:cxn ang="0">
                  <a:pos x="15" y="10"/>
                </a:cxn>
                <a:cxn ang="0">
                  <a:pos x="25" y="0"/>
                </a:cxn>
              </a:cxnLst>
              <a:rect l="0" t="0" r="r" b="b"/>
              <a:pathLst>
                <a:path w="25" h="110">
                  <a:moveTo>
                    <a:pt x="0" y="110"/>
                  </a:moveTo>
                  <a:lnTo>
                    <a:pt x="5" y="70"/>
                  </a:lnTo>
                  <a:lnTo>
                    <a:pt x="10" y="35"/>
                  </a:lnTo>
                  <a:lnTo>
                    <a:pt x="15" y="10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2" name="Freeform 98"/>
            <p:cNvSpPr>
              <a:spLocks/>
            </p:cNvSpPr>
            <p:nvPr/>
          </p:nvSpPr>
          <p:spPr bwMode="auto">
            <a:xfrm>
              <a:off x="8035" y="1428"/>
              <a:ext cx="30" cy="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5" y="55"/>
                </a:cxn>
                <a:cxn ang="0">
                  <a:pos x="5" y="35"/>
                </a:cxn>
                <a:cxn ang="0">
                  <a:pos x="10" y="20"/>
                </a:cxn>
                <a:cxn ang="0">
                  <a:pos x="15" y="10"/>
                </a:cxn>
                <a:cxn ang="0">
                  <a:pos x="20" y="0"/>
                </a:cxn>
                <a:cxn ang="0">
                  <a:pos x="30" y="0"/>
                </a:cxn>
              </a:cxnLst>
              <a:rect l="0" t="0" r="r" b="b"/>
              <a:pathLst>
                <a:path w="30" h="70">
                  <a:moveTo>
                    <a:pt x="0" y="70"/>
                  </a:moveTo>
                  <a:lnTo>
                    <a:pt x="5" y="55"/>
                  </a:lnTo>
                  <a:lnTo>
                    <a:pt x="5" y="35"/>
                  </a:lnTo>
                  <a:lnTo>
                    <a:pt x="10" y="20"/>
                  </a:lnTo>
                  <a:lnTo>
                    <a:pt x="15" y="10"/>
                  </a:lnTo>
                  <a:lnTo>
                    <a:pt x="20" y="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1" name="Freeform 97"/>
            <p:cNvSpPr>
              <a:spLocks/>
            </p:cNvSpPr>
            <p:nvPr/>
          </p:nvSpPr>
          <p:spPr bwMode="auto">
            <a:xfrm>
              <a:off x="8145" y="1323"/>
              <a:ext cx="30" cy="175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5" y="110"/>
                </a:cxn>
                <a:cxn ang="0">
                  <a:pos x="10" y="55"/>
                </a:cxn>
                <a:cxn ang="0">
                  <a:pos x="15" y="15"/>
                </a:cxn>
                <a:cxn ang="0">
                  <a:pos x="30" y="0"/>
                </a:cxn>
              </a:cxnLst>
              <a:rect l="0" t="0" r="r" b="b"/>
              <a:pathLst>
                <a:path w="30" h="175">
                  <a:moveTo>
                    <a:pt x="0" y="175"/>
                  </a:moveTo>
                  <a:lnTo>
                    <a:pt x="5" y="110"/>
                  </a:lnTo>
                  <a:lnTo>
                    <a:pt x="10" y="55"/>
                  </a:lnTo>
                  <a:lnTo>
                    <a:pt x="15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0" name="Freeform 96"/>
            <p:cNvSpPr>
              <a:spLocks/>
            </p:cNvSpPr>
            <p:nvPr/>
          </p:nvSpPr>
          <p:spPr bwMode="auto">
            <a:xfrm>
              <a:off x="8255" y="1313"/>
              <a:ext cx="30" cy="18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5" y="130"/>
                </a:cxn>
                <a:cxn ang="0">
                  <a:pos x="10" y="80"/>
                </a:cxn>
                <a:cxn ang="0">
                  <a:pos x="15" y="40"/>
                </a:cxn>
                <a:cxn ang="0">
                  <a:pos x="20" y="10"/>
                </a:cxn>
                <a:cxn ang="0">
                  <a:pos x="30" y="0"/>
                </a:cxn>
              </a:cxnLst>
              <a:rect l="0" t="0" r="r" b="b"/>
              <a:pathLst>
                <a:path w="30" h="185">
                  <a:moveTo>
                    <a:pt x="0" y="185"/>
                  </a:moveTo>
                  <a:lnTo>
                    <a:pt x="5" y="130"/>
                  </a:lnTo>
                  <a:lnTo>
                    <a:pt x="10" y="80"/>
                  </a:lnTo>
                  <a:lnTo>
                    <a:pt x="15" y="40"/>
                  </a:lnTo>
                  <a:lnTo>
                    <a:pt x="20" y="1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9" name="Freeform 95"/>
            <p:cNvSpPr>
              <a:spLocks/>
            </p:cNvSpPr>
            <p:nvPr/>
          </p:nvSpPr>
          <p:spPr bwMode="auto">
            <a:xfrm>
              <a:off x="8340" y="1498"/>
              <a:ext cx="25" cy="1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0" y="59"/>
                </a:cxn>
                <a:cxn ang="0">
                  <a:pos x="20" y="109"/>
                </a:cxn>
                <a:cxn ang="0">
                  <a:pos x="10" y="144"/>
                </a:cxn>
                <a:cxn ang="0">
                  <a:pos x="0" y="159"/>
                </a:cxn>
              </a:cxnLst>
              <a:rect l="0" t="0" r="r" b="b"/>
              <a:pathLst>
                <a:path w="25" h="159">
                  <a:moveTo>
                    <a:pt x="25" y="0"/>
                  </a:moveTo>
                  <a:lnTo>
                    <a:pt x="20" y="59"/>
                  </a:lnTo>
                  <a:lnTo>
                    <a:pt x="20" y="109"/>
                  </a:lnTo>
                  <a:lnTo>
                    <a:pt x="10" y="144"/>
                  </a:lnTo>
                  <a:lnTo>
                    <a:pt x="0" y="1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8" name="Freeform 94"/>
            <p:cNvSpPr>
              <a:spLocks/>
            </p:cNvSpPr>
            <p:nvPr/>
          </p:nvSpPr>
          <p:spPr bwMode="auto">
            <a:xfrm>
              <a:off x="8365" y="1413"/>
              <a:ext cx="30" cy="8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5" y="45"/>
                </a:cxn>
                <a:cxn ang="0">
                  <a:pos x="15" y="15"/>
                </a:cxn>
                <a:cxn ang="0">
                  <a:pos x="30" y="0"/>
                </a:cxn>
              </a:cxnLst>
              <a:rect l="0" t="0" r="r" b="b"/>
              <a:pathLst>
                <a:path w="30" h="85">
                  <a:moveTo>
                    <a:pt x="0" y="85"/>
                  </a:moveTo>
                  <a:lnTo>
                    <a:pt x="5" y="45"/>
                  </a:lnTo>
                  <a:lnTo>
                    <a:pt x="15" y="15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7" name="Freeform 93"/>
            <p:cNvSpPr>
              <a:spLocks/>
            </p:cNvSpPr>
            <p:nvPr/>
          </p:nvSpPr>
          <p:spPr bwMode="auto">
            <a:xfrm>
              <a:off x="8005" y="1498"/>
              <a:ext cx="30" cy="8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39"/>
                </a:cxn>
                <a:cxn ang="0">
                  <a:pos x="15" y="69"/>
                </a:cxn>
                <a:cxn ang="0">
                  <a:pos x="0" y="84"/>
                </a:cxn>
              </a:cxnLst>
              <a:rect l="0" t="0" r="r" b="b"/>
              <a:pathLst>
                <a:path w="30" h="84">
                  <a:moveTo>
                    <a:pt x="30" y="0"/>
                  </a:moveTo>
                  <a:lnTo>
                    <a:pt x="25" y="39"/>
                  </a:lnTo>
                  <a:lnTo>
                    <a:pt x="15" y="69"/>
                  </a:lnTo>
                  <a:lnTo>
                    <a:pt x="0" y="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6" name="Freeform 92"/>
            <p:cNvSpPr>
              <a:spLocks/>
            </p:cNvSpPr>
            <p:nvPr/>
          </p:nvSpPr>
          <p:spPr bwMode="auto">
            <a:xfrm>
              <a:off x="8120" y="1498"/>
              <a:ext cx="25" cy="1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0" y="54"/>
                </a:cxn>
                <a:cxn ang="0">
                  <a:pos x="20" y="99"/>
                </a:cxn>
                <a:cxn ang="0">
                  <a:pos x="10" y="134"/>
                </a:cxn>
                <a:cxn ang="0">
                  <a:pos x="0" y="144"/>
                </a:cxn>
              </a:cxnLst>
              <a:rect l="0" t="0" r="r" b="b"/>
              <a:pathLst>
                <a:path w="25" h="144">
                  <a:moveTo>
                    <a:pt x="25" y="0"/>
                  </a:moveTo>
                  <a:lnTo>
                    <a:pt x="20" y="54"/>
                  </a:lnTo>
                  <a:lnTo>
                    <a:pt x="20" y="99"/>
                  </a:lnTo>
                  <a:lnTo>
                    <a:pt x="10" y="13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5" name="Freeform 91"/>
            <p:cNvSpPr>
              <a:spLocks/>
            </p:cNvSpPr>
            <p:nvPr/>
          </p:nvSpPr>
          <p:spPr bwMode="auto">
            <a:xfrm>
              <a:off x="8230" y="1498"/>
              <a:ext cx="25" cy="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64"/>
                </a:cxn>
                <a:cxn ang="0">
                  <a:pos x="20" y="124"/>
                </a:cxn>
                <a:cxn ang="0">
                  <a:pos x="15" y="174"/>
                </a:cxn>
                <a:cxn ang="0">
                  <a:pos x="10" y="204"/>
                </a:cxn>
                <a:cxn ang="0">
                  <a:pos x="0" y="214"/>
                </a:cxn>
              </a:cxnLst>
              <a:rect l="0" t="0" r="r" b="b"/>
              <a:pathLst>
                <a:path w="25" h="214">
                  <a:moveTo>
                    <a:pt x="25" y="0"/>
                  </a:moveTo>
                  <a:lnTo>
                    <a:pt x="25" y="64"/>
                  </a:lnTo>
                  <a:lnTo>
                    <a:pt x="20" y="124"/>
                  </a:lnTo>
                  <a:lnTo>
                    <a:pt x="15" y="174"/>
                  </a:lnTo>
                  <a:lnTo>
                    <a:pt x="10" y="204"/>
                  </a:lnTo>
                  <a:lnTo>
                    <a:pt x="0" y="2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4" name="Freeform 90"/>
            <p:cNvSpPr>
              <a:spLocks/>
            </p:cNvSpPr>
            <p:nvPr/>
          </p:nvSpPr>
          <p:spPr bwMode="auto">
            <a:xfrm>
              <a:off x="7730" y="1348"/>
              <a:ext cx="25" cy="150"/>
            </a:xfrm>
            <a:custGeom>
              <a:avLst/>
              <a:gdLst/>
              <a:ahLst/>
              <a:cxnLst>
                <a:cxn ang="0">
                  <a:pos x="25" y="150"/>
                </a:cxn>
                <a:cxn ang="0">
                  <a:pos x="25" y="95"/>
                </a:cxn>
                <a:cxn ang="0">
                  <a:pos x="20" y="45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25" h="150">
                  <a:moveTo>
                    <a:pt x="25" y="150"/>
                  </a:moveTo>
                  <a:lnTo>
                    <a:pt x="25" y="95"/>
                  </a:lnTo>
                  <a:lnTo>
                    <a:pt x="20" y="45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3" name="Freeform 89"/>
            <p:cNvSpPr>
              <a:spLocks/>
            </p:cNvSpPr>
            <p:nvPr/>
          </p:nvSpPr>
          <p:spPr bwMode="auto">
            <a:xfrm>
              <a:off x="7650" y="1498"/>
              <a:ext cx="25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"/>
                </a:cxn>
                <a:cxn ang="0">
                  <a:pos x="5" y="74"/>
                </a:cxn>
                <a:cxn ang="0">
                  <a:pos x="15" y="99"/>
                </a:cxn>
                <a:cxn ang="0">
                  <a:pos x="25" y="109"/>
                </a:cxn>
              </a:cxnLst>
              <a:rect l="0" t="0" r="r" b="b"/>
              <a:pathLst>
                <a:path w="25" h="109">
                  <a:moveTo>
                    <a:pt x="0" y="0"/>
                  </a:moveTo>
                  <a:lnTo>
                    <a:pt x="0" y="39"/>
                  </a:lnTo>
                  <a:lnTo>
                    <a:pt x="5" y="74"/>
                  </a:lnTo>
                  <a:lnTo>
                    <a:pt x="15" y="99"/>
                  </a:lnTo>
                  <a:lnTo>
                    <a:pt x="25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2" name="Freeform 88"/>
            <p:cNvSpPr>
              <a:spLocks/>
            </p:cNvSpPr>
            <p:nvPr/>
          </p:nvSpPr>
          <p:spPr bwMode="auto">
            <a:xfrm>
              <a:off x="7755" y="1498"/>
              <a:ext cx="30" cy="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9"/>
                </a:cxn>
                <a:cxn ang="0">
                  <a:pos x="10" y="114"/>
                </a:cxn>
                <a:cxn ang="0">
                  <a:pos x="15" y="159"/>
                </a:cxn>
                <a:cxn ang="0">
                  <a:pos x="20" y="189"/>
                </a:cxn>
                <a:cxn ang="0">
                  <a:pos x="30" y="199"/>
                </a:cxn>
              </a:cxnLst>
              <a:rect l="0" t="0" r="r" b="b"/>
              <a:pathLst>
                <a:path w="30" h="199">
                  <a:moveTo>
                    <a:pt x="0" y="0"/>
                  </a:moveTo>
                  <a:lnTo>
                    <a:pt x="5" y="59"/>
                  </a:lnTo>
                  <a:lnTo>
                    <a:pt x="10" y="114"/>
                  </a:lnTo>
                  <a:lnTo>
                    <a:pt x="15" y="159"/>
                  </a:lnTo>
                  <a:lnTo>
                    <a:pt x="20" y="189"/>
                  </a:lnTo>
                  <a:lnTo>
                    <a:pt x="30" y="1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1" name="Freeform 87"/>
            <p:cNvSpPr>
              <a:spLocks/>
            </p:cNvSpPr>
            <p:nvPr/>
          </p:nvSpPr>
          <p:spPr bwMode="auto">
            <a:xfrm>
              <a:off x="7840" y="1288"/>
              <a:ext cx="30" cy="210"/>
            </a:xfrm>
            <a:custGeom>
              <a:avLst/>
              <a:gdLst/>
              <a:ahLst/>
              <a:cxnLst>
                <a:cxn ang="0">
                  <a:pos x="30" y="210"/>
                </a:cxn>
                <a:cxn ang="0">
                  <a:pos x="25" y="150"/>
                </a:cxn>
                <a:cxn ang="0">
                  <a:pos x="20" y="90"/>
                </a:cxn>
                <a:cxn ang="0">
                  <a:pos x="15" y="4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30" h="210">
                  <a:moveTo>
                    <a:pt x="30" y="210"/>
                  </a:moveTo>
                  <a:lnTo>
                    <a:pt x="25" y="150"/>
                  </a:lnTo>
                  <a:lnTo>
                    <a:pt x="20" y="90"/>
                  </a:lnTo>
                  <a:lnTo>
                    <a:pt x="15" y="4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0" name="Freeform 86"/>
            <p:cNvSpPr>
              <a:spLocks/>
            </p:cNvSpPr>
            <p:nvPr/>
          </p:nvSpPr>
          <p:spPr bwMode="auto">
            <a:xfrm>
              <a:off x="7870" y="1498"/>
              <a:ext cx="25" cy="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"/>
                </a:cxn>
                <a:cxn ang="0">
                  <a:pos x="5" y="109"/>
                </a:cxn>
                <a:cxn ang="0">
                  <a:pos x="10" y="154"/>
                </a:cxn>
                <a:cxn ang="0">
                  <a:pos x="15" y="184"/>
                </a:cxn>
                <a:cxn ang="0">
                  <a:pos x="25" y="194"/>
                </a:cxn>
              </a:cxnLst>
              <a:rect l="0" t="0" r="r" b="b"/>
              <a:pathLst>
                <a:path w="25" h="194">
                  <a:moveTo>
                    <a:pt x="0" y="0"/>
                  </a:moveTo>
                  <a:lnTo>
                    <a:pt x="0" y="59"/>
                  </a:lnTo>
                  <a:lnTo>
                    <a:pt x="5" y="109"/>
                  </a:lnTo>
                  <a:lnTo>
                    <a:pt x="10" y="154"/>
                  </a:lnTo>
                  <a:lnTo>
                    <a:pt x="15" y="184"/>
                  </a:lnTo>
                  <a:lnTo>
                    <a:pt x="25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9" name="Freeform 85"/>
            <p:cNvSpPr>
              <a:spLocks/>
            </p:cNvSpPr>
            <p:nvPr/>
          </p:nvSpPr>
          <p:spPr bwMode="auto">
            <a:xfrm>
              <a:off x="7950" y="1388"/>
              <a:ext cx="30" cy="110"/>
            </a:xfrm>
            <a:custGeom>
              <a:avLst/>
              <a:gdLst/>
              <a:ahLst/>
              <a:cxnLst>
                <a:cxn ang="0">
                  <a:pos x="30" y="110"/>
                </a:cxn>
                <a:cxn ang="0">
                  <a:pos x="25" y="70"/>
                </a:cxn>
                <a:cxn ang="0">
                  <a:pos x="20" y="35"/>
                </a:cxn>
                <a:cxn ang="0">
                  <a:pos x="15" y="10"/>
                </a:cxn>
                <a:cxn ang="0">
                  <a:pos x="0" y="0"/>
                </a:cxn>
              </a:cxnLst>
              <a:rect l="0" t="0" r="r" b="b"/>
              <a:pathLst>
                <a:path w="30" h="110">
                  <a:moveTo>
                    <a:pt x="30" y="110"/>
                  </a:moveTo>
                  <a:lnTo>
                    <a:pt x="25" y="70"/>
                  </a:lnTo>
                  <a:lnTo>
                    <a:pt x="20" y="35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8" name="Freeform 84"/>
            <p:cNvSpPr>
              <a:spLocks/>
            </p:cNvSpPr>
            <p:nvPr/>
          </p:nvSpPr>
          <p:spPr bwMode="auto">
            <a:xfrm>
              <a:off x="8060" y="1428"/>
              <a:ext cx="30" cy="70"/>
            </a:xfrm>
            <a:custGeom>
              <a:avLst/>
              <a:gdLst/>
              <a:ahLst/>
              <a:cxnLst>
                <a:cxn ang="0">
                  <a:pos x="30" y="70"/>
                </a:cxn>
                <a:cxn ang="0">
                  <a:pos x="25" y="55"/>
                </a:cxn>
                <a:cxn ang="0">
                  <a:pos x="25" y="35"/>
                </a:cxn>
                <a:cxn ang="0">
                  <a:pos x="20" y="20"/>
                </a:cxn>
                <a:cxn ang="0">
                  <a:pos x="15" y="10"/>
                </a:cxn>
                <a:cxn ang="0">
                  <a:pos x="10" y="0"/>
                </a:cxn>
                <a:cxn ang="0">
                  <a:pos x="0" y="0"/>
                </a:cxn>
              </a:cxnLst>
              <a:rect l="0" t="0" r="r" b="b"/>
              <a:pathLst>
                <a:path w="30" h="70">
                  <a:moveTo>
                    <a:pt x="30" y="70"/>
                  </a:moveTo>
                  <a:lnTo>
                    <a:pt x="25" y="55"/>
                  </a:lnTo>
                  <a:lnTo>
                    <a:pt x="25" y="35"/>
                  </a:lnTo>
                  <a:lnTo>
                    <a:pt x="20" y="20"/>
                  </a:lnTo>
                  <a:lnTo>
                    <a:pt x="15" y="1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7" name="Freeform 83"/>
            <p:cNvSpPr>
              <a:spLocks/>
            </p:cNvSpPr>
            <p:nvPr/>
          </p:nvSpPr>
          <p:spPr bwMode="auto">
            <a:xfrm>
              <a:off x="8175" y="1323"/>
              <a:ext cx="25" cy="175"/>
            </a:xfrm>
            <a:custGeom>
              <a:avLst/>
              <a:gdLst/>
              <a:ahLst/>
              <a:cxnLst>
                <a:cxn ang="0">
                  <a:pos x="25" y="175"/>
                </a:cxn>
                <a:cxn ang="0">
                  <a:pos x="20" y="110"/>
                </a:cxn>
                <a:cxn ang="0">
                  <a:pos x="15" y="5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25" h="175">
                  <a:moveTo>
                    <a:pt x="25" y="175"/>
                  </a:moveTo>
                  <a:lnTo>
                    <a:pt x="20" y="110"/>
                  </a:lnTo>
                  <a:lnTo>
                    <a:pt x="15" y="55"/>
                  </a:lnTo>
                  <a:lnTo>
                    <a:pt x="10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6" name="Freeform 82"/>
            <p:cNvSpPr>
              <a:spLocks/>
            </p:cNvSpPr>
            <p:nvPr/>
          </p:nvSpPr>
          <p:spPr bwMode="auto">
            <a:xfrm>
              <a:off x="8285" y="1313"/>
              <a:ext cx="25" cy="185"/>
            </a:xfrm>
            <a:custGeom>
              <a:avLst/>
              <a:gdLst/>
              <a:ahLst/>
              <a:cxnLst>
                <a:cxn ang="0">
                  <a:pos x="25" y="185"/>
                </a:cxn>
                <a:cxn ang="0">
                  <a:pos x="25" y="130"/>
                </a:cxn>
                <a:cxn ang="0">
                  <a:pos x="20" y="80"/>
                </a:cxn>
                <a:cxn ang="0">
                  <a:pos x="15" y="40"/>
                </a:cxn>
                <a:cxn ang="0">
                  <a:pos x="10" y="10"/>
                </a:cxn>
                <a:cxn ang="0">
                  <a:pos x="0" y="0"/>
                </a:cxn>
              </a:cxnLst>
              <a:rect l="0" t="0" r="r" b="b"/>
              <a:pathLst>
                <a:path w="25" h="185">
                  <a:moveTo>
                    <a:pt x="25" y="185"/>
                  </a:moveTo>
                  <a:lnTo>
                    <a:pt x="25" y="130"/>
                  </a:lnTo>
                  <a:lnTo>
                    <a:pt x="20" y="80"/>
                  </a:lnTo>
                  <a:lnTo>
                    <a:pt x="15" y="4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5" name="Freeform 81"/>
            <p:cNvSpPr>
              <a:spLocks/>
            </p:cNvSpPr>
            <p:nvPr/>
          </p:nvSpPr>
          <p:spPr bwMode="auto">
            <a:xfrm>
              <a:off x="8310" y="1498"/>
              <a:ext cx="30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9"/>
                </a:cxn>
                <a:cxn ang="0">
                  <a:pos x="10" y="109"/>
                </a:cxn>
                <a:cxn ang="0">
                  <a:pos x="15" y="144"/>
                </a:cxn>
                <a:cxn ang="0">
                  <a:pos x="30" y="159"/>
                </a:cxn>
              </a:cxnLst>
              <a:rect l="0" t="0" r="r" b="b"/>
              <a:pathLst>
                <a:path w="30" h="159">
                  <a:moveTo>
                    <a:pt x="0" y="0"/>
                  </a:moveTo>
                  <a:lnTo>
                    <a:pt x="5" y="59"/>
                  </a:lnTo>
                  <a:lnTo>
                    <a:pt x="10" y="109"/>
                  </a:lnTo>
                  <a:lnTo>
                    <a:pt x="15" y="144"/>
                  </a:lnTo>
                  <a:lnTo>
                    <a:pt x="30" y="1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4" name="Freeform 80"/>
            <p:cNvSpPr>
              <a:spLocks/>
            </p:cNvSpPr>
            <p:nvPr/>
          </p:nvSpPr>
          <p:spPr bwMode="auto">
            <a:xfrm>
              <a:off x="8395" y="1413"/>
              <a:ext cx="25" cy="85"/>
            </a:xfrm>
            <a:custGeom>
              <a:avLst/>
              <a:gdLst/>
              <a:ahLst/>
              <a:cxnLst>
                <a:cxn ang="0">
                  <a:pos x="25" y="85"/>
                </a:cxn>
                <a:cxn ang="0">
                  <a:pos x="20" y="45"/>
                </a:cxn>
                <a:cxn ang="0">
                  <a:pos x="15" y="15"/>
                </a:cxn>
                <a:cxn ang="0">
                  <a:pos x="0" y="0"/>
                </a:cxn>
              </a:cxnLst>
              <a:rect l="0" t="0" r="r" b="b"/>
              <a:pathLst>
                <a:path w="25" h="85">
                  <a:moveTo>
                    <a:pt x="25" y="85"/>
                  </a:moveTo>
                  <a:lnTo>
                    <a:pt x="20" y="45"/>
                  </a:lnTo>
                  <a:lnTo>
                    <a:pt x="15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3" name="Freeform 79"/>
            <p:cNvSpPr>
              <a:spLocks/>
            </p:cNvSpPr>
            <p:nvPr/>
          </p:nvSpPr>
          <p:spPr bwMode="auto">
            <a:xfrm>
              <a:off x="7980" y="1498"/>
              <a:ext cx="25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9"/>
                </a:cxn>
                <a:cxn ang="0">
                  <a:pos x="10" y="69"/>
                </a:cxn>
                <a:cxn ang="0">
                  <a:pos x="25" y="84"/>
                </a:cxn>
              </a:cxnLst>
              <a:rect l="0" t="0" r="r" b="b"/>
              <a:pathLst>
                <a:path w="25" h="84">
                  <a:moveTo>
                    <a:pt x="0" y="0"/>
                  </a:moveTo>
                  <a:lnTo>
                    <a:pt x="5" y="39"/>
                  </a:lnTo>
                  <a:lnTo>
                    <a:pt x="10" y="69"/>
                  </a:lnTo>
                  <a:lnTo>
                    <a:pt x="25" y="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2" name="Freeform 78"/>
            <p:cNvSpPr>
              <a:spLocks/>
            </p:cNvSpPr>
            <p:nvPr/>
          </p:nvSpPr>
          <p:spPr bwMode="auto">
            <a:xfrm>
              <a:off x="8090" y="1498"/>
              <a:ext cx="30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4"/>
                </a:cxn>
                <a:cxn ang="0">
                  <a:pos x="10" y="99"/>
                </a:cxn>
                <a:cxn ang="0">
                  <a:pos x="15" y="134"/>
                </a:cxn>
                <a:cxn ang="0">
                  <a:pos x="30" y="144"/>
                </a:cxn>
              </a:cxnLst>
              <a:rect l="0" t="0" r="r" b="b"/>
              <a:pathLst>
                <a:path w="30" h="144">
                  <a:moveTo>
                    <a:pt x="0" y="0"/>
                  </a:moveTo>
                  <a:lnTo>
                    <a:pt x="5" y="54"/>
                  </a:lnTo>
                  <a:lnTo>
                    <a:pt x="10" y="99"/>
                  </a:lnTo>
                  <a:lnTo>
                    <a:pt x="15" y="134"/>
                  </a:lnTo>
                  <a:lnTo>
                    <a:pt x="3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1" name="Freeform 77"/>
            <p:cNvSpPr>
              <a:spLocks/>
            </p:cNvSpPr>
            <p:nvPr/>
          </p:nvSpPr>
          <p:spPr bwMode="auto">
            <a:xfrm>
              <a:off x="8200" y="1498"/>
              <a:ext cx="30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4"/>
                </a:cxn>
                <a:cxn ang="0">
                  <a:pos x="5" y="124"/>
                </a:cxn>
                <a:cxn ang="0">
                  <a:pos x="10" y="174"/>
                </a:cxn>
                <a:cxn ang="0">
                  <a:pos x="20" y="204"/>
                </a:cxn>
                <a:cxn ang="0">
                  <a:pos x="30" y="214"/>
                </a:cxn>
              </a:cxnLst>
              <a:rect l="0" t="0" r="r" b="b"/>
              <a:pathLst>
                <a:path w="30" h="214">
                  <a:moveTo>
                    <a:pt x="0" y="0"/>
                  </a:moveTo>
                  <a:lnTo>
                    <a:pt x="5" y="64"/>
                  </a:lnTo>
                  <a:lnTo>
                    <a:pt x="5" y="124"/>
                  </a:lnTo>
                  <a:lnTo>
                    <a:pt x="10" y="174"/>
                  </a:lnTo>
                  <a:lnTo>
                    <a:pt x="20" y="204"/>
                  </a:lnTo>
                  <a:lnTo>
                    <a:pt x="30" y="2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0" name="Freeform 76"/>
            <p:cNvSpPr>
              <a:spLocks/>
            </p:cNvSpPr>
            <p:nvPr/>
          </p:nvSpPr>
          <p:spPr bwMode="auto">
            <a:xfrm>
              <a:off x="7625" y="1293"/>
              <a:ext cx="200" cy="14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0" y="130"/>
                </a:cxn>
                <a:cxn ang="0">
                  <a:pos x="45" y="105"/>
                </a:cxn>
                <a:cxn ang="0">
                  <a:pos x="80" y="70"/>
                </a:cxn>
                <a:cxn ang="0">
                  <a:pos x="120" y="35"/>
                </a:cxn>
                <a:cxn ang="0">
                  <a:pos x="160" y="5"/>
                </a:cxn>
                <a:cxn ang="0">
                  <a:pos x="200" y="0"/>
                </a:cxn>
              </a:cxnLst>
              <a:rect l="0" t="0" r="r" b="b"/>
              <a:pathLst>
                <a:path w="200" h="145">
                  <a:moveTo>
                    <a:pt x="0" y="145"/>
                  </a:moveTo>
                  <a:lnTo>
                    <a:pt x="20" y="130"/>
                  </a:lnTo>
                  <a:lnTo>
                    <a:pt x="45" y="105"/>
                  </a:lnTo>
                  <a:lnTo>
                    <a:pt x="80" y="70"/>
                  </a:lnTo>
                  <a:lnTo>
                    <a:pt x="120" y="35"/>
                  </a:lnTo>
                  <a:lnTo>
                    <a:pt x="160" y="5"/>
                  </a:lnTo>
                  <a:lnTo>
                    <a:pt x="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9" name="Freeform 75"/>
            <p:cNvSpPr>
              <a:spLocks/>
            </p:cNvSpPr>
            <p:nvPr/>
          </p:nvSpPr>
          <p:spPr bwMode="auto">
            <a:xfrm>
              <a:off x="8230" y="1293"/>
              <a:ext cx="200" cy="145"/>
            </a:xfrm>
            <a:custGeom>
              <a:avLst/>
              <a:gdLst/>
              <a:ahLst/>
              <a:cxnLst>
                <a:cxn ang="0">
                  <a:pos x="200" y="145"/>
                </a:cxn>
                <a:cxn ang="0">
                  <a:pos x="180" y="130"/>
                </a:cxn>
                <a:cxn ang="0">
                  <a:pos x="155" y="105"/>
                </a:cxn>
                <a:cxn ang="0">
                  <a:pos x="120" y="70"/>
                </a:cxn>
                <a:cxn ang="0">
                  <a:pos x="85" y="35"/>
                </a:cxn>
                <a:cxn ang="0">
                  <a:pos x="40" y="5"/>
                </a:cxn>
                <a:cxn ang="0">
                  <a:pos x="0" y="0"/>
                </a:cxn>
              </a:cxnLst>
              <a:rect l="0" t="0" r="r" b="b"/>
              <a:pathLst>
                <a:path w="200" h="145">
                  <a:moveTo>
                    <a:pt x="200" y="145"/>
                  </a:moveTo>
                  <a:lnTo>
                    <a:pt x="180" y="130"/>
                  </a:lnTo>
                  <a:lnTo>
                    <a:pt x="155" y="105"/>
                  </a:lnTo>
                  <a:lnTo>
                    <a:pt x="120" y="70"/>
                  </a:lnTo>
                  <a:lnTo>
                    <a:pt x="85" y="35"/>
                  </a:lnTo>
                  <a:lnTo>
                    <a:pt x="40" y="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8" name="Freeform 74"/>
            <p:cNvSpPr>
              <a:spLocks/>
            </p:cNvSpPr>
            <p:nvPr/>
          </p:nvSpPr>
          <p:spPr bwMode="auto">
            <a:xfrm>
              <a:off x="7825" y="1293"/>
              <a:ext cx="205" cy="145"/>
            </a:xfrm>
            <a:custGeom>
              <a:avLst/>
              <a:gdLst/>
              <a:ahLst/>
              <a:cxnLst>
                <a:cxn ang="0">
                  <a:pos x="205" y="145"/>
                </a:cxn>
                <a:cxn ang="0">
                  <a:pos x="175" y="130"/>
                </a:cxn>
                <a:cxn ang="0">
                  <a:pos x="140" y="105"/>
                </a:cxn>
                <a:cxn ang="0">
                  <a:pos x="110" y="70"/>
                </a:cxn>
                <a:cxn ang="0">
                  <a:pos x="75" y="35"/>
                </a:cxn>
                <a:cxn ang="0">
                  <a:pos x="40" y="5"/>
                </a:cxn>
                <a:cxn ang="0">
                  <a:pos x="0" y="0"/>
                </a:cxn>
              </a:cxnLst>
              <a:rect l="0" t="0" r="r" b="b"/>
              <a:pathLst>
                <a:path w="205" h="145">
                  <a:moveTo>
                    <a:pt x="205" y="145"/>
                  </a:moveTo>
                  <a:lnTo>
                    <a:pt x="175" y="130"/>
                  </a:lnTo>
                  <a:lnTo>
                    <a:pt x="140" y="105"/>
                  </a:lnTo>
                  <a:lnTo>
                    <a:pt x="110" y="70"/>
                  </a:lnTo>
                  <a:lnTo>
                    <a:pt x="75" y="35"/>
                  </a:lnTo>
                  <a:lnTo>
                    <a:pt x="40" y="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7" name="Freeform 73"/>
            <p:cNvSpPr>
              <a:spLocks/>
            </p:cNvSpPr>
            <p:nvPr/>
          </p:nvSpPr>
          <p:spPr bwMode="auto">
            <a:xfrm>
              <a:off x="8030" y="1293"/>
              <a:ext cx="200" cy="14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30" y="130"/>
                </a:cxn>
                <a:cxn ang="0">
                  <a:pos x="60" y="105"/>
                </a:cxn>
                <a:cxn ang="0">
                  <a:pos x="90" y="70"/>
                </a:cxn>
                <a:cxn ang="0">
                  <a:pos x="125" y="35"/>
                </a:cxn>
                <a:cxn ang="0">
                  <a:pos x="160" y="5"/>
                </a:cxn>
                <a:cxn ang="0">
                  <a:pos x="200" y="0"/>
                </a:cxn>
              </a:cxnLst>
              <a:rect l="0" t="0" r="r" b="b"/>
              <a:pathLst>
                <a:path w="200" h="145">
                  <a:moveTo>
                    <a:pt x="0" y="145"/>
                  </a:moveTo>
                  <a:lnTo>
                    <a:pt x="30" y="130"/>
                  </a:lnTo>
                  <a:lnTo>
                    <a:pt x="60" y="105"/>
                  </a:lnTo>
                  <a:lnTo>
                    <a:pt x="90" y="70"/>
                  </a:lnTo>
                  <a:lnTo>
                    <a:pt x="125" y="35"/>
                  </a:lnTo>
                  <a:lnTo>
                    <a:pt x="160" y="5"/>
                  </a:lnTo>
                  <a:lnTo>
                    <a:pt x="20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6" name="Freeform 72"/>
            <p:cNvSpPr>
              <a:spLocks/>
            </p:cNvSpPr>
            <p:nvPr/>
          </p:nvSpPr>
          <p:spPr bwMode="auto">
            <a:xfrm>
              <a:off x="7625" y="1572"/>
              <a:ext cx="200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5"/>
                </a:cxn>
                <a:cxn ang="0">
                  <a:pos x="45" y="45"/>
                </a:cxn>
                <a:cxn ang="0">
                  <a:pos x="80" y="80"/>
                </a:cxn>
                <a:cxn ang="0">
                  <a:pos x="120" y="115"/>
                </a:cxn>
                <a:cxn ang="0">
                  <a:pos x="160" y="140"/>
                </a:cxn>
                <a:cxn ang="0">
                  <a:pos x="200" y="150"/>
                </a:cxn>
              </a:cxnLst>
              <a:rect l="0" t="0" r="r" b="b"/>
              <a:pathLst>
                <a:path w="200" h="150">
                  <a:moveTo>
                    <a:pt x="0" y="0"/>
                  </a:moveTo>
                  <a:lnTo>
                    <a:pt x="20" y="15"/>
                  </a:lnTo>
                  <a:lnTo>
                    <a:pt x="45" y="45"/>
                  </a:lnTo>
                  <a:lnTo>
                    <a:pt x="80" y="80"/>
                  </a:lnTo>
                  <a:lnTo>
                    <a:pt x="120" y="115"/>
                  </a:lnTo>
                  <a:lnTo>
                    <a:pt x="160" y="140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5" name="Freeform 71"/>
            <p:cNvSpPr>
              <a:spLocks/>
            </p:cNvSpPr>
            <p:nvPr/>
          </p:nvSpPr>
          <p:spPr bwMode="auto">
            <a:xfrm>
              <a:off x="8230" y="1572"/>
              <a:ext cx="200" cy="15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80" y="15"/>
                </a:cxn>
                <a:cxn ang="0">
                  <a:pos x="155" y="45"/>
                </a:cxn>
                <a:cxn ang="0">
                  <a:pos x="120" y="80"/>
                </a:cxn>
                <a:cxn ang="0">
                  <a:pos x="85" y="115"/>
                </a:cxn>
                <a:cxn ang="0">
                  <a:pos x="40" y="140"/>
                </a:cxn>
                <a:cxn ang="0">
                  <a:pos x="0" y="150"/>
                </a:cxn>
              </a:cxnLst>
              <a:rect l="0" t="0" r="r" b="b"/>
              <a:pathLst>
                <a:path w="200" h="150">
                  <a:moveTo>
                    <a:pt x="200" y="0"/>
                  </a:moveTo>
                  <a:lnTo>
                    <a:pt x="180" y="15"/>
                  </a:lnTo>
                  <a:lnTo>
                    <a:pt x="155" y="45"/>
                  </a:lnTo>
                  <a:lnTo>
                    <a:pt x="120" y="80"/>
                  </a:lnTo>
                  <a:lnTo>
                    <a:pt x="85" y="115"/>
                  </a:lnTo>
                  <a:lnTo>
                    <a:pt x="40" y="140"/>
                  </a:lnTo>
                  <a:lnTo>
                    <a:pt x="0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4" name="Freeform 70"/>
            <p:cNvSpPr>
              <a:spLocks/>
            </p:cNvSpPr>
            <p:nvPr/>
          </p:nvSpPr>
          <p:spPr bwMode="auto">
            <a:xfrm>
              <a:off x="7825" y="1572"/>
              <a:ext cx="205" cy="150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75" y="15"/>
                </a:cxn>
                <a:cxn ang="0">
                  <a:pos x="140" y="45"/>
                </a:cxn>
                <a:cxn ang="0">
                  <a:pos x="110" y="80"/>
                </a:cxn>
                <a:cxn ang="0">
                  <a:pos x="75" y="115"/>
                </a:cxn>
                <a:cxn ang="0">
                  <a:pos x="40" y="140"/>
                </a:cxn>
                <a:cxn ang="0">
                  <a:pos x="0" y="150"/>
                </a:cxn>
              </a:cxnLst>
              <a:rect l="0" t="0" r="r" b="b"/>
              <a:pathLst>
                <a:path w="205" h="150">
                  <a:moveTo>
                    <a:pt x="205" y="0"/>
                  </a:moveTo>
                  <a:lnTo>
                    <a:pt x="175" y="15"/>
                  </a:lnTo>
                  <a:lnTo>
                    <a:pt x="140" y="45"/>
                  </a:lnTo>
                  <a:lnTo>
                    <a:pt x="110" y="80"/>
                  </a:lnTo>
                  <a:lnTo>
                    <a:pt x="75" y="115"/>
                  </a:lnTo>
                  <a:lnTo>
                    <a:pt x="40" y="140"/>
                  </a:lnTo>
                  <a:lnTo>
                    <a:pt x="0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3" name="Freeform 69"/>
            <p:cNvSpPr>
              <a:spLocks/>
            </p:cNvSpPr>
            <p:nvPr/>
          </p:nvSpPr>
          <p:spPr bwMode="auto">
            <a:xfrm>
              <a:off x="8030" y="1572"/>
              <a:ext cx="200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60" y="45"/>
                </a:cxn>
                <a:cxn ang="0">
                  <a:pos x="90" y="80"/>
                </a:cxn>
                <a:cxn ang="0">
                  <a:pos x="125" y="115"/>
                </a:cxn>
                <a:cxn ang="0">
                  <a:pos x="160" y="140"/>
                </a:cxn>
                <a:cxn ang="0">
                  <a:pos x="200" y="150"/>
                </a:cxn>
              </a:cxnLst>
              <a:rect l="0" t="0" r="r" b="b"/>
              <a:pathLst>
                <a:path w="200" h="150">
                  <a:moveTo>
                    <a:pt x="0" y="0"/>
                  </a:moveTo>
                  <a:lnTo>
                    <a:pt x="30" y="15"/>
                  </a:lnTo>
                  <a:lnTo>
                    <a:pt x="60" y="45"/>
                  </a:lnTo>
                  <a:lnTo>
                    <a:pt x="90" y="80"/>
                  </a:lnTo>
                  <a:lnTo>
                    <a:pt x="125" y="115"/>
                  </a:lnTo>
                  <a:lnTo>
                    <a:pt x="160" y="140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2" name="Freeform 68"/>
            <p:cNvSpPr>
              <a:spLocks noEditPoints="1"/>
            </p:cNvSpPr>
            <p:nvPr/>
          </p:nvSpPr>
          <p:spPr bwMode="auto">
            <a:xfrm>
              <a:off x="7900" y="125"/>
              <a:ext cx="120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50" y="0"/>
                </a:cxn>
                <a:cxn ang="0">
                  <a:pos x="65" y="0"/>
                </a:cxn>
                <a:cxn ang="0">
                  <a:pos x="120" y="125"/>
                </a:cxn>
                <a:cxn ang="0">
                  <a:pos x="100" y="125"/>
                </a:cxn>
                <a:cxn ang="0">
                  <a:pos x="85" y="90"/>
                </a:cxn>
                <a:cxn ang="0">
                  <a:pos x="30" y="90"/>
                </a:cxn>
                <a:cxn ang="0">
                  <a:pos x="15" y="125"/>
                </a:cxn>
                <a:cxn ang="0">
                  <a:pos x="0" y="125"/>
                </a:cxn>
                <a:cxn ang="0">
                  <a:pos x="35" y="75"/>
                </a:cxn>
                <a:cxn ang="0">
                  <a:pos x="80" y="75"/>
                </a:cxn>
                <a:cxn ang="0">
                  <a:pos x="65" y="40"/>
                </a:cxn>
                <a:cxn ang="0">
                  <a:pos x="60" y="25"/>
                </a:cxn>
                <a:cxn ang="0">
                  <a:pos x="55" y="10"/>
                </a:cxn>
                <a:cxn ang="0">
                  <a:pos x="55" y="25"/>
                </a:cxn>
                <a:cxn ang="0">
                  <a:pos x="50" y="35"/>
                </a:cxn>
                <a:cxn ang="0">
                  <a:pos x="35" y="75"/>
                </a:cxn>
              </a:cxnLst>
              <a:rect l="0" t="0" r="r" b="b"/>
              <a:pathLst>
                <a:path w="120" h="125">
                  <a:moveTo>
                    <a:pt x="0" y="125"/>
                  </a:moveTo>
                  <a:lnTo>
                    <a:pt x="50" y="0"/>
                  </a:lnTo>
                  <a:lnTo>
                    <a:pt x="65" y="0"/>
                  </a:lnTo>
                  <a:lnTo>
                    <a:pt x="120" y="125"/>
                  </a:lnTo>
                  <a:lnTo>
                    <a:pt x="100" y="125"/>
                  </a:lnTo>
                  <a:lnTo>
                    <a:pt x="85" y="90"/>
                  </a:lnTo>
                  <a:lnTo>
                    <a:pt x="30" y="90"/>
                  </a:lnTo>
                  <a:lnTo>
                    <a:pt x="15" y="125"/>
                  </a:lnTo>
                  <a:lnTo>
                    <a:pt x="0" y="125"/>
                  </a:lnTo>
                  <a:close/>
                  <a:moveTo>
                    <a:pt x="35" y="75"/>
                  </a:moveTo>
                  <a:lnTo>
                    <a:pt x="80" y="75"/>
                  </a:lnTo>
                  <a:lnTo>
                    <a:pt x="65" y="40"/>
                  </a:lnTo>
                  <a:lnTo>
                    <a:pt x="60" y="25"/>
                  </a:lnTo>
                  <a:lnTo>
                    <a:pt x="55" y="10"/>
                  </a:lnTo>
                  <a:lnTo>
                    <a:pt x="55" y="25"/>
                  </a:lnTo>
                  <a:lnTo>
                    <a:pt x="50" y="35"/>
                  </a:lnTo>
                  <a:lnTo>
                    <a:pt x="35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1" name="Freeform 67"/>
            <p:cNvSpPr>
              <a:spLocks/>
            </p:cNvSpPr>
            <p:nvPr/>
          </p:nvSpPr>
          <p:spPr bwMode="auto">
            <a:xfrm>
              <a:off x="8030" y="155"/>
              <a:ext cx="75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15"/>
                </a:cxn>
                <a:cxn ang="0">
                  <a:pos x="25" y="10"/>
                </a:cxn>
                <a:cxn ang="0">
                  <a:pos x="35" y="5"/>
                </a:cxn>
                <a:cxn ang="0">
                  <a:pos x="45" y="0"/>
                </a:cxn>
                <a:cxn ang="0">
                  <a:pos x="55" y="5"/>
                </a:cxn>
                <a:cxn ang="0">
                  <a:pos x="60" y="5"/>
                </a:cxn>
                <a:cxn ang="0">
                  <a:pos x="65" y="10"/>
                </a:cxn>
                <a:cxn ang="0">
                  <a:pos x="70" y="15"/>
                </a:cxn>
                <a:cxn ang="0">
                  <a:pos x="75" y="20"/>
                </a:cxn>
                <a:cxn ang="0">
                  <a:pos x="75" y="25"/>
                </a:cxn>
                <a:cxn ang="0">
                  <a:pos x="75" y="30"/>
                </a:cxn>
                <a:cxn ang="0">
                  <a:pos x="75" y="40"/>
                </a:cxn>
                <a:cxn ang="0">
                  <a:pos x="75" y="95"/>
                </a:cxn>
                <a:cxn ang="0">
                  <a:pos x="60" y="95"/>
                </a:cxn>
                <a:cxn ang="0">
                  <a:pos x="60" y="40"/>
                </a:cxn>
                <a:cxn ang="0">
                  <a:pos x="60" y="30"/>
                </a:cxn>
                <a:cxn ang="0">
                  <a:pos x="60" y="25"/>
                </a:cxn>
                <a:cxn ang="0">
                  <a:pos x="55" y="20"/>
                </a:cxn>
                <a:cxn ang="0">
                  <a:pos x="55" y="20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5" y="20"/>
                </a:cxn>
                <a:cxn ang="0">
                  <a:pos x="20" y="30"/>
                </a:cxn>
                <a:cxn ang="0">
                  <a:pos x="15" y="45"/>
                </a:cxn>
                <a:cxn ang="0">
                  <a:pos x="15" y="95"/>
                </a:cxn>
                <a:cxn ang="0">
                  <a:pos x="0" y="95"/>
                </a:cxn>
              </a:cxnLst>
              <a:rect l="0" t="0" r="r" b="b"/>
              <a:pathLst>
                <a:path w="75" h="95">
                  <a:moveTo>
                    <a:pt x="0" y="95"/>
                  </a:moveTo>
                  <a:lnTo>
                    <a:pt x="0" y="5"/>
                  </a:lnTo>
                  <a:lnTo>
                    <a:pt x="15" y="5"/>
                  </a:lnTo>
                  <a:lnTo>
                    <a:pt x="15" y="15"/>
                  </a:lnTo>
                  <a:lnTo>
                    <a:pt x="25" y="10"/>
                  </a:lnTo>
                  <a:lnTo>
                    <a:pt x="35" y="5"/>
                  </a:lnTo>
                  <a:lnTo>
                    <a:pt x="45" y="0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5" y="20"/>
                  </a:lnTo>
                  <a:lnTo>
                    <a:pt x="75" y="25"/>
                  </a:lnTo>
                  <a:lnTo>
                    <a:pt x="75" y="30"/>
                  </a:lnTo>
                  <a:lnTo>
                    <a:pt x="75" y="40"/>
                  </a:lnTo>
                  <a:lnTo>
                    <a:pt x="75" y="95"/>
                  </a:lnTo>
                  <a:lnTo>
                    <a:pt x="60" y="95"/>
                  </a:lnTo>
                  <a:lnTo>
                    <a:pt x="60" y="4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5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20" y="30"/>
                  </a:lnTo>
                  <a:lnTo>
                    <a:pt x="15" y="45"/>
                  </a:lnTo>
                  <a:lnTo>
                    <a:pt x="15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0" name="Freeform 66"/>
            <p:cNvSpPr>
              <a:spLocks/>
            </p:cNvSpPr>
            <p:nvPr/>
          </p:nvSpPr>
          <p:spPr bwMode="auto">
            <a:xfrm>
              <a:off x="8120" y="125"/>
              <a:ext cx="50" cy="130"/>
            </a:xfrm>
            <a:custGeom>
              <a:avLst/>
              <a:gdLst/>
              <a:ahLst/>
              <a:cxnLst>
                <a:cxn ang="0">
                  <a:pos x="45" y="115"/>
                </a:cxn>
                <a:cxn ang="0">
                  <a:pos x="50" y="125"/>
                </a:cxn>
                <a:cxn ang="0">
                  <a:pos x="40" y="130"/>
                </a:cxn>
                <a:cxn ang="0">
                  <a:pos x="35" y="130"/>
                </a:cxn>
                <a:cxn ang="0">
                  <a:pos x="30" y="130"/>
                </a:cxn>
                <a:cxn ang="0">
                  <a:pos x="25" y="125"/>
                </a:cxn>
                <a:cxn ang="0">
                  <a:pos x="20" y="125"/>
                </a:cxn>
                <a:cxn ang="0">
                  <a:pos x="15" y="120"/>
                </a:cxn>
                <a:cxn ang="0">
                  <a:pos x="15" y="110"/>
                </a:cxn>
                <a:cxn ang="0">
                  <a:pos x="15" y="100"/>
                </a:cxn>
                <a:cxn ang="0">
                  <a:pos x="15" y="45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15" y="35"/>
                </a:cxn>
                <a:cxn ang="0">
                  <a:pos x="15" y="10"/>
                </a:cxn>
                <a:cxn ang="0">
                  <a:pos x="30" y="0"/>
                </a:cxn>
                <a:cxn ang="0">
                  <a:pos x="30" y="35"/>
                </a:cxn>
                <a:cxn ang="0">
                  <a:pos x="45" y="35"/>
                </a:cxn>
                <a:cxn ang="0">
                  <a:pos x="45" y="45"/>
                </a:cxn>
                <a:cxn ang="0">
                  <a:pos x="30" y="45"/>
                </a:cxn>
                <a:cxn ang="0">
                  <a:pos x="30" y="100"/>
                </a:cxn>
                <a:cxn ang="0">
                  <a:pos x="30" y="105"/>
                </a:cxn>
                <a:cxn ang="0">
                  <a:pos x="30" y="110"/>
                </a:cxn>
                <a:cxn ang="0">
                  <a:pos x="30" y="110"/>
                </a:cxn>
                <a:cxn ang="0">
                  <a:pos x="35" y="115"/>
                </a:cxn>
                <a:cxn ang="0">
                  <a:pos x="35" y="115"/>
                </a:cxn>
                <a:cxn ang="0">
                  <a:pos x="40" y="115"/>
                </a:cxn>
                <a:cxn ang="0">
                  <a:pos x="40" y="115"/>
                </a:cxn>
                <a:cxn ang="0">
                  <a:pos x="45" y="115"/>
                </a:cxn>
              </a:cxnLst>
              <a:rect l="0" t="0" r="r" b="b"/>
              <a:pathLst>
                <a:path w="50" h="130">
                  <a:moveTo>
                    <a:pt x="45" y="115"/>
                  </a:moveTo>
                  <a:lnTo>
                    <a:pt x="50" y="125"/>
                  </a:lnTo>
                  <a:lnTo>
                    <a:pt x="40" y="130"/>
                  </a:lnTo>
                  <a:lnTo>
                    <a:pt x="35" y="130"/>
                  </a:lnTo>
                  <a:lnTo>
                    <a:pt x="30" y="130"/>
                  </a:lnTo>
                  <a:lnTo>
                    <a:pt x="25" y="125"/>
                  </a:lnTo>
                  <a:lnTo>
                    <a:pt x="20" y="125"/>
                  </a:lnTo>
                  <a:lnTo>
                    <a:pt x="15" y="120"/>
                  </a:lnTo>
                  <a:lnTo>
                    <a:pt x="15" y="110"/>
                  </a:lnTo>
                  <a:lnTo>
                    <a:pt x="15" y="100"/>
                  </a:lnTo>
                  <a:lnTo>
                    <a:pt x="15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15" y="35"/>
                  </a:lnTo>
                  <a:lnTo>
                    <a:pt x="15" y="10"/>
                  </a:lnTo>
                  <a:lnTo>
                    <a:pt x="30" y="0"/>
                  </a:lnTo>
                  <a:lnTo>
                    <a:pt x="30" y="35"/>
                  </a:lnTo>
                  <a:lnTo>
                    <a:pt x="45" y="35"/>
                  </a:lnTo>
                  <a:lnTo>
                    <a:pt x="45" y="45"/>
                  </a:lnTo>
                  <a:lnTo>
                    <a:pt x="30" y="45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10"/>
                  </a:lnTo>
                  <a:lnTo>
                    <a:pt x="35" y="115"/>
                  </a:lnTo>
                  <a:lnTo>
                    <a:pt x="40" y="115"/>
                  </a:lnTo>
                  <a:lnTo>
                    <a:pt x="45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9" name="Freeform 65"/>
            <p:cNvSpPr>
              <a:spLocks noEditPoints="1"/>
            </p:cNvSpPr>
            <p:nvPr/>
          </p:nvSpPr>
          <p:spPr bwMode="auto">
            <a:xfrm>
              <a:off x="8175" y="155"/>
              <a:ext cx="85" cy="100"/>
            </a:xfrm>
            <a:custGeom>
              <a:avLst/>
              <a:gdLst/>
              <a:ahLst/>
              <a:cxnLst>
                <a:cxn ang="0">
                  <a:pos x="70" y="65"/>
                </a:cxn>
                <a:cxn ang="0">
                  <a:pos x="85" y="70"/>
                </a:cxn>
                <a:cxn ang="0">
                  <a:pos x="80" y="80"/>
                </a:cxn>
                <a:cxn ang="0">
                  <a:pos x="70" y="90"/>
                </a:cxn>
                <a:cxn ang="0">
                  <a:pos x="60" y="100"/>
                </a:cxn>
                <a:cxn ang="0">
                  <a:pos x="45" y="100"/>
                </a:cxn>
                <a:cxn ang="0">
                  <a:pos x="35" y="100"/>
                </a:cxn>
                <a:cxn ang="0">
                  <a:pos x="20" y="95"/>
                </a:cxn>
                <a:cxn ang="0">
                  <a:pos x="15" y="85"/>
                </a:cxn>
                <a:cxn ang="0">
                  <a:pos x="5" y="75"/>
                </a:cxn>
                <a:cxn ang="0">
                  <a:pos x="0" y="65"/>
                </a:cxn>
                <a:cxn ang="0">
                  <a:pos x="0" y="50"/>
                </a:cxn>
                <a:cxn ang="0">
                  <a:pos x="0" y="35"/>
                </a:cxn>
                <a:cxn ang="0">
                  <a:pos x="5" y="25"/>
                </a:cxn>
                <a:cxn ang="0">
                  <a:pos x="15" y="15"/>
                </a:cxn>
                <a:cxn ang="0">
                  <a:pos x="20" y="10"/>
                </a:cxn>
                <a:cxn ang="0">
                  <a:pos x="30" y="5"/>
                </a:cxn>
                <a:cxn ang="0">
                  <a:pos x="45" y="0"/>
                </a:cxn>
                <a:cxn ang="0">
                  <a:pos x="60" y="5"/>
                </a:cxn>
                <a:cxn ang="0">
                  <a:pos x="75" y="15"/>
                </a:cxn>
                <a:cxn ang="0">
                  <a:pos x="80" y="25"/>
                </a:cxn>
                <a:cxn ang="0">
                  <a:pos x="85" y="35"/>
                </a:cxn>
                <a:cxn ang="0">
                  <a:pos x="85" y="50"/>
                </a:cxn>
                <a:cxn ang="0">
                  <a:pos x="85" y="50"/>
                </a:cxn>
                <a:cxn ang="0">
                  <a:pos x="85" y="55"/>
                </a:cxn>
                <a:cxn ang="0">
                  <a:pos x="15" y="55"/>
                </a:cxn>
                <a:cxn ang="0">
                  <a:pos x="20" y="70"/>
                </a:cxn>
                <a:cxn ang="0">
                  <a:pos x="25" y="80"/>
                </a:cxn>
                <a:cxn ang="0">
                  <a:pos x="35" y="85"/>
                </a:cxn>
                <a:cxn ang="0">
                  <a:pos x="45" y="85"/>
                </a:cxn>
                <a:cxn ang="0">
                  <a:pos x="55" y="85"/>
                </a:cxn>
                <a:cxn ang="0">
                  <a:pos x="60" y="80"/>
                </a:cxn>
                <a:cxn ang="0">
                  <a:pos x="65" y="75"/>
                </a:cxn>
                <a:cxn ang="0">
                  <a:pos x="70" y="65"/>
                </a:cxn>
                <a:cxn ang="0">
                  <a:pos x="20" y="40"/>
                </a:cxn>
                <a:cxn ang="0">
                  <a:pos x="70" y="40"/>
                </a:cxn>
                <a:cxn ang="0">
                  <a:pos x="70" y="30"/>
                </a:cxn>
                <a:cxn ang="0">
                  <a:pos x="65" y="25"/>
                </a:cxn>
                <a:cxn ang="0">
                  <a:pos x="55" y="15"/>
                </a:cxn>
                <a:cxn ang="0">
                  <a:pos x="45" y="15"/>
                </a:cxn>
                <a:cxn ang="0">
                  <a:pos x="35" y="15"/>
                </a:cxn>
                <a:cxn ang="0">
                  <a:pos x="25" y="20"/>
                </a:cxn>
                <a:cxn ang="0">
                  <a:pos x="20" y="30"/>
                </a:cxn>
                <a:cxn ang="0">
                  <a:pos x="20" y="40"/>
                </a:cxn>
              </a:cxnLst>
              <a:rect l="0" t="0" r="r" b="b"/>
              <a:pathLst>
                <a:path w="85" h="100">
                  <a:moveTo>
                    <a:pt x="70" y="65"/>
                  </a:moveTo>
                  <a:lnTo>
                    <a:pt x="85" y="70"/>
                  </a:lnTo>
                  <a:lnTo>
                    <a:pt x="80" y="80"/>
                  </a:lnTo>
                  <a:lnTo>
                    <a:pt x="70" y="90"/>
                  </a:lnTo>
                  <a:lnTo>
                    <a:pt x="60" y="100"/>
                  </a:lnTo>
                  <a:lnTo>
                    <a:pt x="45" y="100"/>
                  </a:lnTo>
                  <a:lnTo>
                    <a:pt x="35" y="100"/>
                  </a:lnTo>
                  <a:lnTo>
                    <a:pt x="20" y="95"/>
                  </a:lnTo>
                  <a:lnTo>
                    <a:pt x="15" y="85"/>
                  </a:lnTo>
                  <a:lnTo>
                    <a:pt x="5" y="75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5" y="25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0" y="5"/>
                  </a:lnTo>
                  <a:lnTo>
                    <a:pt x="45" y="0"/>
                  </a:lnTo>
                  <a:lnTo>
                    <a:pt x="60" y="5"/>
                  </a:lnTo>
                  <a:lnTo>
                    <a:pt x="75" y="15"/>
                  </a:lnTo>
                  <a:lnTo>
                    <a:pt x="80" y="25"/>
                  </a:lnTo>
                  <a:lnTo>
                    <a:pt x="85" y="35"/>
                  </a:lnTo>
                  <a:lnTo>
                    <a:pt x="85" y="50"/>
                  </a:lnTo>
                  <a:lnTo>
                    <a:pt x="85" y="55"/>
                  </a:lnTo>
                  <a:lnTo>
                    <a:pt x="15" y="55"/>
                  </a:lnTo>
                  <a:lnTo>
                    <a:pt x="20" y="70"/>
                  </a:lnTo>
                  <a:lnTo>
                    <a:pt x="25" y="80"/>
                  </a:lnTo>
                  <a:lnTo>
                    <a:pt x="35" y="85"/>
                  </a:lnTo>
                  <a:lnTo>
                    <a:pt x="45" y="85"/>
                  </a:lnTo>
                  <a:lnTo>
                    <a:pt x="55" y="85"/>
                  </a:lnTo>
                  <a:lnTo>
                    <a:pt x="60" y="80"/>
                  </a:lnTo>
                  <a:lnTo>
                    <a:pt x="65" y="75"/>
                  </a:lnTo>
                  <a:lnTo>
                    <a:pt x="70" y="65"/>
                  </a:lnTo>
                  <a:close/>
                  <a:moveTo>
                    <a:pt x="20" y="40"/>
                  </a:moveTo>
                  <a:lnTo>
                    <a:pt x="70" y="40"/>
                  </a:lnTo>
                  <a:lnTo>
                    <a:pt x="70" y="30"/>
                  </a:lnTo>
                  <a:lnTo>
                    <a:pt x="65" y="25"/>
                  </a:lnTo>
                  <a:lnTo>
                    <a:pt x="55" y="15"/>
                  </a:lnTo>
                  <a:lnTo>
                    <a:pt x="45" y="15"/>
                  </a:lnTo>
                  <a:lnTo>
                    <a:pt x="35" y="15"/>
                  </a:lnTo>
                  <a:lnTo>
                    <a:pt x="25" y="20"/>
                  </a:lnTo>
                  <a:lnTo>
                    <a:pt x="20" y="3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8" name="Freeform 64"/>
            <p:cNvSpPr>
              <a:spLocks/>
            </p:cNvSpPr>
            <p:nvPr/>
          </p:nvSpPr>
          <p:spPr bwMode="auto">
            <a:xfrm>
              <a:off x="8280" y="155"/>
              <a:ext cx="75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15"/>
                </a:cxn>
                <a:cxn ang="0">
                  <a:pos x="25" y="10"/>
                </a:cxn>
                <a:cxn ang="0">
                  <a:pos x="35" y="5"/>
                </a:cxn>
                <a:cxn ang="0">
                  <a:pos x="45" y="0"/>
                </a:cxn>
                <a:cxn ang="0">
                  <a:pos x="55" y="5"/>
                </a:cxn>
                <a:cxn ang="0">
                  <a:pos x="60" y="5"/>
                </a:cxn>
                <a:cxn ang="0">
                  <a:pos x="65" y="10"/>
                </a:cxn>
                <a:cxn ang="0">
                  <a:pos x="70" y="15"/>
                </a:cxn>
                <a:cxn ang="0">
                  <a:pos x="75" y="20"/>
                </a:cxn>
                <a:cxn ang="0">
                  <a:pos x="75" y="25"/>
                </a:cxn>
                <a:cxn ang="0">
                  <a:pos x="75" y="30"/>
                </a:cxn>
                <a:cxn ang="0">
                  <a:pos x="75" y="40"/>
                </a:cxn>
                <a:cxn ang="0">
                  <a:pos x="75" y="95"/>
                </a:cxn>
                <a:cxn ang="0">
                  <a:pos x="60" y="95"/>
                </a:cxn>
                <a:cxn ang="0">
                  <a:pos x="60" y="40"/>
                </a:cxn>
                <a:cxn ang="0">
                  <a:pos x="60" y="30"/>
                </a:cxn>
                <a:cxn ang="0">
                  <a:pos x="60" y="25"/>
                </a:cxn>
                <a:cxn ang="0">
                  <a:pos x="55" y="20"/>
                </a:cxn>
                <a:cxn ang="0">
                  <a:pos x="55" y="20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5" y="20"/>
                </a:cxn>
                <a:cxn ang="0">
                  <a:pos x="20" y="30"/>
                </a:cxn>
                <a:cxn ang="0">
                  <a:pos x="15" y="45"/>
                </a:cxn>
                <a:cxn ang="0">
                  <a:pos x="15" y="95"/>
                </a:cxn>
                <a:cxn ang="0">
                  <a:pos x="0" y="95"/>
                </a:cxn>
              </a:cxnLst>
              <a:rect l="0" t="0" r="r" b="b"/>
              <a:pathLst>
                <a:path w="75" h="95">
                  <a:moveTo>
                    <a:pt x="0" y="95"/>
                  </a:moveTo>
                  <a:lnTo>
                    <a:pt x="0" y="5"/>
                  </a:lnTo>
                  <a:lnTo>
                    <a:pt x="15" y="5"/>
                  </a:lnTo>
                  <a:lnTo>
                    <a:pt x="15" y="15"/>
                  </a:lnTo>
                  <a:lnTo>
                    <a:pt x="25" y="10"/>
                  </a:lnTo>
                  <a:lnTo>
                    <a:pt x="35" y="5"/>
                  </a:lnTo>
                  <a:lnTo>
                    <a:pt x="45" y="0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5" y="20"/>
                  </a:lnTo>
                  <a:lnTo>
                    <a:pt x="75" y="25"/>
                  </a:lnTo>
                  <a:lnTo>
                    <a:pt x="75" y="30"/>
                  </a:lnTo>
                  <a:lnTo>
                    <a:pt x="75" y="40"/>
                  </a:lnTo>
                  <a:lnTo>
                    <a:pt x="75" y="95"/>
                  </a:lnTo>
                  <a:lnTo>
                    <a:pt x="60" y="95"/>
                  </a:lnTo>
                  <a:lnTo>
                    <a:pt x="60" y="4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5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20" y="30"/>
                  </a:lnTo>
                  <a:lnTo>
                    <a:pt x="15" y="45"/>
                  </a:lnTo>
                  <a:lnTo>
                    <a:pt x="15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7" name="Freeform 63"/>
            <p:cNvSpPr>
              <a:spLocks/>
            </p:cNvSpPr>
            <p:nvPr/>
          </p:nvSpPr>
          <p:spPr bwMode="auto">
            <a:xfrm>
              <a:off x="8380" y="155"/>
              <a:ext cx="75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15"/>
                </a:cxn>
                <a:cxn ang="0">
                  <a:pos x="25" y="10"/>
                </a:cxn>
                <a:cxn ang="0">
                  <a:pos x="35" y="5"/>
                </a:cxn>
                <a:cxn ang="0">
                  <a:pos x="45" y="0"/>
                </a:cxn>
                <a:cxn ang="0">
                  <a:pos x="55" y="5"/>
                </a:cxn>
                <a:cxn ang="0">
                  <a:pos x="60" y="5"/>
                </a:cxn>
                <a:cxn ang="0">
                  <a:pos x="65" y="10"/>
                </a:cxn>
                <a:cxn ang="0">
                  <a:pos x="70" y="15"/>
                </a:cxn>
                <a:cxn ang="0">
                  <a:pos x="75" y="20"/>
                </a:cxn>
                <a:cxn ang="0">
                  <a:pos x="75" y="25"/>
                </a:cxn>
                <a:cxn ang="0">
                  <a:pos x="75" y="30"/>
                </a:cxn>
                <a:cxn ang="0">
                  <a:pos x="75" y="40"/>
                </a:cxn>
                <a:cxn ang="0">
                  <a:pos x="75" y="95"/>
                </a:cxn>
                <a:cxn ang="0">
                  <a:pos x="60" y="95"/>
                </a:cxn>
                <a:cxn ang="0">
                  <a:pos x="60" y="40"/>
                </a:cxn>
                <a:cxn ang="0">
                  <a:pos x="60" y="30"/>
                </a:cxn>
                <a:cxn ang="0">
                  <a:pos x="60" y="25"/>
                </a:cxn>
                <a:cxn ang="0">
                  <a:pos x="55" y="20"/>
                </a:cxn>
                <a:cxn ang="0">
                  <a:pos x="55" y="20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5" y="15"/>
                </a:cxn>
                <a:cxn ang="0">
                  <a:pos x="25" y="20"/>
                </a:cxn>
                <a:cxn ang="0">
                  <a:pos x="20" y="30"/>
                </a:cxn>
                <a:cxn ang="0">
                  <a:pos x="15" y="45"/>
                </a:cxn>
                <a:cxn ang="0">
                  <a:pos x="15" y="95"/>
                </a:cxn>
                <a:cxn ang="0">
                  <a:pos x="0" y="95"/>
                </a:cxn>
              </a:cxnLst>
              <a:rect l="0" t="0" r="r" b="b"/>
              <a:pathLst>
                <a:path w="75" h="95">
                  <a:moveTo>
                    <a:pt x="0" y="95"/>
                  </a:moveTo>
                  <a:lnTo>
                    <a:pt x="0" y="5"/>
                  </a:lnTo>
                  <a:lnTo>
                    <a:pt x="15" y="5"/>
                  </a:lnTo>
                  <a:lnTo>
                    <a:pt x="15" y="15"/>
                  </a:lnTo>
                  <a:lnTo>
                    <a:pt x="25" y="10"/>
                  </a:lnTo>
                  <a:lnTo>
                    <a:pt x="35" y="5"/>
                  </a:lnTo>
                  <a:lnTo>
                    <a:pt x="45" y="0"/>
                  </a:lnTo>
                  <a:lnTo>
                    <a:pt x="55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5" y="20"/>
                  </a:lnTo>
                  <a:lnTo>
                    <a:pt x="75" y="25"/>
                  </a:lnTo>
                  <a:lnTo>
                    <a:pt x="75" y="30"/>
                  </a:lnTo>
                  <a:lnTo>
                    <a:pt x="75" y="40"/>
                  </a:lnTo>
                  <a:lnTo>
                    <a:pt x="75" y="95"/>
                  </a:lnTo>
                  <a:lnTo>
                    <a:pt x="60" y="95"/>
                  </a:lnTo>
                  <a:lnTo>
                    <a:pt x="60" y="4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5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5" y="15"/>
                  </a:lnTo>
                  <a:lnTo>
                    <a:pt x="25" y="20"/>
                  </a:lnTo>
                  <a:lnTo>
                    <a:pt x="20" y="30"/>
                  </a:lnTo>
                  <a:lnTo>
                    <a:pt x="15" y="45"/>
                  </a:lnTo>
                  <a:lnTo>
                    <a:pt x="15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6" name="Freeform 62"/>
            <p:cNvSpPr>
              <a:spLocks noEditPoints="1"/>
            </p:cNvSpPr>
            <p:nvPr/>
          </p:nvSpPr>
          <p:spPr bwMode="auto">
            <a:xfrm>
              <a:off x="8475" y="155"/>
              <a:ext cx="85" cy="100"/>
            </a:xfrm>
            <a:custGeom>
              <a:avLst/>
              <a:gdLst/>
              <a:ahLst/>
              <a:cxnLst>
                <a:cxn ang="0">
                  <a:pos x="60" y="90"/>
                </a:cxn>
                <a:cxn ang="0">
                  <a:pos x="40" y="100"/>
                </a:cxn>
                <a:cxn ang="0">
                  <a:pos x="20" y="100"/>
                </a:cxn>
                <a:cxn ang="0">
                  <a:pos x="5" y="85"/>
                </a:cxn>
                <a:cxn ang="0">
                  <a:pos x="0" y="65"/>
                </a:cxn>
                <a:cxn ang="0">
                  <a:pos x="10" y="55"/>
                </a:cxn>
                <a:cxn ang="0">
                  <a:pos x="20" y="50"/>
                </a:cxn>
                <a:cxn ang="0">
                  <a:pos x="30" y="45"/>
                </a:cxn>
                <a:cxn ang="0">
                  <a:pos x="55" y="40"/>
                </a:cxn>
                <a:cxn ang="0">
                  <a:pos x="65" y="35"/>
                </a:cxn>
                <a:cxn ang="0">
                  <a:pos x="65" y="25"/>
                </a:cxn>
                <a:cxn ang="0">
                  <a:pos x="55" y="15"/>
                </a:cxn>
                <a:cxn ang="0">
                  <a:pos x="35" y="15"/>
                </a:cxn>
                <a:cxn ang="0">
                  <a:pos x="20" y="25"/>
                </a:cxn>
                <a:cxn ang="0">
                  <a:pos x="5" y="30"/>
                </a:cxn>
                <a:cxn ang="0">
                  <a:pos x="10" y="15"/>
                </a:cxn>
                <a:cxn ang="0">
                  <a:pos x="25" y="5"/>
                </a:cxn>
                <a:cxn ang="0">
                  <a:pos x="45" y="0"/>
                </a:cxn>
                <a:cxn ang="0">
                  <a:pos x="65" y="5"/>
                </a:cxn>
                <a:cxn ang="0">
                  <a:pos x="75" y="10"/>
                </a:cxn>
                <a:cxn ang="0">
                  <a:pos x="80" y="25"/>
                </a:cxn>
                <a:cxn ang="0">
                  <a:pos x="80" y="35"/>
                </a:cxn>
                <a:cxn ang="0">
                  <a:pos x="80" y="75"/>
                </a:cxn>
                <a:cxn ang="0">
                  <a:pos x="85" y="90"/>
                </a:cxn>
                <a:cxn ang="0">
                  <a:pos x="70" y="95"/>
                </a:cxn>
                <a:cxn ang="0">
                  <a:pos x="65" y="85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60"/>
                </a:cxn>
                <a:cxn ang="0">
                  <a:pos x="20" y="70"/>
                </a:cxn>
                <a:cxn ang="0">
                  <a:pos x="20" y="80"/>
                </a:cxn>
                <a:cxn ang="0">
                  <a:pos x="30" y="85"/>
                </a:cxn>
                <a:cxn ang="0">
                  <a:pos x="45" y="85"/>
                </a:cxn>
                <a:cxn ang="0">
                  <a:pos x="60" y="80"/>
                </a:cxn>
                <a:cxn ang="0">
                  <a:pos x="65" y="65"/>
                </a:cxn>
                <a:cxn ang="0">
                  <a:pos x="65" y="50"/>
                </a:cxn>
              </a:cxnLst>
              <a:rect l="0" t="0" r="r" b="b"/>
              <a:pathLst>
                <a:path w="85" h="100">
                  <a:moveTo>
                    <a:pt x="65" y="85"/>
                  </a:moveTo>
                  <a:lnTo>
                    <a:pt x="60" y="90"/>
                  </a:lnTo>
                  <a:lnTo>
                    <a:pt x="50" y="95"/>
                  </a:lnTo>
                  <a:lnTo>
                    <a:pt x="40" y="100"/>
                  </a:lnTo>
                  <a:lnTo>
                    <a:pt x="35" y="100"/>
                  </a:lnTo>
                  <a:lnTo>
                    <a:pt x="20" y="100"/>
                  </a:lnTo>
                  <a:lnTo>
                    <a:pt x="10" y="90"/>
                  </a:lnTo>
                  <a:lnTo>
                    <a:pt x="5" y="85"/>
                  </a:lnTo>
                  <a:lnTo>
                    <a:pt x="0" y="75"/>
                  </a:lnTo>
                  <a:lnTo>
                    <a:pt x="0" y="65"/>
                  </a:lnTo>
                  <a:lnTo>
                    <a:pt x="5" y="60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20" y="50"/>
                  </a:lnTo>
                  <a:lnTo>
                    <a:pt x="25" y="45"/>
                  </a:lnTo>
                  <a:lnTo>
                    <a:pt x="30" y="45"/>
                  </a:lnTo>
                  <a:lnTo>
                    <a:pt x="40" y="45"/>
                  </a:lnTo>
                  <a:lnTo>
                    <a:pt x="55" y="40"/>
                  </a:lnTo>
                  <a:lnTo>
                    <a:pt x="65" y="40"/>
                  </a:lnTo>
                  <a:lnTo>
                    <a:pt x="65" y="35"/>
                  </a:lnTo>
                  <a:lnTo>
                    <a:pt x="65" y="25"/>
                  </a:lnTo>
                  <a:lnTo>
                    <a:pt x="60" y="20"/>
                  </a:lnTo>
                  <a:lnTo>
                    <a:pt x="55" y="15"/>
                  </a:lnTo>
                  <a:lnTo>
                    <a:pt x="45" y="15"/>
                  </a:lnTo>
                  <a:lnTo>
                    <a:pt x="35" y="15"/>
                  </a:lnTo>
                  <a:lnTo>
                    <a:pt x="25" y="20"/>
                  </a:lnTo>
                  <a:lnTo>
                    <a:pt x="20" y="25"/>
                  </a:lnTo>
                  <a:lnTo>
                    <a:pt x="20" y="35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35" y="5"/>
                  </a:lnTo>
                  <a:lnTo>
                    <a:pt x="45" y="0"/>
                  </a:lnTo>
                  <a:lnTo>
                    <a:pt x="55" y="5"/>
                  </a:lnTo>
                  <a:lnTo>
                    <a:pt x="65" y="5"/>
                  </a:lnTo>
                  <a:lnTo>
                    <a:pt x="70" y="10"/>
                  </a:lnTo>
                  <a:lnTo>
                    <a:pt x="75" y="10"/>
                  </a:lnTo>
                  <a:lnTo>
                    <a:pt x="80" y="15"/>
                  </a:lnTo>
                  <a:lnTo>
                    <a:pt x="80" y="25"/>
                  </a:lnTo>
                  <a:lnTo>
                    <a:pt x="80" y="30"/>
                  </a:lnTo>
                  <a:lnTo>
                    <a:pt x="80" y="35"/>
                  </a:lnTo>
                  <a:lnTo>
                    <a:pt x="80" y="60"/>
                  </a:lnTo>
                  <a:lnTo>
                    <a:pt x="80" y="75"/>
                  </a:lnTo>
                  <a:lnTo>
                    <a:pt x="85" y="85"/>
                  </a:lnTo>
                  <a:lnTo>
                    <a:pt x="85" y="90"/>
                  </a:lnTo>
                  <a:lnTo>
                    <a:pt x="85" y="95"/>
                  </a:lnTo>
                  <a:lnTo>
                    <a:pt x="70" y="95"/>
                  </a:lnTo>
                  <a:lnTo>
                    <a:pt x="70" y="90"/>
                  </a:lnTo>
                  <a:lnTo>
                    <a:pt x="65" y="85"/>
                  </a:lnTo>
                  <a:close/>
                  <a:moveTo>
                    <a:pt x="65" y="50"/>
                  </a:moveTo>
                  <a:lnTo>
                    <a:pt x="55" y="55"/>
                  </a:lnTo>
                  <a:lnTo>
                    <a:pt x="40" y="55"/>
                  </a:lnTo>
                  <a:lnTo>
                    <a:pt x="30" y="60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20" y="70"/>
                  </a:lnTo>
                  <a:lnTo>
                    <a:pt x="20" y="80"/>
                  </a:lnTo>
                  <a:lnTo>
                    <a:pt x="25" y="85"/>
                  </a:lnTo>
                  <a:lnTo>
                    <a:pt x="30" y="85"/>
                  </a:lnTo>
                  <a:lnTo>
                    <a:pt x="35" y="85"/>
                  </a:lnTo>
                  <a:lnTo>
                    <a:pt x="45" y="85"/>
                  </a:lnTo>
                  <a:lnTo>
                    <a:pt x="55" y="85"/>
                  </a:lnTo>
                  <a:lnTo>
                    <a:pt x="60" y="80"/>
                  </a:lnTo>
                  <a:lnTo>
                    <a:pt x="65" y="70"/>
                  </a:lnTo>
                  <a:lnTo>
                    <a:pt x="65" y="65"/>
                  </a:lnTo>
                  <a:lnTo>
                    <a:pt x="65" y="55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5" name="Freeform 61"/>
            <p:cNvSpPr>
              <a:spLocks noEditPoints="1"/>
            </p:cNvSpPr>
            <p:nvPr/>
          </p:nvSpPr>
          <p:spPr bwMode="auto">
            <a:xfrm>
              <a:off x="540" y="2476"/>
              <a:ext cx="120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50" y="0"/>
                </a:cxn>
                <a:cxn ang="0">
                  <a:pos x="70" y="0"/>
                </a:cxn>
                <a:cxn ang="0">
                  <a:pos x="120" y="125"/>
                </a:cxn>
                <a:cxn ang="0">
                  <a:pos x="105" y="125"/>
                </a:cxn>
                <a:cxn ang="0">
                  <a:pos x="90" y="90"/>
                </a:cxn>
                <a:cxn ang="0">
                  <a:pos x="35" y="90"/>
                </a:cxn>
                <a:cxn ang="0">
                  <a:pos x="20" y="125"/>
                </a:cxn>
                <a:cxn ang="0">
                  <a:pos x="0" y="125"/>
                </a:cxn>
                <a:cxn ang="0">
                  <a:pos x="40" y="75"/>
                </a:cxn>
                <a:cxn ang="0">
                  <a:pos x="85" y="75"/>
                </a:cxn>
                <a:cxn ang="0">
                  <a:pos x="70" y="40"/>
                </a:cxn>
                <a:cxn ang="0">
                  <a:pos x="65" y="25"/>
                </a:cxn>
                <a:cxn ang="0">
                  <a:pos x="60" y="10"/>
                </a:cxn>
                <a:cxn ang="0">
                  <a:pos x="55" y="25"/>
                </a:cxn>
                <a:cxn ang="0">
                  <a:pos x="55" y="35"/>
                </a:cxn>
                <a:cxn ang="0">
                  <a:pos x="40" y="75"/>
                </a:cxn>
              </a:cxnLst>
              <a:rect l="0" t="0" r="r" b="b"/>
              <a:pathLst>
                <a:path w="120" h="125">
                  <a:moveTo>
                    <a:pt x="0" y="125"/>
                  </a:moveTo>
                  <a:lnTo>
                    <a:pt x="50" y="0"/>
                  </a:lnTo>
                  <a:lnTo>
                    <a:pt x="70" y="0"/>
                  </a:lnTo>
                  <a:lnTo>
                    <a:pt x="120" y="125"/>
                  </a:lnTo>
                  <a:lnTo>
                    <a:pt x="105" y="125"/>
                  </a:lnTo>
                  <a:lnTo>
                    <a:pt x="90" y="90"/>
                  </a:lnTo>
                  <a:lnTo>
                    <a:pt x="35" y="90"/>
                  </a:lnTo>
                  <a:lnTo>
                    <a:pt x="20" y="125"/>
                  </a:lnTo>
                  <a:lnTo>
                    <a:pt x="0" y="125"/>
                  </a:lnTo>
                  <a:close/>
                  <a:moveTo>
                    <a:pt x="40" y="75"/>
                  </a:moveTo>
                  <a:lnTo>
                    <a:pt x="85" y="75"/>
                  </a:lnTo>
                  <a:lnTo>
                    <a:pt x="70" y="40"/>
                  </a:lnTo>
                  <a:lnTo>
                    <a:pt x="65" y="25"/>
                  </a:lnTo>
                  <a:lnTo>
                    <a:pt x="60" y="10"/>
                  </a:lnTo>
                  <a:lnTo>
                    <a:pt x="55" y="25"/>
                  </a:lnTo>
                  <a:lnTo>
                    <a:pt x="55" y="35"/>
                  </a:lnTo>
                  <a:lnTo>
                    <a:pt x="40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4" name="Freeform 60"/>
            <p:cNvSpPr>
              <a:spLocks/>
            </p:cNvSpPr>
            <p:nvPr/>
          </p:nvSpPr>
          <p:spPr bwMode="auto">
            <a:xfrm>
              <a:off x="675" y="2476"/>
              <a:ext cx="90" cy="125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90" y="15"/>
                </a:cxn>
                <a:cxn ang="0">
                  <a:pos x="20" y="15"/>
                </a:cxn>
                <a:cxn ang="0">
                  <a:pos x="20" y="55"/>
                </a:cxn>
                <a:cxn ang="0">
                  <a:pos x="80" y="55"/>
                </a:cxn>
                <a:cxn ang="0">
                  <a:pos x="80" y="70"/>
                </a:cxn>
                <a:cxn ang="0">
                  <a:pos x="20" y="70"/>
                </a:cxn>
                <a:cxn ang="0">
                  <a:pos x="20" y="125"/>
                </a:cxn>
                <a:cxn ang="0">
                  <a:pos x="0" y="125"/>
                </a:cxn>
              </a:cxnLst>
              <a:rect l="0" t="0" r="r" b="b"/>
              <a:pathLst>
                <a:path w="90" h="125">
                  <a:moveTo>
                    <a:pt x="0" y="125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15"/>
                  </a:lnTo>
                  <a:lnTo>
                    <a:pt x="20" y="15"/>
                  </a:lnTo>
                  <a:lnTo>
                    <a:pt x="20" y="55"/>
                  </a:lnTo>
                  <a:lnTo>
                    <a:pt x="80" y="55"/>
                  </a:lnTo>
                  <a:lnTo>
                    <a:pt x="80" y="70"/>
                  </a:lnTo>
                  <a:lnTo>
                    <a:pt x="20" y="70"/>
                  </a:lnTo>
                  <a:lnTo>
                    <a:pt x="20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3" name="Freeform 59"/>
            <p:cNvSpPr>
              <a:spLocks/>
            </p:cNvSpPr>
            <p:nvPr/>
          </p:nvSpPr>
          <p:spPr bwMode="auto">
            <a:xfrm>
              <a:off x="230" y="2656"/>
              <a:ext cx="125" cy="124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55" y="89"/>
                </a:cxn>
                <a:cxn ang="0">
                  <a:pos x="60" y="99"/>
                </a:cxn>
                <a:cxn ang="0">
                  <a:pos x="60" y="109"/>
                </a:cxn>
                <a:cxn ang="0">
                  <a:pos x="65" y="99"/>
                </a:cxn>
                <a:cxn ang="0">
                  <a:pos x="70" y="89"/>
                </a:cxn>
                <a:cxn ang="0">
                  <a:pos x="100" y="0"/>
                </a:cxn>
                <a:cxn ang="0">
                  <a:pos x="125" y="0"/>
                </a:cxn>
                <a:cxn ang="0">
                  <a:pos x="125" y="124"/>
                </a:cxn>
                <a:cxn ang="0">
                  <a:pos x="105" y="124"/>
                </a:cxn>
                <a:cxn ang="0">
                  <a:pos x="105" y="20"/>
                </a:cxn>
                <a:cxn ang="0">
                  <a:pos x="70" y="124"/>
                </a:cxn>
                <a:cxn ang="0">
                  <a:pos x="55" y="124"/>
                </a:cxn>
                <a:cxn ang="0">
                  <a:pos x="15" y="20"/>
                </a:cxn>
                <a:cxn ang="0">
                  <a:pos x="15" y="124"/>
                </a:cxn>
                <a:cxn ang="0">
                  <a:pos x="0" y="124"/>
                </a:cxn>
              </a:cxnLst>
              <a:rect l="0" t="0" r="r" b="b"/>
              <a:pathLst>
                <a:path w="125" h="124">
                  <a:moveTo>
                    <a:pt x="0" y="124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55" y="89"/>
                  </a:lnTo>
                  <a:lnTo>
                    <a:pt x="60" y="99"/>
                  </a:lnTo>
                  <a:lnTo>
                    <a:pt x="60" y="109"/>
                  </a:lnTo>
                  <a:lnTo>
                    <a:pt x="65" y="99"/>
                  </a:lnTo>
                  <a:lnTo>
                    <a:pt x="70" y="89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25" y="124"/>
                  </a:lnTo>
                  <a:lnTo>
                    <a:pt x="105" y="124"/>
                  </a:lnTo>
                  <a:lnTo>
                    <a:pt x="105" y="20"/>
                  </a:lnTo>
                  <a:lnTo>
                    <a:pt x="70" y="124"/>
                  </a:lnTo>
                  <a:lnTo>
                    <a:pt x="55" y="124"/>
                  </a:lnTo>
                  <a:lnTo>
                    <a:pt x="15" y="20"/>
                  </a:lnTo>
                  <a:lnTo>
                    <a:pt x="15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2" name="Freeform 58"/>
            <p:cNvSpPr>
              <a:spLocks noEditPoints="1"/>
            </p:cNvSpPr>
            <p:nvPr/>
          </p:nvSpPr>
          <p:spPr bwMode="auto">
            <a:xfrm>
              <a:off x="375" y="2686"/>
              <a:ext cx="85" cy="99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34"/>
                </a:cxn>
                <a:cxn ang="0">
                  <a:pos x="5" y="20"/>
                </a:cxn>
                <a:cxn ang="0">
                  <a:pos x="10" y="10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60" y="5"/>
                </a:cxn>
                <a:cxn ang="0">
                  <a:pos x="75" y="15"/>
                </a:cxn>
                <a:cxn ang="0">
                  <a:pos x="80" y="25"/>
                </a:cxn>
                <a:cxn ang="0">
                  <a:pos x="85" y="34"/>
                </a:cxn>
                <a:cxn ang="0">
                  <a:pos x="85" y="49"/>
                </a:cxn>
                <a:cxn ang="0">
                  <a:pos x="85" y="64"/>
                </a:cxn>
                <a:cxn ang="0">
                  <a:pos x="80" y="79"/>
                </a:cxn>
                <a:cxn ang="0">
                  <a:pos x="75" y="84"/>
                </a:cxn>
                <a:cxn ang="0">
                  <a:pos x="65" y="94"/>
                </a:cxn>
                <a:cxn ang="0">
                  <a:pos x="55" y="99"/>
                </a:cxn>
                <a:cxn ang="0">
                  <a:pos x="40" y="99"/>
                </a:cxn>
                <a:cxn ang="0">
                  <a:pos x="25" y="94"/>
                </a:cxn>
                <a:cxn ang="0">
                  <a:pos x="10" y="84"/>
                </a:cxn>
                <a:cxn ang="0">
                  <a:pos x="5" y="74"/>
                </a:cxn>
                <a:cxn ang="0">
                  <a:pos x="0" y="64"/>
                </a:cxn>
                <a:cxn ang="0">
                  <a:pos x="0" y="49"/>
                </a:cxn>
                <a:cxn ang="0">
                  <a:pos x="15" y="49"/>
                </a:cxn>
                <a:cxn ang="0">
                  <a:pos x="15" y="64"/>
                </a:cxn>
                <a:cxn ang="0">
                  <a:pos x="20" y="74"/>
                </a:cxn>
                <a:cxn ang="0">
                  <a:pos x="30" y="84"/>
                </a:cxn>
                <a:cxn ang="0">
                  <a:pos x="40" y="84"/>
                </a:cxn>
                <a:cxn ang="0">
                  <a:pos x="50" y="84"/>
                </a:cxn>
                <a:cxn ang="0">
                  <a:pos x="60" y="74"/>
                </a:cxn>
                <a:cxn ang="0">
                  <a:pos x="65" y="64"/>
                </a:cxn>
                <a:cxn ang="0">
                  <a:pos x="70" y="49"/>
                </a:cxn>
                <a:cxn ang="0">
                  <a:pos x="65" y="34"/>
                </a:cxn>
                <a:cxn ang="0">
                  <a:pos x="60" y="25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0" y="25"/>
                </a:cxn>
                <a:cxn ang="0">
                  <a:pos x="15" y="34"/>
                </a:cxn>
                <a:cxn ang="0">
                  <a:pos x="15" y="49"/>
                </a:cxn>
              </a:cxnLst>
              <a:rect l="0" t="0" r="r" b="b"/>
              <a:pathLst>
                <a:path w="85" h="99">
                  <a:moveTo>
                    <a:pt x="0" y="49"/>
                  </a:moveTo>
                  <a:lnTo>
                    <a:pt x="0" y="34"/>
                  </a:lnTo>
                  <a:lnTo>
                    <a:pt x="5" y="20"/>
                  </a:lnTo>
                  <a:lnTo>
                    <a:pt x="10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60" y="5"/>
                  </a:lnTo>
                  <a:lnTo>
                    <a:pt x="75" y="15"/>
                  </a:lnTo>
                  <a:lnTo>
                    <a:pt x="80" y="25"/>
                  </a:lnTo>
                  <a:lnTo>
                    <a:pt x="85" y="34"/>
                  </a:lnTo>
                  <a:lnTo>
                    <a:pt x="85" y="49"/>
                  </a:lnTo>
                  <a:lnTo>
                    <a:pt x="85" y="64"/>
                  </a:lnTo>
                  <a:lnTo>
                    <a:pt x="80" y="79"/>
                  </a:lnTo>
                  <a:lnTo>
                    <a:pt x="75" y="84"/>
                  </a:lnTo>
                  <a:lnTo>
                    <a:pt x="65" y="94"/>
                  </a:lnTo>
                  <a:lnTo>
                    <a:pt x="55" y="99"/>
                  </a:lnTo>
                  <a:lnTo>
                    <a:pt x="40" y="99"/>
                  </a:lnTo>
                  <a:lnTo>
                    <a:pt x="25" y="94"/>
                  </a:lnTo>
                  <a:lnTo>
                    <a:pt x="10" y="84"/>
                  </a:lnTo>
                  <a:lnTo>
                    <a:pt x="5" y="74"/>
                  </a:lnTo>
                  <a:lnTo>
                    <a:pt x="0" y="64"/>
                  </a:lnTo>
                  <a:lnTo>
                    <a:pt x="0" y="49"/>
                  </a:lnTo>
                  <a:close/>
                  <a:moveTo>
                    <a:pt x="15" y="49"/>
                  </a:moveTo>
                  <a:lnTo>
                    <a:pt x="15" y="64"/>
                  </a:lnTo>
                  <a:lnTo>
                    <a:pt x="20" y="74"/>
                  </a:lnTo>
                  <a:lnTo>
                    <a:pt x="30" y="84"/>
                  </a:lnTo>
                  <a:lnTo>
                    <a:pt x="40" y="84"/>
                  </a:lnTo>
                  <a:lnTo>
                    <a:pt x="50" y="84"/>
                  </a:lnTo>
                  <a:lnTo>
                    <a:pt x="60" y="74"/>
                  </a:lnTo>
                  <a:lnTo>
                    <a:pt x="65" y="64"/>
                  </a:lnTo>
                  <a:lnTo>
                    <a:pt x="70" y="49"/>
                  </a:lnTo>
                  <a:lnTo>
                    <a:pt x="65" y="34"/>
                  </a:lnTo>
                  <a:lnTo>
                    <a:pt x="60" y="25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0" y="25"/>
                  </a:lnTo>
                  <a:lnTo>
                    <a:pt x="15" y="34"/>
                  </a:lnTo>
                  <a:lnTo>
                    <a:pt x="15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1" name="Freeform 57"/>
            <p:cNvSpPr>
              <a:spLocks noEditPoints="1"/>
            </p:cNvSpPr>
            <p:nvPr/>
          </p:nvSpPr>
          <p:spPr bwMode="auto">
            <a:xfrm>
              <a:off x="475" y="2656"/>
              <a:ext cx="80" cy="129"/>
            </a:xfrm>
            <a:custGeom>
              <a:avLst/>
              <a:gdLst/>
              <a:ahLst/>
              <a:cxnLst>
                <a:cxn ang="0">
                  <a:pos x="65" y="124"/>
                </a:cxn>
                <a:cxn ang="0">
                  <a:pos x="65" y="114"/>
                </a:cxn>
                <a:cxn ang="0">
                  <a:pos x="55" y="124"/>
                </a:cxn>
                <a:cxn ang="0">
                  <a:pos x="50" y="129"/>
                </a:cxn>
                <a:cxn ang="0">
                  <a:pos x="40" y="129"/>
                </a:cxn>
                <a:cxn ang="0">
                  <a:pos x="25" y="129"/>
                </a:cxn>
                <a:cxn ang="0">
                  <a:pos x="15" y="124"/>
                </a:cxn>
                <a:cxn ang="0">
                  <a:pos x="10" y="114"/>
                </a:cxn>
                <a:cxn ang="0">
                  <a:pos x="5" y="104"/>
                </a:cxn>
                <a:cxn ang="0">
                  <a:pos x="0" y="94"/>
                </a:cxn>
                <a:cxn ang="0">
                  <a:pos x="0" y="79"/>
                </a:cxn>
                <a:cxn ang="0">
                  <a:pos x="0" y="64"/>
                </a:cxn>
                <a:cxn ang="0">
                  <a:pos x="0" y="55"/>
                </a:cxn>
                <a:cxn ang="0">
                  <a:pos x="10" y="45"/>
                </a:cxn>
                <a:cxn ang="0">
                  <a:pos x="15" y="40"/>
                </a:cxn>
                <a:cxn ang="0">
                  <a:pos x="25" y="35"/>
                </a:cxn>
                <a:cxn ang="0">
                  <a:pos x="35" y="30"/>
                </a:cxn>
                <a:cxn ang="0">
                  <a:pos x="45" y="35"/>
                </a:cxn>
                <a:cxn ang="0">
                  <a:pos x="50" y="35"/>
                </a:cxn>
                <a:cxn ang="0">
                  <a:pos x="60" y="40"/>
                </a:cxn>
                <a:cxn ang="0">
                  <a:pos x="65" y="45"/>
                </a:cxn>
                <a:cxn ang="0">
                  <a:pos x="65" y="0"/>
                </a:cxn>
                <a:cxn ang="0">
                  <a:pos x="80" y="0"/>
                </a:cxn>
                <a:cxn ang="0">
                  <a:pos x="80" y="124"/>
                </a:cxn>
                <a:cxn ang="0">
                  <a:pos x="65" y="124"/>
                </a:cxn>
                <a:cxn ang="0">
                  <a:pos x="15" y="79"/>
                </a:cxn>
                <a:cxn ang="0">
                  <a:pos x="15" y="94"/>
                </a:cxn>
                <a:cxn ang="0">
                  <a:pos x="20" y="104"/>
                </a:cxn>
                <a:cxn ang="0">
                  <a:pos x="30" y="114"/>
                </a:cxn>
                <a:cxn ang="0">
                  <a:pos x="40" y="114"/>
                </a:cxn>
                <a:cxn ang="0">
                  <a:pos x="50" y="114"/>
                </a:cxn>
                <a:cxn ang="0">
                  <a:pos x="55" y="109"/>
                </a:cxn>
                <a:cxn ang="0">
                  <a:pos x="65" y="94"/>
                </a:cxn>
                <a:cxn ang="0">
                  <a:pos x="65" y="79"/>
                </a:cxn>
                <a:cxn ang="0">
                  <a:pos x="65" y="64"/>
                </a:cxn>
                <a:cxn ang="0">
                  <a:pos x="55" y="55"/>
                </a:cxn>
                <a:cxn ang="0">
                  <a:pos x="50" y="45"/>
                </a:cxn>
                <a:cxn ang="0">
                  <a:pos x="40" y="45"/>
                </a:cxn>
                <a:cxn ang="0">
                  <a:pos x="30" y="45"/>
                </a:cxn>
                <a:cxn ang="0">
                  <a:pos x="20" y="55"/>
                </a:cxn>
                <a:cxn ang="0">
                  <a:pos x="15" y="64"/>
                </a:cxn>
                <a:cxn ang="0">
                  <a:pos x="15" y="79"/>
                </a:cxn>
              </a:cxnLst>
              <a:rect l="0" t="0" r="r" b="b"/>
              <a:pathLst>
                <a:path w="80" h="129">
                  <a:moveTo>
                    <a:pt x="65" y="124"/>
                  </a:moveTo>
                  <a:lnTo>
                    <a:pt x="65" y="114"/>
                  </a:lnTo>
                  <a:lnTo>
                    <a:pt x="55" y="124"/>
                  </a:lnTo>
                  <a:lnTo>
                    <a:pt x="50" y="129"/>
                  </a:lnTo>
                  <a:lnTo>
                    <a:pt x="40" y="129"/>
                  </a:lnTo>
                  <a:lnTo>
                    <a:pt x="25" y="129"/>
                  </a:lnTo>
                  <a:lnTo>
                    <a:pt x="15" y="124"/>
                  </a:lnTo>
                  <a:lnTo>
                    <a:pt x="10" y="114"/>
                  </a:lnTo>
                  <a:lnTo>
                    <a:pt x="5" y="104"/>
                  </a:lnTo>
                  <a:lnTo>
                    <a:pt x="0" y="94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10" y="45"/>
                  </a:lnTo>
                  <a:lnTo>
                    <a:pt x="15" y="40"/>
                  </a:lnTo>
                  <a:lnTo>
                    <a:pt x="25" y="35"/>
                  </a:lnTo>
                  <a:lnTo>
                    <a:pt x="35" y="30"/>
                  </a:lnTo>
                  <a:lnTo>
                    <a:pt x="45" y="35"/>
                  </a:lnTo>
                  <a:lnTo>
                    <a:pt x="50" y="35"/>
                  </a:lnTo>
                  <a:lnTo>
                    <a:pt x="60" y="40"/>
                  </a:lnTo>
                  <a:lnTo>
                    <a:pt x="65" y="45"/>
                  </a:lnTo>
                  <a:lnTo>
                    <a:pt x="65" y="0"/>
                  </a:lnTo>
                  <a:lnTo>
                    <a:pt x="80" y="0"/>
                  </a:lnTo>
                  <a:lnTo>
                    <a:pt x="80" y="124"/>
                  </a:lnTo>
                  <a:lnTo>
                    <a:pt x="65" y="124"/>
                  </a:lnTo>
                  <a:close/>
                  <a:moveTo>
                    <a:pt x="15" y="79"/>
                  </a:moveTo>
                  <a:lnTo>
                    <a:pt x="15" y="94"/>
                  </a:lnTo>
                  <a:lnTo>
                    <a:pt x="20" y="104"/>
                  </a:lnTo>
                  <a:lnTo>
                    <a:pt x="30" y="114"/>
                  </a:lnTo>
                  <a:lnTo>
                    <a:pt x="40" y="114"/>
                  </a:lnTo>
                  <a:lnTo>
                    <a:pt x="50" y="114"/>
                  </a:lnTo>
                  <a:lnTo>
                    <a:pt x="55" y="109"/>
                  </a:lnTo>
                  <a:lnTo>
                    <a:pt x="65" y="94"/>
                  </a:lnTo>
                  <a:lnTo>
                    <a:pt x="65" y="79"/>
                  </a:lnTo>
                  <a:lnTo>
                    <a:pt x="65" y="64"/>
                  </a:lnTo>
                  <a:lnTo>
                    <a:pt x="55" y="55"/>
                  </a:lnTo>
                  <a:lnTo>
                    <a:pt x="50" y="45"/>
                  </a:lnTo>
                  <a:lnTo>
                    <a:pt x="40" y="45"/>
                  </a:lnTo>
                  <a:lnTo>
                    <a:pt x="30" y="45"/>
                  </a:lnTo>
                  <a:lnTo>
                    <a:pt x="20" y="55"/>
                  </a:lnTo>
                  <a:lnTo>
                    <a:pt x="15" y="64"/>
                  </a:lnTo>
                  <a:lnTo>
                    <a:pt x="15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0" name="Freeform 56"/>
            <p:cNvSpPr>
              <a:spLocks/>
            </p:cNvSpPr>
            <p:nvPr/>
          </p:nvSpPr>
          <p:spPr bwMode="auto">
            <a:xfrm>
              <a:off x="580" y="2691"/>
              <a:ext cx="75" cy="94"/>
            </a:xfrm>
            <a:custGeom>
              <a:avLst/>
              <a:gdLst/>
              <a:ahLst/>
              <a:cxnLst>
                <a:cxn ang="0">
                  <a:pos x="60" y="89"/>
                </a:cxn>
                <a:cxn ang="0">
                  <a:pos x="60" y="79"/>
                </a:cxn>
                <a:cxn ang="0">
                  <a:pos x="50" y="84"/>
                </a:cxn>
                <a:cxn ang="0">
                  <a:pos x="40" y="94"/>
                </a:cxn>
                <a:cxn ang="0">
                  <a:pos x="30" y="94"/>
                </a:cxn>
                <a:cxn ang="0">
                  <a:pos x="20" y="94"/>
                </a:cxn>
                <a:cxn ang="0">
                  <a:pos x="15" y="89"/>
                </a:cxn>
                <a:cxn ang="0">
                  <a:pos x="10" y="89"/>
                </a:cxn>
                <a:cxn ang="0">
                  <a:pos x="5" y="84"/>
                </a:cxn>
                <a:cxn ang="0">
                  <a:pos x="0" y="79"/>
                </a:cxn>
                <a:cxn ang="0">
                  <a:pos x="0" y="69"/>
                </a:cxn>
                <a:cxn ang="0">
                  <a:pos x="0" y="64"/>
                </a:cxn>
                <a:cxn ang="0">
                  <a:pos x="0" y="54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49"/>
                </a:cxn>
                <a:cxn ang="0">
                  <a:pos x="15" y="59"/>
                </a:cxn>
                <a:cxn ang="0">
                  <a:pos x="15" y="64"/>
                </a:cxn>
                <a:cxn ang="0">
                  <a:pos x="15" y="74"/>
                </a:cxn>
                <a:cxn ang="0">
                  <a:pos x="20" y="74"/>
                </a:cxn>
                <a:cxn ang="0">
                  <a:pos x="25" y="79"/>
                </a:cxn>
                <a:cxn ang="0">
                  <a:pos x="35" y="79"/>
                </a:cxn>
                <a:cxn ang="0">
                  <a:pos x="40" y="79"/>
                </a:cxn>
                <a:cxn ang="0">
                  <a:pos x="45" y="74"/>
                </a:cxn>
                <a:cxn ang="0">
                  <a:pos x="50" y="74"/>
                </a:cxn>
                <a:cxn ang="0">
                  <a:pos x="55" y="64"/>
                </a:cxn>
                <a:cxn ang="0">
                  <a:pos x="60" y="59"/>
                </a:cxn>
                <a:cxn ang="0">
                  <a:pos x="60" y="49"/>
                </a:cxn>
                <a:cxn ang="0">
                  <a:pos x="60" y="0"/>
                </a:cxn>
                <a:cxn ang="0">
                  <a:pos x="75" y="0"/>
                </a:cxn>
                <a:cxn ang="0">
                  <a:pos x="75" y="89"/>
                </a:cxn>
                <a:cxn ang="0">
                  <a:pos x="60" y="89"/>
                </a:cxn>
              </a:cxnLst>
              <a:rect l="0" t="0" r="r" b="b"/>
              <a:pathLst>
                <a:path w="75" h="94">
                  <a:moveTo>
                    <a:pt x="60" y="89"/>
                  </a:moveTo>
                  <a:lnTo>
                    <a:pt x="60" y="79"/>
                  </a:lnTo>
                  <a:lnTo>
                    <a:pt x="50" y="84"/>
                  </a:lnTo>
                  <a:lnTo>
                    <a:pt x="40" y="94"/>
                  </a:lnTo>
                  <a:lnTo>
                    <a:pt x="30" y="94"/>
                  </a:lnTo>
                  <a:lnTo>
                    <a:pt x="20" y="94"/>
                  </a:lnTo>
                  <a:lnTo>
                    <a:pt x="15" y="89"/>
                  </a:lnTo>
                  <a:lnTo>
                    <a:pt x="10" y="89"/>
                  </a:lnTo>
                  <a:lnTo>
                    <a:pt x="5" y="84"/>
                  </a:lnTo>
                  <a:lnTo>
                    <a:pt x="0" y="79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49"/>
                  </a:lnTo>
                  <a:lnTo>
                    <a:pt x="15" y="59"/>
                  </a:lnTo>
                  <a:lnTo>
                    <a:pt x="15" y="64"/>
                  </a:lnTo>
                  <a:lnTo>
                    <a:pt x="15" y="74"/>
                  </a:lnTo>
                  <a:lnTo>
                    <a:pt x="20" y="74"/>
                  </a:lnTo>
                  <a:lnTo>
                    <a:pt x="25" y="79"/>
                  </a:lnTo>
                  <a:lnTo>
                    <a:pt x="35" y="79"/>
                  </a:lnTo>
                  <a:lnTo>
                    <a:pt x="40" y="79"/>
                  </a:lnTo>
                  <a:lnTo>
                    <a:pt x="45" y="74"/>
                  </a:lnTo>
                  <a:lnTo>
                    <a:pt x="50" y="74"/>
                  </a:lnTo>
                  <a:lnTo>
                    <a:pt x="55" y="64"/>
                  </a:lnTo>
                  <a:lnTo>
                    <a:pt x="60" y="59"/>
                  </a:lnTo>
                  <a:lnTo>
                    <a:pt x="60" y="49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75" y="89"/>
                  </a:lnTo>
                  <a:lnTo>
                    <a:pt x="60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9" name="Rectangle 55"/>
            <p:cNvSpPr>
              <a:spLocks noChangeArrowheads="1"/>
            </p:cNvSpPr>
            <p:nvPr/>
          </p:nvSpPr>
          <p:spPr bwMode="auto">
            <a:xfrm>
              <a:off x="680" y="2656"/>
              <a:ext cx="15" cy="12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8" name="Freeform 54"/>
            <p:cNvSpPr>
              <a:spLocks noEditPoints="1"/>
            </p:cNvSpPr>
            <p:nvPr/>
          </p:nvSpPr>
          <p:spPr bwMode="auto">
            <a:xfrm>
              <a:off x="715" y="2686"/>
              <a:ext cx="85" cy="99"/>
            </a:xfrm>
            <a:custGeom>
              <a:avLst/>
              <a:gdLst/>
              <a:ahLst/>
              <a:cxnLst>
                <a:cxn ang="0">
                  <a:pos x="55" y="89"/>
                </a:cxn>
                <a:cxn ang="0">
                  <a:pos x="40" y="99"/>
                </a:cxn>
                <a:cxn ang="0">
                  <a:pos x="15" y="94"/>
                </a:cxn>
                <a:cxn ang="0">
                  <a:pos x="0" y="84"/>
                </a:cxn>
                <a:cxn ang="0">
                  <a:pos x="0" y="64"/>
                </a:cxn>
                <a:cxn ang="0">
                  <a:pos x="5" y="54"/>
                </a:cxn>
                <a:cxn ang="0">
                  <a:pos x="15" y="49"/>
                </a:cxn>
                <a:cxn ang="0">
                  <a:pos x="25" y="44"/>
                </a:cxn>
                <a:cxn ang="0">
                  <a:pos x="50" y="39"/>
                </a:cxn>
                <a:cxn ang="0">
                  <a:pos x="65" y="34"/>
                </a:cxn>
                <a:cxn ang="0">
                  <a:pos x="60" y="25"/>
                </a:cxn>
                <a:cxn ang="0">
                  <a:pos x="50" y="15"/>
                </a:cxn>
                <a:cxn ang="0">
                  <a:pos x="30" y="15"/>
                </a:cxn>
                <a:cxn ang="0">
                  <a:pos x="20" y="25"/>
                </a:cxn>
                <a:cxn ang="0">
                  <a:pos x="0" y="29"/>
                </a:cxn>
                <a:cxn ang="0">
                  <a:pos x="10" y="15"/>
                </a:cxn>
                <a:cxn ang="0">
                  <a:pos x="20" y="5"/>
                </a:cxn>
                <a:cxn ang="0">
                  <a:pos x="45" y="0"/>
                </a:cxn>
                <a:cxn ang="0">
                  <a:pos x="65" y="5"/>
                </a:cxn>
                <a:cxn ang="0">
                  <a:pos x="75" y="10"/>
                </a:cxn>
                <a:cxn ang="0">
                  <a:pos x="80" y="20"/>
                </a:cxn>
                <a:cxn ang="0">
                  <a:pos x="80" y="34"/>
                </a:cxn>
                <a:cxn ang="0">
                  <a:pos x="80" y="74"/>
                </a:cxn>
                <a:cxn ang="0">
                  <a:pos x="80" y="89"/>
                </a:cxn>
                <a:cxn ang="0">
                  <a:pos x="70" y="94"/>
                </a:cxn>
                <a:cxn ang="0">
                  <a:pos x="65" y="84"/>
                </a:cxn>
                <a:cxn ang="0">
                  <a:pos x="50" y="54"/>
                </a:cxn>
                <a:cxn ang="0">
                  <a:pos x="30" y="59"/>
                </a:cxn>
                <a:cxn ang="0">
                  <a:pos x="20" y="59"/>
                </a:cxn>
                <a:cxn ang="0">
                  <a:pos x="15" y="69"/>
                </a:cxn>
                <a:cxn ang="0">
                  <a:pos x="15" y="79"/>
                </a:cxn>
                <a:cxn ang="0">
                  <a:pos x="25" y="84"/>
                </a:cxn>
                <a:cxn ang="0">
                  <a:pos x="45" y="84"/>
                </a:cxn>
                <a:cxn ang="0">
                  <a:pos x="55" y="79"/>
                </a:cxn>
                <a:cxn ang="0">
                  <a:pos x="65" y="64"/>
                </a:cxn>
                <a:cxn ang="0">
                  <a:pos x="65" y="49"/>
                </a:cxn>
              </a:cxnLst>
              <a:rect l="0" t="0" r="r" b="b"/>
              <a:pathLst>
                <a:path w="85" h="99">
                  <a:moveTo>
                    <a:pt x="65" y="84"/>
                  </a:moveTo>
                  <a:lnTo>
                    <a:pt x="55" y="89"/>
                  </a:lnTo>
                  <a:lnTo>
                    <a:pt x="50" y="94"/>
                  </a:lnTo>
                  <a:lnTo>
                    <a:pt x="40" y="99"/>
                  </a:lnTo>
                  <a:lnTo>
                    <a:pt x="30" y="99"/>
                  </a:lnTo>
                  <a:lnTo>
                    <a:pt x="15" y="94"/>
                  </a:lnTo>
                  <a:lnTo>
                    <a:pt x="5" y="89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5" y="54"/>
                  </a:lnTo>
                  <a:lnTo>
                    <a:pt x="10" y="49"/>
                  </a:lnTo>
                  <a:lnTo>
                    <a:pt x="15" y="49"/>
                  </a:lnTo>
                  <a:lnTo>
                    <a:pt x="20" y="44"/>
                  </a:lnTo>
                  <a:lnTo>
                    <a:pt x="25" y="44"/>
                  </a:lnTo>
                  <a:lnTo>
                    <a:pt x="35" y="44"/>
                  </a:lnTo>
                  <a:lnTo>
                    <a:pt x="50" y="39"/>
                  </a:lnTo>
                  <a:lnTo>
                    <a:pt x="65" y="39"/>
                  </a:lnTo>
                  <a:lnTo>
                    <a:pt x="65" y="34"/>
                  </a:lnTo>
                  <a:lnTo>
                    <a:pt x="60" y="25"/>
                  </a:lnTo>
                  <a:lnTo>
                    <a:pt x="60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20" y="25"/>
                  </a:lnTo>
                  <a:lnTo>
                    <a:pt x="15" y="34"/>
                  </a:lnTo>
                  <a:lnTo>
                    <a:pt x="0" y="29"/>
                  </a:lnTo>
                  <a:lnTo>
                    <a:pt x="5" y="20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30" y="5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5" y="5"/>
                  </a:lnTo>
                  <a:lnTo>
                    <a:pt x="70" y="10"/>
                  </a:lnTo>
                  <a:lnTo>
                    <a:pt x="75" y="10"/>
                  </a:lnTo>
                  <a:lnTo>
                    <a:pt x="75" y="15"/>
                  </a:lnTo>
                  <a:lnTo>
                    <a:pt x="80" y="20"/>
                  </a:lnTo>
                  <a:lnTo>
                    <a:pt x="80" y="29"/>
                  </a:lnTo>
                  <a:lnTo>
                    <a:pt x="80" y="34"/>
                  </a:lnTo>
                  <a:lnTo>
                    <a:pt x="80" y="59"/>
                  </a:lnTo>
                  <a:lnTo>
                    <a:pt x="80" y="74"/>
                  </a:lnTo>
                  <a:lnTo>
                    <a:pt x="80" y="84"/>
                  </a:lnTo>
                  <a:lnTo>
                    <a:pt x="80" y="89"/>
                  </a:lnTo>
                  <a:lnTo>
                    <a:pt x="85" y="94"/>
                  </a:lnTo>
                  <a:lnTo>
                    <a:pt x="70" y="94"/>
                  </a:lnTo>
                  <a:lnTo>
                    <a:pt x="65" y="89"/>
                  </a:lnTo>
                  <a:lnTo>
                    <a:pt x="65" y="84"/>
                  </a:lnTo>
                  <a:close/>
                  <a:moveTo>
                    <a:pt x="65" y="49"/>
                  </a:moveTo>
                  <a:lnTo>
                    <a:pt x="50" y="54"/>
                  </a:lnTo>
                  <a:lnTo>
                    <a:pt x="40" y="54"/>
                  </a:lnTo>
                  <a:lnTo>
                    <a:pt x="30" y="59"/>
                  </a:lnTo>
                  <a:lnTo>
                    <a:pt x="25" y="59"/>
                  </a:lnTo>
                  <a:lnTo>
                    <a:pt x="20" y="59"/>
                  </a:lnTo>
                  <a:lnTo>
                    <a:pt x="15" y="64"/>
                  </a:lnTo>
                  <a:lnTo>
                    <a:pt x="15" y="69"/>
                  </a:lnTo>
                  <a:lnTo>
                    <a:pt x="15" y="79"/>
                  </a:lnTo>
                  <a:lnTo>
                    <a:pt x="20" y="84"/>
                  </a:lnTo>
                  <a:lnTo>
                    <a:pt x="25" y="84"/>
                  </a:lnTo>
                  <a:lnTo>
                    <a:pt x="35" y="84"/>
                  </a:lnTo>
                  <a:lnTo>
                    <a:pt x="45" y="84"/>
                  </a:lnTo>
                  <a:lnTo>
                    <a:pt x="50" y="84"/>
                  </a:lnTo>
                  <a:lnTo>
                    <a:pt x="55" y="79"/>
                  </a:lnTo>
                  <a:lnTo>
                    <a:pt x="60" y="69"/>
                  </a:lnTo>
                  <a:lnTo>
                    <a:pt x="65" y="64"/>
                  </a:lnTo>
                  <a:lnTo>
                    <a:pt x="65" y="54"/>
                  </a:lnTo>
                  <a:lnTo>
                    <a:pt x="65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7" name="Freeform 53"/>
            <p:cNvSpPr>
              <a:spLocks/>
            </p:cNvSpPr>
            <p:nvPr/>
          </p:nvSpPr>
          <p:spPr bwMode="auto">
            <a:xfrm>
              <a:off x="810" y="2656"/>
              <a:ext cx="45" cy="129"/>
            </a:xfrm>
            <a:custGeom>
              <a:avLst/>
              <a:gdLst/>
              <a:ahLst/>
              <a:cxnLst>
                <a:cxn ang="0">
                  <a:pos x="45" y="114"/>
                </a:cxn>
                <a:cxn ang="0">
                  <a:pos x="45" y="124"/>
                </a:cxn>
                <a:cxn ang="0">
                  <a:pos x="40" y="129"/>
                </a:cxn>
                <a:cxn ang="0">
                  <a:pos x="35" y="129"/>
                </a:cxn>
                <a:cxn ang="0">
                  <a:pos x="25" y="129"/>
                </a:cxn>
                <a:cxn ang="0">
                  <a:pos x="20" y="124"/>
                </a:cxn>
                <a:cxn ang="0">
                  <a:pos x="15" y="124"/>
                </a:cxn>
                <a:cxn ang="0">
                  <a:pos x="15" y="119"/>
                </a:cxn>
                <a:cxn ang="0">
                  <a:pos x="10" y="109"/>
                </a:cxn>
                <a:cxn ang="0">
                  <a:pos x="10" y="99"/>
                </a:cxn>
                <a:cxn ang="0">
                  <a:pos x="10" y="45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10" y="35"/>
                </a:cxn>
                <a:cxn ang="0">
                  <a:pos x="10" y="10"/>
                </a:cxn>
                <a:cxn ang="0">
                  <a:pos x="25" y="0"/>
                </a:cxn>
                <a:cxn ang="0">
                  <a:pos x="25" y="35"/>
                </a:cxn>
                <a:cxn ang="0">
                  <a:pos x="45" y="35"/>
                </a:cxn>
                <a:cxn ang="0">
                  <a:pos x="45" y="45"/>
                </a:cxn>
                <a:cxn ang="0">
                  <a:pos x="25" y="45"/>
                </a:cxn>
                <a:cxn ang="0">
                  <a:pos x="25" y="99"/>
                </a:cxn>
                <a:cxn ang="0">
                  <a:pos x="30" y="104"/>
                </a:cxn>
                <a:cxn ang="0">
                  <a:pos x="30" y="109"/>
                </a:cxn>
                <a:cxn ang="0">
                  <a:pos x="30" y="109"/>
                </a:cxn>
                <a:cxn ang="0">
                  <a:pos x="30" y="109"/>
                </a:cxn>
                <a:cxn ang="0">
                  <a:pos x="35" y="114"/>
                </a:cxn>
                <a:cxn ang="0">
                  <a:pos x="35" y="114"/>
                </a:cxn>
                <a:cxn ang="0">
                  <a:pos x="40" y="114"/>
                </a:cxn>
                <a:cxn ang="0">
                  <a:pos x="45" y="114"/>
                </a:cxn>
              </a:cxnLst>
              <a:rect l="0" t="0" r="r" b="b"/>
              <a:pathLst>
                <a:path w="45" h="129">
                  <a:moveTo>
                    <a:pt x="45" y="114"/>
                  </a:moveTo>
                  <a:lnTo>
                    <a:pt x="45" y="124"/>
                  </a:lnTo>
                  <a:lnTo>
                    <a:pt x="40" y="129"/>
                  </a:lnTo>
                  <a:lnTo>
                    <a:pt x="35" y="129"/>
                  </a:lnTo>
                  <a:lnTo>
                    <a:pt x="25" y="129"/>
                  </a:lnTo>
                  <a:lnTo>
                    <a:pt x="20" y="124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10" y="109"/>
                  </a:lnTo>
                  <a:lnTo>
                    <a:pt x="10" y="99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10" y="35"/>
                  </a:lnTo>
                  <a:lnTo>
                    <a:pt x="10" y="10"/>
                  </a:lnTo>
                  <a:lnTo>
                    <a:pt x="25" y="0"/>
                  </a:lnTo>
                  <a:lnTo>
                    <a:pt x="25" y="35"/>
                  </a:lnTo>
                  <a:lnTo>
                    <a:pt x="45" y="35"/>
                  </a:lnTo>
                  <a:lnTo>
                    <a:pt x="45" y="45"/>
                  </a:lnTo>
                  <a:lnTo>
                    <a:pt x="25" y="45"/>
                  </a:lnTo>
                  <a:lnTo>
                    <a:pt x="25" y="99"/>
                  </a:lnTo>
                  <a:lnTo>
                    <a:pt x="30" y="104"/>
                  </a:lnTo>
                  <a:lnTo>
                    <a:pt x="30" y="109"/>
                  </a:lnTo>
                  <a:lnTo>
                    <a:pt x="35" y="114"/>
                  </a:lnTo>
                  <a:lnTo>
                    <a:pt x="40" y="114"/>
                  </a:lnTo>
                  <a:lnTo>
                    <a:pt x="4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6" name="Freeform 52"/>
            <p:cNvSpPr>
              <a:spLocks noEditPoints="1"/>
            </p:cNvSpPr>
            <p:nvPr/>
          </p:nvSpPr>
          <p:spPr bwMode="auto">
            <a:xfrm>
              <a:off x="870" y="2656"/>
              <a:ext cx="15" cy="12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15"/>
                </a:cxn>
                <a:cxn ang="0">
                  <a:pos x="0" y="15"/>
                </a:cxn>
                <a:cxn ang="0">
                  <a:pos x="0" y="124"/>
                </a:cxn>
                <a:cxn ang="0">
                  <a:pos x="0" y="35"/>
                </a:cxn>
                <a:cxn ang="0">
                  <a:pos x="15" y="35"/>
                </a:cxn>
                <a:cxn ang="0">
                  <a:pos x="15" y="124"/>
                </a:cxn>
                <a:cxn ang="0">
                  <a:pos x="0" y="124"/>
                </a:cxn>
              </a:cxnLst>
              <a:rect l="0" t="0" r="r" b="b"/>
              <a:pathLst>
                <a:path w="15" h="124">
                  <a:moveTo>
                    <a:pt x="0" y="15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0" y="15"/>
                  </a:lnTo>
                  <a:close/>
                  <a:moveTo>
                    <a:pt x="0" y="124"/>
                  </a:moveTo>
                  <a:lnTo>
                    <a:pt x="0" y="35"/>
                  </a:lnTo>
                  <a:lnTo>
                    <a:pt x="15" y="35"/>
                  </a:lnTo>
                  <a:lnTo>
                    <a:pt x="15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5" name="Freeform 51"/>
            <p:cNvSpPr>
              <a:spLocks/>
            </p:cNvSpPr>
            <p:nvPr/>
          </p:nvSpPr>
          <p:spPr bwMode="auto">
            <a:xfrm>
              <a:off x="910" y="2686"/>
              <a:ext cx="75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15"/>
                </a:cxn>
                <a:cxn ang="0">
                  <a:pos x="20" y="10"/>
                </a:cxn>
                <a:cxn ang="0">
                  <a:pos x="30" y="5"/>
                </a:cxn>
                <a:cxn ang="0">
                  <a:pos x="45" y="0"/>
                </a:cxn>
                <a:cxn ang="0">
                  <a:pos x="50" y="5"/>
                </a:cxn>
                <a:cxn ang="0">
                  <a:pos x="60" y="5"/>
                </a:cxn>
                <a:cxn ang="0">
                  <a:pos x="65" y="10"/>
                </a:cxn>
                <a:cxn ang="0">
                  <a:pos x="70" y="15"/>
                </a:cxn>
                <a:cxn ang="0">
                  <a:pos x="70" y="20"/>
                </a:cxn>
                <a:cxn ang="0">
                  <a:pos x="75" y="25"/>
                </a:cxn>
                <a:cxn ang="0">
                  <a:pos x="75" y="29"/>
                </a:cxn>
                <a:cxn ang="0">
                  <a:pos x="75" y="39"/>
                </a:cxn>
                <a:cxn ang="0">
                  <a:pos x="75" y="94"/>
                </a:cxn>
                <a:cxn ang="0">
                  <a:pos x="60" y="94"/>
                </a:cxn>
                <a:cxn ang="0">
                  <a:pos x="60" y="39"/>
                </a:cxn>
                <a:cxn ang="0">
                  <a:pos x="60" y="29"/>
                </a:cxn>
                <a:cxn ang="0">
                  <a:pos x="55" y="25"/>
                </a:cxn>
                <a:cxn ang="0">
                  <a:pos x="55" y="20"/>
                </a:cxn>
                <a:cxn ang="0">
                  <a:pos x="50" y="20"/>
                </a:cxn>
                <a:cxn ang="0">
                  <a:pos x="45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0" y="20"/>
                </a:cxn>
                <a:cxn ang="0">
                  <a:pos x="15" y="29"/>
                </a:cxn>
                <a:cxn ang="0">
                  <a:pos x="15" y="44"/>
                </a:cxn>
                <a:cxn ang="0">
                  <a:pos x="15" y="94"/>
                </a:cxn>
                <a:cxn ang="0">
                  <a:pos x="0" y="94"/>
                </a:cxn>
              </a:cxnLst>
              <a:rect l="0" t="0" r="r" b="b"/>
              <a:pathLst>
                <a:path w="75" h="94">
                  <a:moveTo>
                    <a:pt x="0" y="94"/>
                  </a:moveTo>
                  <a:lnTo>
                    <a:pt x="0" y="5"/>
                  </a:lnTo>
                  <a:lnTo>
                    <a:pt x="15" y="5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0" y="5"/>
                  </a:lnTo>
                  <a:lnTo>
                    <a:pt x="45" y="0"/>
                  </a:lnTo>
                  <a:lnTo>
                    <a:pt x="50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0" y="20"/>
                  </a:lnTo>
                  <a:lnTo>
                    <a:pt x="75" y="25"/>
                  </a:lnTo>
                  <a:lnTo>
                    <a:pt x="75" y="29"/>
                  </a:lnTo>
                  <a:lnTo>
                    <a:pt x="75" y="39"/>
                  </a:lnTo>
                  <a:lnTo>
                    <a:pt x="75" y="94"/>
                  </a:lnTo>
                  <a:lnTo>
                    <a:pt x="60" y="94"/>
                  </a:lnTo>
                  <a:lnTo>
                    <a:pt x="60" y="39"/>
                  </a:lnTo>
                  <a:lnTo>
                    <a:pt x="60" y="29"/>
                  </a:lnTo>
                  <a:lnTo>
                    <a:pt x="55" y="25"/>
                  </a:lnTo>
                  <a:lnTo>
                    <a:pt x="55" y="20"/>
                  </a:lnTo>
                  <a:lnTo>
                    <a:pt x="50" y="20"/>
                  </a:lnTo>
                  <a:lnTo>
                    <a:pt x="45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0" y="20"/>
                  </a:lnTo>
                  <a:lnTo>
                    <a:pt x="15" y="29"/>
                  </a:lnTo>
                  <a:lnTo>
                    <a:pt x="15" y="44"/>
                  </a:lnTo>
                  <a:lnTo>
                    <a:pt x="15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4" name="Freeform 50"/>
            <p:cNvSpPr>
              <a:spLocks noEditPoints="1"/>
            </p:cNvSpPr>
            <p:nvPr/>
          </p:nvSpPr>
          <p:spPr bwMode="auto">
            <a:xfrm>
              <a:off x="1005" y="2686"/>
              <a:ext cx="80" cy="13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5" y="104"/>
                </a:cxn>
                <a:cxn ang="0">
                  <a:pos x="20" y="114"/>
                </a:cxn>
                <a:cxn ang="0">
                  <a:pos x="20" y="119"/>
                </a:cxn>
                <a:cxn ang="0">
                  <a:pos x="30" y="119"/>
                </a:cxn>
                <a:cxn ang="0">
                  <a:pos x="40" y="119"/>
                </a:cxn>
                <a:cxn ang="0">
                  <a:pos x="50" y="119"/>
                </a:cxn>
                <a:cxn ang="0">
                  <a:pos x="55" y="119"/>
                </a:cxn>
                <a:cxn ang="0">
                  <a:pos x="60" y="109"/>
                </a:cxn>
                <a:cxn ang="0">
                  <a:pos x="65" y="104"/>
                </a:cxn>
                <a:cxn ang="0">
                  <a:pos x="65" y="99"/>
                </a:cxn>
                <a:cxn ang="0">
                  <a:pos x="65" y="84"/>
                </a:cxn>
                <a:cxn ang="0">
                  <a:pos x="50" y="94"/>
                </a:cxn>
                <a:cxn ang="0">
                  <a:pos x="40" y="94"/>
                </a:cxn>
                <a:cxn ang="0">
                  <a:pos x="25" y="94"/>
                </a:cxn>
                <a:cxn ang="0">
                  <a:pos x="15" y="89"/>
                </a:cxn>
                <a:cxn ang="0">
                  <a:pos x="10" y="84"/>
                </a:cxn>
                <a:cxn ang="0">
                  <a:pos x="0" y="69"/>
                </a:cxn>
                <a:cxn ang="0">
                  <a:pos x="0" y="49"/>
                </a:cxn>
                <a:cxn ang="0">
                  <a:pos x="0" y="34"/>
                </a:cxn>
                <a:cxn ang="0">
                  <a:pos x="5" y="25"/>
                </a:cxn>
                <a:cxn ang="0">
                  <a:pos x="10" y="15"/>
                </a:cxn>
                <a:cxn ang="0">
                  <a:pos x="15" y="10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50" y="5"/>
                </a:cxn>
                <a:cxn ang="0">
                  <a:pos x="60" y="10"/>
                </a:cxn>
                <a:cxn ang="0">
                  <a:pos x="65" y="15"/>
                </a:cxn>
                <a:cxn ang="0">
                  <a:pos x="65" y="5"/>
                </a:cxn>
                <a:cxn ang="0">
                  <a:pos x="80" y="5"/>
                </a:cxn>
                <a:cxn ang="0">
                  <a:pos x="80" y="84"/>
                </a:cxn>
                <a:cxn ang="0">
                  <a:pos x="80" y="104"/>
                </a:cxn>
                <a:cxn ang="0">
                  <a:pos x="75" y="114"/>
                </a:cxn>
                <a:cxn ang="0">
                  <a:pos x="70" y="124"/>
                </a:cxn>
                <a:cxn ang="0">
                  <a:pos x="60" y="129"/>
                </a:cxn>
                <a:cxn ang="0">
                  <a:pos x="50" y="134"/>
                </a:cxn>
                <a:cxn ang="0">
                  <a:pos x="40" y="134"/>
                </a:cxn>
                <a:cxn ang="0">
                  <a:pos x="25" y="134"/>
                </a:cxn>
                <a:cxn ang="0">
                  <a:pos x="10" y="129"/>
                </a:cxn>
                <a:cxn ang="0">
                  <a:pos x="5" y="119"/>
                </a:cxn>
                <a:cxn ang="0">
                  <a:pos x="0" y="104"/>
                </a:cxn>
                <a:cxn ang="0">
                  <a:pos x="15" y="49"/>
                </a:cxn>
                <a:cxn ang="0">
                  <a:pos x="15" y="64"/>
                </a:cxn>
                <a:cxn ang="0">
                  <a:pos x="20" y="74"/>
                </a:cxn>
                <a:cxn ang="0">
                  <a:pos x="30" y="79"/>
                </a:cxn>
                <a:cxn ang="0">
                  <a:pos x="40" y="84"/>
                </a:cxn>
                <a:cxn ang="0">
                  <a:pos x="50" y="79"/>
                </a:cxn>
                <a:cxn ang="0">
                  <a:pos x="60" y="74"/>
                </a:cxn>
                <a:cxn ang="0">
                  <a:pos x="65" y="64"/>
                </a:cxn>
                <a:cxn ang="0">
                  <a:pos x="65" y="49"/>
                </a:cxn>
                <a:cxn ang="0">
                  <a:pos x="65" y="34"/>
                </a:cxn>
                <a:cxn ang="0">
                  <a:pos x="60" y="25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0" y="25"/>
                </a:cxn>
                <a:cxn ang="0">
                  <a:pos x="15" y="34"/>
                </a:cxn>
                <a:cxn ang="0">
                  <a:pos x="15" y="49"/>
                </a:cxn>
              </a:cxnLst>
              <a:rect l="0" t="0" r="r" b="b"/>
              <a:pathLst>
                <a:path w="80" h="134">
                  <a:moveTo>
                    <a:pt x="0" y="104"/>
                  </a:moveTo>
                  <a:lnTo>
                    <a:pt x="15" y="104"/>
                  </a:lnTo>
                  <a:lnTo>
                    <a:pt x="20" y="114"/>
                  </a:lnTo>
                  <a:lnTo>
                    <a:pt x="20" y="119"/>
                  </a:lnTo>
                  <a:lnTo>
                    <a:pt x="30" y="119"/>
                  </a:lnTo>
                  <a:lnTo>
                    <a:pt x="40" y="119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60" y="109"/>
                  </a:lnTo>
                  <a:lnTo>
                    <a:pt x="65" y="104"/>
                  </a:lnTo>
                  <a:lnTo>
                    <a:pt x="65" y="99"/>
                  </a:lnTo>
                  <a:lnTo>
                    <a:pt x="65" y="84"/>
                  </a:lnTo>
                  <a:lnTo>
                    <a:pt x="50" y="94"/>
                  </a:lnTo>
                  <a:lnTo>
                    <a:pt x="40" y="94"/>
                  </a:lnTo>
                  <a:lnTo>
                    <a:pt x="25" y="94"/>
                  </a:lnTo>
                  <a:lnTo>
                    <a:pt x="15" y="89"/>
                  </a:lnTo>
                  <a:lnTo>
                    <a:pt x="10" y="84"/>
                  </a:lnTo>
                  <a:lnTo>
                    <a:pt x="0" y="69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5" y="25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0" y="5"/>
                  </a:lnTo>
                  <a:lnTo>
                    <a:pt x="60" y="10"/>
                  </a:lnTo>
                  <a:lnTo>
                    <a:pt x="65" y="15"/>
                  </a:lnTo>
                  <a:lnTo>
                    <a:pt x="65" y="5"/>
                  </a:lnTo>
                  <a:lnTo>
                    <a:pt x="80" y="5"/>
                  </a:lnTo>
                  <a:lnTo>
                    <a:pt x="80" y="84"/>
                  </a:lnTo>
                  <a:lnTo>
                    <a:pt x="80" y="104"/>
                  </a:lnTo>
                  <a:lnTo>
                    <a:pt x="75" y="114"/>
                  </a:lnTo>
                  <a:lnTo>
                    <a:pt x="70" y="124"/>
                  </a:lnTo>
                  <a:lnTo>
                    <a:pt x="60" y="129"/>
                  </a:lnTo>
                  <a:lnTo>
                    <a:pt x="50" y="134"/>
                  </a:lnTo>
                  <a:lnTo>
                    <a:pt x="40" y="134"/>
                  </a:lnTo>
                  <a:lnTo>
                    <a:pt x="25" y="134"/>
                  </a:lnTo>
                  <a:lnTo>
                    <a:pt x="10" y="129"/>
                  </a:lnTo>
                  <a:lnTo>
                    <a:pt x="5" y="119"/>
                  </a:lnTo>
                  <a:lnTo>
                    <a:pt x="0" y="104"/>
                  </a:lnTo>
                  <a:close/>
                  <a:moveTo>
                    <a:pt x="15" y="49"/>
                  </a:moveTo>
                  <a:lnTo>
                    <a:pt x="15" y="64"/>
                  </a:lnTo>
                  <a:lnTo>
                    <a:pt x="20" y="74"/>
                  </a:lnTo>
                  <a:lnTo>
                    <a:pt x="30" y="79"/>
                  </a:lnTo>
                  <a:lnTo>
                    <a:pt x="40" y="84"/>
                  </a:lnTo>
                  <a:lnTo>
                    <a:pt x="50" y="79"/>
                  </a:lnTo>
                  <a:lnTo>
                    <a:pt x="60" y="74"/>
                  </a:lnTo>
                  <a:lnTo>
                    <a:pt x="65" y="64"/>
                  </a:lnTo>
                  <a:lnTo>
                    <a:pt x="65" y="49"/>
                  </a:lnTo>
                  <a:lnTo>
                    <a:pt x="65" y="34"/>
                  </a:lnTo>
                  <a:lnTo>
                    <a:pt x="60" y="25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0" y="25"/>
                  </a:lnTo>
                  <a:lnTo>
                    <a:pt x="15" y="34"/>
                  </a:lnTo>
                  <a:lnTo>
                    <a:pt x="15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3" name="Freeform 49"/>
            <p:cNvSpPr>
              <a:spLocks/>
            </p:cNvSpPr>
            <p:nvPr/>
          </p:nvSpPr>
          <p:spPr bwMode="auto">
            <a:xfrm>
              <a:off x="425" y="2865"/>
              <a:ext cx="80" cy="100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5" y="80"/>
                </a:cxn>
                <a:cxn ang="0">
                  <a:pos x="40" y="85"/>
                </a:cxn>
                <a:cxn ang="0">
                  <a:pos x="60" y="80"/>
                </a:cxn>
                <a:cxn ang="0">
                  <a:pos x="65" y="70"/>
                </a:cxn>
                <a:cxn ang="0">
                  <a:pos x="60" y="65"/>
                </a:cxn>
                <a:cxn ang="0">
                  <a:pos x="45" y="60"/>
                </a:cxn>
                <a:cxn ang="0">
                  <a:pos x="20" y="50"/>
                </a:cxn>
                <a:cxn ang="0">
                  <a:pos x="10" y="40"/>
                </a:cxn>
                <a:cxn ang="0">
                  <a:pos x="5" y="30"/>
                </a:cxn>
                <a:cxn ang="0">
                  <a:pos x="10" y="15"/>
                </a:cxn>
                <a:cxn ang="0">
                  <a:pos x="15" y="10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60" y="5"/>
                </a:cxn>
                <a:cxn ang="0">
                  <a:pos x="70" y="15"/>
                </a:cxn>
                <a:cxn ang="0">
                  <a:pos x="75" y="30"/>
                </a:cxn>
                <a:cxn ang="0">
                  <a:pos x="60" y="25"/>
                </a:cxn>
                <a:cxn ang="0">
                  <a:pos x="50" y="15"/>
                </a:cxn>
                <a:cxn ang="0">
                  <a:pos x="30" y="15"/>
                </a:cxn>
                <a:cxn ang="0">
                  <a:pos x="20" y="20"/>
                </a:cxn>
                <a:cxn ang="0">
                  <a:pos x="20" y="30"/>
                </a:cxn>
                <a:cxn ang="0">
                  <a:pos x="25" y="35"/>
                </a:cxn>
                <a:cxn ang="0">
                  <a:pos x="35" y="40"/>
                </a:cxn>
                <a:cxn ang="0">
                  <a:pos x="55" y="45"/>
                </a:cxn>
                <a:cxn ang="0">
                  <a:pos x="70" y="50"/>
                </a:cxn>
                <a:cxn ang="0">
                  <a:pos x="80" y="60"/>
                </a:cxn>
                <a:cxn ang="0">
                  <a:pos x="80" y="75"/>
                </a:cxn>
                <a:cxn ang="0">
                  <a:pos x="70" y="90"/>
                </a:cxn>
                <a:cxn ang="0">
                  <a:pos x="55" y="100"/>
                </a:cxn>
                <a:cxn ang="0">
                  <a:pos x="25" y="95"/>
                </a:cxn>
                <a:cxn ang="0">
                  <a:pos x="5" y="80"/>
                </a:cxn>
              </a:cxnLst>
              <a:rect l="0" t="0" r="r" b="b"/>
              <a:pathLst>
                <a:path w="80" h="100">
                  <a:moveTo>
                    <a:pt x="0" y="70"/>
                  </a:moveTo>
                  <a:lnTo>
                    <a:pt x="20" y="65"/>
                  </a:lnTo>
                  <a:lnTo>
                    <a:pt x="20" y="75"/>
                  </a:lnTo>
                  <a:lnTo>
                    <a:pt x="25" y="80"/>
                  </a:lnTo>
                  <a:lnTo>
                    <a:pt x="35" y="85"/>
                  </a:lnTo>
                  <a:lnTo>
                    <a:pt x="40" y="85"/>
                  </a:lnTo>
                  <a:lnTo>
                    <a:pt x="50" y="85"/>
                  </a:lnTo>
                  <a:lnTo>
                    <a:pt x="60" y="80"/>
                  </a:lnTo>
                  <a:lnTo>
                    <a:pt x="60" y="75"/>
                  </a:lnTo>
                  <a:lnTo>
                    <a:pt x="65" y="70"/>
                  </a:lnTo>
                  <a:lnTo>
                    <a:pt x="60" y="65"/>
                  </a:lnTo>
                  <a:lnTo>
                    <a:pt x="55" y="60"/>
                  </a:lnTo>
                  <a:lnTo>
                    <a:pt x="45" y="60"/>
                  </a:lnTo>
                  <a:lnTo>
                    <a:pt x="30" y="55"/>
                  </a:lnTo>
                  <a:lnTo>
                    <a:pt x="20" y="50"/>
                  </a:lnTo>
                  <a:lnTo>
                    <a:pt x="15" y="45"/>
                  </a:lnTo>
                  <a:lnTo>
                    <a:pt x="10" y="40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10" y="15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25" y="5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5" y="20"/>
                  </a:lnTo>
                  <a:lnTo>
                    <a:pt x="75" y="30"/>
                  </a:lnTo>
                  <a:lnTo>
                    <a:pt x="60" y="30"/>
                  </a:lnTo>
                  <a:lnTo>
                    <a:pt x="60" y="25"/>
                  </a:lnTo>
                  <a:lnTo>
                    <a:pt x="55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20" y="20"/>
                  </a:lnTo>
                  <a:lnTo>
                    <a:pt x="20" y="25"/>
                  </a:lnTo>
                  <a:lnTo>
                    <a:pt x="20" y="30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5" y="40"/>
                  </a:lnTo>
                  <a:lnTo>
                    <a:pt x="40" y="40"/>
                  </a:lnTo>
                  <a:lnTo>
                    <a:pt x="55" y="45"/>
                  </a:lnTo>
                  <a:lnTo>
                    <a:pt x="65" y="50"/>
                  </a:lnTo>
                  <a:lnTo>
                    <a:pt x="70" y="50"/>
                  </a:lnTo>
                  <a:lnTo>
                    <a:pt x="75" y="55"/>
                  </a:lnTo>
                  <a:lnTo>
                    <a:pt x="80" y="60"/>
                  </a:lnTo>
                  <a:lnTo>
                    <a:pt x="80" y="70"/>
                  </a:lnTo>
                  <a:lnTo>
                    <a:pt x="80" y="75"/>
                  </a:lnTo>
                  <a:lnTo>
                    <a:pt x="75" y="85"/>
                  </a:lnTo>
                  <a:lnTo>
                    <a:pt x="70" y="90"/>
                  </a:lnTo>
                  <a:lnTo>
                    <a:pt x="60" y="95"/>
                  </a:lnTo>
                  <a:lnTo>
                    <a:pt x="55" y="100"/>
                  </a:lnTo>
                  <a:lnTo>
                    <a:pt x="40" y="100"/>
                  </a:lnTo>
                  <a:lnTo>
                    <a:pt x="25" y="95"/>
                  </a:lnTo>
                  <a:lnTo>
                    <a:pt x="15" y="90"/>
                  </a:lnTo>
                  <a:lnTo>
                    <a:pt x="5" y="8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2" name="Freeform 48"/>
            <p:cNvSpPr>
              <a:spLocks noEditPoints="1"/>
            </p:cNvSpPr>
            <p:nvPr/>
          </p:nvSpPr>
          <p:spPr bwMode="auto">
            <a:xfrm>
              <a:off x="525" y="2835"/>
              <a:ext cx="15" cy="12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15"/>
                </a:cxn>
                <a:cxn ang="0">
                  <a:pos x="0" y="15"/>
                </a:cxn>
                <a:cxn ang="0">
                  <a:pos x="0" y="125"/>
                </a:cxn>
                <a:cxn ang="0">
                  <a:pos x="0" y="35"/>
                </a:cxn>
                <a:cxn ang="0">
                  <a:pos x="15" y="35"/>
                </a:cxn>
                <a:cxn ang="0">
                  <a:pos x="15" y="125"/>
                </a:cxn>
                <a:cxn ang="0">
                  <a:pos x="0" y="125"/>
                </a:cxn>
              </a:cxnLst>
              <a:rect l="0" t="0" r="r" b="b"/>
              <a:pathLst>
                <a:path w="15" h="125">
                  <a:moveTo>
                    <a:pt x="0" y="15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0" y="15"/>
                  </a:lnTo>
                  <a:close/>
                  <a:moveTo>
                    <a:pt x="0" y="125"/>
                  </a:moveTo>
                  <a:lnTo>
                    <a:pt x="0" y="35"/>
                  </a:lnTo>
                  <a:lnTo>
                    <a:pt x="15" y="35"/>
                  </a:lnTo>
                  <a:lnTo>
                    <a:pt x="15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1" name="Freeform 47"/>
            <p:cNvSpPr>
              <a:spLocks noEditPoints="1"/>
            </p:cNvSpPr>
            <p:nvPr/>
          </p:nvSpPr>
          <p:spPr bwMode="auto">
            <a:xfrm>
              <a:off x="560" y="2865"/>
              <a:ext cx="80" cy="13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5" y="105"/>
                </a:cxn>
                <a:cxn ang="0">
                  <a:pos x="20" y="115"/>
                </a:cxn>
                <a:cxn ang="0">
                  <a:pos x="20" y="120"/>
                </a:cxn>
                <a:cxn ang="0">
                  <a:pos x="30" y="120"/>
                </a:cxn>
                <a:cxn ang="0">
                  <a:pos x="35" y="120"/>
                </a:cxn>
                <a:cxn ang="0">
                  <a:pos x="45" y="120"/>
                </a:cxn>
                <a:cxn ang="0">
                  <a:pos x="55" y="120"/>
                </a:cxn>
                <a:cxn ang="0">
                  <a:pos x="60" y="110"/>
                </a:cxn>
                <a:cxn ang="0">
                  <a:pos x="65" y="105"/>
                </a:cxn>
                <a:cxn ang="0">
                  <a:pos x="65" y="100"/>
                </a:cxn>
                <a:cxn ang="0">
                  <a:pos x="65" y="85"/>
                </a:cxn>
                <a:cxn ang="0">
                  <a:pos x="50" y="95"/>
                </a:cxn>
                <a:cxn ang="0">
                  <a:pos x="40" y="95"/>
                </a:cxn>
                <a:cxn ang="0">
                  <a:pos x="25" y="95"/>
                </a:cxn>
                <a:cxn ang="0">
                  <a:pos x="15" y="90"/>
                </a:cxn>
                <a:cxn ang="0">
                  <a:pos x="10" y="85"/>
                </a:cxn>
                <a:cxn ang="0">
                  <a:pos x="0" y="70"/>
                </a:cxn>
                <a:cxn ang="0">
                  <a:pos x="0" y="50"/>
                </a:cxn>
                <a:cxn ang="0">
                  <a:pos x="0" y="35"/>
                </a:cxn>
                <a:cxn ang="0">
                  <a:pos x="0" y="25"/>
                </a:cxn>
                <a:cxn ang="0">
                  <a:pos x="10" y="15"/>
                </a:cxn>
                <a:cxn ang="0">
                  <a:pos x="15" y="10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50" y="5"/>
                </a:cxn>
                <a:cxn ang="0">
                  <a:pos x="55" y="10"/>
                </a:cxn>
                <a:cxn ang="0">
                  <a:pos x="65" y="15"/>
                </a:cxn>
                <a:cxn ang="0">
                  <a:pos x="65" y="5"/>
                </a:cxn>
                <a:cxn ang="0">
                  <a:pos x="80" y="5"/>
                </a:cxn>
                <a:cxn ang="0">
                  <a:pos x="80" y="85"/>
                </a:cxn>
                <a:cxn ang="0">
                  <a:pos x="80" y="105"/>
                </a:cxn>
                <a:cxn ang="0">
                  <a:pos x="75" y="115"/>
                </a:cxn>
                <a:cxn ang="0">
                  <a:pos x="70" y="125"/>
                </a:cxn>
                <a:cxn ang="0">
                  <a:pos x="60" y="130"/>
                </a:cxn>
                <a:cxn ang="0">
                  <a:pos x="50" y="135"/>
                </a:cxn>
                <a:cxn ang="0">
                  <a:pos x="40" y="135"/>
                </a:cxn>
                <a:cxn ang="0">
                  <a:pos x="25" y="135"/>
                </a:cxn>
                <a:cxn ang="0">
                  <a:pos x="10" y="130"/>
                </a:cxn>
                <a:cxn ang="0">
                  <a:pos x="5" y="120"/>
                </a:cxn>
                <a:cxn ang="0">
                  <a:pos x="0" y="105"/>
                </a:cxn>
                <a:cxn ang="0">
                  <a:pos x="15" y="50"/>
                </a:cxn>
                <a:cxn ang="0">
                  <a:pos x="15" y="65"/>
                </a:cxn>
                <a:cxn ang="0">
                  <a:pos x="20" y="75"/>
                </a:cxn>
                <a:cxn ang="0">
                  <a:pos x="30" y="80"/>
                </a:cxn>
                <a:cxn ang="0">
                  <a:pos x="40" y="85"/>
                </a:cxn>
                <a:cxn ang="0">
                  <a:pos x="50" y="80"/>
                </a:cxn>
                <a:cxn ang="0">
                  <a:pos x="60" y="75"/>
                </a:cxn>
                <a:cxn ang="0">
                  <a:pos x="65" y="65"/>
                </a:cxn>
                <a:cxn ang="0">
                  <a:pos x="65" y="50"/>
                </a:cxn>
                <a:cxn ang="0">
                  <a:pos x="65" y="35"/>
                </a:cxn>
                <a:cxn ang="0">
                  <a:pos x="55" y="25"/>
                </a:cxn>
                <a:cxn ang="0">
                  <a:pos x="50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0" y="25"/>
                </a:cxn>
                <a:cxn ang="0">
                  <a:pos x="15" y="35"/>
                </a:cxn>
                <a:cxn ang="0">
                  <a:pos x="15" y="50"/>
                </a:cxn>
              </a:cxnLst>
              <a:rect l="0" t="0" r="r" b="b"/>
              <a:pathLst>
                <a:path w="80" h="135">
                  <a:moveTo>
                    <a:pt x="0" y="105"/>
                  </a:moveTo>
                  <a:lnTo>
                    <a:pt x="15" y="105"/>
                  </a:lnTo>
                  <a:lnTo>
                    <a:pt x="20" y="115"/>
                  </a:lnTo>
                  <a:lnTo>
                    <a:pt x="20" y="120"/>
                  </a:lnTo>
                  <a:lnTo>
                    <a:pt x="30" y="120"/>
                  </a:lnTo>
                  <a:lnTo>
                    <a:pt x="35" y="120"/>
                  </a:lnTo>
                  <a:lnTo>
                    <a:pt x="45" y="120"/>
                  </a:lnTo>
                  <a:lnTo>
                    <a:pt x="55" y="120"/>
                  </a:lnTo>
                  <a:lnTo>
                    <a:pt x="60" y="110"/>
                  </a:lnTo>
                  <a:lnTo>
                    <a:pt x="65" y="105"/>
                  </a:lnTo>
                  <a:lnTo>
                    <a:pt x="65" y="100"/>
                  </a:lnTo>
                  <a:lnTo>
                    <a:pt x="65" y="85"/>
                  </a:lnTo>
                  <a:lnTo>
                    <a:pt x="50" y="95"/>
                  </a:lnTo>
                  <a:lnTo>
                    <a:pt x="40" y="95"/>
                  </a:lnTo>
                  <a:lnTo>
                    <a:pt x="25" y="95"/>
                  </a:lnTo>
                  <a:lnTo>
                    <a:pt x="15" y="90"/>
                  </a:lnTo>
                  <a:lnTo>
                    <a:pt x="10" y="85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50" y="5"/>
                  </a:lnTo>
                  <a:lnTo>
                    <a:pt x="55" y="10"/>
                  </a:lnTo>
                  <a:lnTo>
                    <a:pt x="65" y="15"/>
                  </a:lnTo>
                  <a:lnTo>
                    <a:pt x="65" y="5"/>
                  </a:lnTo>
                  <a:lnTo>
                    <a:pt x="80" y="5"/>
                  </a:lnTo>
                  <a:lnTo>
                    <a:pt x="80" y="85"/>
                  </a:lnTo>
                  <a:lnTo>
                    <a:pt x="80" y="105"/>
                  </a:lnTo>
                  <a:lnTo>
                    <a:pt x="75" y="115"/>
                  </a:lnTo>
                  <a:lnTo>
                    <a:pt x="70" y="125"/>
                  </a:lnTo>
                  <a:lnTo>
                    <a:pt x="60" y="130"/>
                  </a:lnTo>
                  <a:lnTo>
                    <a:pt x="50" y="135"/>
                  </a:lnTo>
                  <a:lnTo>
                    <a:pt x="40" y="135"/>
                  </a:lnTo>
                  <a:lnTo>
                    <a:pt x="25" y="135"/>
                  </a:lnTo>
                  <a:lnTo>
                    <a:pt x="10" y="130"/>
                  </a:lnTo>
                  <a:lnTo>
                    <a:pt x="5" y="120"/>
                  </a:lnTo>
                  <a:lnTo>
                    <a:pt x="0" y="105"/>
                  </a:lnTo>
                  <a:close/>
                  <a:moveTo>
                    <a:pt x="15" y="50"/>
                  </a:moveTo>
                  <a:lnTo>
                    <a:pt x="15" y="65"/>
                  </a:lnTo>
                  <a:lnTo>
                    <a:pt x="20" y="75"/>
                  </a:lnTo>
                  <a:lnTo>
                    <a:pt x="30" y="80"/>
                  </a:lnTo>
                  <a:lnTo>
                    <a:pt x="40" y="85"/>
                  </a:lnTo>
                  <a:lnTo>
                    <a:pt x="50" y="80"/>
                  </a:lnTo>
                  <a:lnTo>
                    <a:pt x="60" y="75"/>
                  </a:lnTo>
                  <a:lnTo>
                    <a:pt x="65" y="65"/>
                  </a:lnTo>
                  <a:lnTo>
                    <a:pt x="65" y="50"/>
                  </a:lnTo>
                  <a:lnTo>
                    <a:pt x="65" y="35"/>
                  </a:lnTo>
                  <a:lnTo>
                    <a:pt x="55" y="25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0" y="25"/>
                  </a:lnTo>
                  <a:lnTo>
                    <a:pt x="15" y="35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0" name="Freeform 46"/>
            <p:cNvSpPr>
              <a:spLocks/>
            </p:cNvSpPr>
            <p:nvPr/>
          </p:nvSpPr>
          <p:spPr bwMode="auto">
            <a:xfrm>
              <a:off x="665" y="2865"/>
              <a:ext cx="75" cy="95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15"/>
                </a:cxn>
                <a:cxn ang="0">
                  <a:pos x="20" y="10"/>
                </a:cxn>
                <a:cxn ang="0">
                  <a:pos x="30" y="5"/>
                </a:cxn>
                <a:cxn ang="0">
                  <a:pos x="45" y="0"/>
                </a:cxn>
                <a:cxn ang="0">
                  <a:pos x="50" y="5"/>
                </a:cxn>
                <a:cxn ang="0">
                  <a:pos x="60" y="5"/>
                </a:cxn>
                <a:cxn ang="0">
                  <a:pos x="65" y="10"/>
                </a:cxn>
                <a:cxn ang="0">
                  <a:pos x="70" y="15"/>
                </a:cxn>
                <a:cxn ang="0">
                  <a:pos x="70" y="20"/>
                </a:cxn>
                <a:cxn ang="0">
                  <a:pos x="75" y="25"/>
                </a:cxn>
                <a:cxn ang="0">
                  <a:pos x="75" y="30"/>
                </a:cxn>
                <a:cxn ang="0">
                  <a:pos x="75" y="40"/>
                </a:cxn>
                <a:cxn ang="0">
                  <a:pos x="75" y="95"/>
                </a:cxn>
                <a:cxn ang="0">
                  <a:pos x="60" y="95"/>
                </a:cxn>
                <a:cxn ang="0">
                  <a:pos x="60" y="40"/>
                </a:cxn>
                <a:cxn ang="0">
                  <a:pos x="60" y="30"/>
                </a:cxn>
                <a:cxn ang="0">
                  <a:pos x="55" y="25"/>
                </a:cxn>
                <a:cxn ang="0">
                  <a:pos x="55" y="20"/>
                </a:cxn>
                <a:cxn ang="0">
                  <a:pos x="50" y="20"/>
                </a:cxn>
                <a:cxn ang="0">
                  <a:pos x="45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0" y="20"/>
                </a:cxn>
                <a:cxn ang="0">
                  <a:pos x="15" y="30"/>
                </a:cxn>
                <a:cxn ang="0">
                  <a:pos x="15" y="45"/>
                </a:cxn>
                <a:cxn ang="0">
                  <a:pos x="15" y="95"/>
                </a:cxn>
                <a:cxn ang="0">
                  <a:pos x="0" y="95"/>
                </a:cxn>
              </a:cxnLst>
              <a:rect l="0" t="0" r="r" b="b"/>
              <a:pathLst>
                <a:path w="75" h="95">
                  <a:moveTo>
                    <a:pt x="0" y="95"/>
                  </a:moveTo>
                  <a:lnTo>
                    <a:pt x="0" y="5"/>
                  </a:lnTo>
                  <a:lnTo>
                    <a:pt x="15" y="5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30" y="5"/>
                  </a:lnTo>
                  <a:lnTo>
                    <a:pt x="45" y="0"/>
                  </a:lnTo>
                  <a:lnTo>
                    <a:pt x="50" y="5"/>
                  </a:lnTo>
                  <a:lnTo>
                    <a:pt x="60" y="5"/>
                  </a:lnTo>
                  <a:lnTo>
                    <a:pt x="65" y="10"/>
                  </a:lnTo>
                  <a:lnTo>
                    <a:pt x="70" y="15"/>
                  </a:lnTo>
                  <a:lnTo>
                    <a:pt x="70" y="20"/>
                  </a:lnTo>
                  <a:lnTo>
                    <a:pt x="75" y="25"/>
                  </a:lnTo>
                  <a:lnTo>
                    <a:pt x="75" y="30"/>
                  </a:lnTo>
                  <a:lnTo>
                    <a:pt x="75" y="40"/>
                  </a:lnTo>
                  <a:lnTo>
                    <a:pt x="75" y="95"/>
                  </a:lnTo>
                  <a:lnTo>
                    <a:pt x="60" y="95"/>
                  </a:lnTo>
                  <a:lnTo>
                    <a:pt x="60" y="40"/>
                  </a:lnTo>
                  <a:lnTo>
                    <a:pt x="60" y="30"/>
                  </a:lnTo>
                  <a:lnTo>
                    <a:pt x="55" y="25"/>
                  </a:lnTo>
                  <a:lnTo>
                    <a:pt x="55" y="20"/>
                  </a:lnTo>
                  <a:lnTo>
                    <a:pt x="50" y="20"/>
                  </a:lnTo>
                  <a:lnTo>
                    <a:pt x="45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0" y="20"/>
                  </a:lnTo>
                  <a:lnTo>
                    <a:pt x="15" y="30"/>
                  </a:lnTo>
                  <a:lnTo>
                    <a:pt x="15" y="45"/>
                  </a:lnTo>
                  <a:lnTo>
                    <a:pt x="15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9" name="Freeform 45"/>
            <p:cNvSpPr>
              <a:spLocks noEditPoints="1"/>
            </p:cNvSpPr>
            <p:nvPr/>
          </p:nvSpPr>
          <p:spPr bwMode="auto">
            <a:xfrm>
              <a:off x="760" y="2865"/>
              <a:ext cx="85" cy="100"/>
            </a:xfrm>
            <a:custGeom>
              <a:avLst/>
              <a:gdLst/>
              <a:ahLst/>
              <a:cxnLst>
                <a:cxn ang="0">
                  <a:pos x="55" y="90"/>
                </a:cxn>
                <a:cxn ang="0">
                  <a:pos x="40" y="100"/>
                </a:cxn>
                <a:cxn ang="0">
                  <a:pos x="15" y="95"/>
                </a:cxn>
                <a:cxn ang="0">
                  <a:pos x="0" y="85"/>
                </a:cxn>
                <a:cxn ang="0">
                  <a:pos x="0" y="65"/>
                </a:cxn>
                <a:cxn ang="0">
                  <a:pos x="5" y="55"/>
                </a:cxn>
                <a:cxn ang="0">
                  <a:pos x="15" y="50"/>
                </a:cxn>
                <a:cxn ang="0">
                  <a:pos x="25" y="45"/>
                </a:cxn>
                <a:cxn ang="0">
                  <a:pos x="50" y="40"/>
                </a:cxn>
                <a:cxn ang="0">
                  <a:pos x="65" y="35"/>
                </a:cxn>
                <a:cxn ang="0">
                  <a:pos x="60" y="25"/>
                </a:cxn>
                <a:cxn ang="0">
                  <a:pos x="50" y="15"/>
                </a:cxn>
                <a:cxn ang="0">
                  <a:pos x="30" y="15"/>
                </a:cxn>
                <a:cxn ang="0">
                  <a:pos x="20" y="25"/>
                </a:cxn>
                <a:cxn ang="0">
                  <a:pos x="0" y="30"/>
                </a:cxn>
                <a:cxn ang="0">
                  <a:pos x="10" y="15"/>
                </a:cxn>
                <a:cxn ang="0">
                  <a:pos x="20" y="5"/>
                </a:cxn>
                <a:cxn ang="0">
                  <a:pos x="45" y="0"/>
                </a:cxn>
                <a:cxn ang="0">
                  <a:pos x="65" y="5"/>
                </a:cxn>
                <a:cxn ang="0">
                  <a:pos x="75" y="10"/>
                </a:cxn>
                <a:cxn ang="0">
                  <a:pos x="80" y="20"/>
                </a:cxn>
                <a:cxn ang="0">
                  <a:pos x="80" y="35"/>
                </a:cxn>
                <a:cxn ang="0">
                  <a:pos x="80" y="75"/>
                </a:cxn>
                <a:cxn ang="0">
                  <a:pos x="80" y="90"/>
                </a:cxn>
                <a:cxn ang="0">
                  <a:pos x="70" y="95"/>
                </a:cxn>
                <a:cxn ang="0">
                  <a:pos x="65" y="85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0" y="60"/>
                </a:cxn>
                <a:cxn ang="0">
                  <a:pos x="15" y="70"/>
                </a:cxn>
                <a:cxn ang="0">
                  <a:pos x="15" y="80"/>
                </a:cxn>
                <a:cxn ang="0">
                  <a:pos x="25" y="85"/>
                </a:cxn>
                <a:cxn ang="0">
                  <a:pos x="45" y="85"/>
                </a:cxn>
                <a:cxn ang="0">
                  <a:pos x="55" y="80"/>
                </a:cxn>
                <a:cxn ang="0">
                  <a:pos x="65" y="65"/>
                </a:cxn>
                <a:cxn ang="0">
                  <a:pos x="65" y="50"/>
                </a:cxn>
              </a:cxnLst>
              <a:rect l="0" t="0" r="r" b="b"/>
              <a:pathLst>
                <a:path w="85" h="100">
                  <a:moveTo>
                    <a:pt x="65" y="85"/>
                  </a:moveTo>
                  <a:lnTo>
                    <a:pt x="55" y="90"/>
                  </a:lnTo>
                  <a:lnTo>
                    <a:pt x="50" y="95"/>
                  </a:lnTo>
                  <a:lnTo>
                    <a:pt x="40" y="100"/>
                  </a:lnTo>
                  <a:lnTo>
                    <a:pt x="30" y="100"/>
                  </a:lnTo>
                  <a:lnTo>
                    <a:pt x="15" y="95"/>
                  </a:lnTo>
                  <a:lnTo>
                    <a:pt x="5" y="90"/>
                  </a:lnTo>
                  <a:lnTo>
                    <a:pt x="0" y="85"/>
                  </a:lnTo>
                  <a:lnTo>
                    <a:pt x="0" y="75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5" y="55"/>
                  </a:lnTo>
                  <a:lnTo>
                    <a:pt x="10" y="50"/>
                  </a:lnTo>
                  <a:lnTo>
                    <a:pt x="15" y="50"/>
                  </a:lnTo>
                  <a:lnTo>
                    <a:pt x="20" y="45"/>
                  </a:lnTo>
                  <a:lnTo>
                    <a:pt x="25" y="45"/>
                  </a:lnTo>
                  <a:lnTo>
                    <a:pt x="35" y="45"/>
                  </a:lnTo>
                  <a:lnTo>
                    <a:pt x="50" y="40"/>
                  </a:lnTo>
                  <a:lnTo>
                    <a:pt x="65" y="40"/>
                  </a:lnTo>
                  <a:lnTo>
                    <a:pt x="65" y="35"/>
                  </a:lnTo>
                  <a:lnTo>
                    <a:pt x="60" y="25"/>
                  </a:lnTo>
                  <a:lnTo>
                    <a:pt x="60" y="20"/>
                  </a:lnTo>
                  <a:lnTo>
                    <a:pt x="50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20" y="25"/>
                  </a:lnTo>
                  <a:lnTo>
                    <a:pt x="15" y="35"/>
                  </a:lnTo>
                  <a:lnTo>
                    <a:pt x="0" y="30"/>
                  </a:lnTo>
                  <a:lnTo>
                    <a:pt x="5" y="20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30" y="5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5" y="5"/>
                  </a:lnTo>
                  <a:lnTo>
                    <a:pt x="70" y="10"/>
                  </a:lnTo>
                  <a:lnTo>
                    <a:pt x="75" y="10"/>
                  </a:lnTo>
                  <a:lnTo>
                    <a:pt x="75" y="15"/>
                  </a:lnTo>
                  <a:lnTo>
                    <a:pt x="80" y="20"/>
                  </a:lnTo>
                  <a:lnTo>
                    <a:pt x="80" y="30"/>
                  </a:lnTo>
                  <a:lnTo>
                    <a:pt x="80" y="35"/>
                  </a:lnTo>
                  <a:lnTo>
                    <a:pt x="80" y="60"/>
                  </a:lnTo>
                  <a:lnTo>
                    <a:pt x="80" y="75"/>
                  </a:lnTo>
                  <a:lnTo>
                    <a:pt x="80" y="85"/>
                  </a:lnTo>
                  <a:lnTo>
                    <a:pt x="80" y="90"/>
                  </a:lnTo>
                  <a:lnTo>
                    <a:pt x="85" y="95"/>
                  </a:lnTo>
                  <a:lnTo>
                    <a:pt x="70" y="95"/>
                  </a:lnTo>
                  <a:lnTo>
                    <a:pt x="65" y="90"/>
                  </a:lnTo>
                  <a:lnTo>
                    <a:pt x="65" y="85"/>
                  </a:lnTo>
                  <a:close/>
                  <a:moveTo>
                    <a:pt x="65" y="50"/>
                  </a:moveTo>
                  <a:lnTo>
                    <a:pt x="55" y="55"/>
                  </a:lnTo>
                  <a:lnTo>
                    <a:pt x="40" y="55"/>
                  </a:lnTo>
                  <a:lnTo>
                    <a:pt x="30" y="60"/>
                  </a:lnTo>
                  <a:lnTo>
                    <a:pt x="25" y="60"/>
                  </a:lnTo>
                  <a:lnTo>
                    <a:pt x="20" y="60"/>
                  </a:lnTo>
                  <a:lnTo>
                    <a:pt x="15" y="65"/>
                  </a:lnTo>
                  <a:lnTo>
                    <a:pt x="15" y="70"/>
                  </a:lnTo>
                  <a:lnTo>
                    <a:pt x="15" y="80"/>
                  </a:lnTo>
                  <a:lnTo>
                    <a:pt x="20" y="85"/>
                  </a:lnTo>
                  <a:lnTo>
                    <a:pt x="25" y="85"/>
                  </a:lnTo>
                  <a:lnTo>
                    <a:pt x="35" y="85"/>
                  </a:lnTo>
                  <a:lnTo>
                    <a:pt x="45" y="85"/>
                  </a:lnTo>
                  <a:lnTo>
                    <a:pt x="50" y="85"/>
                  </a:lnTo>
                  <a:lnTo>
                    <a:pt x="55" y="80"/>
                  </a:lnTo>
                  <a:lnTo>
                    <a:pt x="60" y="70"/>
                  </a:lnTo>
                  <a:lnTo>
                    <a:pt x="65" y="65"/>
                  </a:lnTo>
                  <a:lnTo>
                    <a:pt x="65" y="55"/>
                  </a:lnTo>
                  <a:lnTo>
                    <a:pt x="6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865" y="2835"/>
              <a:ext cx="15" cy="12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7" name="Freeform 43"/>
            <p:cNvSpPr>
              <a:spLocks noEditPoints="1"/>
            </p:cNvSpPr>
            <p:nvPr/>
          </p:nvSpPr>
          <p:spPr bwMode="auto">
            <a:xfrm>
              <a:off x="7625" y="1842"/>
              <a:ext cx="125" cy="13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50" y="0"/>
                </a:cxn>
                <a:cxn ang="0">
                  <a:pos x="70" y="0"/>
                </a:cxn>
                <a:cxn ang="0">
                  <a:pos x="125" y="130"/>
                </a:cxn>
                <a:cxn ang="0">
                  <a:pos x="105" y="130"/>
                </a:cxn>
                <a:cxn ang="0">
                  <a:pos x="90" y="90"/>
                </a:cxn>
                <a:cxn ang="0">
                  <a:pos x="35" y="90"/>
                </a:cxn>
                <a:cxn ang="0">
                  <a:pos x="20" y="130"/>
                </a:cxn>
                <a:cxn ang="0">
                  <a:pos x="0" y="130"/>
                </a:cxn>
                <a:cxn ang="0">
                  <a:pos x="40" y="80"/>
                </a:cxn>
                <a:cxn ang="0">
                  <a:pos x="85" y="80"/>
                </a:cxn>
                <a:cxn ang="0">
                  <a:pos x="70" y="40"/>
                </a:cxn>
                <a:cxn ang="0">
                  <a:pos x="65" y="25"/>
                </a:cxn>
                <a:cxn ang="0">
                  <a:pos x="60" y="15"/>
                </a:cxn>
                <a:cxn ang="0">
                  <a:pos x="55" y="30"/>
                </a:cxn>
                <a:cxn ang="0">
                  <a:pos x="55" y="40"/>
                </a:cxn>
                <a:cxn ang="0">
                  <a:pos x="40" y="80"/>
                </a:cxn>
              </a:cxnLst>
              <a:rect l="0" t="0" r="r" b="b"/>
              <a:pathLst>
                <a:path w="125" h="130">
                  <a:moveTo>
                    <a:pt x="0" y="130"/>
                  </a:moveTo>
                  <a:lnTo>
                    <a:pt x="50" y="0"/>
                  </a:lnTo>
                  <a:lnTo>
                    <a:pt x="70" y="0"/>
                  </a:lnTo>
                  <a:lnTo>
                    <a:pt x="125" y="130"/>
                  </a:lnTo>
                  <a:lnTo>
                    <a:pt x="105" y="130"/>
                  </a:lnTo>
                  <a:lnTo>
                    <a:pt x="90" y="90"/>
                  </a:lnTo>
                  <a:lnTo>
                    <a:pt x="35" y="90"/>
                  </a:lnTo>
                  <a:lnTo>
                    <a:pt x="20" y="130"/>
                  </a:lnTo>
                  <a:lnTo>
                    <a:pt x="0" y="130"/>
                  </a:lnTo>
                  <a:close/>
                  <a:moveTo>
                    <a:pt x="40" y="80"/>
                  </a:moveTo>
                  <a:lnTo>
                    <a:pt x="85" y="80"/>
                  </a:lnTo>
                  <a:lnTo>
                    <a:pt x="70" y="40"/>
                  </a:lnTo>
                  <a:lnTo>
                    <a:pt x="65" y="25"/>
                  </a:lnTo>
                  <a:lnTo>
                    <a:pt x="60" y="15"/>
                  </a:lnTo>
                  <a:lnTo>
                    <a:pt x="55" y="30"/>
                  </a:lnTo>
                  <a:lnTo>
                    <a:pt x="55" y="40"/>
                  </a:lnTo>
                  <a:lnTo>
                    <a:pt x="40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>
              <a:off x="7760" y="1842"/>
              <a:ext cx="125" cy="13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0"/>
                </a:cxn>
                <a:cxn ang="0">
                  <a:pos x="25" y="0"/>
                </a:cxn>
                <a:cxn ang="0">
                  <a:pos x="55" y="95"/>
                </a:cxn>
                <a:cxn ang="0">
                  <a:pos x="60" y="105"/>
                </a:cxn>
                <a:cxn ang="0">
                  <a:pos x="65" y="110"/>
                </a:cxn>
                <a:cxn ang="0">
                  <a:pos x="65" y="105"/>
                </a:cxn>
                <a:cxn ang="0">
                  <a:pos x="70" y="90"/>
                </a:cxn>
                <a:cxn ang="0">
                  <a:pos x="100" y="0"/>
                </a:cxn>
                <a:cxn ang="0">
                  <a:pos x="125" y="0"/>
                </a:cxn>
                <a:cxn ang="0">
                  <a:pos x="125" y="130"/>
                </a:cxn>
                <a:cxn ang="0">
                  <a:pos x="105" y="130"/>
                </a:cxn>
                <a:cxn ang="0">
                  <a:pos x="105" y="25"/>
                </a:cxn>
                <a:cxn ang="0">
                  <a:pos x="70" y="130"/>
                </a:cxn>
                <a:cxn ang="0">
                  <a:pos x="55" y="130"/>
                </a:cxn>
                <a:cxn ang="0">
                  <a:pos x="15" y="20"/>
                </a:cxn>
                <a:cxn ang="0">
                  <a:pos x="15" y="130"/>
                </a:cxn>
                <a:cxn ang="0">
                  <a:pos x="0" y="130"/>
                </a:cxn>
              </a:cxnLst>
              <a:rect l="0" t="0" r="r" b="b"/>
              <a:pathLst>
                <a:path w="125" h="130">
                  <a:moveTo>
                    <a:pt x="0" y="13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55" y="95"/>
                  </a:lnTo>
                  <a:lnTo>
                    <a:pt x="60" y="105"/>
                  </a:lnTo>
                  <a:lnTo>
                    <a:pt x="65" y="110"/>
                  </a:lnTo>
                  <a:lnTo>
                    <a:pt x="65" y="105"/>
                  </a:lnTo>
                  <a:lnTo>
                    <a:pt x="70" y="90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25" y="130"/>
                  </a:lnTo>
                  <a:lnTo>
                    <a:pt x="105" y="130"/>
                  </a:lnTo>
                  <a:lnTo>
                    <a:pt x="105" y="25"/>
                  </a:lnTo>
                  <a:lnTo>
                    <a:pt x="70" y="130"/>
                  </a:lnTo>
                  <a:lnTo>
                    <a:pt x="55" y="130"/>
                  </a:lnTo>
                  <a:lnTo>
                    <a:pt x="15" y="20"/>
                  </a:lnTo>
                  <a:lnTo>
                    <a:pt x="15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5" name="Freeform 41"/>
            <p:cNvSpPr>
              <a:spLocks noEditPoints="1"/>
            </p:cNvSpPr>
            <p:nvPr/>
          </p:nvSpPr>
          <p:spPr bwMode="auto">
            <a:xfrm>
              <a:off x="7955" y="1877"/>
              <a:ext cx="85" cy="100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35"/>
                </a:cxn>
                <a:cxn ang="0">
                  <a:pos x="5" y="20"/>
                </a:cxn>
                <a:cxn ang="0">
                  <a:pos x="15" y="10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60" y="5"/>
                </a:cxn>
                <a:cxn ang="0">
                  <a:pos x="75" y="15"/>
                </a:cxn>
                <a:cxn ang="0">
                  <a:pos x="80" y="20"/>
                </a:cxn>
                <a:cxn ang="0">
                  <a:pos x="85" y="35"/>
                </a:cxn>
                <a:cxn ang="0">
                  <a:pos x="85" y="50"/>
                </a:cxn>
                <a:cxn ang="0">
                  <a:pos x="85" y="65"/>
                </a:cxn>
                <a:cxn ang="0">
                  <a:pos x="80" y="75"/>
                </a:cxn>
                <a:cxn ang="0">
                  <a:pos x="75" y="85"/>
                </a:cxn>
                <a:cxn ang="0">
                  <a:pos x="65" y="90"/>
                </a:cxn>
                <a:cxn ang="0">
                  <a:pos x="55" y="95"/>
                </a:cxn>
                <a:cxn ang="0">
                  <a:pos x="40" y="100"/>
                </a:cxn>
                <a:cxn ang="0">
                  <a:pos x="25" y="95"/>
                </a:cxn>
                <a:cxn ang="0">
                  <a:pos x="10" y="85"/>
                </a:cxn>
                <a:cxn ang="0">
                  <a:pos x="5" y="75"/>
                </a:cxn>
                <a:cxn ang="0">
                  <a:pos x="0" y="65"/>
                </a:cxn>
                <a:cxn ang="0">
                  <a:pos x="0" y="50"/>
                </a:cxn>
                <a:cxn ang="0">
                  <a:pos x="15" y="50"/>
                </a:cxn>
                <a:cxn ang="0">
                  <a:pos x="15" y="65"/>
                </a:cxn>
                <a:cxn ang="0">
                  <a:pos x="25" y="75"/>
                </a:cxn>
                <a:cxn ang="0">
                  <a:pos x="30" y="80"/>
                </a:cxn>
                <a:cxn ang="0">
                  <a:pos x="40" y="85"/>
                </a:cxn>
                <a:cxn ang="0">
                  <a:pos x="55" y="80"/>
                </a:cxn>
                <a:cxn ang="0">
                  <a:pos x="60" y="75"/>
                </a:cxn>
                <a:cxn ang="0">
                  <a:pos x="70" y="65"/>
                </a:cxn>
                <a:cxn ang="0">
                  <a:pos x="70" y="50"/>
                </a:cxn>
                <a:cxn ang="0">
                  <a:pos x="70" y="35"/>
                </a:cxn>
                <a:cxn ang="0">
                  <a:pos x="60" y="20"/>
                </a:cxn>
                <a:cxn ang="0">
                  <a:pos x="55" y="15"/>
                </a:cxn>
                <a:cxn ang="0">
                  <a:pos x="40" y="15"/>
                </a:cxn>
                <a:cxn ang="0">
                  <a:pos x="30" y="15"/>
                </a:cxn>
                <a:cxn ang="0">
                  <a:pos x="25" y="20"/>
                </a:cxn>
                <a:cxn ang="0">
                  <a:pos x="15" y="35"/>
                </a:cxn>
                <a:cxn ang="0">
                  <a:pos x="15" y="50"/>
                </a:cxn>
              </a:cxnLst>
              <a:rect l="0" t="0" r="r" b="b"/>
              <a:pathLst>
                <a:path w="85" h="100">
                  <a:moveTo>
                    <a:pt x="0" y="50"/>
                  </a:moveTo>
                  <a:lnTo>
                    <a:pt x="0" y="35"/>
                  </a:lnTo>
                  <a:lnTo>
                    <a:pt x="5" y="20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60" y="5"/>
                  </a:lnTo>
                  <a:lnTo>
                    <a:pt x="75" y="15"/>
                  </a:lnTo>
                  <a:lnTo>
                    <a:pt x="80" y="20"/>
                  </a:lnTo>
                  <a:lnTo>
                    <a:pt x="85" y="35"/>
                  </a:lnTo>
                  <a:lnTo>
                    <a:pt x="85" y="50"/>
                  </a:lnTo>
                  <a:lnTo>
                    <a:pt x="85" y="65"/>
                  </a:lnTo>
                  <a:lnTo>
                    <a:pt x="80" y="75"/>
                  </a:lnTo>
                  <a:lnTo>
                    <a:pt x="75" y="85"/>
                  </a:lnTo>
                  <a:lnTo>
                    <a:pt x="65" y="90"/>
                  </a:lnTo>
                  <a:lnTo>
                    <a:pt x="55" y="95"/>
                  </a:lnTo>
                  <a:lnTo>
                    <a:pt x="40" y="100"/>
                  </a:lnTo>
                  <a:lnTo>
                    <a:pt x="25" y="95"/>
                  </a:lnTo>
                  <a:lnTo>
                    <a:pt x="10" y="85"/>
                  </a:lnTo>
                  <a:lnTo>
                    <a:pt x="5" y="75"/>
                  </a:lnTo>
                  <a:lnTo>
                    <a:pt x="0" y="65"/>
                  </a:lnTo>
                  <a:lnTo>
                    <a:pt x="0" y="50"/>
                  </a:lnTo>
                  <a:close/>
                  <a:moveTo>
                    <a:pt x="15" y="50"/>
                  </a:moveTo>
                  <a:lnTo>
                    <a:pt x="15" y="65"/>
                  </a:lnTo>
                  <a:lnTo>
                    <a:pt x="25" y="75"/>
                  </a:lnTo>
                  <a:lnTo>
                    <a:pt x="30" y="80"/>
                  </a:lnTo>
                  <a:lnTo>
                    <a:pt x="40" y="85"/>
                  </a:lnTo>
                  <a:lnTo>
                    <a:pt x="55" y="80"/>
                  </a:lnTo>
                  <a:lnTo>
                    <a:pt x="60" y="75"/>
                  </a:lnTo>
                  <a:lnTo>
                    <a:pt x="70" y="65"/>
                  </a:lnTo>
                  <a:lnTo>
                    <a:pt x="70" y="50"/>
                  </a:lnTo>
                  <a:lnTo>
                    <a:pt x="70" y="35"/>
                  </a:lnTo>
                  <a:lnTo>
                    <a:pt x="60" y="20"/>
                  </a:lnTo>
                  <a:lnTo>
                    <a:pt x="55" y="15"/>
                  </a:lnTo>
                  <a:lnTo>
                    <a:pt x="40" y="15"/>
                  </a:lnTo>
                  <a:lnTo>
                    <a:pt x="30" y="15"/>
                  </a:lnTo>
                  <a:lnTo>
                    <a:pt x="25" y="20"/>
                  </a:lnTo>
                  <a:lnTo>
                    <a:pt x="15" y="35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>
              <a:off x="8060" y="1877"/>
              <a:ext cx="75" cy="100"/>
            </a:xfrm>
            <a:custGeom>
              <a:avLst/>
              <a:gdLst/>
              <a:ahLst/>
              <a:cxnLst>
                <a:cxn ang="0">
                  <a:pos x="60" y="95"/>
                </a:cxn>
                <a:cxn ang="0">
                  <a:pos x="60" y="80"/>
                </a:cxn>
                <a:cxn ang="0">
                  <a:pos x="50" y="90"/>
                </a:cxn>
                <a:cxn ang="0">
                  <a:pos x="45" y="95"/>
                </a:cxn>
                <a:cxn ang="0">
                  <a:pos x="30" y="100"/>
                </a:cxn>
                <a:cxn ang="0">
                  <a:pos x="25" y="95"/>
                </a:cxn>
                <a:cxn ang="0">
                  <a:pos x="15" y="95"/>
                </a:cxn>
                <a:cxn ang="0">
                  <a:pos x="10" y="90"/>
                </a:cxn>
                <a:cxn ang="0">
                  <a:pos x="5" y="85"/>
                </a:cxn>
                <a:cxn ang="0">
                  <a:pos x="0" y="80"/>
                </a:cxn>
                <a:cxn ang="0">
                  <a:pos x="0" y="75"/>
                </a:cxn>
                <a:cxn ang="0">
                  <a:pos x="0" y="7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55"/>
                </a:cxn>
                <a:cxn ang="0">
                  <a:pos x="15" y="65"/>
                </a:cxn>
                <a:cxn ang="0">
                  <a:pos x="15" y="70"/>
                </a:cxn>
                <a:cxn ang="0">
                  <a:pos x="20" y="75"/>
                </a:cxn>
                <a:cxn ang="0">
                  <a:pos x="20" y="80"/>
                </a:cxn>
                <a:cxn ang="0">
                  <a:pos x="30" y="85"/>
                </a:cxn>
                <a:cxn ang="0">
                  <a:pos x="35" y="85"/>
                </a:cxn>
                <a:cxn ang="0">
                  <a:pos x="40" y="85"/>
                </a:cxn>
                <a:cxn ang="0">
                  <a:pos x="50" y="80"/>
                </a:cxn>
                <a:cxn ang="0">
                  <a:pos x="55" y="75"/>
                </a:cxn>
                <a:cxn ang="0">
                  <a:pos x="55" y="70"/>
                </a:cxn>
                <a:cxn ang="0">
                  <a:pos x="60" y="65"/>
                </a:cxn>
                <a:cxn ang="0">
                  <a:pos x="60" y="50"/>
                </a:cxn>
                <a:cxn ang="0">
                  <a:pos x="60" y="0"/>
                </a:cxn>
                <a:cxn ang="0">
                  <a:pos x="75" y="0"/>
                </a:cxn>
                <a:cxn ang="0">
                  <a:pos x="75" y="95"/>
                </a:cxn>
                <a:cxn ang="0">
                  <a:pos x="60" y="95"/>
                </a:cxn>
              </a:cxnLst>
              <a:rect l="0" t="0" r="r" b="b"/>
              <a:pathLst>
                <a:path w="75" h="100">
                  <a:moveTo>
                    <a:pt x="60" y="95"/>
                  </a:moveTo>
                  <a:lnTo>
                    <a:pt x="60" y="80"/>
                  </a:lnTo>
                  <a:lnTo>
                    <a:pt x="50" y="90"/>
                  </a:lnTo>
                  <a:lnTo>
                    <a:pt x="45" y="95"/>
                  </a:lnTo>
                  <a:lnTo>
                    <a:pt x="30" y="100"/>
                  </a:lnTo>
                  <a:lnTo>
                    <a:pt x="25" y="95"/>
                  </a:lnTo>
                  <a:lnTo>
                    <a:pt x="15" y="95"/>
                  </a:lnTo>
                  <a:lnTo>
                    <a:pt x="10" y="90"/>
                  </a:lnTo>
                  <a:lnTo>
                    <a:pt x="5" y="85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0" y="7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5"/>
                  </a:lnTo>
                  <a:lnTo>
                    <a:pt x="15" y="65"/>
                  </a:lnTo>
                  <a:lnTo>
                    <a:pt x="15" y="70"/>
                  </a:lnTo>
                  <a:lnTo>
                    <a:pt x="20" y="75"/>
                  </a:lnTo>
                  <a:lnTo>
                    <a:pt x="20" y="80"/>
                  </a:lnTo>
                  <a:lnTo>
                    <a:pt x="30" y="85"/>
                  </a:lnTo>
                  <a:lnTo>
                    <a:pt x="35" y="85"/>
                  </a:lnTo>
                  <a:lnTo>
                    <a:pt x="40" y="85"/>
                  </a:lnTo>
                  <a:lnTo>
                    <a:pt x="50" y="80"/>
                  </a:lnTo>
                  <a:lnTo>
                    <a:pt x="55" y="75"/>
                  </a:lnTo>
                  <a:lnTo>
                    <a:pt x="55" y="70"/>
                  </a:lnTo>
                  <a:lnTo>
                    <a:pt x="60" y="65"/>
                  </a:lnTo>
                  <a:lnTo>
                    <a:pt x="60" y="50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75" y="95"/>
                  </a:lnTo>
                  <a:lnTo>
                    <a:pt x="6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>
              <a:off x="8150" y="1847"/>
              <a:ext cx="45" cy="125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45" y="125"/>
                </a:cxn>
                <a:cxn ang="0">
                  <a:pos x="40" y="125"/>
                </a:cxn>
                <a:cxn ang="0">
                  <a:pos x="35" y="125"/>
                </a:cxn>
                <a:cxn ang="0">
                  <a:pos x="25" y="125"/>
                </a:cxn>
                <a:cxn ang="0">
                  <a:pos x="20" y="125"/>
                </a:cxn>
                <a:cxn ang="0">
                  <a:pos x="15" y="120"/>
                </a:cxn>
                <a:cxn ang="0">
                  <a:pos x="15" y="115"/>
                </a:cxn>
                <a:cxn ang="0">
                  <a:pos x="15" y="110"/>
                </a:cxn>
                <a:cxn ang="0">
                  <a:pos x="10" y="100"/>
                </a:cxn>
                <a:cxn ang="0">
                  <a:pos x="10" y="45"/>
                </a:cxn>
                <a:cxn ang="0">
                  <a:pos x="0" y="45"/>
                </a:cxn>
                <a:cxn ang="0">
                  <a:pos x="0" y="30"/>
                </a:cxn>
                <a:cxn ang="0">
                  <a:pos x="10" y="30"/>
                </a:cxn>
                <a:cxn ang="0">
                  <a:pos x="10" y="10"/>
                </a:cxn>
                <a:cxn ang="0">
                  <a:pos x="30" y="0"/>
                </a:cxn>
                <a:cxn ang="0">
                  <a:pos x="30" y="30"/>
                </a:cxn>
                <a:cxn ang="0">
                  <a:pos x="45" y="30"/>
                </a:cxn>
                <a:cxn ang="0">
                  <a:pos x="45" y="45"/>
                </a:cxn>
                <a:cxn ang="0">
                  <a:pos x="30" y="45"/>
                </a:cxn>
                <a:cxn ang="0">
                  <a:pos x="30" y="100"/>
                </a:cxn>
                <a:cxn ang="0">
                  <a:pos x="30" y="105"/>
                </a:cxn>
                <a:cxn ang="0">
                  <a:pos x="30" y="110"/>
                </a:cxn>
                <a:cxn ang="0">
                  <a:pos x="30" y="110"/>
                </a:cxn>
                <a:cxn ang="0">
                  <a:pos x="30" y="110"/>
                </a:cxn>
                <a:cxn ang="0">
                  <a:pos x="35" y="110"/>
                </a:cxn>
                <a:cxn ang="0">
                  <a:pos x="35" y="110"/>
                </a:cxn>
                <a:cxn ang="0">
                  <a:pos x="40" y="110"/>
                </a:cxn>
                <a:cxn ang="0">
                  <a:pos x="45" y="110"/>
                </a:cxn>
              </a:cxnLst>
              <a:rect l="0" t="0" r="r" b="b"/>
              <a:pathLst>
                <a:path w="45" h="125">
                  <a:moveTo>
                    <a:pt x="45" y="110"/>
                  </a:moveTo>
                  <a:lnTo>
                    <a:pt x="45" y="125"/>
                  </a:lnTo>
                  <a:lnTo>
                    <a:pt x="40" y="125"/>
                  </a:lnTo>
                  <a:lnTo>
                    <a:pt x="35" y="125"/>
                  </a:lnTo>
                  <a:lnTo>
                    <a:pt x="25" y="125"/>
                  </a:lnTo>
                  <a:lnTo>
                    <a:pt x="20" y="125"/>
                  </a:lnTo>
                  <a:lnTo>
                    <a:pt x="15" y="120"/>
                  </a:lnTo>
                  <a:lnTo>
                    <a:pt x="15" y="115"/>
                  </a:lnTo>
                  <a:lnTo>
                    <a:pt x="15" y="110"/>
                  </a:lnTo>
                  <a:lnTo>
                    <a:pt x="10" y="100"/>
                  </a:lnTo>
                  <a:lnTo>
                    <a:pt x="10" y="45"/>
                  </a:lnTo>
                  <a:lnTo>
                    <a:pt x="0" y="45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10"/>
                  </a:lnTo>
                  <a:lnTo>
                    <a:pt x="30" y="0"/>
                  </a:lnTo>
                  <a:lnTo>
                    <a:pt x="30" y="30"/>
                  </a:lnTo>
                  <a:lnTo>
                    <a:pt x="45" y="30"/>
                  </a:lnTo>
                  <a:lnTo>
                    <a:pt x="45" y="45"/>
                  </a:lnTo>
                  <a:lnTo>
                    <a:pt x="30" y="45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10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5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2" name="Freeform 38"/>
            <p:cNvSpPr>
              <a:spLocks noEditPoints="1"/>
            </p:cNvSpPr>
            <p:nvPr/>
          </p:nvSpPr>
          <p:spPr bwMode="auto">
            <a:xfrm>
              <a:off x="8210" y="1877"/>
              <a:ext cx="80" cy="13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15"/>
                </a:cxn>
                <a:cxn ang="0">
                  <a:pos x="20" y="10"/>
                </a:cxn>
                <a:cxn ang="0">
                  <a:pos x="25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0" y="0"/>
                </a:cxn>
                <a:cxn ang="0">
                  <a:pos x="60" y="5"/>
                </a:cxn>
                <a:cxn ang="0">
                  <a:pos x="70" y="15"/>
                </a:cxn>
                <a:cxn ang="0">
                  <a:pos x="75" y="25"/>
                </a:cxn>
                <a:cxn ang="0">
                  <a:pos x="80" y="35"/>
                </a:cxn>
                <a:cxn ang="0">
                  <a:pos x="80" y="50"/>
                </a:cxn>
                <a:cxn ang="0">
                  <a:pos x="80" y="60"/>
                </a:cxn>
                <a:cxn ang="0">
                  <a:pos x="75" y="75"/>
                </a:cxn>
                <a:cxn ang="0">
                  <a:pos x="70" y="85"/>
                </a:cxn>
                <a:cxn ang="0">
                  <a:pos x="60" y="90"/>
                </a:cxn>
                <a:cxn ang="0">
                  <a:pos x="50" y="95"/>
                </a:cxn>
                <a:cxn ang="0">
                  <a:pos x="40" y="100"/>
                </a:cxn>
                <a:cxn ang="0">
                  <a:pos x="30" y="95"/>
                </a:cxn>
                <a:cxn ang="0">
                  <a:pos x="25" y="95"/>
                </a:cxn>
                <a:cxn ang="0">
                  <a:pos x="20" y="90"/>
                </a:cxn>
                <a:cxn ang="0">
                  <a:pos x="15" y="85"/>
                </a:cxn>
                <a:cxn ang="0">
                  <a:pos x="15" y="130"/>
                </a:cxn>
                <a:cxn ang="0">
                  <a:pos x="0" y="130"/>
                </a:cxn>
                <a:cxn ang="0">
                  <a:pos x="15" y="50"/>
                </a:cxn>
                <a:cxn ang="0">
                  <a:pos x="15" y="65"/>
                </a:cxn>
                <a:cxn ang="0">
                  <a:pos x="20" y="75"/>
                </a:cxn>
                <a:cxn ang="0">
                  <a:pos x="30" y="80"/>
                </a:cxn>
                <a:cxn ang="0">
                  <a:pos x="40" y="85"/>
                </a:cxn>
                <a:cxn ang="0">
                  <a:pos x="50" y="80"/>
                </a:cxn>
                <a:cxn ang="0">
                  <a:pos x="55" y="75"/>
                </a:cxn>
                <a:cxn ang="0">
                  <a:pos x="65" y="65"/>
                </a:cxn>
                <a:cxn ang="0">
                  <a:pos x="65" y="50"/>
                </a:cxn>
                <a:cxn ang="0">
                  <a:pos x="65" y="35"/>
                </a:cxn>
                <a:cxn ang="0">
                  <a:pos x="55" y="20"/>
                </a:cxn>
                <a:cxn ang="0">
                  <a:pos x="50" y="15"/>
                </a:cxn>
                <a:cxn ang="0">
                  <a:pos x="40" y="10"/>
                </a:cxn>
                <a:cxn ang="0">
                  <a:pos x="30" y="15"/>
                </a:cxn>
                <a:cxn ang="0">
                  <a:pos x="20" y="20"/>
                </a:cxn>
                <a:cxn ang="0">
                  <a:pos x="15" y="35"/>
                </a:cxn>
                <a:cxn ang="0">
                  <a:pos x="15" y="50"/>
                </a:cxn>
              </a:cxnLst>
              <a:rect l="0" t="0" r="r" b="b"/>
              <a:pathLst>
                <a:path w="80" h="130">
                  <a:moveTo>
                    <a:pt x="0" y="13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25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0" y="5"/>
                  </a:lnTo>
                  <a:lnTo>
                    <a:pt x="70" y="15"/>
                  </a:lnTo>
                  <a:lnTo>
                    <a:pt x="75" y="25"/>
                  </a:lnTo>
                  <a:lnTo>
                    <a:pt x="80" y="35"/>
                  </a:lnTo>
                  <a:lnTo>
                    <a:pt x="80" y="50"/>
                  </a:lnTo>
                  <a:lnTo>
                    <a:pt x="80" y="60"/>
                  </a:lnTo>
                  <a:lnTo>
                    <a:pt x="75" y="75"/>
                  </a:lnTo>
                  <a:lnTo>
                    <a:pt x="70" y="85"/>
                  </a:lnTo>
                  <a:lnTo>
                    <a:pt x="60" y="90"/>
                  </a:lnTo>
                  <a:lnTo>
                    <a:pt x="50" y="95"/>
                  </a:lnTo>
                  <a:lnTo>
                    <a:pt x="40" y="100"/>
                  </a:lnTo>
                  <a:lnTo>
                    <a:pt x="30" y="95"/>
                  </a:lnTo>
                  <a:lnTo>
                    <a:pt x="25" y="95"/>
                  </a:lnTo>
                  <a:lnTo>
                    <a:pt x="20" y="90"/>
                  </a:lnTo>
                  <a:lnTo>
                    <a:pt x="15" y="85"/>
                  </a:lnTo>
                  <a:lnTo>
                    <a:pt x="15" y="130"/>
                  </a:lnTo>
                  <a:lnTo>
                    <a:pt x="0" y="130"/>
                  </a:lnTo>
                  <a:close/>
                  <a:moveTo>
                    <a:pt x="15" y="50"/>
                  </a:moveTo>
                  <a:lnTo>
                    <a:pt x="15" y="65"/>
                  </a:lnTo>
                  <a:lnTo>
                    <a:pt x="20" y="75"/>
                  </a:lnTo>
                  <a:lnTo>
                    <a:pt x="30" y="80"/>
                  </a:lnTo>
                  <a:lnTo>
                    <a:pt x="40" y="85"/>
                  </a:lnTo>
                  <a:lnTo>
                    <a:pt x="50" y="80"/>
                  </a:lnTo>
                  <a:lnTo>
                    <a:pt x="55" y="75"/>
                  </a:lnTo>
                  <a:lnTo>
                    <a:pt x="65" y="65"/>
                  </a:lnTo>
                  <a:lnTo>
                    <a:pt x="65" y="50"/>
                  </a:lnTo>
                  <a:lnTo>
                    <a:pt x="65" y="35"/>
                  </a:lnTo>
                  <a:lnTo>
                    <a:pt x="55" y="20"/>
                  </a:lnTo>
                  <a:lnTo>
                    <a:pt x="50" y="15"/>
                  </a:lnTo>
                  <a:lnTo>
                    <a:pt x="40" y="10"/>
                  </a:lnTo>
                  <a:lnTo>
                    <a:pt x="30" y="15"/>
                  </a:lnTo>
                  <a:lnTo>
                    <a:pt x="20" y="20"/>
                  </a:lnTo>
                  <a:lnTo>
                    <a:pt x="15" y="35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>
              <a:off x="8310" y="1877"/>
              <a:ext cx="75" cy="100"/>
            </a:xfrm>
            <a:custGeom>
              <a:avLst/>
              <a:gdLst/>
              <a:ahLst/>
              <a:cxnLst>
                <a:cxn ang="0">
                  <a:pos x="60" y="95"/>
                </a:cxn>
                <a:cxn ang="0">
                  <a:pos x="60" y="80"/>
                </a:cxn>
                <a:cxn ang="0">
                  <a:pos x="55" y="90"/>
                </a:cxn>
                <a:cxn ang="0">
                  <a:pos x="45" y="95"/>
                </a:cxn>
                <a:cxn ang="0">
                  <a:pos x="30" y="100"/>
                </a:cxn>
                <a:cxn ang="0">
                  <a:pos x="25" y="95"/>
                </a:cxn>
                <a:cxn ang="0">
                  <a:pos x="15" y="95"/>
                </a:cxn>
                <a:cxn ang="0">
                  <a:pos x="10" y="90"/>
                </a:cxn>
                <a:cxn ang="0">
                  <a:pos x="5" y="85"/>
                </a:cxn>
                <a:cxn ang="0">
                  <a:pos x="0" y="80"/>
                </a:cxn>
                <a:cxn ang="0">
                  <a:pos x="0" y="75"/>
                </a:cxn>
                <a:cxn ang="0">
                  <a:pos x="0" y="70"/>
                </a:cxn>
                <a:cxn ang="0">
                  <a:pos x="0" y="6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15" y="55"/>
                </a:cxn>
                <a:cxn ang="0">
                  <a:pos x="15" y="65"/>
                </a:cxn>
                <a:cxn ang="0">
                  <a:pos x="15" y="70"/>
                </a:cxn>
                <a:cxn ang="0">
                  <a:pos x="20" y="75"/>
                </a:cxn>
                <a:cxn ang="0">
                  <a:pos x="20" y="80"/>
                </a:cxn>
                <a:cxn ang="0">
                  <a:pos x="30" y="85"/>
                </a:cxn>
                <a:cxn ang="0">
                  <a:pos x="35" y="85"/>
                </a:cxn>
                <a:cxn ang="0">
                  <a:pos x="40" y="85"/>
                </a:cxn>
                <a:cxn ang="0">
                  <a:pos x="50" y="80"/>
                </a:cxn>
                <a:cxn ang="0">
                  <a:pos x="55" y="75"/>
                </a:cxn>
                <a:cxn ang="0">
                  <a:pos x="55" y="70"/>
                </a:cxn>
                <a:cxn ang="0">
                  <a:pos x="60" y="65"/>
                </a:cxn>
                <a:cxn ang="0">
                  <a:pos x="60" y="50"/>
                </a:cxn>
                <a:cxn ang="0">
                  <a:pos x="60" y="0"/>
                </a:cxn>
                <a:cxn ang="0">
                  <a:pos x="75" y="0"/>
                </a:cxn>
                <a:cxn ang="0">
                  <a:pos x="75" y="95"/>
                </a:cxn>
                <a:cxn ang="0">
                  <a:pos x="60" y="95"/>
                </a:cxn>
              </a:cxnLst>
              <a:rect l="0" t="0" r="r" b="b"/>
              <a:pathLst>
                <a:path w="75" h="100">
                  <a:moveTo>
                    <a:pt x="60" y="95"/>
                  </a:moveTo>
                  <a:lnTo>
                    <a:pt x="60" y="80"/>
                  </a:lnTo>
                  <a:lnTo>
                    <a:pt x="55" y="90"/>
                  </a:lnTo>
                  <a:lnTo>
                    <a:pt x="45" y="95"/>
                  </a:lnTo>
                  <a:lnTo>
                    <a:pt x="30" y="100"/>
                  </a:lnTo>
                  <a:lnTo>
                    <a:pt x="25" y="95"/>
                  </a:lnTo>
                  <a:lnTo>
                    <a:pt x="15" y="95"/>
                  </a:lnTo>
                  <a:lnTo>
                    <a:pt x="10" y="90"/>
                  </a:lnTo>
                  <a:lnTo>
                    <a:pt x="5" y="85"/>
                  </a:lnTo>
                  <a:lnTo>
                    <a:pt x="0" y="80"/>
                  </a:lnTo>
                  <a:lnTo>
                    <a:pt x="0" y="75"/>
                  </a:lnTo>
                  <a:lnTo>
                    <a:pt x="0" y="7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5"/>
                  </a:lnTo>
                  <a:lnTo>
                    <a:pt x="15" y="65"/>
                  </a:lnTo>
                  <a:lnTo>
                    <a:pt x="15" y="70"/>
                  </a:lnTo>
                  <a:lnTo>
                    <a:pt x="20" y="75"/>
                  </a:lnTo>
                  <a:lnTo>
                    <a:pt x="20" y="80"/>
                  </a:lnTo>
                  <a:lnTo>
                    <a:pt x="30" y="85"/>
                  </a:lnTo>
                  <a:lnTo>
                    <a:pt x="35" y="85"/>
                  </a:lnTo>
                  <a:lnTo>
                    <a:pt x="40" y="85"/>
                  </a:lnTo>
                  <a:lnTo>
                    <a:pt x="50" y="80"/>
                  </a:lnTo>
                  <a:lnTo>
                    <a:pt x="55" y="75"/>
                  </a:lnTo>
                  <a:lnTo>
                    <a:pt x="55" y="70"/>
                  </a:lnTo>
                  <a:lnTo>
                    <a:pt x="60" y="65"/>
                  </a:lnTo>
                  <a:lnTo>
                    <a:pt x="60" y="50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75" y="95"/>
                  </a:lnTo>
                  <a:lnTo>
                    <a:pt x="6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>
              <a:off x="8400" y="1847"/>
              <a:ext cx="45" cy="125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45" y="125"/>
                </a:cxn>
                <a:cxn ang="0">
                  <a:pos x="40" y="125"/>
                </a:cxn>
                <a:cxn ang="0">
                  <a:pos x="35" y="125"/>
                </a:cxn>
                <a:cxn ang="0">
                  <a:pos x="25" y="125"/>
                </a:cxn>
                <a:cxn ang="0">
                  <a:pos x="20" y="125"/>
                </a:cxn>
                <a:cxn ang="0">
                  <a:pos x="15" y="120"/>
                </a:cxn>
                <a:cxn ang="0">
                  <a:pos x="15" y="115"/>
                </a:cxn>
                <a:cxn ang="0">
                  <a:pos x="15" y="110"/>
                </a:cxn>
                <a:cxn ang="0">
                  <a:pos x="15" y="100"/>
                </a:cxn>
                <a:cxn ang="0">
                  <a:pos x="15" y="45"/>
                </a:cxn>
                <a:cxn ang="0">
                  <a:pos x="0" y="45"/>
                </a:cxn>
                <a:cxn ang="0">
                  <a:pos x="0" y="30"/>
                </a:cxn>
                <a:cxn ang="0">
                  <a:pos x="15" y="30"/>
                </a:cxn>
                <a:cxn ang="0">
                  <a:pos x="15" y="10"/>
                </a:cxn>
                <a:cxn ang="0">
                  <a:pos x="30" y="0"/>
                </a:cxn>
                <a:cxn ang="0">
                  <a:pos x="30" y="30"/>
                </a:cxn>
                <a:cxn ang="0">
                  <a:pos x="45" y="30"/>
                </a:cxn>
                <a:cxn ang="0">
                  <a:pos x="45" y="45"/>
                </a:cxn>
                <a:cxn ang="0">
                  <a:pos x="30" y="45"/>
                </a:cxn>
                <a:cxn ang="0">
                  <a:pos x="30" y="100"/>
                </a:cxn>
                <a:cxn ang="0">
                  <a:pos x="30" y="105"/>
                </a:cxn>
                <a:cxn ang="0">
                  <a:pos x="30" y="110"/>
                </a:cxn>
                <a:cxn ang="0">
                  <a:pos x="30" y="110"/>
                </a:cxn>
                <a:cxn ang="0">
                  <a:pos x="30" y="110"/>
                </a:cxn>
                <a:cxn ang="0">
                  <a:pos x="35" y="110"/>
                </a:cxn>
                <a:cxn ang="0">
                  <a:pos x="35" y="110"/>
                </a:cxn>
                <a:cxn ang="0">
                  <a:pos x="40" y="110"/>
                </a:cxn>
                <a:cxn ang="0">
                  <a:pos x="45" y="110"/>
                </a:cxn>
              </a:cxnLst>
              <a:rect l="0" t="0" r="r" b="b"/>
              <a:pathLst>
                <a:path w="45" h="125">
                  <a:moveTo>
                    <a:pt x="45" y="110"/>
                  </a:moveTo>
                  <a:lnTo>
                    <a:pt x="45" y="125"/>
                  </a:lnTo>
                  <a:lnTo>
                    <a:pt x="40" y="125"/>
                  </a:lnTo>
                  <a:lnTo>
                    <a:pt x="35" y="125"/>
                  </a:lnTo>
                  <a:lnTo>
                    <a:pt x="25" y="125"/>
                  </a:lnTo>
                  <a:lnTo>
                    <a:pt x="20" y="125"/>
                  </a:lnTo>
                  <a:lnTo>
                    <a:pt x="15" y="120"/>
                  </a:lnTo>
                  <a:lnTo>
                    <a:pt x="15" y="115"/>
                  </a:lnTo>
                  <a:lnTo>
                    <a:pt x="15" y="110"/>
                  </a:lnTo>
                  <a:lnTo>
                    <a:pt x="15" y="100"/>
                  </a:lnTo>
                  <a:lnTo>
                    <a:pt x="15" y="45"/>
                  </a:lnTo>
                  <a:lnTo>
                    <a:pt x="0" y="45"/>
                  </a:lnTo>
                  <a:lnTo>
                    <a:pt x="0" y="30"/>
                  </a:lnTo>
                  <a:lnTo>
                    <a:pt x="15" y="30"/>
                  </a:lnTo>
                  <a:lnTo>
                    <a:pt x="15" y="10"/>
                  </a:lnTo>
                  <a:lnTo>
                    <a:pt x="30" y="0"/>
                  </a:lnTo>
                  <a:lnTo>
                    <a:pt x="30" y="30"/>
                  </a:lnTo>
                  <a:lnTo>
                    <a:pt x="45" y="30"/>
                  </a:lnTo>
                  <a:lnTo>
                    <a:pt x="45" y="45"/>
                  </a:lnTo>
                  <a:lnTo>
                    <a:pt x="30" y="45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10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5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>
              <a:off x="1750" y="534"/>
              <a:ext cx="55" cy="130"/>
            </a:xfrm>
            <a:custGeom>
              <a:avLst/>
              <a:gdLst/>
              <a:ahLst/>
              <a:cxnLst>
                <a:cxn ang="0">
                  <a:pos x="10" y="130"/>
                </a:cxn>
                <a:cxn ang="0">
                  <a:pos x="10" y="50"/>
                </a:cxn>
                <a:cxn ang="0">
                  <a:pos x="0" y="50"/>
                </a:cxn>
                <a:cxn ang="0">
                  <a:pos x="0" y="35"/>
                </a:cxn>
                <a:cxn ang="0">
                  <a:pos x="10" y="35"/>
                </a:cxn>
                <a:cxn ang="0">
                  <a:pos x="10" y="30"/>
                </a:cxn>
                <a:cxn ang="0">
                  <a:pos x="10" y="20"/>
                </a:cxn>
                <a:cxn ang="0">
                  <a:pos x="15" y="15"/>
                </a:cxn>
                <a:cxn ang="0">
                  <a:pos x="15" y="10"/>
                </a:cxn>
                <a:cxn ang="0">
                  <a:pos x="20" y="5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55" y="0"/>
                </a:cxn>
                <a:cxn ang="0">
                  <a:pos x="50" y="15"/>
                </a:cxn>
                <a:cxn ang="0">
                  <a:pos x="45" y="15"/>
                </a:cxn>
                <a:cxn ang="0">
                  <a:pos x="40" y="15"/>
                </a:cxn>
                <a:cxn ang="0">
                  <a:pos x="35" y="15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30" y="30"/>
                </a:cxn>
                <a:cxn ang="0">
                  <a:pos x="30" y="35"/>
                </a:cxn>
                <a:cxn ang="0">
                  <a:pos x="45" y="35"/>
                </a:cxn>
                <a:cxn ang="0">
                  <a:pos x="45" y="50"/>
                </a:cxn>
                <a:cxn ang="0">
                  <a:pos x="30" y="50"/>
                </a:cxn>
                <a:cxn ang="0">
                  <a:pos x="30" y="130"/>
                </a:cxn>
                <a:cxn ang="0">
                  <a:pos x="10" y="130"/>
                </a:cxn>
              </a:cxnLst>
              <a:rect l="0" t="0" r="r" b="b"/>
              <a:pathLst>
                <a:path w="55" h="130">
                  <a:moveTo>
                    <a:pt x="10" y="130"/>
                  </a:moveTo>
                  <a:lnTo>
                    <a:pt x="10" y="5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0"/>
                  </a:lnTo>
                  <a:lnTo>
                    <a:pt x="15" y="15"/>
                  </a:lnTo>
                  <a:lnTo>
                    <a:pt x="15" y="10"/>
                  </a:lnTo>
                  <a:lnTo>
                    <a:pt x="20" y="5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50" y="15"/>
                  </a:lnTo>
                  <a:lnTo>
                    <a:pt x="45" y="15"/>
                  </a:lnTo>
                  <a:lnTo>
                    <a:pt x="40" y="15"/>
                  </a:lnTo>
                  <a:lnTo>
                    <a:pt x="35" y="15"/>
                  </a:lnTo>
                  <a:lnTo>
                    <a:pt x="30" y="20"/>
                  </a:lnTo>
                  <a:lnTo>
                    <a:pt x="30" y="30"/>
                  </a:lnTo>
                  <a:lnTo>
                    <a:pt x="30" y="35"/>
                  </a:lnTo>
                  <a:lnTo>
                    <a:pt x="45" y="35"/>
                  </a:lnTo>
                  <a:lnTo>
                    <a:pt x="45" y="50"/>
                  </a:lnTo>
                  <a:lnTo>
                    <a:pt x="30" y="50"/>
                  </a:lnTo>
                  <a:lnTo>
                    <a:pt x="30" y="130"/>
                  </a:lnTo>
                  <a:lnTo>
                    <a:pt x="1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>
              <a:off x="1805" y="624"/>
              <a:ext cx="80" cy="95"/>
            </a:xfrm>
            <a:custGeom>
              <a:avLst/>
              <a:gdLst/>
              <a:ahLst/>
              <a:cxnLst>
                <a:cxn ang="0">
                  <a:pos x="70" y="60"/>
                </a:cxn>
                <a:cxn ang="0">
                  <a:pos x="80" y="65"/>
                </a:cxn>
                <a:cxn ang="0">
                  <a:pos x="75" y="75"/>
                </a:cxn>
                <a:cxn ang="0">
                  <a:pos x="65" y="85"/>
                </a:cxn>
                <a:cxn ang="0">
                  <a:pos x="55" y="90"/>
                </a:cxn>
                <a:cxn ang="0">
                  <a:pos x="40" y="95"/>
                </a:cxn>
                <a:cxn ang="0">
                  <a:pos x="30" y="95"/>
                </a:cxn>
                <a:cxn ang="0">
                  <a:pos x="15" y="90"/>
                </a:cxn>
                <a:cxn ang="0">
                  <a:pos x="10" y="80"/>
                </a:cxn>
                <a:cxn ang="0">
                  <a:pos x="5" y="70"/>
                </a:cxn>
                <a:cxn ang="0">
                  <a:pos x="0" y="60"/>
                </a:cxn>
                <a:cxn ang="0">
                  <a:pos x="0" y="45"/>
                </a:cxn>
                <a:cxn ang="0">
                  <a:pos x="0" y="30"/>
                </a:cxn>
                <a:cxn ang="0">
                  <a:pos x="5" y="20"/>
                </a:cxn>
                <a:cxn ang="0">
                  <a:pos x="10" y="10"/>
                </a:cxn>
                <a:cxn ang="0">
                  <a:pos x="20" y="5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65" y="5"/>
                </a:cxn>
                <a:cxn ang="0">
                  <a:pos x="75" y="15"/>
                </a:cxn>
                <a:cxn ang="0">
                  <a:pos x="80" y="25"/>
                </a:cxn>
                <a:cxn ang="0">
                  <a:pos x="65" y="30"/>
                </a:cxn>
                <a:cxn ang="0">
                  <a:pos x="60" y="20"/>
                </a:cxn>
                <a:cxn ang="0">
                  <a:pos x="55" y="15"/>
                </a:cxn>
                <a:cxn ang="0">
                  <a:pos x="50" y="10"/>
                </a:cxn>
                <a:cxn ang="0">
                  <a:pos x="40" y="10"/>
                </a:cxn>
                <a:cxn ang="0">
                  <a:pos x="30" y="10"/>
                </a:cxn>
                <a:cxn ang="0">
                  <a:pos x="25" y="15"/>
                </a:cxn>
                <a:cxn ang="0">
                  <a:pos x="15" y="20"/>
                </a:cxn>
                <a:cxn ang="0">
                  <a:pos x="15" y="30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0" y="55"/>
                </a:cxn>
                <a:cxn ang="0">
                  <a:pos x="15" y="65"/>
                </a:cxn>
                <a:cxn ang="0">
                  <a:pos x="20" y="75"/>
                </a:cxn>
                <a:cxn ang="0">
                  <a:pos x="25" y="80"/>
                </a:cxn>
                <a:cxn ang="0">
                  <a:pos x="30" y="85"/>
                </a:cxn>
                <a:cxn ang="0">
                  <a:pos x="40" y="85"/>
                </a:cxn>
                <a:cxn ang="0">
                  <a:pos x="50" y="80"/>
                </a:cxn>
                <a:cxn ang="0">
                  <a:pos x="60" y="80"/>
                </a:cxn>
                <a:cxn ang="0">
                  <a:pos x="65" y="70"/>
                </a:cxn>
                <a:cxn ang="0">
                  <a:pos x="70" y="60"/>
                </a:cxn>
              </a:cxnLst>
              <a:rect l="0" t="0" r="r" b="b"/>
              <a:pathLst>
                <a:path w="80" h="95">
                  <a:moveTo>
                    <a:pt x="70" y="60"/>
                  </a:moveTo>
                  <a:lnTo>
                    <a:pt x="80" y="65"/>
                  </a:lnTo>
                  <a:lnTo>
                    <a:pt x="75" y="75"/>
                  </a:lnTo>
                  <a:lnTo>
                    <a:pt x="65" y="85"/>
                  </a:lnTo>
                  <a:lnTo>
                    <a:pt x="55" y="90"/>
                  </a:lnTo>
                  <a:lnTo>
                    <a:pt x="40" y="95"/>
                  </a:lnTo>
                  <a:lnTo>
                    <a:pt x="30" y="95"/>
                  </a:lnTo>
                  <a:lnTo>
                    <a:pt x="15" y="90"/>
                  </a:lnTo>
                  <a:lnTo>
                    <a:pt x="10" y="80"/>
                  </a:lnTo>
                  <a:lnTo>
                    <a:pt x="5" y="70"/>
                  </a:lnTo>
                  <a:lnTo>
                    <a:pt x="0" y="60"/>
                  </a:lnTo>
                  <a:lnTo>
                    <a:pt x="0" y="45"/>
                  </a:lnTo>
                  <a:lnTo>
                    <a:pt x="0" y="30"/>
                  </a:lnTo>
                  <a:lnTo>
                    <a:pt x="5" y="20"/>
                  </a:lnTo>
                  <a:lnTo>
                    <a:pt x="10" y="10"/>
                  </a:lnTo>
                  <a:lnTo>
                    <a:pt x="20" y="5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5" y="5"/>
                  </a:lnTo>
                  <a:lnTo>
                    <a:pt x="75" y="15"/>
                  </a:lnTo>
                  <a:lnTo>
                    <a:pt x="80" y="25"/>
                  </a:lnTo>
                  <a:lnTo>
                    <a:pt x="65" y="30"/>
                  </a:lnTo>
                  <a:lnTo>
                    <a:pt x="60" y="20"/>
                  </a:lnTo>
                  <a:lnTo>
                    <a:pt x="55" y="15"/>
                  </a:lnTo>
                  <a:lnTo>
                    <a:pt x="50" y="10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25" y="15"/>
                  </a:lnTo>
                  <a:lnTo>
                    <a:pt x="15" y="20"/>
                  </a:lnTo>
                  <a:lnTo>
                    <a:pt x="15" y="30"/>
                  </a:lnTo>
                  <a:lnTo>
                    <a:pt x="10" y="35"/>
                  </a:lnTo>
                  <a:lnTo>
                    <a:pt x="10" y="45"/>
                  </a:lnTo>
                  <a:lnTo>
                    <a:pt x="10" y="55"/>
                  </a:lnTo>
                  <a:lnTo>
                    <a:pt x="15" y="65"/>
                  </a:lnTo>
                  <a:lnTo>
                    <a:pt x="20" y="75"/>
                  </a:lnTo>
                  <a:lnTo>
                    <a:pt x="25" y="80"/>
                  </a:lnTo>
                  <a:lnTo>
                    <a:pt x="30" y="85"/>
                  </a:lnTo>
                  <a:lnTo>
                    <a:pt x="40" y="85"/>
                  </a:lnTo>
                  <a:lnTo>
                    <a:pt x="50" y="80"/>
                  </a:lnTo>
                  <a:lnTo>
                    <a:pt x="60" y="80"/>
                  </a:lnTo>
                  <a:lnTo>
                    <a:pt x="65" y="7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135" y="594"/>
              <a:ext cx="300" cy="18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0"/>
                </a:cxn>
                <a:cxn ang="0">
                  <a:pos x="0" y="180"/>
                </a:cxn>
              </a:cxnLst>
              <a:rect l="0" t="0" r="r" b="b"/>
              <a:pathLst>
                <a:path w="300" h="180">
                  <a:moveTo>
                    <a:pt x="300" y="0"/>
                  </a:moveTo>
                  <a:lnTo>
                    <a:pt x="0" y="0"/>
                  </a:lnTo>
                  <a:lnTo>
                    <a:pt x="0" y="1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>
              <a:off x="135" y="928"/>
              <a:ext cx="300" cy="180"/>
            </a:xfrm>
            <a:custGeom>
              <a:avLst/>
              <a:gdLst/>
              <a:ahLst/>
              <a:cxnLst>
                <a:cxn ang="0">
                  <a:pos x="300" y="18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300" h="180">
                  <a:moveTo>
                    <a:pt x="300" y="18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10" y="769"/>
              <a:ext cx="2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10" y="923"/>
              <a:ext cx="2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40" y="809"/>
              <a:ext cx="185" cy="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 flipV="1">
              <a:off x="45" y="809"/>
              <a:ext cx="50" cy="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65" y="809"/>
              <a:ext cx="8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115" y="809"/>
              <a:ext cx="75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165" y="829"/>
              <a:ext cx="55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840" y="2361"/>
              <a:ext cx="8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575" y="1852"/>
              <a:ext cx="265" cy="439"/>
            </a:xfrm>
            <a:custGeom>
              <a:avLst/>
              <a:gdLst/>
              <a:ahLst/>
              <a:cxnLst>
                <a:cxn ang="0">
                  <a:pos x="265" y="439"/>
                </a:cxn>
                <a:cxn ang="0">
                  <a:pos x="225" y="414"/>
                </a:cxn>
                <a:cxn ang="0">
                  <a:pos x="175" y="374"/>
                </a:cxn>
                <a:cxn ang="0">
                  <a:pos x="125" y="309"/>
                </a:cxn>
                <a:cxn ang="0">
                  <a:pos x="75" y="230"/>
                </a:cxn>
                <a:cxn ang="0">
                  <a:pos x="35" y="125"/>
                </a:cxn>
                <a:cxn ang="0">
                  <a:pos x="0" y="0"/>
                </a:cxn>
              </a:cxnLst>
              <a:rect l="0" t="0" r="r" b="b"/>
              <a:pathLst>
                <a:path w="265" h="439">
                  <a:moveTo>
                    <a:pt x="265" y="439"/>
                  </a:moveTo>
                  <a:lnTo>
                    <a:pt x="225" y="414"/>
                  </a:lnTo>
                  <a:lnTo>
                    <a:pt x="175" y="374"/>
                  </a:lnTo>
                  <a:lnTo>
                    <a:pt x="125" y="309"/>
                  </a:lnTo>
                  <a:lnTo>
                    <a:pt x="75" y="230"/>
                  </a:lnTo>
                  <a:lnTo>
                    <a:pt x="35" y="12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440" y="1932"/>
              <a:ext cx="405" cy="429"/>
            </a:xfrm>
            <a:custGeom>
              <a:avLst/>
              <a:gdLst/>
              <a:ahLst/>
              <a:cxnLst>
                <a:cxn ang="0">
                  <a:pos x="405" y="429"/>
                </a:cxn>
                <a:cxn ang="0">
                  <a:pos x="340" y="409"/>
                </a:cxn>
                <a:cxn ang="0">
                  <a:pos x="275" y="364"/>
                </a:cxn>
                <a:cxn ang="0">
                  <a:pos x="215" y="304"/>
                </a:cxn>
                <a:cxn ang="0">
                  <a:pos x="160" y="229"/>
                </a:cxn>
                <a:cxn ang="0">
                  <a:pos x="105" y="155"/>
                </a:cxn>
                <a:cxn ang="0">
                  <a:pos x="50" y="75"/>
                </a:cxn>
                <a:cxn ang="0">
                  <a:pos x="0" y="0"/>
                </a:cxn>
              </a:cxnLst>
              <a:rect l="0" t="0" r="r" b="b"/>
              <a:pathLst>
                <a:path w="405" h="429">
                  <a:moveTo>
                    <a:pt x="405" y="429"/>
                  </a:moveTo>
                  <a:lnTo>
                    <a:pt x="340" y="409"/>
                  </a:lnTo>
                  <a:lnTo>
                    <a:pt x="275" y="364"/>
                  </a:lnTo>
                  <a:lnTo>
                    <a:pt x="215" y="304"/>
                  </a:lnTo>
                  <a:lnTo>
                    <a:pt x="160" y="229"/>
                  </a:lnTo>
                  <a:lnTo>
                    <a:pt x="105" y="155"/>
                  </a:lnTo>
                  <a:lnTo>
                    <a:pt x="50" y="7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>
              <a:off x="400" y="1727"/>
              <a:ext cx="175" cy="22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30" y="15"/>
                </a:cxn>
                <a:cxn ang="0">
                  <a:pos x="160" y="55"/>
                </a:cxn>
                <a:cxn ang="0">
                  <a:pos x="175" y="110"/>
                </a:cxn>
                <a:cxn ang="0">
                  <a:pos x="160" y="165"/>
                </a:cxn>
                <a:cxn ang="0">
                  <a:pos x="130" y="205"/>
                </a:cxn>
                <a:cxn ang="0">
                  <a:pos x="85" y="220"/>
                </a:cxn>
                <a:cxn ang="0">
                  <a:pos x="45" y="205"/>
                </a:cxn>
                <a:cxn ang="0">
                  <a:pos x="10" y="165"/>
                </a:cxn>
                <a:cxn ang="0">
                  <a:pos x="0" y="110"/>
                </a:cxn>
                <a:cxn ang="0">
                  <a:pos x="10" y="55"/>
                </a:cxn>
                <a:cxn ang="0">
                  <a:pos x="45" y="15"/>
                </a:cxn>
                <a:cxn ang="0">
                  <a:pos x="85" y="0"/>
                </a:cxn>
              </a:cxnLst>
              <a:rect l="0" t="0" r="r" b="b"/>
              <a:pathLst>
                <a:path w="175" h="220">
                  <a:moveTo>
                    <a:pt x="85" y="0"/>
                  </a:moveTo>
                  <a:lnTo>
                    <a:pt x="130" y="15"/>
                  </a:lnTo>
                  <a:lnTo>
                    <a:pt x="160" y="55"/>
                  </a:lnTo>
                  <a:lnTo>
                    <a:pt x="175" y="110"/>
                  </a:lnTo>
                  <a:lnTo>
                    <a:pt x="160" y="165"/>
                  </a:lnTo>
                  <a:lnTo>
                    <a:pt x="130" y="205"/>
                  </a:lnTo>
                  <a:lnTo>
                    <a:pt x="85" y="220"/>
                  </a:lnTo>
                  <a:lnTo>
                    <a:pt x="45" y="205"/>
                  </a:lnTo>
                  <a:lnTo>
                    <a:pt x="10" y="165"/>
                  </a:lnTo>
                  <a:lnTo>
                    <a:pt x="0" y="110"/>
                  </a:lnTo>
                  <a:lnTo>
                    <a:pt x="10" y="55"/>
                  </a:lnTo>
                  <a:lnTo>
                    <a:pt x="45" y="1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400" y="1727"/>
              <a:ext cx="175" cy="22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30" y="15"/>
                </a:cxn>
                <a:cxn ang="0">
                  <a:pos x="160" y="55"/>
                </a:cxn>
                <a:cxn ang="0">
                  <a:pos x="175" y="110"/>
                </a:cxn>
                <a:cxn ang="0">
                  <a:pos x="160" y="165"/>
                </a:cxn>
                <a:cxn ang="0">
                  <a:pos x="130" y="205"/>
                </a:cxn>
                <a:cxn ang="0">
                  <a:pos x="85" y="220"/>
                </a:cxn>
                <a:cxn ang="0">
                  <a:pos x="45" y="205"/>
                </a:cxn>
                <a:cxn ang="0">
                  <a:pos x="10" y="165"/>
                </a:cxn>
                <a:cxn ang="0">
                  <a:pos x="0" y="110"/>
                </a:cxn>
                <a:cxn ang="0">
                  <a:pos x="10" y="55"/>
                </a:cxn>
                <a:cxn ang="0">
                  <a:pos x="45" y="15"/>
                </a:cxn>
                <a:cxn ang="0">
                  <a:pos x="85" y="0"/>
                </a:cxn>
              </a:cxnLst>
              <a:rect l="0" t="0" r="r" b="b"/>
              <a:pathLst>
                <a:path w="175" h="220">
                  <a:moveTo>
                    <a:pt x="85" y="0"/>
                  </a:moveTo>
                  <a:lnTo>
                    <a:pt x="130" y="15"/>
                  </a:lnTo>
                  <a:lnTo>
                    <a:pt x="160" y="55"/>
                  </a:lnTo>
                  <a:lnTo>
                    <a:pt x="175" y="110"/>
                  </a:lnTo>
                  <a:lnTo>
                    <a:pt x="160" y="165"/>
                  </a:lnTo>
                  <a:lnTo>
                    <a:pt x="130" y="205"/>
                  </a:lnTo>
                  <a:lnTo>
                    <a:pt x="85" y="220"/>
                  </a:lnTo>
                  <a:lnTo>
                    <a:pt x="45" y="205"/>
                  </a:lnTo>
                  <a:lnTo>
                    <a:pt x="10" y="165"/>
                  </a:lnTo>
                  <a:lnTo>
                    <a:pt x="0" y="110"/>
                  </a:lnTo>
                  <a:lnTo>
                    <a:pt x="10" y="55"/>
                  </a:lnTo>
                  <a:lnTo>
                    <a:pt x="45" y="15"/>
                  </a:lnTo>
                  <a:lnTo>
                    <a:pt x="8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310" y="1547"/>
              <a:ext cx="125" cy="13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60" y="90"/>
                </a:cxn>
                <a:cxn ang="0">
                  <a:pos x="60" y="105"/>
                </a:cxn>
                <a:cxn ang="0">
                  <a:pos x="65" y="110"/>
                </a:cxn>
                <a:cxn ang="0">
                  <a:pos x="65" y="100"/>
                </a:cxn>
                <a:cxn ang="0">
                  <a:pos x="70" y="90"/>
                </a:cxn>
                <a:cxn ang="0">
                  <a:pos x="100" y="0"/>
                </a:cxn>
                <a:cxn ang="0">
                  <a:pos x="125" y="0"/>
                </a:cxn>
                <a:cxn ang="0">
                  <a:pos x="125" y="130"/>
                </a:cxn>
                <a:cxn ang="0">
                  <a:pos x="110" y="130"/>
                </a:cxn>
                <a:cxn ang="0">
                  <a:pos x="110" y="20"/>
                </a:cxn>
                <a:cxn ang="0">
                  <a:pos x="70" y="130"/>
                </a:cxn>
                <a:cxn ang="0">
                  <a:pos x="55" y="130"/>
                </a:cxn>
                <a:cxn ang="0">
                  <a:pos x="20" y="20"/>
                </a:cxn>
                <a:cxn ang="0">
                  <a:pos x="20" y="130"/>
                </a:cxn>
                <a:cxn ang="0">
                  <a:pos x="0" y="130"/>
                </a:cxn>
              </a:cxnLst>
              <a:rect l="0" t="0" r="r" b="b"/>
              <a:pathLst>
                <a:path w="125" h="130">
                  <a:moveTo>
                    <a:pt x="0" y="13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0" y="90"/>
                  </a:lnTo>
                  <a:lnTo>
                    <a:pt x="60" y="105"/>
                  </a:lnTo>
                  <a:lnTo>
                    <a:pt x="65" y="110"/>
                  </a:lnTo>
                  <a:lnTo>
                    <a:pt x="65" y="100"/>
                  </a:lnTo>
                  <a:lnTo>
                    <a:pt x="70" y="90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25" y="130"/>
                  </a:lnTo>
                  <a:lnTo>
                    <a:pt x="110" y="130"/>
                  </a:lnTo>
                  <a:lnTo>
                    <a:pt x="110" y="20"/>
                  </a:lnTo>
                  <a:lnTo>
                    <a:pt x="70" y="130"/>
                  </a:lnTo>
                  <a:lnTo>
                    <a:pt x="55" y="130"/>
                  </a:lnTo>
                  <a:lnTo>
                    <a:pt x="20" y="20"/>
                  </a:lnTo>
                  <a:lnTo>
                    <a:pt x="2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65" y="1547"/>
              <a:ext cx="20" cy="13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510" y="1547"/>
              <a:ext cx="110" cy="130"/>
            </a:xfrm>
            <a:custGeom>
              <a:avLst/>
              <a:gdLst/>
              <a:ahLst/>
              <a:cxnLst>
                <a:cxn ang="0">
                  <a:pos x="95" y="85"/>
                </a:cxn>
                <a:cxn ang="0">
                  <a:pos x="110" y="90"/>
                </a:cxn>
                <a:cxn ang="0">
                  <a:pos x="105" y="105"/>
                </a:cxn>
                <a:cxn ang="0">
                  <a:pos x="90" y="120"/>
                </a:cxn>
                <a:cxn ang="0">
                  <a:pos x="75" y="130"/>
                </a:cxn>
                <a:cxn ang="0">
                  <a:pos x="60" y="130"/>
                </a:cxn>
                <a:cxn ang="0">
                  <a:pos x="40" y="130"/>
                </a:cxn>
                <a:cxn ang="0">
                  <a:pos x="25" y="125"/>
                </a:cxn>
                <a:cxn ang="0">
                  <a:pos x="15" y="115"/>
                </a:cxn>
                <a:cxn ang="0">
                  <a:pos x="5" y="100"/>
                </a:cxn>
                <a:cxn ang="0">
                  <a:pos x="0" y="80"/>
                </a:cxn>
                <a:cxn ang="0">
                  <a:pos x="0" y="65"/>
                </a:cxn>
                <a:cxn ang="0">
                  <a:pos x="0" y="45"/>
                </a:cxn>
                <a:cxn ang="0">
                  <a:pos x="5" y="30"/>
                </a:cxn>
                <a:cxn ang="0">
                  <a:pos x="15" y="15"/>
                </a:cxn>
                <a:cxn ang="0">
                  <a:pos x="25" y="5"/>
                </a:cxn>
                <a:cxn ang="0">
                  <a:pos x="40" y="0"/>
                </a:cxn>
                <a:cxn ang="0">
                  <a:pos x="60" y="0"/>
                </a:cxn>
                <a:cxn ang="0">
                  <a:pos x="75" y="0"/>
                </a:cxn>
                <a:cxn ang="0">
                  <a:pos x="90" y="10"/>
                </a:cxn>
                <a:cxn ang="0">
                  <a:pos x="100" y="20"/>
                </a:cxn>
                <a:cxn ang="0">
                  <a:pos x="110" y="35"/>
                </a:cxn>
                <a:cxn ang="0">
                  <a:pos x="95" y="40"/>
                </a:cxn>
                <a:cxn ang="0">
                  <a:pos x="85" y="30"/>
                </a:cxn>
                <a:cxn ang="0">
                  <a:pos x="80" y="20"/>
                </a:cxn>
                <a:cxn ang="0">
                  <a:pos x="70" y="15"/>
                </a:cxn>
                <a:cxn ang="0">
                  <a:pos x="60" y="15"/>
                </a:cxn>
                <a:cxn ang="0">
                  <a:pos x="45" y="15"/>
                </a:cxn>
                <a:cxn ang="0">
                  <a:pos x="35" y="20"/>
                </a:cxn>
                <a:cxn ang="0">
                  <a:pos x="25" y="30"/>
                </a:cxn>
                <a:cxn ang="0">
                  <a:pos x="20" y="40"/>
                </a:cxn>
                <a:cxn ang="0">
                  <a:pos x="15" y="50"/>
                </a:cxn>
                <a:cxn ang="0">
                  <a:pos x="15" y="65"/>
                </a:cxn>
                <a:cxn ang="0">
                  <a:pos x="15" y="80"/>
                </a:cxn>
                <a:cxn ang="0">
                  <a:pos x="20" y="95"/>
                </a:cxn>
                <a:cxn ang="0">
                  <a:pos x="25" y="105"/>
                </a:cxn>
                <a:cxn ang="0">
                  <a:pos x="35" y="110"/>
                </a:cxn>
                <a:cxn ang="0">
                  <a:pos x="45" y="115"/>
                </a:cxn>
                <a:cxn ang="0">
                  <a:pos x="55" y="115"/>
                </a:cxn>
                <a:cxn ang="0">
                  <a:pos x="70" y="115"/>
                </a:cxn>
                <a:cxn ang="0">
                  <a:pos x="80" y="110"/>
                </a:cxn>
                <a:cxn ang="0">
                  <a:pos x="90" y="100"/>
                </a:cxn>
                <a:cxn ang="0">
                  <a:pos x="95" y="85"/>
                </a:cxn>
              </a:cxnLst>
              <a:rect l="0" t="0" r="r" b="b"/>
              <a:pathLst>
                <a:path w="110" h="130">
                  <a:moveTo>
                    <a:pt x="95" y="85"/>
                  </a:moveTo>
                  <a:lnTo>
                    <a:pt x="110" y="90"/>
                  </a:lnTo>
                  <a:lnTo>
                    <a:pt x="105" y="105"/>
                  </a:lnTo>
                  <a:lnTo>
                    <a:pt x="90" y="120"/>
                  </a:lnTo>
                  <a:lnTo>
                    <a:pt x="75" y="130"/>
                  </a:lnTo>
                  <a:lnTo>
                    <a:pt x="60" y="130"/>
                  </a:lnTo>
                  <a:lnTo>
                    <a:pt x="40" y="130"/>
                  </a:lnTo>
                  <a:lnTo>
                    <a:pt x="25" y="125"/>
                  </a:lnTo>
                  <a:lnTo>
                    <a:pt x="15" y="115"/>
                  </a:lnTo>
                  <a:lnTo>
                    <a:pt x="5" y="100"/>
                  </a:lnTo>
                  <a:lnTo>
                    <a:pt x="0" y="80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5" y="30"/>
                  </a:lnTo>
                  <a:lnTo>
                    <a:pt x="15" y="15"/>
                  </a:lnTo>
                  <a:lnTo>
                    <a:pt x="25" y="5"/>
                  </a:lnTo>
                  <a:lnTo>
                    <a:pt x="40" y="0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90" y="10"/>
                  </a:lnTo>
                  <a:lnTo>
                    <a:pt x="100" y="20"/>
                  </a:lnTo>
                  <a:lnTo>
                    <a:pt x="110" y="35"/>
                  </a:lnTo>
                  <a:lnTo>
                    <a:pt x="95" y="40"/>
                  </a:lnTo>
                  <a:lnTo>
                    <a:pt x="85" y="30"/>
                  </a:lnTo>
                  <a:lnTo>
                    <a:pt x="80" y="20"/>
                  </a:lnTo>
                  <a:lnTo>
                    <a:pt x="70" y="15"/>
                  </a:lnTo>
                  <a:lnTo>
                    <a:pt x="60" y="15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30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15" y="65"/>
                  </a:lnTo>
                  <a:lnTo>
                    <a:pt x="15" y="80"/>
                  </a:lnTo>
                  <a:lnTo>
                    <a:pt x="20" y="95"/>
                  </a:lnTo>
                  <a:lnTo>
                    <a:pt x="25" y="105"/>
                  </a:lnTo>
                  <a:lnTo>
                    <a:pt x="35" y="110"/>
                  </a:lnTo>
                  <a:lnTo>
                    <a:pt x="45" y="115"/>
                  </a:lnTo>
                  <a:lnTo>
                    <a:pt x="55" y="115"/>
                  </a:lnTo>
                  <a:lnTo>
                    <a:pt x="70" y="115"/>
                  </a:lnTo>
                  <a:lnTo>
                    <a:pt x="80" y="110"/>
                  </a:lnTo>
                  <a:lnTo>
                    <a:pt x="90" y="100"/>
                  </a:lnTo>
                  <a:lnTo>
                    <a:pt x="95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995" y="2052"/>
              <a:ext cx="55" cy="134"/>
            </a:xfrm>
            <a:custGeom>
              <a:avLst/>
              <a:gdLst/>
              <a:ahLst/>
              <a:cxnLst>
                <a:cxn ang="0">
                  <a:pos x="15" y="134"/>
                </a:cxn>
                <a:cxn ang="0">
                  <a:pos x="15" y="50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15" y="40"/>
                </a:cxn>
                <a:cxn ang="0">
                  <a:pos x="15" y="30"/>
                </a:cxn>
                <a:cxn ang="0">
                  <a:pos x="15" y="20"/>
                </a:cxn>
                <a:cxn ang="0">
                  <a:pos x="15" y="15"/>
                </a:cxn>
                <a:cxn ang="0">
                  <a:pos x="20" y="10"/>
                </a:cxn>
                <a:cxn ang="0">
                  <a:pos x="25" y="5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55" y="5"/>
                </a:cxn>
                <a:cxn ang="0">
                  <a:pos x="50" y="15"/>
                </a:cxn>
                <a:cxn ang="0">
                  <a:pos x="45" y="15"/>
                </a:cxn>
                <a:cxn ang="0">
                  <a:pos x="40" y="15"/>
                </a:cxn>
                <a:cxn ang="0">
                  <a:pos x="35" y="15"/>
                </a:cxn>
                <a:cxn ang="0">
                  <a:pos x="30" y="20"/>
                </a:cxn>
                <a:cxn ang="0">
                  <a:pos x="30" y="25"/>
                </a:cxn>
                <a:cxn ang="0">
                  <a:pos x="30" y="30"/>
                </a:cxn>
                <a:cxn ang="0">
                  <a:pos x="30" y="40"/>
                </a:cxn>
                <a:cxn ang="0">
                  <a:pos x="45" y="40"/>
                </a:cxn>
                <a:cxn ang="0">
                  <a:pos x="45" y="50"/>
                </a:cxn>
                <a:cxn ang="0">
                  <a:pos x="30" y="50"/>
                </a:cxn>
                <a:cxn ang="0">
                  <a:pos x="30" y="134"/>
                </a:cxn>
                <a:cxn ang="0">
                  <a:pos x="15" y="134"/>
                </a:cxn>
              </a:cxnLst>
              <a:rect l="0" t="0" r="r" b="b"/>
              <a:pathLst>
                <a:path w="55" h="134">
                  <a:moveTo>
                    <a:pt x="15" y="134"/>
                  </a:moveTo>
                  <a:lnTo>
                    <a:pt x="15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5" y="40"/>
                  </a:lnTo>
                  <a:lnTo>
                    <a:pt x="15" y="30"/>
                  </a:lnTo>
                  <a:lnTo>
                    <a:pt x="15" y="20"/>
                  </a:lnTo>
                  <a:lnTo>
                    <a:pt x="15" y="15"/>
                  </a:lnTo>
                  <a:lnTo>
                    <a:pt x="20" y="10"/>
                  </a:lnTo>
                  <a:lnTo>
                    <a:pt x="25" y="5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5" y="5"/>
                  </a:lnTo>
                  <a:lnTo>
                    <a:pt x="50" y="15"/>
                  </a:lnTo>
                  <a:lnTo>
                    <a:pt x="45" y="15"/>
                  </a:lnTo>
                  <a:lnTo>
                    <a:pt x="40" y="15"/>
                  </a:lnTo>
                  <a:lnTo>
                    <a:pt x="35" y="15"/>
                  </a:lnTo>
                  <a:lnTo>
                    <a:pt x="30" y="20"/>
                  </a:lnTo>
                  <a:lnTo>
                    <a:pt x="30" y="25"/>
                  </a:lnTo>
                  <a:lnTo>
                    <a:pt x="30" y="30"/>
                  </a:lnTo>
                  <a:lnTo>
                    <a:pt x="30" y="40"/>
                  </a:lnTo>
                  <a:lnTo>
                    <a:pt x="45" y="40"/>
                  </a:lnTo>
                  <a:lnTo>
                    <a:pt x="45" y="50"/>
                  </a:lnTo>
                  <a:lnTo>
                    <a:pt x="30" y="50"/>
                  </a:lnTo>
                  <a:lnTo>
                    <a:pt x="30" y="134"/>
                  </a:lnTo>
                  <a:lnTo>
                    <a:pt x="15" y="1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>
              <a:off x="1050" y="2166"/>
              <a:ext cx="90" cy="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0"/>
                </a:cxn>
                <a:cxn ang="0">
                  <a:pos x="15" y="5"/>
                </a:cxn>
                <a:cxn ang="0">
                  <a:pos x="20" y="5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0" y="10"/>
                </a:cxn>
                <a:cxn ang="0">
                  <a:pos x="60" y="5"/>
                </a:cxn>
                <a:cxn ang="0">
                  <a:pos x="70" y="0"/>
                </a:cxn>
                <a:cxn ang="0">
                  <a:pos x="80" y="0"/>
                </a:cxn>
                <a:cxn ang="0">
                  <a:pos x="85" y="5"/>
                </a:cxn>
                <a:cxn ang="0">
                  <a:pos x="90" y="15"/>
                </a:cxn>
                <a:cxn ang="0">
                  <a:pos x="90" y="25"/>
                </a:cxn>
                <a:cxn ang="0">
                  <a:pos x="90" y="70"/>
                </a:cxn>
                <a:cxn ang="0">
                  <a:pos x="80" y="70"/>
                </a:cxn>
                <a:cxn ang="0">
                  <a:pos x="80" y="25"/>
                </a:cxn>
                <a:cxn ang="0">
                  <a:pos x="80" y="20"/>
                </a:cxn>
                <a:cxn ang="0">
                  <a:pos x="80" y="15"/>
                </a:cxn>
                <a:cxn ang="0">
                  <a:pos x="80" y="15"/>
                </a:cxn>
                <a:cxn ang="0">
                  <a:pos x="75" y="10"/>
                </a:cxn>
                <a:cxn ang="0">
                  <a:pos x="75" y="10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5" y="15"/>
                </a:cxn>
                <a:cxn ang="0">
                  <a:pos x="55" y="20"/>
                </a:cxn>
                <a:cxn ang="0">
                  <a:pos x="50" y="30"/>
                </a:cxn>
                <a:cxn ang="0">
                  <a:pos x="50" y="70"/>
                </a:cxn>
                <a:cxn ang="0">
                  <a:pos x="40" y="70"/>
                </a:cxn>
                <a:cxn ang="0">
                  <a:pos x="40" y="25"/>
                </a:cxn>
                <a:cxn ang="0">
                  <a:pos x="40" y="20"/>
                </a:cxn>
                <a:cxn ang="0">
                  <a:pos x="40" y="15"/>
                </a:cxn>
                <a:cxn ang="0">
                  <a:pos x="35" y="10"/>
                </a:cxn>
                <a:cxn ang="0">
                  <a:pos x="30" y="10"/>
                </a:cxn>
                <a:cxn ang="0">
                  <a:pos x="25" y="10"/>
                </a:cxn>
                <a:cxn ang="0">
                  <a:pos x="20" y="15"/>
                </a:cxn>
                <a:cxn ang="0">
                  <a:pos x="15" y="15"/>
                </a:cxn>
                <a:cxn ang="0">
                  <a:pos x="15" y="20"/>
                </a:cxn>
                <a:cxn ang="0">
                  <a:pos x="15" y="25"/>
                </a:cxn>
                <a:cxn ang="0">
                  <a:pos x="10" y="35"/>
                </a:cxn>
                <a:cxn ang="0">
                  <a:pos x="10" y="70"/>
                </a:cxn>
                <a:cxn ang="0">
                  <a:pos x="0" y="70"/>
                </a:cxn>
              </a:cxnLst>
              <a:rect l="0" t="0" r="r" b="b"/>
              <a:pathLst>
                <a:path w="90" h="70">
                  <a:moveTo>
                    <a:pt x="0" y="7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5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0" y="10"/>
                  </a:lnTo>
                  <a:lnTo>
                    <a:pt x="60" y="5"/>
                  </a:lnTo>
                  <a:lnTo>
                    <a:pt x="70" y="0"/>
                  </a:lnTo>
                  <a:lnTo>
                    <a:pt x="80" y="0"/>
                  </a:lnTo>
                  <a:lnTo>
                    <a:pt x="85" y="5"/>
                  </a:lnTo>
                  <a:lnTo>
                    <a:pt x="90" y="15"/>
                  </a:lnTo>
                  <a:lnTo>
                    <a:pt x="90" y="25"/>
                  </a:lnTo>
                  <a:lnTo>
                    <a:pt x="90" y="70"/>
                  </a:lnTo>
                  <a:lnTo>
                    <a:pt x="80" y="70"/>
                  </a:lnTo>
                  <a:lnTo>
                    <a:pt x="80" y="25"/>
                  </a:lnTo>
                  <a:lnTo>
                    <a:pt x="80" y="20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5" y="15"/>
                  </a:lnTo>
                  <a:lnTo>
                    <a:pt x="55" y="20"/>
                  </a:lnTo>
                  <a:lnTo>
                    <a:pt x="50" y="30"/>
                  </a:lnTo>
                  <a:lnTo>
                    <a:pt x="50" y="70"/>
                  </a:lnTo>
                  <a:lnTo>
                    <a:pt x="40" y="70"/>
                  </a:lnTo>
                  <a:lnTo>
                    <a:pt x="40" y="25"/>
                  </a:lnTo>
                  <a:lnTo>
                    <a:pt x="40" y="20"/>
                  </a:lnTo>
                  <a:lnTo>
                    <a:pt x="40" y="15"/>
                  </a:lnTo>
                  <a:lnTo>
                    <a:pt x="35" y="10"/>
                  </a:lnTo>
                  <a:lnTo>
                    <a:pt x="30" y="10"/>
                  </a:lnTo>
                  <a:lnTo>
                    <a:pt x="25" y="10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0" y="35"/>
                  </a:lnTo>
                  <a:lnTo>
                    <a:pt x="1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H="1">
              <a:off x="420" y="1752"/>
              <a:ext cx="15" cy="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>
              <a:off x="450" y="1732"/>
              <a:ext cx="15" cy="2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480" y="1727"/>
              <a:ext cx="20" cy="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H="1">
              <a:off x="510" y="1742"/>
              <a:ext cx="15" cy="2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540" y="1777"/>
              <a:ext cx="15" cy="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 flipH="1" flipV="1">
              <a:off x="425" y="1747"/>
              <a:ext cx="130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H="1" flipV="1">
              <a:off x="415" y="1777"/>
              <a:ext cx="150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H="1" flipV="1">
              <a:off x="400" y="1807"/>
              <a:ext cx="175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 flipH="1" flipV="1">
              <a:off x="400" y="1837"/>
              <a:ext cx="165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 flipH="1" flipV="1">
              <a:off x="395" y="1867"/>
              <a:ext cx="175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 flipH="1" flipV="1">
              <a:off x="415" y="1897"/>
              <a:ext cx="140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7" name="Line 3"/>
            <p:cNvSpPr>
              <a:spLocks noChangeShapeType="1"/>
            </p:cNvSpPr>
            <p:nvPr/>
          </p:nvSpPr>
          <p:spPr bwMode="auto">
            <a:xfrm flipH="1" flipV="1">
              <a:off x="440" y="1932"/>
              <a:ext cx="85" cy="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6" name="Freeform 2"/>
            <p:cNvSpPr>
              <a:spLocks/>
            </p:cNvSpPr>
            <p:nvPr/>
          </p:nvSpPr>
          <p:spPr bwMode="auto">
            <a:xfrm>
              <a:off x="7985" y="314"/>
              <a:ext cx="495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495" y="240"/>
                </a:cxn>
                <a:cxn ang="0">
                  <a:pos x="260" y="0"/>
                </a:cxn>
                <a:cxn ang="0">
                  <a:pos x="0" y="240"/>
                </a:cxn>
              </a:cxnLst>
              <a:rect l="0" t="0" r="r" b="b"/>
              <a:pathLst>
                <a:path w="495" h="240">
                  <a:moveTo>
                    <a:pt x="0" y="240"/>
                  </a:moveTo>
                  <a:lnTo>
                    <a:pt x="495" y="240"/>
                  </a:lnTo>
                  <a:lnTo>
                    <a:pt x="260" y="0"/>
                  </a:lnTo>
                  <a:lnTo>
                    <a:pt x="0" y="2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5" name="Rectangle 394"/>
          <p:cNvSpPr/>
          <p:nvPr/>
        </p:nvSpPr>
        <p:spPr>
          <a:xfrm>
            <a:off x="609601" y="0"/>
            <a:ext cx="5814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Low Level Modulated AM Transmitter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 descr="2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34400" cy="4572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9600" y="457200"/>
            <a:ext cx="5836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High Level Modulated AM Transmitter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Limitations </a:t>
            </a:r>
            <a:r>
              <a:rPr lang="en-US" sz="3200" b="1" dirty="0">
                <a:solidFill>
                  <a:srgbClr val="FF0000"/>
                </a:solidFill>
              </a:rPr>
              <a:t>of Baseband Transmission 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848600" cy="5181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sz="2800" dirty="0" smtClean="0">
                <a:solidFill>
                  <a:srgbClr val="C00000"/>
                </a:solidFill>
              </a:rPr>
              <a:t>1)</a:t>
            </a:r>
            <a:r>
              <a:rPr lang="en-US" sz="2800" dirty="0" smtClean="0">
                <a:solidFill>
                  <a:schemeClr val="tx1"/>
                </a:solidFill>
              </a:rPr>
              <a:t>Baseband </a:t>
            </a:r>
            <a:r>
              <a:rPr lang="en-US" sz="2800" dirty="0">
                <a:solidFill>
                  <a:schemeClr val="tx1"/>
                </a:solidFill>
              </a:rPr>
              <a:t>signal having small frequency range from 20 Hz to 20 KHz only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(so no large channel accommodation, mixing of signals). </a:t>
            </a:r>
          </a:p>
          <a:p>
            <a:pPr lvl="0" algn="l"/>
            <a:r>
              <a:rPr lang="en-US" sz="2800" dirty="0" smtClean="0">
                <a:solidFill>
                  <a:srgbClr val="C00000"/>
                </a:solidFill>
              </a:rPr>
              <a:t>2)</a:t>
            </a:r>
            <a:r>
              <a:rPr lang="en-US" sz="2800" dirty="0" smtClean="0">
                <a:solidFill>
                  <a:schemeClr val="tx1"/>
                </a:solidFill>
              </a:rPr>
              <a:t>Due </a:t>
            </a:r>
            <a:r>
              <a:rPr lang="en-US" sz="2800" dirty="0">
                <a:solidFill>
                  <a:schemeClr val="tx1"/>
                </a:solidFill>
              </a:rPr>
              <a:t>to small frequency range, baseband signal cannot travel long distance in free space or air. </a:t>
            </a:r>
          </a:p>
          <a:p>
            <a:pPr lvl="0" algn="l"/>
            <a:r>
              <a:rPr lang="en-US" sz="2800" dirty="0" smtClean="0">
                <a:solidFill>
                  <a:srgbClr val="C00000"/>
                </a:solidFill>
              </a:rPr>
              <a:t>3)</a:t>
            </a:r>
            <a:r>
              <a:rPr lang="en-US" sz="2800" dirty="0" smtClean="0">
                <a:solidFill>
                  <a:schemeClr val="tx1"/>
                </a:solidFill>
              </a:rPr>
              <a:t>After </a:t>
            </a:r>
            <a:r>
              <a:rPr lang="en-US" sz="2800" dirty="0">
                <a:solidFill>
                  <a:schemeClr val="tx1"/>
                </a:solidFill>
              </a:rPr>
              <a:t>a travel of short distance signal gets suppressed. So not used for radio communication. i.e. wireless communication. </a:t>
            </a: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To make the baseband signal efficient for radio communication modulation technique is used. 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8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9" y="838200"/>
          <a:ext cx="8382001" cy="5105400"/>
        </p:xfrm>
        <a:graphic>
          <a:graphicData uri="http://schemas.openxmlformats.org/drawingml/2006/table">
            <a:tbl>
              <a:tblPr/>
              <a:tblGrid>
                <a:gridCol w="654844"/>
                <a:gridCol w="3915481"/>
                <a:gridCol w="3811676"/>
              </a:tblGrid>
              <a:tr h="768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b="1" dirty="0">
                          <a:latin typeface="Verdana"/>
                          <a:ea typeface="Times New Roman"/>
                          <a:cs typeface="Arial"/>
                        </a:rPr>
                        <a:t>Sr. No.</a:t>
                      </a: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High Level Modulation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Low Level Modulation</a:t>
                      </a: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Modulation takes place at high power level.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Modulation takes place at low power level.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Class-C amplifier are used which are highly efficient.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After modulation linear amplifiers (Class A, AB or B) are used.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Very high efficiency.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Low efficiency than high level modulation.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Complex because of very high power.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Easy because of low power.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Used in high power broadcast transmitters.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Used in TV transmitters (IF modulation method). 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48920" algn="l"/>
                          <a:tab pos="508000" algn="l"/>
                          <a:tab pos="762000" algn="l"/>
                          <a:tab pos="1968500" algn="r"/>
                          <a:tab pos="2032000" algn="l"/>
                          <a:tab pos="2159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In laboratory equipments, walkie-talkies etc.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-340786"/>
            <a:ext cx="745569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9238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9238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Comparison between High Level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9238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Low Level Modulation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2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467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167045"/>
            <a:ext cx="4714752" cy="40011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736600" algn="l"/>
                <a:tab pos="41148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AM Modulator Circuit using BJT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128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Operation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transistor is normally operated in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Class-c Mode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in which it is biased well beyond cut-off.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carrier input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to the base must be sufficient to drive the transistor into conduction over the part of RF cycle, during which collector current flows in the form of pulses.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tuned circuit in the collector is tuned to resonate at the fundamental component, thus, the RF voltage at the collector is sinusoidal.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When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modulating signal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is applied to the steady collector voltage, changes to a slowly varying voltage given by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V'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(t).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modulating voltage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(t)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is applied in series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cc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through the low frequency transformer.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RF bypass capacitor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provides a low impedance path for the RF to ground so that negligible RF voltage is developed across the LF Transformer secondary.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modulated output is obtained through mutual inductive coupling as shown in circuit diagram.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-101144"/>
            <a:ext cx="865897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coupling prevents the 'steady' voltage from being transferred to the output,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so that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varies about mean value of zero shown in Fig.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4513" name="Picture 1" descr="2-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153400" cy="5867400"/>
          </a:xfrm>
          <a:prstGeom prst="rect">
            <a:avLst/>
          </a:prstGeom>
          <a:noFill/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219200" y="6250299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Input/Output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waveform of AM Modulator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784619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Advantages of 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1.	AM transmitters are not complex.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2.	AM receivers are simple and easy to detect.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3.	Less expensive.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4.	Covers large distance.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Disadvantages of 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1.	Requires large bandwidth.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2.	Requires large power.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3.	Gets affected due to noise.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Applications of 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1.	Radio broadcasting.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2.	Picture transmission in TV (VSB is used).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4863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Angle Modulation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285690"/>
            <a:ext cx="178766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587500" algn="ctr"/>
                <a:tab pos="1968500" algn="r"/>
                <a:tab pos="2032000" algn="l"/>
                <a:tab pos="2159000" algn="l"/>
                <a:tab pos="3746500" algn="ctr"/>
                <a:tab pos="5461000" algn="r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587500" algn="ctr"/>
                <a:tab pos="1968500" algn="r"/>
                <a:tab pos="2032000" algn="l"/>
                <a:tab pos="2159000" algn="l"/>
                <a:tab pos="37465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590800" y="1625769"/>
            <a:ext cx="243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Angle Modulation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968500" algn="r"/>
                <a:tab pos="2032000" algn="l"/>
                <a:tab pos="2159000" algn="l"/>
                <a:tab pos="5461000" algn="r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762000" y="2362200"/>
            <a:ext cx="5943600" cy="2133600"/>
            <a:chOff x="4300" y="2499"/>
            <a:chExt cx="3400" cy="901"/>
          </a:xfrm>
        </p:grpSpPr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6100" y="2499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4300" y="2911"/>
              <a:ext cx="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4300" y="2911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7700" y="2911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0" y="285691"/>
            <a:ext cx="178766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587500" algn="ctr"/>
                <a:tab pos="1968500" algn="r"/>
                <a:tab pos="2032000" algn="l"/>
                <a:tab pos="2159000" algn="l"/>
                <a:tab pos="3746500" algn="ctr"/>
                <a:tab pos="5461000" algn="r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587500" algn="ctr"/>
                <a:tab pos="1968500" algn="r"/>
                <a:tab pos="2032000" algn="l"/>
                <a:tab pos="2159000" algn="l"/>
                <a:tab pos="37465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304800" y="45720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762000" algn="l"/>
                <a:tab pos="1587500" algn="ctr"/>
                <a:tab pos="1968500" algn="r"/>
                <a:tab pos="2032000" algn="l"/>
                <a:tab pos="2159000" algn="l"/>
                <a:tab pos="3746500" algn="ctr"/>
                <a:tab pos="5461000" algn="r"/>
              </a:tabLst>
            </a:pPr>
            <a:r>
              <a:rPr lang="en-US" b="1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Frequency Modulation	                             Phase Modulation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-33010"/>
            <a:ext cx="6825405" cy="52322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736600" algn="l"/>
                <a:tab pos="4114800" algn="r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Frequency Modulation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532104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825500" algn="l"/>
                <a:tab pos="2095500" algn="r"/>
                <a:tab pos="2159000" algn="l"/>
                <a:tab pos="2286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 of FM: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825500" algn="l"/>
                <a:tab pos="2095500" algn="r"/>
                <a:tab pos="2159000" algn="l"/>
                <a:tab pos="2286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Frequency modulation is a technique of modulation in which the frequency of carrier is varied in accordance with the amplitude of modulating signal.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825500" algn="l"/>
                <a:tab pos="2095500" algn="r"/>
                <a:tab pos="2159000" algn="l"/>
                <a:tab pos="2286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	In FM, amplitude and phase remains constant.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825500" algn="l"/>
                <a:tab pos="2095500" algn="r"/>
                <a:tab pos="2159000" algn="l"/>
                <a:tab pos="2286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•	Thus, the information is conveyed via. frequency changes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7587" name="Picture 3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8580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28600"/>
            <a:ext cx="6510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Modulation Index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72878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Modulation Index is defined as the ratio of frequency deviation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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) to the modulating frequency (f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M.I.	=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Frequency Deviation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       Modulating Frequency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  <a:sym typeface="Symbol" pitchFamily="18" charset="2"/>
              </a:rPr>
              <a:t>     mf =</a:t>
            </a:r>
            <a:r>
              <a:rPr kumimoji="0" lang="el-G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  <a:sym typeface="Symbol" pitchFamily="18" charset="2"/>
              </a:rPr>
              <a:t>δ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                 fm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In FM M.I.&gt;1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Modulation Index of FM decides −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(i)	Bandwidth of the FM wave.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(ii)	Number of sidebands in FM wave.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587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Deviation Ratio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772608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modulation index corresponding to maximum deviation and maximum modulating frequency is called deviation ratio.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Deviation Ratio=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Maximum Deviation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                         Maximum modulating Frequency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            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      = </a:t>
            </a:r>
            <a:r>
              <a:rPr lang="el-GR" sz="2000" u="sng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δ</a:t>
            </a:r>
            <a:r>
              <a:rPr lang="en-US" sz="2000" u="sng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max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                                  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fmax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In FM broadcasting the maximum value of deviation is limited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75 kHz.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The maximum modulating frequency is also limited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15 kHz.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0" y="105490"/>
            <a:ext cx="4593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Percentage M.I. of FM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906762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percentage modulation is defined as the ratio of the actual frequency deviation produced by the modulating signal to the maximum allowable frequency deviation.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  % M.I =  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Actual deviation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b="1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Maximum allowable deviation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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Modulation </a:t>
            </a:r>
            <a:r>
              <a:rPr lang="en-US" sz="3600" dirty="0">
                <a:solidFill>
                  <a:srgbClr val="FF0000"/>
                </a:solidFill>
              </a:rPr>
              <a:t>Technique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01000" cy="54864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2800" dirty="0">
                <a:solidFill>
                  <a:schemeClr val="tx1"/>
                </a:solidFill>
              </a:rPr>
              <a:t>To overcome the drawbacks of baseband transmission and to transmit baseband signals by radio, modulation techniques must be used. </a:t>
            </a: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Baseband signal (Information signal) is a low-frequency signal and cannot travel longer distance. Just like we cannot walk at longer distance. 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Definition:</a:t>
            </a:r>
            <a:endParaRPr lang="en-US" sz="2800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Modulation is the process of superimposing low-frequency information signal on a high-frequency carrier signal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3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6358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Mathematical Representation of FM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1682" name="Picture 2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2514600" cy="1143000"/>
          </a:xfrm>
          <a:prstGeom prst="rect">
            <a:avLst/>
          </a:prstGeom>
          <a:noFill/>
        </p:spPr>
      </p:pic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2054997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lang="en-US" sz="20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It may be represented as,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=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cos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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    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(1)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Here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cos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term taken for simplicity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where,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=	Instantaneous amplitude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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=	Angular velocity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=	2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f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=	Modulating frequency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447800"/>
            <a:ext cx="306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(i)	Modulating Signal:</a:t>
            </a:r>
            <a:endParaRPr lang="en-US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124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Carrier may be represented as,</a:t>
            </a:r>
          </a:p>
          <a:p>
            <a:r>
              <a:rPr lang="en-US" sz="2400" b="1" dirty="0" smtClean="0"/>
              <a:t>			</a:t>
            </a:r>
            <a:r>
              <a:rPr lang="en-US" sz="2400" b="1" dirty="0" err="1" smtClean="0"/>
              <a:t>e</a:t>
            </a:r>
            <a:r>
              <a:rPr lang="en-US" sz="2400" b="1" baseline="-25000" dirty="0" err="1" smtClean="0"/>
              <a:t>c</a:t>
            </a:r>
            <a:r>
              <a:rPr lang="en-US" sz="2400" b="1" dirty="0" smtClean="0"/>
              <a:t>	=	</a:t>
            </a:r>
            <a:r>
              <a:rPr lang="en-US" sz="2400" b="1" dirty="0" err="1" smtClean="0"/>
              <a:t>E</a:t>
            </a:r>
            <a:r>
              <a:rPr lang="en-US" sz="2400" b="1" baseline="-25000" dirty="0" err="1" smtClean="0"/>
              <a:t>c</a:t>
            </a:r>
            <a:r>
              <a:rPr lang="en-US" sz="2400" b="1" dirty="0" smtClean="0"/>
              <a:t> sin (</a:t>
            </a:r>
            <a:r>
              <a:rPr lang="en-US" sz="2400" b="1" dirty="0" smtClean="0">
                <a:sym typeface="Symbol"/>
              </a:rPr>
              <a:t></a:t>
            </a:r>
            <a:r>
              <a:rPr lang="en-US" sz="2400" b="1" baseline="-25000" dirty="0" smtClean="0"/>
              <a:t>ct</a:t>
            </a:r>
            <a:r>
              <a:rPr lang="en-US" sz="2400" b="1" dirty="0" smtClean="0"/>
              <a:t> + </a:t>
            </a:r>
            <a:r>
              <a:rPr lang="en-US" sz="2400" b="1" dirty="0" smtClean="0">
                <a:sym typeface="Symbol"/>
              </a:rPr>
              <a:t></a:t>
            </a:r>
            <a:r>
              <a:rPr lang="en-US" sz="2400" b="1" dirty="0" smtClean="0"/>
              <a:t>)        -----(2)		</a:t>
            </a:r>
          </a:p>
          <a:p>
            <a:r>
              <a:rPr lang="en-US" sz="2400" b="1" dirty="0" smtClean="0"/>
              <a:t>where,</a:t>
            </a:r>
          </a:p>
          <a:p>
            <a:r>
              <a:rPr lang="en-US" sz="2400" b="1" dirty="0" smtClean="0"/>
              <a:t>			</a:t>
            </a:r>
            <a:r>
              <a:rPr lang="en-US" sz="2400" b="1" dirty="0" err="1" smtClean="0"/>
              <a:t>e</a:t>
            </a:r>
            <a:r>
              <a:rPr lang="en-US" sz="2400" b="1" baseline="-25000" dirty="0" err="1" smtClean="0"/>
              <a:t>c</a:t>
            </a:r>
            <a:r>
              <a:rPr lang="en-US" sz="2400" b="1" dirty="0" smtClean="0"/>
              <a:t>	=	Instantaneous amplitude</a:t>
            </a:r>
          </a:p>
          <a:p>
            <a:r>
              <a:rPr lang="en-US" sz="2400" b="1" dirty="0" smtClean="0"/>
              <a:t>			</a:t>
            </a:r>
            <a:r>
              <a:rPr lang="en-US" sz="2400" b="1" dirty="0" smtClean="0">
                <a:sym typeface="Symbol"/>
              </a:rPr>
              <a:t></a:t>
            </a:r>
            <a:r>
              <a:rPr lang="en-US" sz="2400" b="1" baseline="-25000" dirty="0" smtClean="0"/>
              <a:t>c</a:t>
            </a:r>
            <a:r>
              <a:rPr lang="en-US" sz="2400" b="1" dirty="0" smtClean="0"/>
              <a:t>	=	Angular velocity</a:t>
            </a:r>
          </a:p>
          <a:p>
            <a:r>
              <a:rPr lang="en-US" sz="2400" b="1" dirty="0" smtClean="0"/>
              <a:t>				=	2</a:t>
            </a:r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f</a:t>
            </a:r>
            <a:r>
              <a:rPr lang="en-US" sz="2400" b="1" baseline="-25000" dirty="0" smtClean="0"/>
              <a:t>c</a:t>
            </a:r>
            <a:endParaRPr lang="en-US" sz="2400" b="1" dirty="0" smtClean="0"/>
          </a:p>
          <a:p>
            <a:r>
              <a:rPr lang="en-US" sz="2400" b="1" dirty="0" smtClean="0"/>
              <a:t>			</a:t>
            </a:r>
            <a:r>
              <a:rPr lang="en-US" sz="2400" b="1" dirty="0" err="1" smtClean="0"/>
              <a:t>f</a:t>
            </a:r>
            <a:r>
              <a:rPr lang="en-US" sz="2400" b="1" baseline="-25000" dirty="0" err="1" smtClean="0"/>
              <a:t>c</a:t>
            </a:r>
            <a:r>
              <a:rPr lang="en-US" sz="2400" b="1" dirty="0" smtClean="0"/>
              <a:t>	=	Carrier frequency</a:t>
            </a:r>
          </a:p>
          <a:p>
            <a:r>
              <a:rPr lang="en-US" sz="2400" b="1" dirty="0" smtClean="0"/>
              <a:t>			</a:t>
            </a:r>
            <a:r>
              <a:rPr lang="en-US" sz="2400" b="1" dirty="0" smtClean="0">
                <a:sym typeface="Symbol"/>
              </a:rPr>
              <a:t></a:t>
            </a:r>
            <a:r>
              <a:rPr lang="en-US" sz="2400" b="1" dirty="0" smtClean="0"/>
              <a:t>	=	Phase angle</a:t>
            </a:r>
            <a:endParaRPr lang="en-US" sz="2400" b="1" dirty="0"/>
          </a:p>
        </p:txBody>
      </p:sp>
      <p:pic>
        <p:nvPicPr>
          <p:cNvPr id="3" name="Picture 1" descr="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1219200" y="1524000"/>
            <a:ext cx="5105400" cy="1676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990600"/>
            <a:ext cx="5526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en-US" b="1" dirty="0" smtClean="0"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(ii)	Carrier Signal:</a:t>
            </a:r>
            <a:endParaRPr lang="en-US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-93449"/>
            <a:ext cx="26212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(iii) FM Wave: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29" name="Picture 1" descr="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"/>
            <a:ext cx="4114800" cy="1524000"/>
          </a:xfrm>
          <a:prstGeom prst="rect">
            <a:avLst/>
          </a:prstGeom>
          <a:noFill/>
        </p:spPr>
      </p:pic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795851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Fig.  Frequency Vs. Time in FM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FM is nothing but a deviation of frequency.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From Fig. 2.25, it is seen that instantaneous frequency ‘f’ of the FM wave is given by,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	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(1 + K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cos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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	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where,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=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Unmodulated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carrier frequency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K	=	Proportionality constant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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=	Instantaneous modulating signal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(Cosine term preferred for simplicity otherwise we can use sine term also)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•	The maximum deviation for this particular signal will occur, when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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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1 i.e. maximum.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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Equation (2.26) becomes,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	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(1 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K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	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(4)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74863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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	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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K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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(5)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So that maximum deviation </a:t>
            </a:r>
            <a:r>
              <a:rPr lang="en-US" sz="2000" dirty="0" smtClean="0">
                <a:sym typeface="Symbol"/>
              </a:rPr>
              <a:t></a:t>
            </a:r>
            <a:r>
              <a:rPr lang="en-US" sz="2000" dirty="0" smtClean="0"/>
              <a:t> will be given by,</a:t>
            </a:r>
          </a:p>
          <a:p>
            <a:r>
              <a:rPr lang="en-US" sz="2000" dirty="0" smtClean="0"/>
              <a:t>			</a:t>
            </a:r>
            <a:r>
              <a:rPr lang="en-US" sz="2000" b="1" dirty="0" smtClean="0">
                <a:sym typeface="Symbol"/>
              </a:rPr>
              <a:t></a:t>
            </a:r>
            <a:r>
              <a:rPr lang="en-US" sz="2000" b="1" dirty="0" smtClean="0"/>
              <a:t>	=	K 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m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c</a:t>
            </a:r>
            <a:r>
              <a:rPr lang="en-US" sz="2000" b="1" dirty="0" smtClean="0"/>
              <a:t>	</a:t>
            </a:r>
            <a:r>
              <a:rPr lang="en-US" sz="2000" dirty="0" smtClean="0">
                <a:sym typeface="Symbol"/>
              </a:rPr>
              <a:t></a:t>
            </a:r>
            <a:r>
              <a:rPr lang="en-US" sz="2000" dirty="0" smtClean="0"/>
              <a:t> (6)</a:t>
            </a:r>
          </a:p>
          <a:p>
            <a:r>
              <a:rPr lang="en-US" sz="2000" dirty="0" smtClean="0"/>
              <a:t>	The instantaneous amplitude of FM signal is given by,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FM</a:t>
            </a:r>
            <a:r>
              <a:rPr lang="en-US" sz="2000" dirty="0" smtClean="0"/>
              <a:t>	=	A sin [f(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)]</a:t>
            </a:r>
          </a:p>
          <a:p>
            <a:r>
              <a:rPr lang="en-US" sz="2000" dirty="0" smtClean="0"/>
              <a:t>				=	A sin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	</a:t>
            </a:r>
            <a:r>
              <a:rPr lang="en-US" sz="2000" dirty="0" smtClean="0">
                <a:sym typeface="Symbol"/>
              </a:rPr>
              <a:t></a:t>
            </a:r>
            <a:r>
              <a:rPr lang="en-US" sz="2000" dirty="0" smtClean="0"/>
              <a:t> (7)</a:t>
            </a:r>
          </a:p>
          <a:p>
            <a:r>
              <a:rPr lang="en-US" sz="2000" dirty="0" smtClean="0"/>
              <a:t>	where,</a:t>
            </a:r>
          </a:p>
          <a:p>
            <a:r>
              <a:rPr lang="en-US" sz="2000" dirty="0" smtClean="0"/>
              <a:t>			f(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)	=	Some function of carrier and modulating frequencies</a:t>
            </a:r>
          </a:p>
          <a:p>
            <a:r>
              <a:rPr lang="en-US" sz="2000" dirty="0" smtClean="0"/>
              <a:t>	Let us write equation (2.26) in terms of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dirty="0" smtClean="0"/>
              <a:t> as,</a:t>
            </a:r>
          </a:p>
          <a:p>
            <a:r>
              <a:rPr lang="en-US" sz="2000" dirty="0" smtClean="0"/>
              <a:t>			</a:t>
            </a:r>
            <a:r>
              <a:rPr lang="en-US" sz="2000" b="1" dirty="0" smtClean="0">
                <a:sym typeface="Symbol"/>
              </a:rPr>
              <a:t></a:t>
            </a:r>
            <a:r>
              <a:rPr lang="en-US" sz="2000" b="1" dirty="0" smtClean="0"/>
              <a:t>	=	</a:t>
            </a:r>
            <a:r>
              <a:rPr lang="en-US" sz="2000" b="1" dirty="0" smtClean="0">
                <a:sym typeface="Symbol"/>
              </a:rPr>
              <a:t></a:t>
            </a:r>
            <a:r>
              <a:rPr lang="en-US" sz="2000" b="1" baseline="-25000" dirty="0" smtClean="0"/>
              <a:t>c</a:t>
            </a:r>
            <a:r>
              <a:rPr lang="en-US" sz="2000" b="1" dirty="0" smtClean="0"/>
              <a:t> (1 + K 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cos</a:t>
            </a:r>
            <a:r>
              <a:rPr lang="en-US" sz="2000" b="1" dirty="0" smtClean="0"/>
              <a:t> </a:t>
            </a:r>
            <a:r>
              <a:rPr lang="en-US" sz="2000" b="1" dirty="0" smtClean="0">
                <a:sym typeface="Symbol"/>
              </a:rPr>
              <a:t></a:t>
            </a:r>
            <a:r>
              <a:rPr lang="en-US" sz="2000" b="1" baseline="-25000" dirty="0" err="1" smtClean="0"/>
              <a:t>m</a:t>
            </a:r>
            <a:r>
              <a:rPr lang="en-US" sz="2000" b="1" dirty="0" err="1" smtClean="0"/>
              <a:t>t</a:t>
            </a:r>
            <a:r>
              <a:rPr lang="en-US" sz="2000" b="1" dirty="0" smtClean="0"/>
              <a:t>)</a:t>
            </a:r>
          </a:p>
          <a:p>
            <a:r>
              <a:rPr lang="en-US" sz="2000" dirty="0" smtClean="0"/>
              <a:t>	To find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dirty="0" smtClean="0"/>
              <a:t> must be integrated with respect to time.</a:t>
            </a:r>
          </a:p>
          <a:p>
            <a:r>
              <a:rPr lang="en-US" sz="2000" dirty="0" smtClean="0"/>
              <a:t>	Thus,</a:t>
            </a:r>
          </a:p>
          <a:p>
            <a:r>
              <a:rPr lang="en-US" sz="2000" dirty="0" smtClean="0"/>
              <a:t>			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	=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dirty="0" smtClean="0"/>
              <a:t> </a:t>
            </a:r>
            <a:r>
              <a:rPr lang="en-US" sz="2000" dirty="0" err="1" smtClean="0"/>
              <a:t>dt</a:t>
            </a:r>
            <a:endParaRPr lang="en-US" sz="2000" dirty="0" smtClean="0"/>
          </a:p>
          <a:p>
            <a:r>
              <a:rPr lang="en-US" sz="2000" dirty="0" smtClean="0"/>
              <a:t>				=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(1 + K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</a:t>
            </a:r>
            <a:r>
              <a:rPr lang="en-US" sz="2000" dirty="0" err="1" smtClean="0"/>
              <a:t>cos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err="1" smtClean="0"/>
              <a:t>m</a:t>
            </a:r>
            <a:r>
              <a:rPr lang="en-US" sz="2000" dirty="0" err="1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dt</a:t>
            </a:r>
            <a:endParaRPr lang="en-US" sz="2000" dirty="0" smtClean="0"/>
          </a:p>
          <a:p>
            <a:r>
              <a:rPr lang="en-US" sz="2000" dirty="0" smtClean="0"/>
              <a:t>			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	=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(1 + K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</a:t>
            </a:r>
            <a:r>
              <a:rPr lang="en-US" sz="2000" dirty="0" err="1" smtClean="0"/>
              <a:t>cos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err="1" smtClean="0"/>
              <a:t>m</a:t>
            </a:r>
            <a:r>
              <a:rPr lang="en-US" sz="2000" dirty="0" err="1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dt</a:t>
            </a:r>
            <a:endParaRPr lang="en-US" sz="2000" dirty="0" smtClean="0"/>
          </a:p>
          <a:p>
            <a:r>
              <a:rPr lang="en-US" sz="2000" dirty="0" smtClean="0"/>
              <a:t>				=</a:t>
            </a:r>
            <a:r>
              <a:rPr lang="en-US" sz="2000" dirty="0" smtClean="0">
                <a:sym typeface="Symbol"/>
              </a:rPr>
              <a:t>  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(t+ </a:t>
            </a:r>
            <a:r>
              <a:rPr lang="en-US" sz="2000" dirty="0" err="1" smtClean="0"/>
              <a:t>KEm</a:t>
            </a:r>
            <a:r>
              <a:rPr lang="en-US" sz="2000" dirty="0" smtClean="0"/>
              <a:t> </a:t>
            </a:r>
            <a:r>
              <a:rPr lang="en-US" sz="2000" u="sng" dirty="0" smtClean="0"/>
              <a:t>sin</a:t>
            </a:r>
            <a:r>
              <a:rPr lang="en-US" sz="2000" u="sng" dirty="0" smtClean="0">
                <a:sym typeface="Symbol"/>
              </a:rPr>
              <a:t> </a:t>
            </a:r>
            <a:r>
              <a:rPr lang="en-US" sz="2000" u="sng" dirty="0" err="1" smtClean="0">
                <a:sym typeface="Symbol"/>
              </a:rPr>
              <a:t>mt</a:t>
            </a:r>
            <a:r>
              <a:rPr lang="en-US" sz="2000" u="sng" dirty="0" smtClean="0">
                <a:sym typeface="Symbol"/>
              </a:rPr>
              <a:t>)</a:t>
            </a:r>
            <a:endParaRPr lang="en-US" sz="2000" u="sng" dirty="0" smtClean="0"/>
          </a:p>
          <a:p>
            <a:r>
              <a:rPr lang="en-US" sz="2000" dirty="0" smtClean="0"/>
              <a:t>				                        </a:t>
            </a:r>
            <a:r>
              <a:rPr lang="en-US" sz="2000" dirty="0" smtClean="0">
                <a:sym typeface="Symbol"/>
              </a:rPr>
              <a:t>m</a:t>
            </a:r>
            <a:endParaRPr lang="en-US" sz="2000" dirty="0" smtClean="0"/>
          </a:p>
          <a:p>
            <a:r>
              <a:rPr lang="en-US" sz="2000" dirty="0" smtClean="0"/>
              <a:t>                                                                       =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t + </a:t>
            </a:r>
            <a:r>
              <a:rPr lang="en-US" sz="2000" dirty="0" err="1" smtClean="0"/>
              <a:t>KEm</a:t>
            </a:r>
            <a:r>
              <a:rPr lang="en-US" sz="2000" dirty="0" err="1" smtClean="0">
                <a:sym typeface="Symbol"/>
              </a:rPr>
              <a:t>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u="sng" dirty="0" smtClean="0"/>
              <a:t>sin</a:t>
            </a:r>
            <a:r>
              <a:rPr lang="en-US" sz="2000" u="sng" dirty="0" smtClean="0">
                <a:sym typeface="Symbol"/>
              </a:rPr>
              <a:t> </a:t>
            </a:r>
            <a:r>
              <a:rPr lang="en-US" sz="2000" u="sng" dirty="0" err="1" smtClean="0">
                <a:sym typeface="Symbol"/>
              </a:rPr>
              <a:t>mt</a:t>
            </a:r>
            <a:endParaRPr lang="en-US" sz="2000" u="sng" dirty="0" smtClean="0"/>
          </a:p>
          <a:p>
            <a:r>
              <a:rPr lang="en-US" sz="2000" dirty="0" smtClean="0"/>
              <a:t>				                              </a:t>
            </a:r>
            <a:r>
              <a:rPr lang="en-US" sz="2000" dirty="0" smtClean="0">
                <a:sym typeface="Symbol"/>
              </a:rPr>
              <a:t>m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			=</a:t>
            </a:r>
            <a:r>
              <a:rPr lang="en-US" sz="2000" dirty="0" smtClean="0">
                <a:sym typeface="Symbol"/>
              </a:rPr>
              <a:t>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t + </a:t>
            </a:r>
            <a:r>
              <a:rPr lang="en-US" sz="2000" dirty="0" err="1" smtClean="0"/>
              <a:t>KEmf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u="sng" dirty="0" smtClean="0"/>
              <a:t>sin</a:t>
            </a:r>
            <a:r>
              <a:rPr lang="en-US" sz="2000" u="sng" dirty="0" smtClean="0">
                <a:sym typeface="Symbol"/>
              </a:rPr>
              <a:t> </a:t>
            </a:r>
            <a:r>
              <a:rPr lang="en-US" sz="2000" u="sng" dirty="0" err="1" smtClean="0">
                <a:sym typeface="Symbol"/>
              </a:rPr>
              <a:t>mt</a:t>
            </a:r>
            <a:endParaRPr lang="en-US" sz="2000" u="sng" dirty="0" smtClean="0"/>
          </a:p>
          <a:p>
            <a:r>
              <a:rPr lang="en-US" sz="2000" dirty="0" smtClean="0"/>
              <a:t>				                              </a:t>
            </a:r>
            <a:r>
              <a:rPr lang="en-US" sz="2000" dirty="0" smtClean="0">
                <a:sym typeface="Symbol"/>
              </a:rPr>
              <a:t>m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					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1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</a:t>
            </a:r>
            <a:r>
              <a:rPr lang="en-US" sz="2400" dirty="0" smtClean="0">
                <a:sym typeface="Symbol"/>
              </a:rPr>
              <a:t>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t + </a:t>
            </a:r>
            <a:r>
              <a:rPr lang="en-US" sz="2400" u="sng" dirty="0" smtClean="0">
                <a:sym typeface="Symbol"/>
              </a:rPr>
              <a:t> </a:t>
            </a:r>
            <a:r>
              <a:rPr lang="en-US" sz="2400" u="sng" dirty="0" err="1" smtClean="0">
                <a:sym typeface="Symbol"/>
              </a:rPr>
              <a:t>sinmt</a:t>
            </a:r>
            <a:r>
              <a:rPr lang="en-US" sz="2400" dirty="0" smtClean="0"/>
              <a:t>	[</a:t>
            </a:r>
            <a:r>
              <a:rPr lang="en-US" sz="2400" b="1" baseline="30000" dirty="0" smtClean="0"/>
              <a:t>.</a:t>
            </a:r>
            <a:r>
              <a:rPr lang="en-US" sz="2400" b="1" baseline="-25000" dirty="0" smtClean="0"/>
              <a:t>.</a:t>
            </a:r>
            <a:r>
              <a:rPr lang="en-US" sz="2400" b="1" baseline="30000" dirty="0" smtClean="0"/>
              <a:t>.</a:t>
            </a:r>
            <a:r>
              <a:rPr lang="en-US" sz="2400" dirty="0" smtClean="0"/>
              <a:t>    </a:t>
            </a:r>
            <a:r>
              <a:rPr lang="en-US" sz="2400" dirty="0" smtClean="0">
                <a:sym typeface="Symbol"/>
              </a:rPr>
              <a:t></a:t>
            </a:r>
            <a:r>
              <a:rPr lang="en-US" sz="2400" dirty="0" smtClean="0"/>
              <a:t> = K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	fm</a:t>
            </a:r>
          </a:p>
          <a:p>
            <a:r>
              <a:rPr lang="en-US" sz="2400" dirty="0" smtClean="0">
                <a:sym typeface="Symbol"/>
              </a:rPr>
              <a:t></a:t>
            </a:r>
            <a:r>
              <a:rPr lang="en-US" sz="2400" dirty="0" smtClean="0"/>
              <a:t>	                      		</a:t>
            </a:r>
          </a:p>
          <a:p>
            <a:r>
              <a:rPr lang="en-US" sz="2400" dirty="0" smtClean="0"/>
              <a:t>	Substitute value of </a:t>
            </a:r>
            <a:r>
              <a:rPr lang="en-US" sz="2400" dirty="0" smtClean="0">
                <a:sym typeface="Symbol"/>
              </a:rPr>
              <a:t></a:t>
            </a:r>
            <a:r>
              <a:rPr lang="en-US" sz="2400" dirty="0" smtClean="0"/>
              <a:t> in equation (7)</a:t>
            </a:r>
          </a:p>
          <a:p>
            <a:r>
              <a:rPr lang="en-US" sz="2400" dirty="0" smtClean="0"/>
              <a:t>	Thus,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FM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= A sin (</a:t>
            </a:r>
            <a:r>
              <a:rPr lang="en-US" sz="2400" dirty="0" smtClean="0">
                <a:sym typeface="Symbol"/>
              </a:rPr>
              <a:t>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t + </a:t>
            </a:r>
            <a:r>
              <a:rPr lang="en-US" sz="2400" u="sng" dirty="0" smtClean="0">
                <a:sym typeface="Symbol"/>
              </a:rPr>
              <a:t>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sinmt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dirty="0" smtClean="0"/>
              <a:t>)---(8)</a:t>
            </a:r>
          </a:p>
          <a:p>
            <a:r>
              <a:rPr lang="en-US" sz="2400" dirty="0" smtClean="0"/>
              <a:t>	                               fm</a:t>
            </a:r>
          </a:p>
          <a:p>
            <a:r>
              <a:rPr lang="en-US" sz="2400" dirty="0" smtClean="0"/>
              <a:t>            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FM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= A sin (</a:t>
            </a:r>
            <a:r>
              <a:rPr lang="en-US" sz="2400" dirty="0" smtClean="0">
                <a:sym typeface="Symbol"/>
              </a:rPr>
              <a:t>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t +mf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sinmt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dirty="0" smtClean="0"/>
              <a:t>)---(9)</a:t>
            </a:r>
          </a:p>
          <a:p>
            <a:r>
              <a:rPr lang="en-US" sz="2400" dirty="0" smtClean="0"/>
              <a:t>	                               </a:t>
            </a:r>
          </a:p>
          <a:p>
            <a:endParaRPr lang="en-US" sz="2400" dirty="0" smtClean="0"/>
          </a:p>
          <a:p>
            <a:r>
              <a:rPr lang="en-US" sz="2400" dirty="0" smtClean="0"/>
              <a:t>	This is the equation of FM.</a:t>
            </a: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28600" y="-63787"/>
            <a:ext cx="74601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Frequency Spectrum of FM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380829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Frequency spectrum is a graph of amplitude versus frequency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frequency spectrum of FM wave tells us about number of sideband present in the FM wave and their amplitudes.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The expression for FM wave is not simple. It is complex because it is sine of sine function.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Only solution is to use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‘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Bessels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Function’.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Equation (2.32) may be expanded as,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=	{A J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(m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) sin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+ J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(m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[sin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 − 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− 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+ J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(m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[sin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+ 2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 + 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− 2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+ J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(m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[sin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+ 3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 − 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− 3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+ J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(m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[sin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+ 4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 + sin (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− 4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t]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+ 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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(2.33)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From this equation it is seen that the FM wave consists of: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(i)	Carrier (First term in equation).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(ii)	Infinite number of sidebands (All terms except first term are sidebands).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The amplitudes of carrier and sidebands depend on ‘J’ coefficient.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2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     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2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So in place of 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and 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we can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and f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5451984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Ideal Frequency Spectrum of FM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587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Bandwidth of FM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0" y="618357"/>
            <a:ext cx="8839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From frequency spectrum of FM wave shown in Fig. 2.26, we can say that the bandwidth of FM wave is infinite.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But practically, it is calculated based on how many sidebands have significant amplitudes.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(i)	The Simple Method to calculate the bandwidth is −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BW=2fm	x Number of significant sidebands</a:t>
            </a:r>
            <a:r>
              <a:rPr lang="en-US" sz="2400" dirty="0" smtClean="0"/>
              <a:t>	--(1)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With increase in modulation index, the number of significant sidebands increases. So that bandwidth also increases.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(ii)	The second method to calculate bandwidth is by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Carson’s rule.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75292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Carson’s rule states that, the bandwidth of FM wave is twice the sum of deviation and highest modulating frequency.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                          BW=2(</a:t>
            </a:r>
            <a:r>
              <a:rPr lang="en-US" sz="2000" b="1" dirty="0" smtClean="0">
                <a:sym typeface="Symbol"/>
              </a:rPr>
              <a:t> +</a:t>
            </a:r>
            <a:r>
              <a:rPr lang="en-US" sz="2000" b="1" dirty="0" err="1" smtClean="0">
                <a:sym typeface="Symbol"/>
              </a:rPr>
              <a:t>fmmax</a:t>
            </a:r>
            <a:r>
              <a:rPr lang="en-US" sz="2000" b="1" dirty="0" smtClean="0">
                <a:sym typeface="Symbol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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(2)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Highest order side band = To be found from table 2.1 after the calculation of modulation Index m where, m = </a:t>
            </a:r>
            <a:r>
              <a:rPr lang="en-US" sz="2000" b="1" dirty="0" smtClean="0">
                <a:sym typeface="Symbol"/>
              </a:rPr>
              <a:t>/fm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e.g.		If m= 20KHZ/5KHZ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From table, for modulation index 4, highest order side band is 7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Therefore, the bandwidth is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lang="en-US" sz="2000" dirty="0" smtClean="0"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B.W. = 2 f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Highest order side band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                              =	2 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5 kHz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7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574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                              =	70 kHz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0998" y="1219199"/>
          <a:ext cx="8153399" cy="5334001"/>
        </p:xfrm>
        <a:graphic>
          <a:graphicData uri="http://schemas.openxmlformats.org/drawingml/2006/table">
            <a:tbl>
              <a:tblPr/>
              <a:tblGrid>
                <a:gridCol w="892844"/>
                <a:gridCol w="630930"/>
                <a:gridCol w="600746"/>
                <a:gridCol w="600746"/>
                <a:gridCol w="599772"/>
                <a:gridCol w="587115"/>
                <a:gridCol w="587115"/>
                <a:gridCol w="587115"/>
                <a:gridCol w="587115"/>
                <a:gridCol w="587115"/>
                <a:gridCol w="486828"/>
                <a:gridCol w="486828"/>
                <a:gridCol w="459565"/>
                <a:gridCol w="459565"/>
              </a:tblGrid>
              <a:tr h="2572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Modulation Index m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Carrier J</a:t>
                      </a:r>
                      <a:r>
                        <a:rPr lang="en-US" sz="1400" b="1" baseline="-25000" dirty="0">
                          <a:latin typeface="Arial Narrow"/>
                          <a:ea typeface="Times New Roman"/>
                          <a:cs typeface="Arial"/>
                        </a:rPr>
                        <a:t>0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Side Frequencies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3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US" sz="1400" b="1" baseline="30000" dirty="0">
                          <a:latin typeface="Arial Narrow"/>
                          <a:ea typeface="Times New Roman"/>
                          <a:cs typeface="Arial"/>
                        </a:rPr>
                        <a:t>st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 dirty="0">
                          <a:latin typeface="Arial Narrow"/>
                          <a:ea typeface="Times New Roman"/>
                          <a:cs typeface="Arial"/>
                        </a:rPr>
                        <a:t>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1400" b="1" baseline="30000" dirty="0">
                          <a:latin typeface="Arial Narrow"/>
                          <a:ea typeface="Times New Roman"/>
                          <a:cs typeface="Arial"/>
                        </a:rPr>
                        <a:t>nd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 dirty="0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 dirty="0">
                          <a:latin typeface="Arial Narrow"/>
                          <a:ea typeface="Times New Roman"/>
                          <a:cs typeface="Arial"/>
                        </a:rPr>
                        <a:t>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rd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3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4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5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6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6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7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8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9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9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10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11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11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12</a:t>
                      </a:r>
                      <a:r>
                        <a:rPr lang="en-US" sz="1400" b="1" baseline="30000">
                          <a:latin typeface="Arial Narrow"/>
                          <a:ea typeface="Times New Roman"/>
                          <a:cs typeface="Arial"/>
                        </a:rPr>
                        <a:t>th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b="1">
                          <a:latin typeface="Arial Narrow"/>
                          <a:ea typeface="Times New Roman"/>
                          <a:cs typeface="Arial"/>
                        </a:rPr>
                        <a:t>J</a:t>
                      </a:r>
                      <a:r>
                        <a:rPr lang="en-US" sz="1400" b="1" baseline="-25000">
                          <a:latin typeface="Arial Narrow"/>
                          <a:ea typeface="Times New Roman"/>
                          <a:cs typeface="Arial"/>
                        </a:rPr>
                        <a:t>12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35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0.25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1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1.5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2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2.4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3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5.5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6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8.65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0.98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0.94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0.77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0.51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0.22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−0.26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−0.18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0.15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0.3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0.17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0.12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0.24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0.44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0.56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0.58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0.52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0.34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−0.07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−0.33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−0.34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−0.28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0.23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>
                          <a:latin typeface="Arial Narrow"/>
                          <a:ea typeface="Times New Roman"/>
                          <a:cs typeface="Arial"/>
                        </a:rPr>
                        <a:t>0.27</a:t>
                      </a:r>
                      <a:endParaRPr lang="en-US" sz="14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0.43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0.49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−0.12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−0.24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−0.11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0.43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−0.17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−0.29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−0.24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0.28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−0.1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0.09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0.34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0.28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0.18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0.06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0.03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0.05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4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0.01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400" dirty="0">
                          <a:latin typeface="Arial Narrow"/>
                          <a:ea typeface="Times New Roman"/>
                          <a:cs typeface="Arial"/>
                        </a:rPr>
                        <a:t>0.02</a:t>
                      </a:r>
                      <a:endParaRPr lang="en-US" sz="14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0" y="-33010"/>
            <a:ext cx="944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Carrier Distribution Charts: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581838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Table 2.2: Carrier Side Band Distribution Chart for different Modulation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Modulation Technique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36" y="1447800"/>
            <a:ext cx="7737764" cy="50292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Infor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7114"/>
            <a:ext cx="18002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73" y="2971800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67200"/>
            <a:ext cx="323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43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915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Effect of Modulation Index on Sidebands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" y="838200"/>
          <a:ext cx="8839201" cy="914400"/>
        </p:xfrm>
        <a:graphic>
          <a:graphicData uri="http://schemas.openxmlformats.org/drawingml/2006/table">
            <a:tbl>
              <a:tblPr/>
              <a:tblGrid>
                <a:gridCol w="6031212"/>
                <a:gridCol w="561187"/>
                <a:gridCol w="561187"/>
                <a:gridCol w="562214"/>
                <a:gridCol w="561187"/>
                <a:gridCol w="562214"/>
              </a:tblGrid>
              <a:tr h="279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Modulation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>
                          <a:latin typeface="Verdana"/>
                          <a:ea typeface="Times New Roman"/>
                          <a:cs typeface="Arial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>
                          <a:latin typeface="Verdana"/>
                          <a:ea typeface="Times New Roman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>
                          <a:latin typeface="Verdana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>
                          <a:latin typeface="Verdana"/>
                          <a:ea typeface="Times New Roman"/>
                          <a:cs typeface="Arial"/>
                        </a:rPr>
                        <a:t>2.5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>
                          <a:latin typeface="Verdana"/>
                          <a:ea typeface="Times New Roman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Number of significant sideband on either side of carrier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715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2000" dirty="0">
                          <a:latin typeface="Verdana"/>
                          <a:ea typeface="Times New Roman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21" name="Picture 1" descr="2-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5943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Types of Frequency Modulation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2209800" y="1905000"/>
            <a:ext cx="350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5" name="Freeform 1"/>
          <p:cNvSpPr>
            <a:spLocks/>
          </p:cNvSpPr>
          <p:nvPr/>
        </p:nvSpPr>
        <p:spPr bwMode="auto">
          <a:xfrm flipH="1">
            <a:off x="2331719" y="1905000"/>
            <a:ext cx="45719" cy="53340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390"/>
              </a:cxn>
            </a:cxnLst>
            <a:rect l="0" t="0" r="r" b="b"/>
            <a:pathLst>
              <a:path w="5" h="390">
                <a:moveTo>
                  <a:pt x="5" y="0"/>
                </a:moveTo>
                <a:lnTo>
                  <a:pt x="0" y="3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7" name="Freeform 3"/>
          <p:cNvSpPr>
            <a:spLocks/>
          </p:cNvSpPr>
          <p:nvPr/>
        </p:nvSpPr>
        <p:spPr bwMode="auto">
          <a:xfrm>
            <a:off x="5714998" y="1905000"/>
            <a:ext cx="45719" cy="45720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390"/>
              </a:cxn>
            </a:cxnLst>
            <a:rect l="0" t="0" r="r" b="b"/>
            <a:pathLst>
              <a:path w="5" h="390">
                <a:moveTo>
                  <a:pt x="5" y="0"/>
                </a:moveTo>
                <a:lnTo>
                  <a:pt x="0" y="3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103611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2222500" algn="l"/>
                <a:tab pos="3111500" algn="ctr"/>
                <a:tab pos="4191000" algn="ctr"/>
                <a:tab pos="54610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FM (Frequency Modulation)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2222500" algn="l"/>
                <a:tab pos="3111500" algn="ctr"/>
                <a:tab pos="4191000" algn="ctr"/>
                <a:tab pos="5461000" algn="r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08000" y="2193092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460500" algn="ctr"/>
                <a:tab pos="3175000" algn="ctr"/>
                <a:tab pos="49530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460500" algn="ctr"/>
                <a:tab pos="3175000" algn="ctr"/>
                <a:tab pos="4953000" algn="ctr"/>
                <a:tab pos="5461000" algn="r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Narrowband FM	 	     Wideband FM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460500" algn="ctr"/>
                <a:tab pos="3175000" algn="ctr"/>
                <a:tab pos="4953000" algn="ctr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				(NBFM)			(WBFM)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762000" algn="l"/>
                <a:tab pos="1460500" algn="ctr"/>
                <a:tab pos="3175000" algn="ctr"/>
                <a:tab pos="4953000" algn="ctr"/>
                <a:tab pos="5461000" algn="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	[When modulation index is small]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	[When modulation index is large]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1"/>
          <p:cNvSpPr>
            <a:spLocks/>
          </p:cNvSpPr>
          <p:nvPr/>
        </p:nvSpPr>
        <p:spPr bwMode="auto">
          <a:xfrm>
            <a:off x="3611881" y="1371600"/>
            <a:ext cx="45719" cy="45720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390"/>
              </a:cxn>
            </a:cxnLst>
            <a:rect l="0" t="0" r="r" b="b"/>
            <a:pathLst>
              <a:path w="5" h="390">
                <a:moveTo>
                  <a:pt x="5" y="0"/>
                </a:moveTo>
                <a:lnTo>
                  <a:pt x="0" y="3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-999276"/>
            <a:ext cx="718978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8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Comparison between Narrowband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and Wideband FM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" y="914400"/>
          <a:ext cx="9144001" cy="5760720"/>
        </p:xfrm>
        <a:graphic>
          <a:graphicData uri="http://schemas.openxmlformats.org/drawingml/2006/table">
            <a:tbl>
              <a:tblPr/>
              <a:tblGrid>
                <a:gridCol w="850604"/>
                <a:gridCol w="1913861"/>
                <a:gridCol w="3189768"/>
                <a:gridCol w="3189768"/>
              </a:tblGrid>
              <a:tr h="525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b="1" dirty="0">
                          <a:latin typeface="Verdana"/>
                          <a:ea typeface="Times New Roman"/>
                          <a:cs typeface="Arial"/>
                        </a:rPr>
                        <a:t>Sr. No.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b="1" dirty="0">
                          <a:latin typeface="Verdana"/>
                          <a:ea typeface="Times New Roman"/>
                          <a:cs typeface="Arial"/>
                        </a:rPr>
                        <a:t>Parameter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b="1">
                          <a:latin typeface="Verdana"/>
                          <a:ea typeface="Times New Roman"/>
                          <a:cs typeface="Arial"/>
                        </a:rPr>
                        <a:t>NBFM</a:t>
                      </a: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b="1">
                          <a:latin typeface="Verdana"/>
                          <a:ea typeface="Times New Roman"/>
                          <a:cs typeface="Arial"/>
                        </a:rPr>
                        <a:t>WBFM</a:t>
                      </a: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Modulation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Less than or slightly greater than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Greater than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Maximum deviation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5 kHz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75 kHz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Range of modulating frequency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20 Hz to 3 kHz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20 Hz to 15 kHz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Maximum modulation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Slightly greater than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5 to 2500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Bandwidth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Small approximately same as that of AM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BW = 2f</a:t>
                      </a:r>
                      <a:r>
                        <a:rPr lang="en-US" sz="1800" baseline="-25000" dirty="0">
                          <a:latin typeface="Verdana"/>
                          <a:ea typeface="Times New Roman"/>
                          <a:cs typeface="Arial"/>
                        </a:rPr>
                        <a:t>m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Large about 15 times greater than that of </a:t>
                      </a:r>
                      <a:r>
                        <a:rPr lang="en-US" sz="1800" dirty="0" err="1">
                          <a:latin typeface="Verdana"/>
                          <a:ea typeface="Times New Roman"/>
                          <a:cs typeface="Arial"/>
                        </a:rPr>
                        <a:t>NBF</a:t>
                      </a:r>
                      <a:r>
                        <a:rPr lang="en-US" sz="1800" cap="all" dirty="0" err="1">
                          <a:latin typeface="Verdana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BW = 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2(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+</a:t>
                      </a:r>
                      <a:r>
                        <a:rPr lang="en-US" sz="1800" dirty="0" err="1" smtClean="0"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fmmax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)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>
                          <a:latin typeface="Verdana"/>
                          <a:ea typeface="Times New Roman"/>
                          <a:cs typeface="Arial"/>
                        </a:rPr>
                        <a:t>Applications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FM mobile communication like police wireless, ambulance, short range ship to shore communication etc.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  <a:tabLst>
                          <a:tab pos="254000" algn="l"/>
                          <a:tab pos="508000" algn="l"/>
                          <a:tab pos="762000" algn="l"/>
                          <a:tab pos="1460500" algn="ctr"/>
                          <a:tab pos="3175000" algn="ctr"/>
                          <a:tab pos="4953000" algn="ctr"/>
                          <a:tab pos="5461000" algn="r"/>
                        </a:tabLst>
                      </a:pP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Entertainment broadcasting (can be used for high quality music transmission)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-63787"/>
            <a:ext cx="7078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Representation of FM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4995" name="Picture 3" descr="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3581400" cy="1219200"/>
          </a:xfrm>
          <a:prstGeom prst="rect">
            <a:avLst/>
          </a:prstGeom>
          <a:noFill/>
        </p:spPr>
      </p:pic>
      <p:pic>
        <p:nvPicPr>
          <p:cNvPr id="84994" name="Picture 2" descr="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267200"/>
            <a:ext cx="6553200" cy="2057400"/>
          </a:xfrm>
          <a:prstGeom prst="rect">
            <a:avLst/>
          </a:prstGeom>
          <a:noFill/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380369"/>
            <a:ext cx="88392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FM can be represented by two ways: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1.	Time domain.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2.	Frequency domain.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1.	FM in Time Domain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Time domain representation means continuous variation of voltage with respect to time as shown in Fig. 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2358250"/>
            <a:ext cx="9144000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lang="en-US" sz="1600" b="1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                          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ig. 1 FM in Time Domain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2.	FM in Frequency Domain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	Frequency domain is also known as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frequency spectrum.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	FM in frequency domain means graph or plot of amplitude versus frequency as shown in Fig. 2.29.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634127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2: FM in Frequency Domain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62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Pre-emphasis and De-emphasis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614075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Pre and de-emphasis circuits are used only in frequency modulation.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•	Pre-emphasis is used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at transmitter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and de-emphasis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at receiver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1.	Pre-emphasis	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	In FM, the noise has a greater effect on the higher modulating frequencies.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•	This effect can be reduced by increasing the value of modulation index (m</a:t>
            </a:r>
            <a:r>
              <a:rPr kumimoji="0" lang="en-US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), for higher modulating frequencies.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•	This can be done by increasing the deviation 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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’ and 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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’ can be increased by increasing the amplitude of modulating signal at higher frequencies.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Definition: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The artificial boosting of higher audio modulating frequencies in accordance with prearranged response curve is called pre-emphasis.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•	Pre-emphasis circuit is a high pass filter as shown in Fig.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4993" name="Picture 1" descr="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8686800" cy="5867400"/>
          </a:xfrm>
          <a:prstGeom prst="rect">
            <a:avLst/>
          </a:prstGeom>
          <a:noFill/>
        </p:spPr>
      </p:pic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083978" y="-2232"/>
            <a:ext cx="4976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1: Pre-emphasis Circuit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10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</a:p>
          <a:p>
            <a:r>
              <a:rPr lang="en-US" sz="2400" dirty="0" smtClean="0"/>
              <a:t>As shown in Fig. 1, AF is passed through a high-pass filter, before applying to FM modulator.</a:t>
            </a:r>
          </a:p>
          <a:p>
            <a:r>
              <a:rPr lang="en-US" sz="2400" dirty="0" smtClean="0"/>
              <a:t>	•	As modulating frequency (f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) increases, capacitive reactance decreases and modulating voltage goes on increasing.	f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Symbol"/>
              </a:rPr>
              <a:t></a:t>
            </a:r>
            <a:r>
              <a:rPr lang="en-US" sz="2400" dirty="0" smtClean="0"/>
              <a:t> Voltage of modulating signal applied to FM </a:t>
            </a:r>
            <a:r>
              <a:rPr lang="en-US" sz="2400" dirty="0" err="1" smtClean="0"/>
              <a:t>modulat</a:t>
            </a:r>
            <a:r>
              <a:rPr lang="en-US" sz="2400" dirty="0" smtClean="0"/>
              <a:t>	Boosting is done according to pre-arranged curve as shown in Fig. 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6018" name="Picture 2" descr="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934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600200" y="6044124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2: 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re-emphasis Curve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-284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time constant of pre-emphasis is at 50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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s in all CCIR standards.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•	In systems employing American FM and TV standards, networks having time constant of 75 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sec are used.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The pre-emphasis is used at FM transmitter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as shown in Fig. 3.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pic>
        <p:nvPicPr>
          <p:cNvPr id="87042" name="Picture 2" descr="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5533017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3: FM Transmitter with Pre-emphasis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-7122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De-emphasis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•	De-emphasis circuit 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used at FM receiver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The artificial boosting of higher modulating frequencies in the process of pre-emphasis is nullified at receiver by process called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de-emphasis.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•	De-emphasis circuit is a low pass filter shown in Fig. 4.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6" name="Picture 2" descr="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7543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605799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4: De-emphasis Circuit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09601"/>
            <a:ext cx="5486401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981200" y="15935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5: De-emphasis Curve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9718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As shown in Fig.5, de-modulated FM is applied to the de-emphasis circuit (low pass filter) where with increase in f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, capacitive reactance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decreases. So that output of de-emphasis circuit also reduces	•	Fig. 5 shows the de-emphasis curve corresponding to a time constant </a:t>
            </a:r>
            <a:br>
              <a:rPr lang="en-US" sz="2400" dirty="0" smtClean="0"/>
            </a:br>
            <a:r>
              <a:rPr lang="en-US" sz="2400" dirty="0" smtClean="0"/>
              <a:t>50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dirty="0" smtClean="0"/>
              <a:t>s. A 50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dirty="0" smtClean="0"/>
              <a:t>s de-emphasis corresponds to a frequency response curve that is 3 dB down at frequency given by,</a:t>
            </a:r>
          </a:p>
          <a:p>
            <a:r>
              <a:rPr lang="en-US" sz="2400" dirty="0" smtClean="0"/>
              <a:t>			f	=     1/ 2</a:t>
            </a:r>
            <a:r>
              <a:rPr lang="el-GR" sz="2400" dirty="0" smtClean="0"/>
              <a:t>π</a:t>
            </a:r>
            <a:r>
              <a:rPr lang="en-US" sz="2400" dirty="0" smtClean="0"/>
              <a:t>RC	</a:t>
            </a:r>
          </a:p>
          <a:p>
            <a:r>
              <a:rPr lang="en-US" sz="2400" dirty="0" smtClean="0"/>
              <a:t>				=     1/ 2</a:t>
            </a:r>
            <a:r>
              <a:rPr lang="el-GR" sz="2400" dirty="0" smtClean="0"/>
              <a:t>π</a:t>
            </a:r>
            <a:r>
              <a:rPr lang="en-US" sz="2400" dirty="0" smtClean="0"/>
              <a:t> x 50x 1000	</a:t>
            </a:r>
          </a:p>
          <a:p>
            <a:r>
              <a:rPr lang="en-US" sz="2400" dirty="0" smtClean="0"/>
              <a:t>				=     3180 Hz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480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3581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69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44834"/>
            <a:ext cx="77476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de-emphasis circuit is used after the FM demodulator at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FM receiver shown in Fig. 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0113" name="Picture 1" descr="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2743200"/>
          </a:xfrm>
          <a:prstGeom prst="rect">
            <a:avLst/>
          </a:prstGeom>
          <a:noFill/>
        </p:spPr>
      </p:pic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384228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6: De-emphasis Circuit in FM Receiver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64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between Pre-emphasis and De-emphasis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2" y="990601"/>
          <a:ext cx="8077198" cy="5867399"/>
        </p:xfrm>
        <a:graphic>
          <a:graphicData uri="http://schemas.openxmlformats.org/drawingml/2006/table">
            <a:tbl>
              <a:tblPr/>
              <a:tblGrid>
                <a:gridCol w="2143481"/>
                <a:gridCol w="2982236"/>
                <a:gridCol w="2951481"/>
              </a:tblGrid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Parameter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Pre-emphasis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De-emphasis</a:t>
                      </a: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1.	Circuit used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High pass filter.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Low pass filter.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5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2.	Circuit diagram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Fig. 2.36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Fig. 2.37</a:t>
                      </a: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5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3.	Response curve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Fig. 2.38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Fig. 2.39</a:t>
                      </a:r>
                      <a:endParaRPr lang="en-US" sz="1600">
                        <a:solidFill>
                          <a:schemeClr val="tx1"/>
                        </a:solidFill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4.	Time constant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T = RC = 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T = RC = 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5.	Definition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Boosting of higher frequencies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Removal of higher frequencies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6.	Used 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FM transmitter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Arial"/>
                        </a:rPr>
                        <a:t>FM receiver.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1140" name="Picture 4" descr="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1828800" cy="1381125"/>
          </a:xfrm>
          <a:prstGeom prst="rect">
            <a:avLst/>
          </a:prstGeom>
          <a:noFill/>
        </p:spPr>
      </p:pic>
      <p:pic>
        <p:nvPicPr>
          <p:cNvPr id="91139" name="Picture 3" descr="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362200"/>
            <a:ext cx="1743075" cy="1028700"/>
          </a:xfrm>
          <a:prstGeom prst="rect">
            <a:avLst/>
          </a:prstGeom>
          <a:noFill/>
        </p:spPr>
      </p:pic>
      <p:pic>
        <p:nvPicPr>
          <p:cNvPr id="91138" name="Picture 2" descr="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505200"/>
            <a:ext cx="2667000" cy="1066799"/>
          </a:xfrm>
          <a:prstGeom prst="rect">
            <a:avLst/>
          </a:prstGeom>
          <a:noFill/>
        </p:spPr>
      </p:pic>
      <p:pic>
        <p:nvPicPr>
          <p:cNvPr id="91137" name="Picture 1" descr="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581400"/>
            <a:ext cx="25908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0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between AM and FM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2" y="761999"/>
          <a:ext cx="8229597" cy="6092528"/>
        </p:xfrm>
        <a:graphic>
          <a:graphicData uri="http://schemas.openxmlformats.org/drawingml/2006/table">
            <a:tbl>
              <a:tblPr/>
              <a:tblGrid>
                <a:gridCol w="2183924"/>
                <a:gridCol w="3038504"/>
                <a:gridCol w="3007169"/>
              </a:tblGrid>
              <a:tr h="43534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 dirty="0">
                          <a:latin typeface="Verdana"/>
                          <a:ea typeface="Times New Roman"/>
                          <a:cs typeface="Arial"/>
                        </a:rPr>
                        <a:t>Parameter</a:t>
                      </a: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>
                          <a:latin typeface="Verdana"/>
                          <a:ea typeface="Times New Roman"/>
                          <a:cs typeface="Arial"/>
                        </a:rPr>
                        <a:t>AM</a:t>
                      </a:r>
                      <a:endParaRPr lang="en-US" sz="16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b="1">
                          <a:latin typeface="Verdana"/>
                          <a:ea typeface="Times New Roman"/>
                          <a:cs typeface="Arial"/>
                        </a:rPr>
                        <a:t>FM</a:t>
                      </a:r>
                      <a:endParaRPr lang="en-US" sz="16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671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1.	Definition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Amplitude of carrier is varied in accordance with amplitude of modulating signal keeping frequency and phase constant.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Frequency of carrier is varied in accordance with the amplitude of modulating signal keeping amplitude and phase constant.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51">
                <a:tc>
                  <a:txBody>
                    <a:bodyPr/>
                    <a:lstStyle/>
                    <a:p>
                      <a:pPr marL="248920" marR="0" indent="-24892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2.	Constant parameters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Frequency and phase.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Amplitude and phase.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0401">
                <a:tc>
                  <a:txBody>
                    <a:bodyPr/>
                    <a:lstStyle/>
                    <a:p>
                      <a:pPr marL="248920" marR="0" indent="-24892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3.	Modulated signal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51">
                <a:tc>
                  <a:txBody>
                    <a:bodyPr/>
                    <a:lstStyle/>
                    <a:p>
                      <a:pPr marL="248920" marR="0" indent="-24892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4.	Modulation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 smtClean="0">
                          <a:latin typeface="Verdana"/>
                          <a:ea typeface="Times New Roman"/>
                          <a:cs typeface="Arial"/>
                        </a:rPr>
                        <a:t>     m=</a:t>
                      </a:r>
                      <a:r>
                        <a:rPr lang="en-US" sz="1600" dirty="0" err="1" smtClean="0">
                          <a:latin typeface="Verdana"/>
                          <a:ea typeface="Times New Roman"/>
                          <a:cs typeface="Arial"/>
                        </a:rPr>
                        <a:t>Em</a:t>
                      </a:r>
                      <a:r>
                        <a:rPr lang="en-US" sz="1600" dirty="0" smtClean="0">
                          <a:latin typeface="Verdana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1600" dirty="0" err="1" smtClean="0">
                          <a:latin typeface="Verdana"/>
                          <a:ea typeface="Times New Roman"/>
                          <a:cs typeface="Arial"/>
                        </a:rPr>
                        <a:t>Ec</a:t>
                      </a:r>
                      <a:r>
                        <a:rPr lang="en-US" sz="1600" dirty="0" smtClean="0">
                          <a:latin typeface="Verdana"/>
                          <a:ea typeface="Times New Roman"/>
                          <a:cs typeface="Arial"/>
                        </a:rPr>
                        <a:t> </a:t>
                      </a: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endParaRPr lang="en-US" sz="16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 smtClean="0">
                          <a:latin typeface="Verdana"/>
                          <a:ea typeface="Times New Roman"/>
                          <a:cs typeface="Arial"/>
                        </a:rPr>
                        <a:t>        m </a:t>
                      </a: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= </a:t>
                      </a:r>
                      <a:r>
                        <a:rPr lang="en-US" sz="1600" dirty="0" smtClean="0"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/ fm</a:t>
                      </a:r>
                      <a:endParaRPr lang="en-US" sz="16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99">
                <a:tc>
                  <a:txBody>
                    <a:bodyPr/>
                    <a:lstStyle/>
                    <a:p>
                      <a:pPr marL="248920" marR="0" indent="-24892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5.	Number of sidebands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Only two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Infinite and depends on m</a:t>
                      </a:r>
                      <a:r>
                        <a:rPr lang="en-US" sz="1600" baseline="-25000" dirty="0">
                          <a:latin typeface="Verdana"/>
                          <a:ea typeface="Times New Roman"/>
                          <a:cs typeface="Arial"/>
                        </a:rPr>
                        <a:t>f</a:t>
                      </a: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26">
                <a:tc>
                  <a:txBody>
                    <a:bodyPr/>
                    <a:lstStyle/>
                    <a:p>
                      <a:pPr marL="248920" marR="0" indent="-24892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6.	Bandwidth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BW = 2f</a:t>
                      </a:r>
                      <a:r>
                        <a:rPr lang="en-US" sz="1600" baseline="-25000">
                          <a:latin typeface="Verdana"/>
                          <a:ea typeface="Times New Roman"/>
                          <a:cs typeface="Arial"/>
                        </a:rPr>
                        <a:t>m</a:t>
                      </a:r>
                      <a:endParaRPr lang="en-US" sz="16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BW = 2 (</a:t>
                      </a: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  <a:sym typeface="Symbol"/>
                        </a:rPr>
                        <a:t></a:t>
                      </a: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 + f</a:t>
                      </a:r>
                      <a:r>
                        <a:rPr lang="en-US" sz="1600" baseline="-25000" dirty="0">
                          <a:latin typeface="Verdana"/>
                          <a:ea typeface="Times New Roman"/>
                          <a:cs typeface="Arial"/>
                        </a:rPr>
                        <a:t>m (max)</a:t>
                      </a: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51">
                <a:tc>
                  <a:txBody>
                    <a:bodyPr/>
                    <a:lstStyle/>
                    <a:p>
                      <a:pPr marL="248920" marR="0" indent="-24892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4892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7.	Application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>
                          <a:latin typeface="Verdana"/>
                          <a:ea typeface="Times New Roman"/>
                          <a:cs typeface="Arial"/>
                        </a:rPr>
                        <a:t>MW, SW band broadcasting, video transmission in TV.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1841500" algn="r"/>
                          <a:tab pos="1905000" algn="l"/>
                          <a:tab pos="2032000" algn="l"/>
                          <a:tab pos="5461000" algn="r"/>
                        </a:tabLst>
                      </a:pPr>
                      <a:r>
                        <a:rPr lang="en-US" sz="1600" dirty="0">
                          <a:latin typeface="Verdana"/>
                          <a:ea typeface="Times New Roman"/>
                          <a:cs typeface="Arial"/>
                        </a:rPr>
                        <a:t>Broadcasting FM, audio transmission in TV.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62" name="Picture 2" descr="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48000"/>
            <a:ext cx="2590800" cy="1219200"/>
          </a:xfrm>
          <a:prstGeom prst="rect">
            <a:avLst/>
          </a:prstGeom>
          <a:noFill/>
        </p:spPr>
      </p:pic>
      <p:pic>
        <p:nvPicPr>
          <p:cNvPr id="92161" name="Picture 1" descr="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048000"/>
            <a:ext cx="2743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-63787"/>
            <a:ext cx="6307411" cy="584775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736600" algn="l"/>
                <a:tab pos="41148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FM Generation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585638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There are two methods for generation of FM wave.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506301"/>
            <a:ext cx="9144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10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         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Direct Method	                 Indirect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endParaRPr lang="en-US" sz="2400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lang="en-US" sz="2400" dirty="0" smtClean="0"/>
              <a:t>                                                                                1.Armstrong Method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ctr"/>
                <a:tab pos="3429000" algn="ctr"/>
                <a:tab pos="5461000" algn="r"/>
              </a:tabLst>
            </a:pPr>
            <a:r>
              <a:rPr lang="en-US" sz="2400" dirty="0" smtClean="0">
                <a:latin typeface="Verdana" pitchFamily="34" charset="0"/>
                <a:ea typeface="Times New Roman" pitchFamily="18" charset="0"/>
                <a:cs typeface="Arial" pitchFamily="34" charset="0"/>
              </a:rPr>
              <a:t>   1.Reactance Modulator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3838465" y="321930"/>
            <a:ext cx="1467068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3276600"/>
            <a:ext cx="335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endParaRPr lang="en-US" sz="2400" dirty="0" smtClean="0">
              <a:solidFill>
                <a:prstClr val="black"/>
              </a:solidFill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endParaRPr lang="en-US" sz="2400" dirty="0" smtClean="0">
              <a:solidFill>
                <a:prstClr val="black"/>
              </a:solidFill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endParaRPr lang="en-US" sz="2400" dirty="0" smtClean="0">
              <a:solidFill>
                <a:prstClr val="black"/>
              </a:solidFill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079500" algn="l"/>
                <a:tab pos="1270000" algn="l"/>
                <a:tab pos="1841500" algn="r"/>
                <a:tab pos="1905000" algn="l"/>
                <a:tab pos="2032000" algn="l"/>
                <a:tab pos="3111500" algn="l"/>
                <a:tab pos="330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 2. </a:t>
            </a:r>
            <a:r>
              <a:rPr lang="en-US" sz="2400" dirty="0" err="1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Varactor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 Diode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1" y="1945402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Generation of FM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2743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05600" y="2743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3581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818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34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Reactance Method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4210" name="Picture 2" descr="2-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1"/>
            <a:ext cx="81534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0" y="63163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Transistorized Reactance Modulator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6027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Varactor</a:t>
            </a:r>
            <a:r>
              <a:rPr lang="en-US" sz="3200" dirty="0" smtClean="0">
                <a:solidFill>
                  <a:srgbClr val="FF0000"/>
                </a:solidFill>
              </a:rPr>
              <a:t> Diode Modulator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5234" name="Picture 2" descr="2-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382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4928181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Varactor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Diode Frequency Modulator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Limitations of Direct Method of FM Generation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/>
              <a:t>1.In this method, it is very difficult to get high order stability in carrier frequency because in this method the basic oscillator is not a stable oscillator, as it is controlled by the modulating signal.</a:t>
            </a:r>
          </a:p>
          <a:p>
            <a:endParaRPr lang="en-US" sz="2800" dirty="0" smtClean="0"/>
          </a:p>
          <a:p>
            <a:r>
              <a:rPr lang="en-US" sz="2800" dirty="0" smtClean="0"/>
              <a:t>	2.	Generally in this method we get distorted FM, due to non-linearity of the </a:t>
            </a:r>
            <a:r>
              <a:rPr lang="en-US" sz="2800" dirty="0" err="1" smtClean="0"/>
              <a:t>varactor</a:t>
            </a:r>
            <a:r>
              <a:rPr lang="en-US" sz="2800" dirty="0" smtClean="0"/>
              <a:t> diode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15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FM Transmitter (Armstrong Method)	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6258" name="Picture 2" descr="2-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2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0"/>
            <a:ext cx="5734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FM Generation using IC 566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7282" name="Picture 2" descr="2-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1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5409333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Basic Frequency Modulator using NE566 VCO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0"/>
            <a:ext cx="6787820" cy="1111519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736600" algn="l"/>
                <a:tab pos="41148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Advantages / Disadvantages /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736600" algn="l"/>
                <a:tab pos="41148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 Applications of FM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351427" y="28544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8839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Advantages of FM	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1.	Transmitted power remains constant.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FM receivers are immune to noise.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Good capture effect.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4.	No mixing of signals.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 Disadvantages of FM	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The greatest disadvantages of FM are:	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It uses too much spectrum space.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The bandwidth is wider.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The modulation index can be kept low to minimize the bandwidth used.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4.	But reduction in M.I. reduces the noise immunity.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5.	Used only at very high frequencies. 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 Applications of FM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1.	FM radio broadcasting.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Sound transmission in TV.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0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Police wireless.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Modulation Technique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772400" cy="548640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96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4836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Pulse Modulation Technique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0354" name="Picture 2" descr="c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2-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15400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28545"/>
            <a:ext cx="8550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Carrier for Continuous Wave and Pulse Modulation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915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Need of Pulse Modulation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Comparing to continuous wave modulation (like AM, FM), the performance of all pulse modulation schemes except PAM in presence of noise is very good.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Due to better noise performance, it requires less power to cover large area of communication.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Due to better noise performance and requirement of less signal power, the pulse modulation is most preferred for the communication between space ships and earth. </a:t>
            </a:r>
            <a:endParaRPr lang="en-US" sz="2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0" y="-296793"/>
            <a:ext cx="852989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Pulse Amplitude Modulation (PAM)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-49999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4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lang="en-US" sz="24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amplitude of the pulsed carrier varies in accordance with the instantaneous value of modulating signal, is called PAM where width and position remains constant.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2-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-63787"/>
            <a:ext cx="68131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Generation of PAM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6094992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Generation of PAM Block diagram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2-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1"/>
            <a:ext cx="8839200" cy="581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0" y="-63787"/>
            <a:ext cx="48269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Waveforms of PAM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Advantages of PAM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It is easy to generate and demodulate PAM.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Disadvantages of PAM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Since PAM does not utilize constant amplitude pulses, output is distorted due to additive noise so that it is infrequently used.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Transmission bandwidth required is too large.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Transmitted power is not constant.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Application of PAM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Used in </a:t>
            </a: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radio telemetry 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for remote monitoring and sensing.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Generation of PAM Transistorized Circuit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7522" name="Picture 2" descr="2-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7772399" cy="42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5061531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Transistorized circuit for generation of PAM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-63787"/>
            <a:ext cx="7012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Pulse Width Modulation (PWM)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8546" name="Picture 2" descr="c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5715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318185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When the width of pulsed carrier varies in accordance with the instantaneous amplitude of modulating signal, is called PWM where amplitude and position remains constant.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0" y="-16877"/>
            <a:ext cx="4626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Generation of PWM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9570" name="Picture 2" descr="2-5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534400" cy="476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52600" y="5791200"/>
            <a:ext cx="609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Fig.:B.D</a:t>
            </a:r>
            <a:r>
              <a:rPr lang="en-US" sz="2800" b="1" dirty="0" smtClean="0">
                <a:solidFill>
                  <a:srgbClr val="FF0000"/>
                </a:solidFill>
              </a:rPr>
              <a:t>. of generation of PWM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Need </a:t>
            </a:r>
            <a:r>
              <a:rPr lang="en-US" sz="3200" dirty="0">
                <a:solidFill>
                  <a:srgbClr val="FF0000"/>
                </a:solidFill>
              </a:rPr>
              <a:t>of Modulation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 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77200" cy="54864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2800" dirty="0">
                <a:solidFill>
                  <a:schemeClr val="tx1"/>
                </a:solidFill>
              </a:rPr>
              <a:t>Baseband signal transmission cannot be used for radio communication. To transmit the baseband signal for radio communication, modulation must be used. </a:t>
            </a:r>
          </a:p>
          <a:p>
            <a:pPr lvl="0" algn="l"/>
            <a:r>
              <a:rPr lang="en-US" sz="2800" dirty="0">
                <a:solidFill>
                  <a:schemeClr val="tx1"/>
                </a:solidFill>
              </a:rPr>
              <a:t>Modulation is necessary because of following advantages: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.	Reduction in height of antenna.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.	Avoids mixing of signals.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</a:t>
            </a:r>
            <a:r>
              <a:rPr lang="en-US" sz="2800" dirty="0">
                <a:solidFill>
                  <a:schemeClr val="tx1"/>
                </a:solidFill>
              </a:rPr>
              <a:t>.	Increase the range of communication.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.	Multiplexing is possible.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.	Improves quality of reception</a:t>
            </a:r>
          </a:p>
        </p:txBody>
      </p:sp>
    </p:spTree>
    <p:extLst>
      <p:ext uri="{BB962C8B-B14F-4D97-AF65-F5344CB8AC3E}">
        <p14:creationId xmlns:p14="http://schemas.microsoft.com/office/powerpoint/2010/main" val="10024403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2-5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91440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594515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Waveforms of PWM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0"/>
            <a:ext cx="5966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Generation of PWM using IC 555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1618" name="Picture 2" descr="2-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5018808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Generation of PWM using IC 555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4456423" y="105489"/>
            <a:ext cx="2311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Advantages of PWM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More immune to noise.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Synchronization between transmitter and receiver is not required.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Possible to separate out signal from noise.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Applications of PWM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PWM is used in special purpose communication systems mainly for </a:t>
            </a: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military 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but is seldom used for </a:t>
            </a: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commercial digital transmission system.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0" y="-63787"/>
            <a:ext cx="74206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Pulse Position Modulation (PPM)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-189994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endParaRPr lang="en-US" sz="2400" b="1" dirty="0" smtClean="0"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Definition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When position of pulse carrier varies in accordance with the instantaneous value of modulating signal is called PPM, where width and amplitude of carrier remains constant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/>
          </p:cNvSpPr>
          <p:nvPr/>
        </p:nvSpPr>
        <p:spPr bwMode="auto">
          <a:xfrm>
            <a:off x="0" y="-63787"/>
            <a:ext cx="68043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Generation of PPM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3666" name="Picture 2" descr="2-5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05000" y="4721662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Fig.:Block</a:t>
            </a:r>
            <a:r>
              <a:rPr lang="en-US" sz="2400" b="1" dirty="0" smtClean="0">
                <a:solidFill>
                  <a:srgbClr val="FF0000"/>
                </a:solidFill>
              </a:rPr>
              <a:t> diagram of PPM generation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2-5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1"/>
            <a:ext cx="7315199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-63787"/>
            <a:ext cx="59707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Waveforms of PPM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Advantages of PPM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Good noise immunity.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Requires constant transmitter power output.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Disadvantages of PPM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Requires synchronization between transmitter and receiver.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Large Bandwidth requirement.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Applications of PPM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1.	It is used for optical communication system where there is no multipath interference.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2.	PPM is useful for narrowband FM channel allocation, with these channel characteristics in the </a:t>
            </a: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radio control 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and model aircraft, boats and cars.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	3.	PPM is also used for military applications.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5770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Generation of PPM using IC 555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7762" name="Picture 2" descr="2-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450225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Fig. : Generation of PPM using IC 555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0" y="-63788"/>
            <a:ext cx="7996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Comparison of PAM, PWM and PPM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457200"/>
          <a:ext cx="8458200" cy="6400801"/>
        </p:xfrm>
        <a:graphic>
          <a:graphicData uri="http://schemas.openxmlformats.org/drawingml/2006/table">
            <a:tbl>
              <a:tblPr/>
              <a:tblGrid>
                <a:gridCol w="2757726"/>
                <a:gridCol w="1900158"/>
                <a:gridCol w="1900158"/>
                <a:gridCol w="1900158"/>
              </a:tblGrid>
              <a:tr h="57972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 smtClean="0">
                          <a:latin typeface="Verdana"/>
                          <a:ea typeface="Times New Roman"/>
                          <a:cs typeface="Arial"/>
                        </a:rPr>
                        <a:t>Parameter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 smtClean="0">
                          <a:latin typeface="Verdana"/>
                          <a:ea typeface="Times New Roman"/>
                          <a:cs typeface="Arial"/>
                        </a:rPr>
                        <a:t>PAM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 smtClean="0">
                          <a:latin typeface="Verdana"/>
                          <a:ea typeface="Times New Roman"/>
                          <a:cs typeface="Arial"/>
                        </a:rPr>
                        <a:t>PWM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 smtClean="0">
                          <a:latin typeface="Verdana"/>
                          <a:ea typeface="Times New Roman"/>
                          <a:cs typeface="Arial"/>
                        </a:rPr>
                        <a:t>PPM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450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Variable</a:t>
                      </a:r>
                      <a:r>
                        <a:rPr lang="en-US" sz="1800" baseline="0" dirty="0" smtClean="0">
                          <a:latin typeface="Verdana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parameter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of pulsed carrier.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Amplitude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Width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Position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149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Bandwidth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requirement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Low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45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Transmitted power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Varies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with amplitude of pulses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Varies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with variation in width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Remains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constant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847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4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Noise immunity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Low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High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High </a:t>
                      </a: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450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5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Information contained 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Amplitude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variations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Width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variations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Position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variation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725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 smtClean="0">
                        <a:latin typeface="Verdana"/>
                        <a:ea typeface="Times New Roman"/>
                        <a:cs typeface="Arial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6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.	</a:t>
                      </a:r>
                      <a:r>
                        <a:rPr lang="en-US" sz="1800" dirty="0" smtClean="0">
                          <a:latin typeface="Verdana"/>
                          <a:ea typeface="Times New Roman"/>
                          <a:cs typeface="Arial"/>
                        </a:rPr>
                        <a:t>Output </a:t>
                      </a:r>
                      <a:r>
                        <a:rPr lang="en-US" sz="1800" dirty="0">
                          <a:latin typeface="Verdana"/>
                          <a:ea typeface="Times New Roman"/>
                          <a:cs typeface="Arial"/>
                        </a:rPr>
                        <a:t>waveform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8788" name="Picture 4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6324600"/>
            <a:ext cx="1447800" cy="533400"/>
          </a:xfrm>
          <a:prstGeom prst="rect">
            <a:avLst/>
          </a:prstGeom>
          <a:noFill/>
        </p:spPr>
      </p:pic>
      <p:pic>
        <p:nvPicPr>
          <p:cNvPr id="118787" name="Picture 3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6400800"/>
            <a:ext cx="1295400" cy="457200"/>
          </a:xfrm>
          <a:prstGeom prst="rect">
            <a:avLst/>
          </a:prstGeom>
          <a:noFill/>
        </p:spPr>
      </p:pic>
      <p:pic>
        <p:nvPicPr>
          <p:cNvPr id="118786" name="Picture 2" descr="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6477000"/>
            <a:ext cx="1752600" cy="302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</TotalTime>
  <Words>2037</Words>
  <Application>Microsoft Office PowerPoint</Application>
  <PresentationFormat>On-screen Show (4:3)</PresentationFormat>
  <Paragraphs>851</Paragraphs>
  <Slides>98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</vt:lpstr>
      <vt:lpstr>Arial Black</vt:lpstr>
      <vt:lpstr>Arial Narrow</vt:lpstr>
      <vt:lpstr>Century Gothic</vt:lpstr>
      <vt:lpstr>Symbol</vt:lpstr>
      <vt:lpstr>Times New Roman</vt:lpstr>
      <vt:lpstr>Verdana</vt:lpstr>
      <vt:lpstr>Wingdings 3</vt:lpstr>
      <vt:lpstr>Wisp</vt:lpstr>
      <vt:lpstr>Document</vt:lpstr>
      <vt:lpstr>  </vt:lpstr>
      <vt:lpstr>Transmission Techniques</vt:lpstr>
      <vt:lpstr> Baseband Transmission  </vt:lpstr>
      <vt:lpstr> Limitations of Baseband Transmission  </vt:lpstr>
      <vt:lpstr> Modulation Technique  </vt:lpstr>
      <vt:lpstr> Modulation Technique  </vt:lpstr>
      <vt:lpstr>PowerPoint Presentation</vt:lpstr>
      <vt:lpstr> Modulation Technique  </vt:lpstr>
      <vt:lpstr>  Need of Modulation    </vt:lpstr>
      <vt:lpstr> Avoids Mixing of Signal </vt:lpstr>
      <vt:lpstr>Classification of Modulation </vt:lpstr>
      <vt:lpstr>Types AM, FM, PM Definition, Waveforms </vt:lpstr>
      <vt:lpstr>Amplitude Modulation </vt:lpstr>
      <vt:lpstr>Continued….</vt:lpstr>
      <vt:lpstr> Modulation Index   </vt:lpstr>
      <vt:lpstr>Effect of Modulation Index on Modulated Signal </vt:lpstr>
      <vt:lpstr>Continued….</vt:lpstr>
      <vt:lpstr>Example </vt:lpstr>
      <vt:lpstr>For square wave input.</vt:lpstr>
      <vt:lpstr> Example 2  Draw the AM waveform for the modulation index m = 0.75, m = 1 and m = 1.25.  </vt:lpstr>
      <vt:lpstr>Continued…</vt:lpstr>
      <vt:lpstr> Frequency Spectrum  </vt:lpstr>
      <vt:lpstr>Continued……</vt:lpstr>
      <vt:lpstr>Features of Frequency spectrum </vt:lpstr>
      <vt:lpstr>Bandwidth Requirement </vt:lpstr>
      <vt:lpstr> Sideband Concept (DSB and SSB) </vt:lpstr>
      <vt:lpstr>Continued…</vt:lpstr>
      <vt:lpstr>Continued…</vt:lpstr>
      <vt:lpstr>Representation of AM Wave </vt:lpstr>
      <vt:lpstr> AM in Frequency Domain </vt:lpstr>
      <vt:lpstr> Power Relations in AM Wave </vt:lpstr>
      <vt:lpstr>Continued…</vt:lpstr>
      <vt:lpstr>Continued….</vt:lpstr>
      <vt:lpstr>Example 1: </vt:lpstr>
      <vt:lpstr>PowerPoint Presentation</vt:lpstr>
      <vt:lpstr>PowerPoint Presentation</vt:lpstr>
      <vt:lpstr> AM Transmitter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PCP</dc:creator>
  <cp:lastModifiedBy>Mussa Dida</cp:lastModifiedBy>
  <cp:revision>261</cp:revision>
  <dcterms:created xsi:type="dcterms:W3CDTF">2015-12-09T04:12:01Z</dcterms:created>
  <dcterms:modified xsi:type="dcterms:W3CDTF">2022-06-28T07:00:13Z</dcterms:modified>
</cp:coreProperties>
</file>