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CC3614-33A7-463D-B8E1-F1E58540BDDF}">
  <a:tblStyle styleId="{CFCC3614-33A7-463D-B8E1-F1E58540BDD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HelveticaNeue-bold.fntdata"/><Relationship Id="rId14" Type="http://schemas.openxmlformats.org/officeDocument/2006/relationships/slide" Target="slides/slide7.xml"/><Relationship Id="rId36" Type="http://schemas.openxmlformats.org/officeDocument/2006/relationships/font" Target="fonts/HelveticaNeue-regular.fntdata"/><Relationship Id="rId17" Type="http://schemas.openxmlformats.org/officeDocument/2006/relationships/slide" Target="slides/slide10.xml"/><Relationship Id="rId39" Type="http://schemas.openxmlformats.org/officeDocument/2006/relationships/font" Target="fonts/HelveticaNeue-boldItalic.fntdata"/><Relationship Id="rId16" Type="http://schemas.openxmlformats.org/officeDocument/2006/relationships/slide" Target="slides/slide9.xml"/><Relationship Id="rId38" Type="http://schemas.openxmlformats.org/officeDocument/2006/relationships/font" Target="fonts/HelveticaNeue-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6197c787f8026c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6197c787f8026c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6e9b9cfa7_1_1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b6e9b9cfa7_1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6e9b9cfa7_1_1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b6e9b9cfa7_1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6197c787f8026c1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46197c787f8026c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6e9b9cfa7_1_1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b6e9b9cfa7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6e9b9cfa7_1_1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b6e9b9cfa7_1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6e9b9cfa7_1_1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b6e9b9cfa7_1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6e9b9cfa7_1_1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b6e9b9cfa7_1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6e9b9cfa7_1_1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b6e9b9cfa7_1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6e9b9cfa7_1_1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b6e9b9cfa7_1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6e9b9cfa7_1_1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b6e9b9cfa7_1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6e9b9cfa7_1_4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106" name="Google Shape;106;gb6e9b9cfa7_1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gb6e9b9cfa7_1_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6e9b9cfa7_1_1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b6e9b9cfa7_1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6e9b9cfa7_1_2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b6e9b9cfa7_1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6e9b9cfa7_1_2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b6e9b9cfa7_1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46197c787f8026c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6197c787f8026c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6e9b9cfa7_1_2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271" name="Google Shape;271;gb6e9b9cfa7_1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gb6e9b9cfa7_1_2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6e9b9cfa7_1_2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279" name="Google Shape;279;gb6e9b9cfa7_1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b6e9b9cfa7_1_2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6e9b9cfa7_1_2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287" name="Google Shape;287;gb6e9b9cfa7_1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gb6e9b9cfa7_1_2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46197c787f8026c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6197c787f8026c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46197c787f8026c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6197c787f8026c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6e9b9cfa7_1_6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115" name="Google Shape;115;gb6e9b9cfa7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gb6e9b9cfa7_1_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6e9b9cfa7_1_7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b6e9b9cfa7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6e9b9cfa7_1_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b6e9b9cfa7_1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6e9b9cfa7_1_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b6e9b9cfa7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6e9b9cfa7_1_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b6e9b9cfa7_1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6e9b9cfa7_1_10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153" name="Google Shape;153;gb6e9b9cfa7_1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gb6e9b9cfa7_1_10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6e9b9cfa7_1_1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b6e9b9cfa7_1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762000" y="3429000"/>
            <a:ext cx="6781800" cy="12001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 type="body"/>
          </p:nvPr>
        </p:nvSpPr>
        <p:spPr>
          <a:xfrm>
            <a:off x="762000" y="514350"/>
            <a:ext cx="7543800" cy="2914650"/>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14"/>
          <p:cNvSpPr txBox="1"/>
          <p:nvPr>
            <p:ph idx="10" type="dt"/>
          </p:nvPr>
        </p:nvSpPr>
        <p:spPr>
          <a:xfrm>
            <a:off x="6248400" y="4656534"/>
            <a:ext cx="21336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1" type="ftr"/>
          </p:nvPr>
        </p:nvSpPr>
        <p:spPr>
          <a:xfrm>
            <a:off x="762000" y="4656534"/>
            <a:ext cx="487362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2" type="sldNum"/>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4" name="Shape 64"/>
        <p:cNvGrpSpPr/>
        <p:nvPr/>
      </p:nvGrpSpPr>
      <p:grpSpPr>
        <a:xfrm>
          <a:off x="0" y="0"/>
          <a:ext cx="0" cy="0"/>
          <a:chOff x="0" y="0"/>
          <a:chExt cx="0" cy="0"/>
        </a:xfrm>
      </p:grpSpPr>
      <p:sp>
        <p:nvSpPr>
          <p:cNvPr id="65" name="Google Shape;65;p15"/>
          <p:cNvSpPr txBox="1"/>
          <p:nvPr>
            <p:ph type="title"/>
          </p:nvPr>
        </p:nvSpPr>
        <p:spPr>
          <a:xfrm rot="5400000">
            <a:off x="-352425" y="1628775"/>
            <a:ext cx="4057649"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 type="body"/>
          </p:nvPr>
        </p:nvSpPr>
        <p:spPr>
          <a:xfrm rot="5400000">
            <a:off x="3619500" y="-514349"/>
            <a:ext cx="3657600" cy="5715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15"/>
          <p:cNvSpPr txBox="1"/>
          <p:nvPr>
            <p:ph idx="10" type="dt"/>
          </p:nvPr>
        </p:nvSpPr>
        <p:spPr>
          <a:xfrm>
            <a:off x="6248400" y="4656534"/>
            <a:ext cx="21336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txBox="1"/>
          <p:nvPr>
            <p:ph idx="11" type="ftr"/>
          </p:nvPr>
        </p:nvSpPr>
        <p:spPr>
          <a:xfrm>
            <a:off x="762000" y="4656534"/>
            <a:ext cx="487362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
          <p:cNvSpPr txBox="1"/>
          <p:nvPr>
            <p:ph idx="12" type="sldNum"/>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6"/>
          <p:cNvSpPr txBox="1"/>
          <p:nvPr>
            <p:ph type="title"/>
          </p:nvPr>
        </p:nvSpPr>
        <p:spPr>
          <a:xfrm>
            <a:off x="762000" y="3429000"/>
            <a:ext cx="6781800" cy="12001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 type="body"/>
          </p:nvPr>
        </p:nvSpPr>
        <p:spPr>
          <a:xfrm rot="5400000">
            <a:off x="3076575" y="-1647825"/>
            <a:ext cx="2914650" cy="7239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6"/>
          <p:cNvSpPr txBox="1"/>
          <p:nvPr>
            <p:ph idx="10" type="dt"/>
          </p:nvPr>
        </p:nvSpPr>
        <p:spPr>
          <a:xfrm>
            <a:off x="6248400" y="4656534"/>
            <a:ext cx="21336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1" type="ftr"/>
          </p:nvPr>
        </p:nvSpPr>
        <p:spPr>
          <a:xfrm>
            <a:off x="762000" y="4656534"/>
            <a:ext cx="487362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2" type="sldNum"/>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17"/>
          <p:cNvSpPr txBox="1"/>
          <p:nvPr>
            <p:ph type="title"/>
          </p:nvPr>
        </p:nvSpPr>
        <p:spPr>
          <a:xfrm>
            <a:off x="758952" y="3429000"/>
            <a:ext cx="6784848" cy="12001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p:nvPr>
            <p:ph idx="2" type="pic"/>
          </p:nvPr>
        </p:nvSpPr>
        <p:spPr>
          <a:xfrm>
            <a:off x="777240" y="342900"/>
            <a:ext cx="7543800" cy="2171700"/>
          </a:xfrm>
          <a:prstGeom prst="rect">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sz="3200">
                <a:solidFill>
                  <a:schemeClr val="dk2"/>
                </a:solidFill>
                <a:latin typeface="Times New Roman"/>
                <a:ea typeface="Times New Roman"/>
                <a:cs typeface="Times New Roman"/>
                <a:sym typeface="Times New Roman"/>
              </a:defRPr>
            </a:lvl1pPr>
            <a:lvl2pPr lvl="1" marR="0" rtl="0" algn="l">
              <a:spcBef>
                <a:spcPts val="560"/>
              </a:spcBef>
              <a:spcAft>
                <a:spcPts val="0"/>
              </a:spcAft>
              <a:buClr>
                <a:schemeClr val="accent1"/>
              </a:buClr>
              <a:buSzPts val="2800"/>
              <a:buFont typeface="Arial"/>
              <a:buNone/>
              <a:defRPr b="0" i="0" sz="2800" u="none" cap="none" strike="noStrike">
                <a:solidFill>
                  <a:schemeClr val="dk2"/>
                </a:solidFill>
                <a:latin typeface="Times New Roman"/>
                <a:ea typeface="Times New Roman"/>
                <a:cs typeface="Times New Roman"/>
                <a:sym typeface="Times New Roman"/>
              </a:defRPr>
            </a:lvl2pPr>
            <a:lvl3pPr lvl="2" marR="0" rtl="0" algn="l">
              <a:spcBef>
                <a:spcPts val="480"/>
              </a:spcBef>
              <a:spcAft>
                <a:spcPts val="0"/>
              </a:spcAft>
              <a:buClr>
                <a:schemeClr val="accent1"/>
              </a:buClr>
              <a:buSzPts val="2400"/>
              <a:buFont typeface="Arial"/>
              <a:buNone/>
              <a:defRPr b="0" i="0" sz="2400" u="none" cap="none" strike="noStrike">
                <a:solidFill>
                  <a:schemeClr val="dk2"/>
                </a:solidFill>
                <a:latin typeface="Times New Roman"/>
                <a:ea typeface="Times New Roman"/>
                <a:cs typeface="Times New Roman"/>
                <a:sym typeface="Times New Roman"/>
              </a:defRPr>
            </a:lvl3pPr>
            <a:lvl4pPr lvl="3"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4pPr>
            <a:lvl5pPr lvl="4"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5pPr>
            <a:lvl6pPr lvl="5"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6pPr>
            <a:lvl7pPr lvl="6"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7pPr>
            <a:lvl8pPr lvl="7"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8pPr>
            <a:lvl9pPr lvl="8"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9pPr>
          </a:lstStyle>
          <a:p/>
        </p:txBody>
      </p:sp>
      <p:sp>
        <p:nvSpPr>
          <p:cNvPr id="79" name="Google Shape;79;p17"/>
          <p:cNvSpPr txBox="1"/>
          <p:nvPr>
            <p:ph idx="1" type="body"/>
          </p:nvPr>
        </p:nvSpPr>
        <p:spPr>
          <a:xfrm>
            <a:off x="850392" y="2628900"/>
            <a:ext cx="7391400" cy="60364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0" name="Google Shape;80;p17"/>
          <p:cNvSpPr txBox="1"/>
          <p:nvPr>
            <p:ph idx="10" type="dt"/>
          </p:nvPr>
        </p:nvSpPr>
        <p:spPr>
          <a:xfrm>
            <a:off x="6248400" y="4656534"/>
            <a:ext cx="21336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1" type="ftr"/>
          </p:nvPr>
        </p:nvSpPr>
        <p:spPr>
          <a:xfrm>
            <a:off x="762000" y="4656534"/>
            <a:ext cx="487362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2" type="sldNum"/>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8"/>
          <p:cNvSpPr txBox="1"/>
          <p:nvPr>
            <p:ph idx="10" type="dt"/>
          </p:nvPr>
        </p:nvSpPr>
        <p:spPr>
          <a:xfrm>
            <a:off x="6248400" y="4656534"/>
            <a:ext cx="21336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1" type="ftr"/>
          </p:nvPr>
        </p:nvSpPr>
        <p:spPr>
          <a:xfrm>
            <a:off x="762000" y="4656534"/>
            <a:ext cx="487362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2" type="sldNum"/>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9"/>
          <p:cNvSpPr txBox="1"/>
          <p:nvPr>
            <p:ph type="title"/>
          </p:nvPr>
        </p:nvSpPr>
        <p:spPr>
          <a:xfrm>
            <a:off x="762000" y="3429000"/>
            <a:ext cx="6781800" cy="12001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0" type="dt"/>
          </p:nvPr>
        </p:nvSpPr>
        <p:spPr>
          <a:xfrm>
            <a:off x="6248400" y="4656534"/>
            <a:ext cx="21336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762000" y="4656534"/>
            <a:ext cx="487362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p20"/>
          <p:cNvSpPr txBox="1"/>
          <p:nvPr>
            <p:ph type="title"/>
          </p:nvPr>
        </p:nvSpPr>
        <p:spPr>
          <a:xfrm>
            <a:off x="762000" y="3429000"/>
            <a:ext cx="6781800" cy="12001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 type="body"/>
          </p:nvPr>
        </p:nvSpPr>
        <p:spPr>
          <a:xfrm>
            <a:off x="762000" y="457201"/>
            <a:ext cx="3657600" cy="2825496"/>
          </a:xfrm>
          <a:prstGeom prst="rect">
            <a:avLst/>
          </a:prstGeom>
          <a:noFill/>
          <a:ln>
            <a:noFill/>
          </a:ln>
        </p:spPr>
        <p:txBody>
          <a:bodyPr anchorCtr="0" anchor="ctr"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5" name="Google Shape;95;p20"/>
          <p:cNvSpPr txBox="1"/>
          <p:nvPr>
            <p:ph idx="2" type="body"/>
          </p:nvPr>
        </p:nvSpPr>
        <p:spPr>
          <a:xfrm>
            <a:off x="4648200" y="457201"/>
            <a:ext cx="3657600" cy="2825496"/>
          </a:xfrm>
          <a:prstGeom prst="rect">
            <a:avLst/>
          </a:prstGeom>
          <a:noFill/>
          <a:ln>
            <a:noFill/>
          </a:ln>
        </p:spPr>
        <p:txBody>
          <a:bodyPr anchorCtr="0" anchor="ctr"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6" name="Google Shape;96;p20"/>
          <p:cNvSpPr txBox="1"/>
          <p:nvPr>
            <p:ph idx="10" type="dt"/>
          </p:nvPr>
        </p:nvSpPr>
        <p:spPr>
          <a:xfrm>
            <a:off x="6248400" y="4656534"/>
            <a:ext cx="21336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0"/>
          <p:cNvSpPr txBox="1"/>
          <p:nvPr>
            <p:ph idx="11" type="ftr"/>
          </p:nvPr>
        </p:nvSpPr>
        <p:spPr>
          <a:xfrm>
            <a:off x="762000" y="4656534"/>
            <a:ext cx="487362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0"/>
          <p:cNvSpPr txBox="1"/>
          <p:nvPr>
            <p:ph idx="12" type="sldNum"/>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62000" y="3429000"/>
            <a:ext cx="6781800" cy="12001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2" name="Google Shape;52;p13"/>
          <p:cNvSpPr txBox="1"/>
          <p:nvPr>
            <p:ph idx="1" type="body"/>
          </p:nvPr>
        </p:nvSpPr>
        <p:spPr>
          <a:xfrm>
            <a:off x="762000" y="514350"/>
            <a:ext cx="7543800" cy="291465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53" name="Google Shape;53;p13"/>
          <p:cNvSpPr txBox="1"/>
          <p:nvPr>
            <p:ph idx="10" type="dt"/>
          </p:nvPr>
        </p:nvSpPr>
        <p:spPr>
          <a:xfrm>
            <a:off x="6248400" y="4656534"/>
            <a:ext cx="2133600"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cap="none" strike="noStrik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762000" y="4656534"/>
            <a:ext cx="4873625"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cap="none" strike="noStrike">
                <a:solidFill>
                  <a:srgbClr val="454545"/>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
        <p:nvSpPr>
          <p:cNvPr id="56" name="Google Shape;56;p13"/>
          <p:cNvSpPr txBox="1"/>
          <p:nvPr/>
        </p:nvSpPr>
        <p:spPr>
          <a:xfrm>
            <a:off x="777875" y="0"/>
            <a:ext cx="7543800" cy="2857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 name="Google Shape;57;p13"/>
          <p:cNvSpPr txBox="1"/>
          <p:nvPr/>
        </p:nvSpPr>
        <p:spPr>
          <a:xfrm>
            <a:off x="777875" y="4629150"/>
            <a:ext cx="7543800" cy="202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762000" y="514350"/>
            <a:ext cx="8301300" cy="29148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lang="en" sz="3000"/>
              <a:t>SYSTEM DEVELOPMENT METHODOLOGY</a:t>
            </a:r>
            <a:endParaRPr sz="3000"/>
          </a:p>
          <a:p>
            <a:pPr indent="0" lvl="0" marL="0" rtl="0" algn="just">
              <a:lnSpc>
                <a:spcPct val="115000"/>
              </a:lnSpc>
              <a:spcBef>
                <a:spcPts val="1000"/>
              </a:spcBef>
              <a:spcAft>
                <a:spcPts val="600"/>
              </a:spcAft>
              <a:buClr>
                <a:schemeClr val="dk1"/>
              </a:buClr>
              <a:buSzPts val="1100"/>
              <a:buFont typeface="Arial"/>
              <a:buNone/>
            </a:pPr>
            <a:r>
              <a:rPr lang="en" sz="3000">
                <a:solidFill>
                  <a:srgbClr val="222222"/>
                </a:solidFill>
              </a:rPr>
              <a:t>EMoS 6308</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57200" y="205978"/>
            <a:ext cx="8077200" cy="8572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Impact"/>
              <a:buNone/>
            </a:pPr>
            <a:r>
              <a:rPr b="0" i="0" lang="en" sz="3800" u="none">
                <a:solidFill>
                  <a:srgbClr val="262626"/>
                </a:solidFill>
                <a:latin typeface="Impact"/>
                <a:ea typeface="Impact"/>
                <a:cs typeface="Impact"/>
                <a:sym typeface="Impact"/>
              </a:rPr>
              <a:t>Importance of Software Engineering</a:t>
            </a:r>
            <a:endParaRPr sz="3800"/>
          </a:p>
        </p:txBody>
      </p:sp>
      <p:sp>
        <p:nvSpPr>
          <p:cNvPr id="171" name="Google Shape;171;p30"/>
          <p:cNvSpPr txBox="1"/>
          <p:nvPr>
            <p:ph idx="1" type="body"/>
          </p:nvPr>
        </p:nvSpPr>
        <p:spPr>
          <a:xfrm>
            <a:off x="457200" y="1200150"/>
            <a:ext cx="8229600" cy="3394471"/>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 sz="2400" u="none" cap="none" strike="noStrike">
                <a:solidFill>
                  <a:schemeClr val="dk2"/>
                </a:solidFill>
                <a:latin typeface="Times New Roman"/>
                <a:ea typeface="Times New Roman"/>
                <a:cs typeface="Times New Roman"/>
                <a:sym typeface="Times New Roman"/>
              </a:rPr>
              <a:t>More and more, individuals and society rely on advanced software systems. We need to be able to produce </a:t>
            </a:r>
            <a:r>
              <a:rPr b="0" i="0" lang="en" sz="2400" u="none" cap="none" strike="noStrike">
                <a:solidFill>
                  <a:srgbClr val="AD0101"/>
                </a:solidFill>
                <a:latin typeface="Times New Roman"/>
                <a:ea typeface="Times New Roman"/>
                <a:cs typeface="Times New Roman"/>
                <a:sym typeface="Times New Roman"/>
              </a:rPr>
              <a:t>reliable and trustworthy systems economically and quickly.</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 sz="2400" u="none" cap="none" strike="noStrike">
                <a:solidFill>
                  <a:schemeClr val="dk2"/>
                </a:solidFill>
                <a:latin typeface="Times New Roman"/>
                <a:ea typeface="Times New Roman"/>
                <a:cs typeface="Times New Roman"/>
                <a:sym typeface="Times New Roman"/>
              </a:rPr>
              <a:t>It is usually </a:t>
            </a:r>
            <a:r>
              <a:rPr b="0" i="0" lang="en" sz="2400" u="none" cap="none" strike="noStrike">
                <a:solidFill>
                  <a:srgbClr val="AD0101"/>
                </a:solidFill>
                <a:latin typeface="Times New Roman"/>
                <a:ea typeface="Times New Roman"/>
                <a:cs typeface="Times New Roman"/>
                <a:sym typeface="Times New Roman"/>
              </a:rPr>
              <a:t>cheaper, in the long run</a:t>
            </a:r>
            <a:r>
              <a:rPr b="0" i="0" lang="en" sz="2400" u="none" cap="none" strike="noStrike">
                <a:solidFill>
                  <a:schemeClr val="dk2"/>
                </a:solidFill>
                <a:latin typeface="Times New Roman"/>
                <a:ea typeface="Times New Roman"/>
                <a:cs typeface="Times New Roman"/>
                <a:sym typeface="Times New Roman"/>
              </a:rPr>
              <a:t>, to use software engineering methods and techniques for software systems rather than just write the programs as if it was a personal programming project. For most types of system, the majority of costs are the </a:t>
            </a:r>
            <a:r>
              <a:rPr b="0" i="0" lang="en" sz="2400" u="none" cap="none" strike="noStrike">
                <a:solidFill>
                  <a:srgbClr val="AD0101"/>
                </a:solidFill>
                <a:latin typeface="Times New Roman"/>
                <a:ea typeface="Times New Roman"/>
                <a:cs typeface="Times New Roman"/>
                <a:sym typeface="Times New Roman"/>
              </a:rPr>
              <a:t>costs of changing </a:t>
            </a:r>
            <a:r>
              <a:rPr b="0" i="0" lang="en" sz="2400" u="none" cap="none" strike="noStrike">
                <a:solidFill>
                  <a:schemeClr val="dk2"/>
                </a:solidFill>
                <a:latin typeface="Times New Roman"/>
                <a:ea typeface="Times New Roman"/>
                <a:cs typeface="Times New Roman"/>
                <a:sym typeface="Times New Roman"/>
              </a:rPr>
              <a:t>the software after it has gone into use.</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Times New Roman"/>
              <a:ea typeface="Times New Roman"/>
              <a:cs typeface="Times New Roman"/>
              <a:sym typeface="Times New Roman"/>
            </a:endParaRPr>
          </a:p>
        </p:txBody>
      </p:sp>
      <p:sp>
        <p:nvSpPr>
          <p:cNvPr id="172" name="Google Shape;172;p30"/>
          <p:cNvSpPr txBox="1"/>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 sz="2400" u="none">
                <a:solidFill>
                  <a:srgbClr val="262626"/>
                </a:solidFill>
                <a:latin typeface="Impact"/>
                <a:ea typeface="Impact"/>
                <a:cs typeface="Impact"/>
                <a:sym typeface="Impact"/>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49250" y="403325"/>
            <a:ext cx="8305800" cy="746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 sz="2600" u="none">
                <a:solidFill>
                  <a:srgbClr val="262626"/>
                </a:solidFill>
                <a:latin typeface="Impact"/>
                <a:ea typeface="Impact"/>
                <a:cs typeface="Impact"/>
                <a:sym typeface="Impact"/>
              </a:rPr>
              <a:t>FAQ about software engineering</a:t>
            </a:r>
            <a:br>
              <a:rPr b="0" i="0" lang="en" sz="2600" u="none">
                <a:solidFill>
                  <a:srgbClr val="262626"/>
                </a:solidFill>
                <a:latin typeface="Impact"/>
                <a:ea typeface="Impact"/>
                <a:cs typeface="Impact"/>
                <a:sym typeface="Impact"/>
              </a:rPr>
            </a:br>
            <a:endParaRPr sz="2600"/>
          </a:p>
        </p:txBody>
      </p:sp>
      <p:sp>
        <p:nvSpPr>
          <p:cNvPr id="178" name="Google Shape;178;p31"/>
          <p:cNvSpPr txBox="1"/>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 sz="2400" u="none">
                <a:solidFill>
                  <a:srgbClr val="262626"/>
                </a:solidFill>
                <a:latin typeface="Impact"/>
                <a:ea typeface="Impact"/>
                <a:cs typeface="Impact"/>
                <a:sym typeface="Impact"/>
              </a:rPr>
              <a:t>‹#›</a:t>
            </a:fld>
            <a:endParaRPr/>
          </a:p>
        </p:txBody>
      </p:sp>
      <p:graphicFrame>
        <p:nvGraphicFramePr>
          <p:cNvPr id="179" name="Google Shape;179;p31"/>
          <p:cNvGraphicFramePr/>
          <p:nvPr/>
        </p:nvGraphicFramePr>
        <p:xfrm>
          <a:off x="0" y="848484"/>
          <a:ext cx="3000000" cy="3000000"/>
        </p:xfrm>
        <a:graphic>
          <a:graphicData uri="http://schemas.openxmlformats.org/drawingml/2006/table">
            <a:tbl>
              <a:tblPr>
                <a:noFill/>
                <a:tableStyleId>{CFCC3614-33A7-463D-B8E1-F1E58540BDDF}</a:tableStyleId>
              </a:tblPr>
              <a:tblGrid>
                <a:gridCol w="3915275"/>
                <a:gridCol w="5228725"/>
              </a:tblGrid>
              <a:tr h="412650">
                <a:tc>
                  <a:txBody>
                    <a:bodyPr/>
                    <a:lstStyle/>
                    <a:p>
                      <a:pPr indent="0" lvl="0" marL="0" marR="0" rtl="0" algn="just">
                        <a:lnSpc>
                          <a:spcPct val="100000"/>
                        </a:lnSpc>
                        <a:spcBef>
                          <a:spcPts val="0"/>
                        </a:spcBef>
                        <a:spcAft>
                          <a:spcPts val="0"/>
                        </a:spcAft>
                        <a:buClr>
                          <a:srgbClr val="FFFFFF"/>
                        </a:buClr>
                        <a:buSzPts val="1100"/>
                        <a:buFont typeface="Arial"/>
                        <a:buNone/>
                      </a:pPr>
                      <a:r>
                        <a:rPr b="1" i="0" lang="en" sz="1500" u="none" cap="none" strike="noStrike">
                          <a:solidFill>
                            <a:srgbClr val="FFFFFF"/>
                          </a:solidFill>
                          <a:latin typeface="Arial"/>
                          <a:ea typeface="Arial"/>
                          <a:cs typeface="Arial"/>
                          <a:sym typeface="Arial"/>
                        </a:rPr>
                        <a:t>Question</a:t>
                      </a:r>
                      <a:endParaRPr sz="1500"/>
                    </a:p>
                  </a:txBody>
                  <a:tcPr marT="54775" marB="54775"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FFFFFF"/>
                        </a:buClr>
                        <a:buSzPts val="1100"/>
                        <a:buFont typeface="Arial"/>
                        <a:buNone/>
                      </a:pPr>
                      <a:r>
                        <a:rPr b="1" i="0" lang="en" sz="1500" u="none" cap="none" strike="noStrike">
                          <a:solidFill>
                            <a:srgbClr val="FFFFFF"/>
                          </a:solidFill>
                          <a:latin typeface="Arial"/>
                          <a:ea typeface="Arial"/>
                          <a:cs typeface="Arial"/>
                          <a:sym typeface="Arial"/>
                        </a:rPr>
                        <a:t>Answer</a:t>
                      </a:r>
                      <a:endParaRPr sz="1500"/>
                    </a:p>
                  </a:txBody>
                  <a:tcPr marT="54775" marB="54775"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r>
              <a:tr h="801850">
                <a:tc>
                  <a:txBody>
                    <a:bodyPr/>
                    <a:lstStyle/>
                    <a:p>
                      <a:pPr indent="0" lvl="0" marL="0" marR="0" rtl="0" algn="just">
                        <a:lnSpc>
                          <a:spcPct val="100000"/>
                        </a:lnSpc>
                        <a:spcBef>
                          <a:spcPts val="0"/>
                        </a:spcBef>
                        <a:spcAft>
                          <a:spcPts val="0"/>
                        </a:spcAft>
                        <a:buClr>
                          <a:srgbClr val="000000"/>
                        </a:buClr>
                        <a:buSzPts val="1100"/>
                        <a:buFont typeface="Arial"/>
                        <a:buNone/>
                      </a:pPr>
                      <a:r>
                        <a:rPr b="0" i="0" lang="en" sz="1500" u="none" cap="none" strike="noStrike">
                          <a:solidFill>
                            <a:srgbClr val="000000"/>
                          </a:solidFill>
                          <a:latin typeface="Arial"/>
                          <a:ea typeface="Arial"/>
                          <a:cs typeface="Arial"/>
                          <a:sym typeface="Arial"/>
                        </a:rPr>
                        <a:t>What is software?</a:t>
                      </a:r>
                      <a:endParaRPr sz="1500"/>
                    </a:p>
                  </a:txBody>
                  <a:tcPr marT="0" marB="5145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 sz="1500" u="none" cap="none" strike="noStrike">
                          <a:solidFill>
                            <a:srgbClr val="000000"/>
                          </a:solidFill>
                          <a:latin typeface="Arial"/>
                          <a:ea typeface="Arial"/>
                          <a:cs typeface="Arial"/>
                          <a:sym typeface="Arial"/>
                        </a:rPr>
                        <a:t>Computer programs, data structures and associated documentation. Software products may be developed for a particular customer or may be developed for a general market.</a:t>
                      </a:r>
                      <a:endParaRPr sz="1500"/>
                    </a:p>
                  </a:txBody>
                  <a:tcPr marT="0" marB="5145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615525">
                <a:tc>
                  <a:txBody>
                    <a:bodyPr/>
                    <a:lstStyle/>
                    <a:p>
                      <a:pPr indent="0" lvl="0" marL="0" marR="0" rtl="0" algn="just">
                        <a:lnSpc>
                          <a:spcPct val="100000"/>
                        </a:lnSpc>
                        <a:spcBef>
                          <a:spcPts val="0"/>
                        </a:spcBef>
                        <a:spcAft>
                          <a:spcPts val="0"/>
                        </a:spcAft>
                        <a:buClr>
                          <a:srgbClr val="000000"/>
                        </a:buClr>
                        <a:buSzPts val="1100"/>
                        <a:buFont typeface="Arial"/>
                        <a:buNone/>
                      </a:pPr>
                      <a:r>
                        <a:rPr b="0" i="0" lang="en" sz="1500" u="none" cap="none" strike="noStrike">
                          <a:solidFill>
                            <a:srgbClr val="000000"/>
                          </a:solidFill>
                          <a:latin typeface="Arial"/>
                          <a:ea typeface="Arial"/>
                          <a:cs typeface="Arial"/>
                          <a:sym typeface="Arial"/>
                        </a:rPr>
                        <a:t>What are the attributes of good software?</a:t>
                      </a:r>
                      <a:endParaRPr sz="1500"/>
                    </a:p>
                  </a:txBody>
                  <a:tcPr marT="0" marB="5145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 sz="1500" u="none" cap="none" strike="noStrike">
                          <a:solidFill>
                            <a:srgbClr val="000000"/>
                          </a:solidFill>
                          <a:latin typeface="Arial"/>
                          <a:ea typeface="Arial"/>
                          <a:cs typeface="Arial"/>
                          <a:sym typeface="Arial"/>
                        </a:rPr>
                        <a:t>Good software should deliver the required functionality and performance to the user and should be maintainable, dependable and usable.</a:t>
                      </a:r>
                      <a:endParaRPr sz="1500"/>
                    </a:p>
                  </a:txBody>
                  <a:tcPr marT="0" marB="5145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8300">
                <a:tc>
                  <a:txBody>
                    <a:bodyPr/>
                    <a:lstStyle/>
                    <a:p>
                      <a:pPr indent="0" lvl="0" marL="0" marR="0" rtl="0" algn="just">
                        <a:lnSpc>
                          <a:spcPct val="100000"/>
                        </a:lnSpc>
                        <a:spcBef>
                          <a:spcPts val="0"/>
                        </a:spcBef>
                        <a:spcAft>
                          <a:spcPts val="0"/>
                        </a:spcAft>
                        <a:buClr>
                          <a:srgbClr val="000000"/>
                        </a:buClr>
                        <a:buSzPts val="1100"/>
                        <a:buFont typeface="Arial"/>
                        <a:buNone/>
                      </a:pPr>
                      <a:r>
                        <a:rPr b="0" i="0" lang="en" sz="1500" u="none" cap="none" strike="noStrike">
                          <a:solidFill>
                            <a:srgbClr val="000000"/>
                          </a:solidFill>
                          <a:latin typeface="Arial"/>
                          <a:ea typeface="Arial"/>
                          <a:cs typeface="Arial"/>
                          <a:sym typeface="Arial"/>
                        </a:rPr>
                        <a:t>What is software engineering?</a:t>
                      </a:r>
                      <a:endParaRPr sz="1500"/>
                    </a:p>
                  </a:txBody>
                  <a:tcPr marT="0" marB="5145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 sz="1500" u="none" cap="none" strike="noStrike">
                          <a:solidFill>
                            <a:srgbClr val="000000"/>
                          </a:solidFill>
                          <a:latin typeface="Arial"/>
                          <a:ea typeface="Arial"/>
                          <a:cs typeface="Arial"/>
                          <a:sym typeface="Arial"/>
                        </a:rPr>
                        <a:t>Software engineering is an engineering discipline that is concerned with all aspects of software production.</a:t>
                      </a:r>
                      <a:endParaRPr sz="1500"/>
                    </a:p>
                  </a:txBody>
                  <a:tcPr marT="0" marB="5145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642625">
                <a:tc>
                  <a:txBody>
                    <a:bodyPr/>
                    <a:lstStyle/>
                    <a:p>
                      <a:pPr indent="0" lvl="0" marL="0" marR="0" rtl="0" algn="just">
                        <a:lnSpc>
                          <a:spcPct val="100000"/>
                        </a:lnSpc>
                        <a:spcBef>
                          <a:spcPts val="0"/>
                        </a:spcBef>
                        <a:spcAft>
                          <a:spcPts val="0"/>
                        </a:spcAft>
                        <a:buClr>
                          <a:srgbClr val="000000"/>
                        </a:buClr>
                        <a:buSzPts val="1100"/>
                        <a:buFont typeface="Arial"/>
                        <a:buNone/>
                      </a:pPr>
                      <a:r>
                        <a:rPr b="0" i="0" lang="en" sz="1500" u="none" cap="none" strike="noStrike">
                          <a:solidFill>
                            <a:srgbClr val="000000"/>
                          </a:solidFill>
                          <a:latin typeface="Arial"/>
                          <a:ea typeface="Arial"/>
                          <a:cs typeface="Arial"/>
                          <a:sym typeface="Arial"/>
                        </a:rPr>
                        <a:t>What is the </a:t>
                      </a:r>
                      <a:r>
                        <a:rPr b="0" i="0" lang="en" sz="1500" u="none" cap="none" strike="noStrike">
                          <a:solidFill>
                            <a:srgbClr val="AD0101"/>
                          </a:solidFill>
                          <a:latin typeface="Arial"/>
                          <a:ea typeface="Arial"/>
                          <a:cs typeface="Arial"/>
                          <a:sym typeface="Arial"/>
                        </a:rPr>
                        <a:t>difference</a:t>
                      </a:r>
                      <a:r>
                        <a:rPr b="0" i="0" lang="en" sz="1500" u="none" cap="none" strike="noStrike">
                          <a:solidFill>
                            <a:srgbClr val="000000"/>
                          </a:solidFill>
                          <a:latin typeface="Arial"/>
                          <a:ea typeface="Arial"/>
                          <a:cs typeface="Arial"/>
                          <a:sym typeface="Arial"/>
                        </a:rPr>
                        <a:t> between software engineering and computer science?</a:t>
                      </a:r>
                      <a:endParaRPr sz="1500"/>
                    </a:p>
                  </a:txBody>
                  <a:tcPr marT="0" marB="5145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 sz="1500" u="none" cap="none" strike="noStrike">
                          <a:solidFill>
                            <a:srgbClr val="000000"/>
                          </a:solidFill>
                          <a:latin typeface="Arial"/>
                          <a:ea typeface="Arial"/>
                          <a:cs typeface="Arial"/>
                          <a:sym typeface="Arial"/>
                        </a:rPr>
                        <a:t>Computer science focuses on theory and fundamentals; software engineering is concerned with the practicalities of developing and delivering useful software.</a:t>
                      </a:r>
                      <a:endParaRPr sz="1500"/>
                    </a:p>
                  </a:txBody>
                  <a:tcPr marT="0" marB="5145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801850">
                <a:tc>
                  <a:txBody>
                    <a:bodyPr/>
                    <a:lstStyle/>
                    <a:p>
                      <a:pPr indent="0" lvl="0" marL="0" marR="0" rtl="0" algn="just">
                        <a:lnSpc>
                          <a:spcPct val="100000"/>
                        </a:lnSpc>
                        <a:spcBef>
                          <a:spcPts val="0"/>
                        </a:spcBef>
                        <a:spcAft>
                          <a:spcPts val="0"/>
                        </a:spcAft>
                        <a:buClr>
                          <a:srgbClr val="000000"/>
                        </a:buClr>
                        <a:buSzPts val="1100"/>
                        <a:buFont typeface="Arial"/>
                        <a:buNone/>
                      </a:pPr>
                      <a:r>
                        <a:rPr b="0" i="0" lang="en" sz="1500" u="none" cap="none" strike="noStrike">
                          <a:solidFill>
                            <a:srgbClr val="000000"/>
                          </a:solidFill>
                          <a:latin typeface="Arial"/>
                          <a:ea typeface="Arial"/>
                          <a:cs typeface="Arial"/>
                          <a:sym typeface="Arial"/>
                        </a:rPr>
                        <a:t>What is the </a:t>
                      </a:r>
                      <a:r>
                        <a:rPr b="0" i="0" lang="en" sz="1500" u="none" cap="none" strike="noStrike">
                          <a:solidFill>
                            <a:srgbClr val="AD0101"/>
                          </a:solidFill>
                          <a:latin typeface="Arial"/>
                          <a:ea typeface="Arial"/>
                          <a:cs typeface="Arial"/>
                          <a:sym typeface="Arial"/>
                        </a:rPr>
                        <a:t>difference</a:t>
                      </a:r>
                      <a:r>
                        <a:rPr b="0" i="0" lang="en" sz="1500" u="none" cap="none" strike="noStrike">
                          <a:solidFill>
                            <a:srgbClr val="000000"/>
                          </a:solidFill>
                          <a:latin typeface="Arial"/>
                          <a:ea typeface="Arial"/>
                          <a:cs typeface="Arial"/>
                          <a:sym typeface="Arial"/>
                        </a:rPr>
                        <a:t> between software engineering and system engineering?</a:t>
                      </a:r>
                      <a:endParaRPr sz="1500"/>
                    </a:p>
                  </a:txBody>
                  <a:tcPr marT="0" marB="5145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 sz="1500" u="none" cap="none" strike="noStrike">
                          <a:solidFill>
                            <a:srgbClr val="000000"/>
                          </a:solidFill>
                          <a:latin typeface="Arial"/>
                          <a:ea typeface="Arial"/>
                          <a:cs typeface="Arial"/>
                          <a:sym typeface="Arial"/>
                        </a:rPr>
                        <a:t>System engineering is concerned with all aspects of computer-based systems development including hardware, software and process engineering. Software engineering is part of this more general process.</a:t>
                      </a:r>
                      <a:endParaRPr sz="1500"/>
                    </a:p>
                  </a:txBody>
                  <a:tcPr marT="0" marB="5145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441725" y="3"/>
            <a:ext cx="8001000" cy="857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Impact"/>
              <a:buNone/>
            </a:pPr>
            <a:r>
              <a:rPr b="0" i="0" lang="en" sz="3000" u="none">
                <a:solidFill>
                  <a:srgbClr val="262626"/>
                </a:solidFill>
                <a:latin typeface="Impact"/>
                <a:ea typeface="Impact"/>
                <a:cs typeface="Impact"/>
                <a:sym typeface="Impact"/>
              </a:rPr>
              <a:t>Essential attributes of good software</a:t>
            </a:r>
            <a:endParaRPr sz="3000"/>
          </a:p>
        </p:txBody>
      </p:sp>
      <p:sp>
        <p:nvSpPr>
          <p:cNvPr id="185" name="Google Shape;185;p32"/>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 sz="2400" u="none">
                <a:solidFill>
                  <a:srgbClr val="262626"/>
                </a:solidFill>
                <a:latin typeface="Impact"/>
                <a:ea typeface="Impact"/>
                <a:cs typeface="Impact"/>
                <a:sym typeface="Impact"/>
              </a:rPr>
              <a:t>‹#›</a:t>
            </a:fld>
            <a:endParaRPr/>
          </a:p>
        </p:txBody>
      </p:sp>
      <p:graphicFrame>
        <p:nvGraphicFramePr>
          <p:cNvPr id="186" name="Google Shape;186;p32"/>
          <p:cNvGraphicFramePr/>
          <p:nvPr/>
        </p:nvGraphicFramePr>
        <p:xfrm>
          <a:off x="0" y="989621"/>
          <a:ext cx="3000000" cy="3000000"/>
        </p:xfrm>
        <a:graphic>
          <a:graphicData uri="http://schemas.openxmlformats.org/drawingml/2006/table">
            <a:tbl>
              <a:tblPr>
                <a:noFill/>
                <a:tableStyleId>{CFCC3614-33A7-463D-B8E1-F1E58540BDDF}</a:tableStyleId>
              </a:tblPr>
              <a:tblGrid>
                <a:gridCol w="2578150"/>
                <a:gridCol w="6473200"/>
              </a:tblGrid>
              <a:tr h="430025">
                <a:tc>
                  <a:txBody>
                    <a:bodyPr/>
                    <a:lstStyle/>
                    <a:p>
                      <a:pPr indent="0" lvl="0" marL="0" marR="0" rtl="0" algn="just">
                        <a:lnSpc>
                          <a:spcPct val="100000"/>
                        </a:lnSpc>
                        <a:spcBef>
                          <a:spcPts val="0"/>
                        </a:spcBef>
                        <a:spcAft>
                          <a:spcPts val="0"/>
                        </a:spcAft>
                        <a:buClr>
                          <a:srgbClr val="FFFFFF"/>
                        </a:buClr>
                        <a:buSzPts val="1100"/>
                        <a:buFont typeface="Arial"/>
                        <a:buNone/>
                      </a:pPr>
                      <a:r>
                        <a:rPr b="1" i="0" lang="en" sz="1600" u="none" cap="none" strike="noStrike">
                          <a:solidFill>
                            <a:srgbClr val="FFFFFF"/>
                          </a:solidFill>
                          <a:latin typeface="Arial"/>
                          <a:ea typeface="Arial"/>
                          <a:cs typeface="Arial"/>
                          <a:sym typeface="Arial"/>
                        </a:rPr>
                        <a:t>Product characteristic</a:t>
                      </a:r>
                      <a:endParaRPr sz="1600"/>
                    </a:p>
                  </a:txBody>
                  <a:tcPr marT="68600" marB="6860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FFFFFF"/>
                        </a:buClr>
                        <a:buSzPts val="1100"/>
                        <a:buFont typeface="Arial"/>
                        <a:buNone/>
                      </a:pPr>
                      <a:r>
                        <a:rPr b="1" i="0" lang="en" sz="1600" u="none" cap="none" strike="noStrike">
                          <a:solidFill>
                            <a:srgbClr val="FFFFFF"/>
                          </a:solidFill>
                          <a:latin typeface="Arial"/>
                          <a:ea typeface="Arial"/>
                          <a:cs typeface="Arial"/>
                          <a:sym typeface="Arial"/>
                        </a:rPr>
                        <a:t>Description</a:t>
                      </a:r>
                      <a:endParaRPr sz="1600"/>
                    </a:p>
                  </a:txBody>
                  <a:tcPr marT="68600" marB="6860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r>
              <a:tr h="817425">
                <a:tc>
                  <a:txBody>
                    <a:bodyPr/>
                    <a:lstStyle/>
                    <a:p>
                      <a:pPr indent="0" lvl="0" marL="0" marR="0" rtl="0" algn="just">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Maintainability</a:t>
                      </a:r>
                      <a:endParaRPr sz="1600"/>
                    </a:p>
                  </a:txBody>
                  <a:tcPr marT="0" marB="6860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rtl="0" algn="l">
                        <a:spcBef>
                          <a:spcPts val="0"/>
                        </a:spcBef>
                        <a:spcAft>
                          <a:spcPts val="0"/>
                        </a:spcAft>
                        <a:buNone/>
                      </a:pPr>
                      <a:r>
                        <a:t/>
                      </a:r>
                      <a:endParaRPr/>
                    </a:p>
                  </a:txBody>
                  <a:tcPr marT="0" marB="6860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1002975">
                <a:tc>
                  <a:txBody>
                    <a:bodyPr/>
                    <a:lstStyle/>
                    <a:p>
                      <a:pPr indent="0" lvl="0" marL="0" marR="0" rtl="0" algn="l">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Dependability and security</a:t>
                      </a:r>
                      <a:endParaRPr sz="1600"/>
                    </a:p>
                  </a:txBody>
                  <a:tcPr marT="0" marB="6860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0" marB="6860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743275">
                <a:tc>
                  <a:txBody>
                    <a:bodyPr/>
                    <a:lstStyle/>
                    <a:p>
                      <a:pPr indent="0" lvl="0" marL="0" marR="0" rtl="0" algn="just">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Efficiency</a:t>
                      </a:r>
                      <a:endParaRPr sz="1600"/>
                    </a:p>
                  </a:txBody>
                  <a:tcPr marT="0" marB="6860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rtl="0" algn="l">
                        <a:spcBef>
                          <a:spcPts val="0"/>
                        </a:spcBef>
                        <a:spcAft>
                          <a:spcPts val="0"/>
                        </a:spcAft>
                        <a:buNone/>
                      </a:pPr>
                      <a:r>
                        <a:t/>
                      </a:r>
                      <a:endParaRPr/>
                    </a:p>
                  </a:txBody>
                  <a:tcPr marT="0" marB="6860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659525">
                <a:tc>
                  <a:txBody>
                    <a:bodyPr/>
                    <a:lstStyle/>
                    <a:p>
                      <a:pPr indent="0" lvl="0" marL="0" marR="0" rtl="0" algn="just">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Acceptability</a:t>
                      </a:r>
                      <a:endParaRPr sz="1600"/>
                    </a:p>
                  </a:txBody>
                  <a:tcPr marT="0" marB="6860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0" marB="6860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441725" y="3"/>
            <a:ext cx="8001000" cy="857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Impact"/>
              <a:buNone/>
            </a:pPr>
            <a:r>
              <a:rPr b="0" i="0" lang="en" sz="3000" u="none">
                <a:solidFill>
                  <a:srgbClr val="262626"/>
                </a:solidFill>
                <a:latin typeface="Impact"/>
                <a:ea typeface="Impact"/>
                <a:cs typeface="Impact"/>
                <a:sym typeface="Impact"/>
              </a:rPr>
              <a:t>Essential attributes of good software</a:t>
            </a:r>
            <a:endParaRPr sz="3000"/>
          </a:p>
        </p:txBody>
      </p:sp>
      <p:sp>
        <p:nvSpPr>
          <p:cNvPr id="192" name="Google Shape;192;p33"/>
          <p:cNvSpPr txBox="1"/>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 sz="2400" u="none">
                <a:solidFill>
                  <a:srgbClr val="262626"/>
                </a:solidFill>
                <a:latin typeface="Impact"/>
                <a:ea typeface="Impact"/>
                <a:cs typeface="Impact"/>
                <a:sym typeface="Impact"/>
              </a:rPr>
              <a:t>‹#›</a:t>
            </a:fld>
            <a:endParaRPr/>
          </a:p>
        </p:txBody>
      </p:sp>
      <p:graphicFrame>
        <p:nvGraphicFramePr>
          <p:cNvPr id="193" name="Google Shape;193;p33"/>
          <p:cNvGraphicFramePr/>
          <p:nvPr/>
        </p:nvGraphicFramePr>
        <p:xfrm>
          <a:off x="0" y="989621"/>
          <a:ext cx="3000000" cy="3000000"/>
        </p:xfrm>
        <a:graphic>
          <a:graphicData uri="http://schemas.openxmlformats.org/drawingml/2006/table">
            <a:tbl>
              <a:tblPr>
                <a:noFill/>
                <a:tableStyleId>{CFCC3614-33A7-463D-B8E1-F1E58540BDDF}</a:tableStyleId>
              </a:tblPr>
              <a:tblGrid>
                <a:gridCol w="2578150"/>
                <a:gridCol w="6473200"/>
              </a:tblGrid>
              <a:tr h="430025">
                <a:tc>
                  <a:txBody>
                    <a:bodyPr/>
                    <a:lstStyle/>
                    <a:p>
                      <a:pPr indent="0" lvl="0" marL="0" marR="0" rtl="0" algn="just">
                        <a:lnSpc>
                          <a:spcPct val="100000"/>
                        </a:lnSpc>
                        <a:spcBef>
                          <a:spcPts val="0"/>
                        </a:spcBef>
                        <a:spcAft>
                          <a:spcPts val="0"/>
                        </a:spcAft>
                        <a:buClr>
                          <a:srgbClr val="FFFFFF"/>
                        </a:buClr>
                        <a:buSzPts val="1100"/>
                        <a:buFont typeface="Arial"/>
                        <a:buNone/>
                      </a:pPr>
                      <a:r>
                        <a:rPr b="1" i="0" lang="en" sz="1600" u="none" cap="none" strike="noStrike">
                          <a:solidFill>
                            <a:srgbClr val="FFFFFF"/>
                          </a:solidFill>
                          <a:latin typeface="Arial"/>
                          <a:ea typeface="Arial"/>
                          <a:cs typeface="Arial"/>
                          <a:sym typeface="Arial"/>
                        </a:rPr>
                        <a:t>Product characteristic</a:t>
                      </a:r>
                      <a:endParaRPr sz="1600"/>
                    </a:p>
                  </a:txBody>
                  <a:tcPr marT="68600" marB="6860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FFFFFF"/>
                        </a:buClr>
                        <a:buSzPts val="1100"/>
                        <a:buFont typeface="Arial"/>
                        <a:buNone/>
                      </a:pPr>
                      <a:r>
                        <a:rPr b="1" i="0" lang="en" sz="1600" u="none" cap="none" strike="noStrike">
                          <a:solidFill>
                            <a:srgbClr val="FFFFFF"/>
                          </a:solidFill>
                          <a:latin typeface="Arial"/>
                          <a:ea typeface="Arial"/>
                          <a:cs typeface="Arial"/>
                          <a:sym typeface="Arial"/>
                        </a:rPr>
                        <a:t>Description</a:t>
                      </a:r>
                      <a:endParaRPr sz="1600"/>
                    </a:p>
                  </a:txBody>
                  <a:tcPr marT="68600" marB="6860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r>
              <a:tr h="817425">
                <a:tc>
                  <a:txBody>
                    <a:bodyPr/>
                    <a:lstStyle/>
                    <a:p>
                      <a:pPr indent="0" lvl="0" marL="0" marR="0" rtl="0" algn="just">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Maintainability</a:t>
                      </a:r>
                      <a:endParaRPr sz="1600"/>
                    </a:p>
                  </a:txBody>
                  <a:tcPr marT="0" marB="6860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Software should be written in such a way so that it can evolve to meet the changing needs of customers. This is a critical attribute because software change is an inevitable requirement of a changing business environment.</a:t>
                      </a:r>
                      <a:endParaRPr sz="1600"/>
                    </a:p>
                  </a:txBody>
                  <a:tcPr marT="0" marB="6860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1002975">
                <a:tc>
                  <a:txBody>
                    <a:bodyPr/>
                    <a:lstStyle/>
                    <a:p>
                      <a:pPr indent="0" lvl="0" marL="0" marR="0" rtl="0" algn="l">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Dependability and security</a:t>
                      </a:r>
                      <a:endParaRPr sz="1600"/>
                    </a:p>
                  </a:txBody>
                  <a:tcPr marT="0" marB="6860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sz="1600"/>
                    </a:p>
                  </a:txBody>
                  <a:tcPr marT="0" marB="6860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743275">
                <a:tc>
                  <a:txBody>
                    <a:bodyPr/>
                    <a:lstStyle/>
                    <a:p>
                      <a:pPr indent="0" lvl="0" marL="0" marR="0" rtl="0" algn="just">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Efficiency</a:t>
                      </a:r>
                      <a:endParaRPr sz="1600"/>
                    </a:p>
                  </a:txBody>
                  <a:tcPr marT="0" marB="6860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Software should not make wasteful use of system resources such as memory and processor cycles. Efficiency therefore includes responsiveness, processing time, memory utilisation, etc.</a:t>
                      </a:r>
                      <a:endParaRPr sz="1600"/>
                    </a:p>
                  </a:txBody>
                  <a:tcPr marT="0" marB="6860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659525">
                <a:tc>
                  <a:txBody>
                    <a:bodyPr/>
                    <a:lstStyle/>
                    <a:p>
                      <a:pPr indent="0" lvl="0" marL="0" marR="0" rtl="0" algn="just">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Acceptability</a:t>
                      </a:r>
                      <a:endParaRPr sz="1600"/>
                    </a:p>
                  </a:txBody>
                  <a:tcPr marT="0" marB="68600" marR="54600" marL="54600">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 sz="1600" u="none" cap="none" strike="noStrike">
                          <a:solidFill>
                            <a:srgbClr val="000000"/>
                          </a:solidFill>
                          <a:latin typeface="Arial"/>
                          <a:ea typeface="Arial"/>
                          <a:cs typeface="Arial"/>
                          <a:sym typeface="Arial"/>
                        </a:rPr>
                        <a:t>Software must be acceptable to the type of users for which it is designed. This means that it must be understandable, usable and compatible with other systems that they use. </a:t>
                      </a:r>
                      <a:endParaRPr sz="1600"/>
                    </a:p>
                  </a:txBody>
                  <a:tcPr marT="0" marB="68600" marR="54600" marL="54600">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214212" y="402100"/>
            <a:ext cx="7405800" cy="6363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3700"/>
              <a:buFont typeface="Impact"/>
              <a:buNone/>
            </a:pPr>
            <a:r>
              <a:rPr b="0" i="0" lang="en" sz="3800" u="none">
                <a:solidFill>
                  <a:srgbClr val="262626"/>
                </a:solidFill>
                <a:latin typeface="Impact"/>
                <a:ea typeface="Impact"/>
                <a:cs typeface="Impact"/>
                <a:sym typeface="Impact"/>
              </a:rPr>
              <a:t>A Layered Technology</a:t>
            </a:r>
            <a:endParaRPr sz="3800"/>
          </a:p>
        </p:txBody>
      </p:sp>
      <p:sp>
        <p:nvSpPr>
          <p:cNvPr id="199" name="Google Shape;199;p34"/>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
        <p:nvSpPr>
          <p:cNvPr id="200" name="Google Shape;200;p34"/>
          <p:cNvSpPr/>
          <p:nvPr/>
        </p:nvSpPr>
        <p:spPr>
          <a:xfrm>
            <a:off x="1004887" y="2035969"/>
            <a:ext cx="7620000" cy="964406"/>
          </a:xfrm>
          <a:prstGeom prst="ellipse">
            <a:avLst/>
          </a:prstGeom>
          <a:solidFill>
            <a:srgbClr val="01EA89"/>
          </a:solidFill>
          <a:ln>
            <a:noFill/>
          </a:ln>
          <a:effectLst>
            <a:outerShdw blurRad="63500" dir="2700000" dist="107763">
              <a:srgbClr val="80808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1" name="Google Shape;201;p34"/>
          <p:cNvSpPr/>
          <p:nvPr/>
        </p:nvSpPr>
        <p:spPr>
          <a:xfrm>
            <a:off x="1462087" y="1714500"/>
            <a:ext cx="6629400" cy="900113"/>
          </a:xfrm>
          <a:prstGeom prst="ellipse">
            <a:avLst/>
          </a:prstGeom>
          <a:solidFill>
            <a:srgbClr val="BC3700"/>
          </a:solidFill>
          <a:ln>
            <a:noFill/>
          </a:ln>
          <a:effectLst>
            <a:outerShdw blurRad="63500" dir="2700000" dist="107763">
              <a:srgbClr val="80808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2" name="Google Shape;202;p34"/>
          <p:cNvSpPr/>
          <p:nvPr/>
        </p:nvSpPr>
        <p:spPr>
          <a:xfrm>
            <a:off x="1995487" y="1371600"/>
            <a:ext cx="5486400" cy="771525"/>
          </a:xfrm>
          <a:prstGeom prst="ellipse">
            <a:avLst/>
          </a:prstGeom>
          <a:solidFill>
            <a:schemeClr val="dk2"/>
          </a:solidFill>
          <a:ln>
            <a:noFill/>
          </a:ln>
          <a:effectLst>
            <a:outerShdw blurRad="63500" dir="2700000" dist="107763">
              <a:srgbClr val="80808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3" name="Google Shape;203;p34"/>
          <p:cNvSpPr/>
          <p:nvPr/>
        </p:nvSpPr>
        <p:spPr>
          <a:xfrm>
            <a:off x="2376487" y="1200150"/>
            <a:ext cx="4724400" cy="514350"/>
          </a:xfrm>
          <a:prstGeom prst="ellipse">
            <a:avLst/>
          </a:prstGeom>
          <a:solidFill>
            <a:srgbClr val="790015"/>
          </a:solidFill>
          <a:ln>
            <a:noFill/>
          </a:ln>
          <a:effectLst>
            <a:outerShdw blurRad="63500" dir="2700000" dist="107763">
              <a:srgbClr val="80808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4" name="Google Shape;204;p34"/>
          <p:cNvSpPr txBox="1"/>
          <p:nvPr/>
        </p:nvSpPr>
        <p:spPr>
          <a:xfrm>
            <a:off x="3657600" y="2667000"/>
            <a:ext cx="2493000" cy="3975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000"/>
              <a:buFont typeface="Palatino"/>
              <a:buNone/>
            </a:pPr>
            <a:r>
              <a:rPr b="1" i="0" lang="en" sz="2000" u="none">
                <a:solidFill>
                  <a:schemeClr val="dk1"/>
                </a:solidFill>
                <a:latin typeface="Palatino"/>
                <a:ea typeface="Palatino"/>
                <a:cs typeface="Palatino"/>
                <a:sym typeface="Palatino"/>
              </a:rPr>
              <a:t>a “quality” focus</a:t>
            </a:r>
            <a:endParaRPr/>
          </a:p>
        </p:txBody>
      </p:sp>
      <p:sp>
        <p:nvSpPr>
          <p:cNvPr id="205" name="Google Shape;205;p34"/>
          <p:cNvSpPr txBox="1"/>
          <p:nvPr/>
        </p:nvSpPr>
        <p:spPr>
          <a:xfrm>
            <a:off x="3547975" y="2216950"/>
            <a:ext cx="2049600" cy="3975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ADADA"/>
              </a:buClr>
              <a:buSzPts val="2000"/>
              <a:buFont typeface="Palatino"/>
              <a:buNone/>
            </a:pPr>
            <a:r>
              <a:rPr b="1" i="0" lang="en" sz="2000" u="none">
                <a:solidFill>
                  <a:srgbClr val="DADADA"/>
                </a:solidFill>
                <a:latin typeface="Palatino"/>
                <a:ea typeface="Palatino"/>
                <a:cs typeface="Palatino"/>
                <a:sym typeface="Palatino"/>
              </a:rPr>
              <a:t>process model</a:t>
            </a:r>
            <a:endParaRPr/>
          </a:p>
        </p:txBody>
      </p:sp>
      <p:sp>
        <p:nvSpPr>
          <p:cNvPr id="206" name="Google Shape;206;p34"/>
          <p:cNvSpPr txBox="1"/>
          <p:nvPr/>
        </p:nvSpPr>
        <p:spPr>
          <a:xfrm>
            <a:off x="4114800" y="1766888"/>
            <a:ext cx="1182687" cy="2952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ADADA"/>
              </a:buClr>
              <a:buSzPts val="2000"/>
              <a:buFont typeface="Palatino"/>
              <a:buNone/>
            </a:pPr>
            <a:r>
              <a:rPr b="1" i="0" lang="en" sz="2000" u="none">
                <a:solidFill>
                  <a:srgbClr val="DADADA"/>
                </a:solidFill>
                <a:latin typeface="Palatino"/>
                <a:ea typeface="Palatino"/>
                <a:cs typeface="Palatino"/>
                <a:sym typeface="Palatino"/>
              </a:rPr>
              <a:t>methods</a:t>
            </a:r>
            <a:endParaRPr/>
          </a:p>
        </p:txBody>
      </p:sp>
      <p:sp>
        <p:nvSpPr>
          <p:cNvPr id="207" name="Google Shape;207;p34"/>
          <p:cNvSpPr txBox="1"/>
          <p:nvPr/>
        </p:nvSpPr>
        <p:spPr>
          <a:xfrm>
            <a:off x="4419600" y="1316831"/>
            <a:ext cx="746125" cy="2952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ADADA"/>
              </a:buClr>
              <a:buSzPts val="2000"/>
              <a:buFont typeface="Palatino"/>
              <a:buNone/>
            </a:pPr>
            <a:r>
              <a:rPr b="1" i="0" lang="en" sz="2000" u="none">
                <a:solidFill>
                  <a:srgbClr val="DADADA"/>
                </a:solidFill>
                <a:latin typeface="Palatino"/>
                <a:ea typeface="Palatino"/>
                <a:cs typeface="Palatino"/>
                <a:sym typeface="Palatino"/>
              </a:rPr>
              <a:t>tools</a:t>
            </a:r>
            <a:endParaRPr/>
          </a:p>
        </p:txBody>
      </p:sp>
      <p:sp>
        <p:nvSpPr>
          <p:cNvPr id="208" name="Google Shape;208;p34"/>
          <p:cNvSpPr txBox="1"/>
          <p:nvPr/>
        </p:nvSpPr>
        <p:spPr>
          <a:xfrm>
            <a:off x="68262" y="3036094"/>
            <a:ext cx="9220200" cy="1993106"/>
          </a:xfrm>
          <a:prstGeom prst="rect">
            <a:avLst/>
          </a:prstGeom>
          <a:noFill/>
          <a:ln>
            <a:noFill/>
          </a:ln>
        </p:spPr>
        <p:txBody>
          <a:bodyPr anchorCtr="0" anchor="t" bIns="45700" lIns="91425" spcFirstLastPara="1" rIns="91425" wrap="square" tIns="45700">
            <a:noAutofit/>
          </a:bodyPr>
          <a:lstStyle/>
          <a:p>
            <a:pPr indent="-361950" lvl="0" marL="342900" marR="0" rtl="0" algn="l">
              <a:lnSpc>
                <a:spcPct val="100000"/>
              </a:lnSpc>
              <a:spcBef>
                <a:spcPts val="0"/>
              </a:spcBef>
              <a:spcAft>
                <a:spcPts val="0"/>
              </a:spcAft>
              <a:buClr>
                <a:schemeClr val="folHlink"/>
              </a:buClr>
              <a:buSzPts val="1500"/>
              <a:buFont typeface="Noto Sans Symbols"/>
              <a:buChar char="■"/>
            </a:pPr>
            <a:r>
              <a:rPr b="0" i="0" lang="en" sz="1500" u="none">
                <a:solidFill>
                  <a:schemeClr val="dk1"/>
                </a:solidFill>
                <a:latin typeface="Helvetica Neue"/>
                <a:ea typeface="Helvetica Neue"/>
                <a:cs typeface="Helvetica Neue"/>
                <a:sym typeface="Helvetica Neue"/>
              </a:rPr>
              <a:t>Any engineering approach must rest on organizational commitment to </a:t>
            </a:r>
            <a:r>
              <a:rPr b="1" i="0" lang="en" sz="1500" u="none">
                <a:solidFill>
                  <a:srgbClr val="AD0101"/>
                </a:solidFill>
                <a:latin typeface="Helvetica Neue"/>
                <a:ea typeface="Helvetica Neue"/>
                <a:cs typeface="Helvetica Neue"/>
                <a:sym typeface="Helvetica Neue"/>
              </a:rPr>
              <a:t>quality</a:t>
            </a:r>
            <a:r>
              <a:rPr b="0" i="0" lang="en" sz="1500" u="none">
                <a:solidFill>
                  <a:srgbClr val="AD0101"/>
                </a:solidFill>
                <a:latin typeface="Helvetica Neue"/>
                <a:ea typeface="Helvetica Neue"/>
                <a:cs typeface="Helvetica Neue"/>
                <a:sym typeface="Helvetica Neue"/>
              </a:rPr>
              <a:t> </a:t>
            </a:r>
            <a:r>
              <a:rPr b="0" i="0" lang="en" sz="1500" u="none">
                <a:solidFill>
                  <a:schemeClr val="dk1"/>
                </a:solidFill>
                <a:latin typeface="Helvetica Neue"/>
                <a:ea typeface="Helvetica Neue"/>
                <a:cs typeface="Helvetica Neue"/>
                <a:sym typeface="Helvetica Neue"/>
              </a:rPr>
              <a:t>which fosters a continuous process improvement culture. </a:t>
            </a:r>
            <a:endParaRPr sz="1500"/>
          </a:p>
          <a:p>
            <a:pPr indent="-361950" lvl="0" marL="342900" marR="0" rtl="0" algn="l">
              <a:lnSpc>
                <a:spcPct val="100000"/>
              </a:lnSpc>
              <a:spcBef>
                <a:spcPts val="320"/>
              </a:spcBef>
              <a:spcAft>
                <a:spcPts val="0"/>
              </a:spcAft>
              <a:buClr>
                <a:schemeClr val="folHlink"/>
              </a:buClr>
              <a:buSzPts val="1500"/>
              <a:buFont typeface="Noto Sans Symbols"/>
              <a:buChar char="■"/>
            </a:pPr>
            <a:r>
              <a:rPr b="1" i="0" lang="en" sz="1500" u="none">
                <a:solidFill>
                  <a:srgbClr val="AD0101"/>
                </a:solidFill>
                <a:latin typeface="Helvetica Neue"/>
                <a:ea typeface="Helvetica Neue"/>
                <a:cs typeface="Helvetica Neue"/>
                <a:sym typeface="Helvetica Neue"/>
              </a:rPr>
              <a:t>Process</a:t>
            </a:r>
            <a:r>
              <a:rPr b="0" i="0" lang="en" sz="1500" u="none">
                <a:solidFill>
                  <a:srgbClr val="AD0101"/>
                </a:solidFill>
                <a:latin typeface="Helvetica Neue"/>
                <a:ea typeface="Helvetica Neue"/>
                <a:cs typeface="Helvetica Neue"/>
                <a:sym typeface="Helvetica Neue"/>
              </a:rPr>
              <a:t> </a:t>
            </a:r>
            <a:r>
              <a:rPr b="0" i="0" lang="en" sz="1500" u="none">
                <a:solidFill>
                  <a:schemeClr val="dk1"/>
                </a:solidFill>
                <a:latin typeface="Helvetica Neue"/>
                <a:ea typeface="Helvetica Neue"/>
                <a:cs typeface="Helvetica Neue"/>
                <a:sym typeface="Helvetica Neue"/>
              </a:rPr>
              <a:t>layer as the foundation defines a framework with activities for effective delivery of software engineering technology. Establish the context where products (model, data, report, and forms) are produced, milestone are established, quality is ensured and change is managed. </a:t>
            </a:r>
            <a:endParaRPr sz="1500"/>
          </a:p>
          <a:p>
            <a:pPr indent="-361950" lvl="0" marL="342900" marR="0" rtl="0" algn="l">
              <a:lnSpc>
                <a:spcPct val="100000"/>
              </a:lnSpc>
              <a:spcBef>
                <a:spcPts val="320"/>
              </a:spcBef>
              <a:spcAft>
                <a:spcPts val="0"/>
              </a:spcAft>
              <a:buClr>
                <a:schemeClr val="folHlink"/>
              </a:buClr>
              <a:buSzPts val="1500"/>
              <a:buFont typeface="Noto Sans Symbols"/>
              <a:buChar char="■"/>
            </a:pPr>
            <a:r>
              <a:rPr b="1" i="0" lang="en" sz="1500" u="none">
                <a:solidFill>
                  <a:srgbClr val="AD0101"/>
                </a:solidFill>
                <a:latin typeface="Helvetica Neue"/>
                <a:ea typeface="Helvetica Neue"/>
                <a:cs typeface="Helvetica Neue"/>
                <a:sym typeface="Helvetica Neue"/>
              </a:rPr>
              <a:t>Method</a:t>
            </a:r>
            <a:r>
              <a:rPr b="0" i="0" lang="en" sz="1500" u="none">
                <a:solidFill>
                  <a:srgbClr val="AD0101"/>
                </a:solidFill>
                <a:latin typeface="Helvetica Neue"/>
                <a:ea typeface="Helvetica Neue"/>
                <a:cs typeface="Helvetica Neue"/>
                <a:sym typeface="Helvetica Neue"/>
              </a:rPr>
              <a:t> </a:t>
            </a:r>
            <a:r>
              <a:rPr b="0" i="0" lang="en" sz="1500" u="none">
                <a:solidFill>
                  <a:schemeClr val="dk1"/>
                </a:solidFill>
                <a:latin typeface="Helvetica Neue"/>
                <a:ea typeface="Helvetica Neue"/>
                <a:cs typeface="Helvetica Neue"/>
                <a:sym typeface="Helvetica Neue"/>
              </a:rPr>
              <a:t>provides technical how-to’s for building software. It encompasses many tasks including  communication, requirement analysis, design modeling, program construction, testing and support. </a:t>
            </a:r>
            <a:endParaRPr sz="1500"/>
          </a:p>
          <a:p>
            <a:pPr indent="-361950" lvl="0" marL="342900" marR="0" rtl="0" algn="l">
              <a:lnSpc>
                <a:spcPct val="100000"/>
              </a:lnSpc>
              <a:spcBef>
                <a:spcPts val="320"/>
              </a:spcBef>
              <a:spcAft>
                <a:spcPts val="0"/>
              </a:spcAft>
              <a:buClr>
                <a:schemeClr val="folHlink"/>
              </a:buClr>
              <a:buSzPts val="1500"/>
              <a:buFont typeface="Noto Sans Symbols"/>
              <a:buChar char="■"/>
            </a:pPr>
            <a:r>
              <a:rPr b="1" i="0" lang="en" sz="1500" u="none">
                <a:solidFill>
                  <a:srgbClr val="AD0101"/>
                </a:solidFill>
                <a:latin typeface="Helvetica Neue"/>
                <a:ea typeface="Helvetica Neue"/>
                <a:cs typeface="Helvetica Neue"/>
                <a:sym typeface="Helvetica Neue"/>
              </a:rPr>
              <a:t>Tools</a:t>
            </a:r>
            <a:r>
              <a:rPr b="0" i="0" lang="en" sz="1500" u="none">
                <a:solidFill>
                  <a:srgbClr val="AD0101"/>
                </a:solidFill>
                <a:latin typeface="Helvetica Neue"/>
                <a:ea typeface="Helvetica Neue"/>
                <a:cs typeface="Helvetica Neue"/>
                <a:sym typeface="Helvetica Neue"/>
              </a:rPr>
              <a:t> </a:t>
            </a:r>
            <a:r>
              <a:rPr b="0" i="0" lang="en" sz="1500" u="none">
                <a:solidFill>
                  <a:schemeClr val="dk1"/>
                </a:solidFill>
                <a:latin typeface="Helvetica Neue"/>
                <a:ea typeface="Helvetica Neue"/>
                <a:cs typeface="Helvetica Neue"/>
                <a:sym typeface="Helvetica Neue"/>
              </a:rPr>
              <a:t>provide automated or semi-automated support for the process and methods.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543825" y="0"/>
            <a:ext cx="6781800" cy="1200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 sz="3800" u="none">
                <a:solidFill>
                  <a:srgbClr val="262626"/>
                </a:solidFill>
                <a:latin typeface="Impact"/>
                <a:ea typeface="Impact"/>
                <a:cs typeface="Impact"/>
                <a:sym typeface="Impact"/>
              </a:rPr>
              <a:t>Software Process</a:t>
            </a:r>
            <a:endParaRPr sz="3800"/>
          </a:p>
        </p:txBody>
      </p:sp>
      <p:sp>
        <p:nvSpPr>
          <p:cNvPr id="214" name="Google Shape;214;p35"/>
          <p:cNvSpPr txBox="1"/>
          <p:nvPr>
            <p:ph idx="1" type="body"/>
          </p:nvPr>
        </p:nvSpPr>
        <p:spPr>
          <a:xfrm>
            <a:off x="800100" y="1351200"/>
            <a:ext cx="7543800" cy="29148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 sz="2400" u="none">
                <a:solidFill>
                  <a:schemeClr val="dk2"/>
                </a:solidFill>
                <a:latin typeface="Times New Roman"/>
                <a:ea typeface="Times New Roman"/>
                <a:cs typeface="Times New Roman"/>
                <a:sym typeface="Times New Roman"/>
              </a:rPr>
              <a:t>A process is a collection of activities, actions and tasks that are performed when some work product is to be created. It is </a:t>
            </a:r>
            <a:r>
              <a:rPr b="1" i="0" lang="en" sz="2400" u="none">
                <a:solidFill>
                  <a:srgbClr val="AD0101"/>
                </a:solidFill>
                <a:latin typeface="Times New Roman"/>
                <a:ea typeface="Times New Roman"/>
                <a:cs typeface="Times New Roman"/>
                <a:sym typeface="Times New Roman"/>
              </a:rPr>
              <a:t>not a rigid prescription </a:t>
            </a:r>
            <a:r>
              <a:rPr b="0" i="0" lang="en" sz="2400" u="none">
                <a:solidFill>
                  <a:schemeClr val="dk2"/>
                </a:solidFill>
                <a:latin typeface="Times New Roman"/>
                <a:ea typeface="Times New Roman"/>
                <a:cs typeface="Times New Roman"/>
                <a:sym typeface="Times New Roman"/>
              </a:rPr>
              <a:t>for how to build computer software. Rather, it is an adaptable approach that enables the people doing the work to pick and choose the </a:t>
            </a:r>
            <a:r>
              <a:rPr b="1" i="0" lang="en" sz="2400" u="none">
                <a:solidFill>
                  <a:srgbClr val="AD0101"/>
                </a:solidFill>
                <a:latin typeface="Times New Roman"/>
                <a:ea typeface="Times New Roman"/>
                <a:cs typeface="Times New Roman"/>
                <a:sym typeface="Times New Roman"/>
              </a:rPr>
              <a:t>appropriate</a:t>
            </a:r>
            <a:r>
              <a:rPr b="1" i="0" lang="en" sz="2400" u="none">
                <a:solidFill>
                  <a:schemeClr val="dk2"/>
                </a:solidFill>
                <a:latin typeface="Times New Roman"/>
                <a:ea typeface="Times New Roman"/>
                <a:cs typeface="Times New Roman"/>
                <a:sym typeface="Times New Roman"/>
              </a:rPr>
              <a:t> set of work actions </a:t>
            </a:r>
            <a:r>
              <a:rPr b="0" i="0" lang="en" sz="2400" u="none">
                <a:solidFill>
                  <a:schemeClr val="dk2"/>
                </a:solidFill>
                <a:latin typeface="Times New Roman"/>
                <a:ea typeface="Times New Roman"/>
                <a:cs typeface="Times New Roman"/>
                <a:sym typeface="Times New Roman"/>
              </a:rPr>
              <a:t>and tasks.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 sz="2400" u="none">
                <a:solidFill>
                  <a:schemeClr val="dk2"/>
                </a:solidFill>
                <a:latin typeface="Times New Roman"/>
                <a:ea typeface="Times New Roman"/>
                <a:cs typeface="Times New Roman"/>
                <a:sym typeface="Times New Roman"/>
              </a:rPr>
              <a:t>Purpose of process is to deliver software in a timely manner and with sufficient quality to satisfy those who have sponsored its creation and those who will use it. </a:t>
            </a:r>
            <a:endParaRPr/>
          </a:p>
        </p:txBody>
      </p:sp>
      <p:sp>
        <p:nvSpPr>
          <p:cNvPr id="215" name="Google Shape;215;p35"/>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 sz="2400" u="none">
                <a:solidFill>
                  <a:srgbClr val="262626"/>
                </a:solidFill>
                <a:latin typeface="Impact"/>
                <a:ea typeface="Impact"/>
                <a:cs typeface="Impact"/>
                <a:sym typeface="Impact"/>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9600" y="173475"/>
            <a:ext cx="9064800" cy="725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Impact"/>
              <a:buNone/>
            </a:pPr>
            <a:r>
              <a:rPr b="0" i="0" lang="en" sz="3000" u="none">
                <a:solidFill>
                  <a:srgbClr val="262626"/>
                </a:solidFill>
                <a:latin typeface="Impact"/>
                <a:ea typeface="Impact"/>
                <a:cs typeface="Impact"/>
                <a:sym typeface="Impact"/>
              </a:rPr>
              <a:t>Five Activities of a Generic Process framework</a:t>
            </a:r>
            <a:endParaRPr sz="3000"/>
          </a:p>
        </p:txBody>
      </p:sp>
      <p:sp>
        <p:nvSpPr>
          <p:cNvPr id="221" name="Google Shape;221;p36"/>
          <p:cNvSpPr txBox="1"/>
          <p:nvPr>
            <p:ph idx="1" type="body"/>
          </p:nvPr>
        </p:nvSpPr>
        <p:spPr>
          <a:xfrm>
            <a:off x="133350" y="1282150"/>
            <a:ext cx="8877300" cy="3257700"/>
          </a:xfrm>
          <a:prstGeom prst="rect">
            <a:avLst/>
          </a:prstGeom>
          <a:noFill/>
          <a:ln>
            <a:noFill/>
          </a:ln>
        </p:spPr>
        <p:txBody>
          <a:bodyPr anchorCtr="0" anchor="ctr" bIns="45700" lIns="91425" spcFirstLastPara="1" rIns="91425" wrap="square" tIns="45700">
            <a:noAutofit/>
          </a:bodyPr>
          <a:lstStyle/>
          <a:p>
            <a:pPr indent="-292100" lvl="0" marL="273050" marR="0" rtl="0" algn="l">
              <a:lnSpc>
                <a:spcPct val="80000"/>
              </a:lnSpc>
              <a:spcBef>
                <a:spcPts val="0"/>
              </a:spcBef>
              <a:spcAft>
                <a:spcPts val="0"/>
              </a:spcAft>
              <a:buClr>
                <a:schemeClr val="accent1"/>
              </a:buClr>
              <a:buSzPts val="2000"/>
              <a:buFont typeface="Arial"/>
              <a:buChar char="•"/>
            </a:pPr>
            <a:r>
              <a:rPr b="0" i="0" lang="en" sz="2000" u="none">
                <a:solidFill>
                  <a:srgbClr val="AD0101"/>
                </a:solidFill>
                <a:latin typeface="Times New Roman"/>
                <a:ea typeface="Times New Roman"/>
                <a:cs typeface="Times New Roman"/>
                <a:sym typeface="Times New Roman"/>
              </a:rPr>
              <a:t>Communication</a:t>
            </a:r>
            <a:r>
              <a:rPr b="0" i="0" lang="en" sz="2000" u="none">
                <a:solidFill>
                  <a:schemeClr val="dk2"/>
                </a:solidFill>
                <a:latin typeface="Times New Roman"/>
                <a:ea typeface="Times New Roman"/>
                <a:cs typeface="Times New Roman"/>
                <a:sym typeface="Times New Roman"/>
              </a:rPr>
              <a:t>: communicate with customer to understand objectives and gather requirements</a:t>
            </a:r>
            <a:endParaRPr sz="2000"/>
          </a:p>
          <a:p>
            <a:pPr indent="-292100" lvl="0" marL="273050" marR="0" rtl="0" algn="l">
              <a:lnSpc>
                <a:spcPct val="80000"/>
              </a:lnSpc>
              <a:spcBef>
                <a:spcPts val="340"/>
              </a:spcBef>
              <a:spcAft>
                <a:spcPts val="0"/>
              </a:spcAft>
              <a:buClr>
                <a:schemeClr val="accent1"/>
              </a:buClr>
              <a:buSzPts val="2000"/>
              <a:buFont typeface="Arial"/>
              <a:buChar char="•"/>
            </a:pPr>
            <a:r>
              <a:rPr b="0" i="0" lang="en" sz="2000" u="none">
                <a:solidFill>
                  <a:srgbClr val="AD0101"/>
                </a:solidFill>
                <a:latin typeface="Times New Roman"/>
                <a:ea typeface="Times New Roman"/>
                <a:cs typeface="Times New Roman"/>
                <a:sym typeface="Times New Roman"/>
              </a:rPr>
              <a:t>Planning</a:t>
            </a:r>
            <a:r>
              <a:rPr b="0" i="0" lang="en" sz="2000" u="none">
                <a:solidFill>
                  <a:schemeClr val="dk2"/>
                </a:solidFill>
                <a:latin typeface="Times New Roman"/>
                <a:ea typeface="Times New Roman"/>
                <a:cs typeface="Times New Roman"/>
                <a:sym typeface="Times New Roman"/>
              </a:rPr>
              <a:t>: creates a “map” defines the work by describing the tasks, risks and resources, work products and work schedule. </a:t>
            </a:r>
            <a:endParaRPr sz="2000"/>
          </a:p>
          <a:p>
            <a:pPr indent="-292100" lvl="0" marL="273050" marR="0" rtl="0" algn="l">
              <a:lnSpc>
                <a:spcPct val="80000"/>
              </a:lnSpc>
              <a:spcBef>
                <a:spcPts val="340"/>
              </a:spcBef>
              <a:spcAft>
                <a:spcPts val="0"/>
              </a:spcAft>
              <a:buClr>
                <a:schemeClr val="accent1"/>
              </a:buClr>
              <a:buSzPts val="2000"/>
              <a:buFont typeface="Arial"/>
              <a:buChar char="•"/>
            </a:pPr>
            <a:r>
              <a:rPr b="0" i="0" lang="en" sz="2000" u="none">
                <a:solidFill>
                  <a:srgbClr val="AD0101"/>
                </a:solidFill>
                <a:latin typeface="Times New Roman"/>
                <a:ea typeface="Times New Roman"/>
                <a:cs typeface="Times New Roman"/>
                <a:sym typeface="Times New Roman"/>
              </a:rPr>
              <a:t>Modeling</a:t>
            </a:r>
            <a:r>
              <a:rPr b="0" i="0" lang="en" sz="2000" u="none">
                <a:solidFill>
                  <a:schemeClr val="dk2"/>
                </a:solidFill>
                <a:latin typeface="Times New Roman"/>
                <a:ea typeface="Times New Roman"/>
                <a:cs typeface="Times New Roman"/>
                <a:sym typeface="Times New Roman"/>
              </a:rPr>
              <a:t>: Create a “sketch”, what it looks like architecturally, how the constituent parts fit together and other characteristics. </a:t>
            </a:r>
            <a:endParaRPr sz="2000"/>
          </a:p>
          <a:p>
            <a:pPr indent="-292100" lvl="0" marL="273050" marR="0" rtl="0" algn="l">
              <a:lnSpc>
                <a:spcPct val="80000"/>
              </a:lnSpc>
              <a:spcBef>
                <a:spcPts val="340"/>
              </a:spcBef>
              <a:spcAft>
                <a:spcPts val="0"/>
              </a:spcAft>
              <a:buClr>
                <a:schemeClr val="accent1"/>
              </a:buClr>
              <a:buSzPts val="2000"/>
              <a:buFont typeface="Arial"/>
              <a:buChar char="•"/>
            </a:pPr>
            <a:r>
              <a:rPr b="0" i="0" lang="en" sz="2000" u="none">
                <a:solidFill>
                  <a:srgbClr val="AD0101"/>
                </a:solidFill>
                <a:latin typeface="Times New Roman"/>
                <a:ea typeface="Times New Roman"/>
                <a:cs typeface="Times New Roman"/>
                <a:sym typeface="Times New Roman"/>
              </a:rPr>
              <a:t>Construction</a:t>
            </a:r>
            <a:r>
              <a:rPr b="0" i="0" lang="en" sz="2000" u="none">
                <a:solidFill>
                  <a:schemeClr val="dk2"/>
                </a:solidFill>
                <a:latin typeface="Times New Roman"/>
                <a:ea typeface="Times New Roman"/>
                <a:cs typeface="Times New Roman"/>
                <a:sym typeface="Times New Roman"/>
              </a:rPr>
              <a:t>: code generation and the testing. </a:t>
            </a:r>
            <a:endParaRPr sz="2000"/>
          </a:p>
          <a:p>
            <a:pPr indent="-292100" lvl="0" marL="273050" marR="0" rtl="0" algn="l">
              <a:lnSpc>
                <a:spcPct val="80000"/>
              </a:lnSpc>
              <a:spcBef>
                <a:spcPts val="340"/>
              </a:spcBef>
              <a:spcAft>
                <a:spcPts val="0"/>
              </a:spcAft>
              <a:buClr>
                <a:schemeClr val="accent1"/>
              </a:buClr>
              <a:buSzPts val="2000"/>
              <a:buFont typeface="Arial"/>
              <a:buChar char="•"/>
            </a:pPr>
            <a:r>
              <a:rPr b="0" i="0" lang="en" sz="2000" u="none">
                <a:solidFill>
                  <a:srgbClr val="AD0101"/>
                </a:solidFill>
                <a:latin typeface="Times New Roman"/>
                <a:ea typeface="Times New Roman"/>
                <a:cs typeface="Times New Roman"/>
                <a:sym typeface="Times New Roman"/>
              </a:rPr>
              <a:t>Deployment</a:t>
            </a:r>
            <a:r>
              <a:rPr b="0" i="0" lang="en" sz="2000" u="none">
                <a:solidFill>
                  <a:schemeClr val="dk2"/>
                </a:solidFill>
                <a:latin typeface="Times New Roman"/>
                <a:ea typeface="Times New Roman"/>
                <a:cs typeface="Times New Roman"/>
                <a:sym typeface="Times New Roman"/>
              </a:rPr>
              <a:t>: Delivered to the customer who evaluates the products and provides feedback based on the evaluation. </a:t>
            </a:r>
            <a:endParaRPr sz="2000"/>
          </a:p>
          <a:p>
            <a:pPr indent="-165100" lvl="0" marL="273050" marR="0" rtl="0" algn="l">
              <a:lnSpc>
                <a:spcPct val="80000"/>
              </a:lnSpc>
              <a:spcBef>
                <a:spcPts val="340"/>
              </a:spcBef>
              <a:spcAft>
                <a:spcPts val="0"/>
              </a:spcAft>
              <a:buClr>
                <a:schemeClr val="accent1"/>
              </a:buClr>
              <a:buSzPts val="1700"/>
              <a:buFont typeface="Arial"/>
              <a:buNone/>
            </a:pPr>
            <a:r>
              <a:t/>
            </a:r>
            <a:endParaRPr b="0" i="0" sz="2000" u="none">
              <a:solidFill>
                <a:schemeClr val="dk2"/>
              </a:solidFill>
              <a:latin typeface="Times New Roman"/>
              <a:ea typeface="Times New Roman"/>
              <a:cs typeface="Times New Roman"/>
              <a:sym typeface="Times New Roman"/>
            </a:endParaRPr>
          </a:p>
          <a:p>
            <a:pPr indent="-292100" lvl="0" marL="273050" marR="0" rtl="0" algn="l">
              <a:lnSpc>
                <a:spcPct val="80000"/>
              </a:lnSpc>
              <a:spcBef>
                <a:spcPts val="340"/>
              </a:spcBef>
              <a:spcAft>
                <a:spcPts val="0"/>
              </a:spcAft>
              <a:buClr>
                <a:schemeClr val="accent1"/>
              </a:buClr>
              <a:buSzPts val="2000"/>
              <a:buFont typeface="Arial"/>
              <a:buChar char="•"/>
            </a:pPr>
            <a:r>
              <a:rPr b="0" i="0" lang="en" sz="2000" u="none">
                <a:solidFill>
                  <a:schemeClr val="dk2"/>
                </a:solidFill>
                <a:latin typeface="Times New Roman"/>
                <a:ea typeface="Times New Roman"/>
                <a:cs typeface="Times New Roman"/>
                <a:sym typeface="Times New Roman"/>
              </a:rPr>
              <a:t>For many software projects, these framework activities are applied </a:t>
            </a:r>
            <a:r>
              <a:rPr b="1" i="0" lang="en" sz="2000" u="none">
                <a:solidFill>
                  <a:srgbClr val="AD0101"/>
                </a:solidFill>
                <a:latin typeface="Times New Roman"/>
                <a:ea typeface="Times New Roman"/>
                <a:cs typeface="Times New Roman"/>
                <a:sym typeface="Times New Roman"/>
              </a:rPr>
              <a:t>iteratively</a:t>
            </a:r>
            <a:r>
              <a:rPr b="0" i="0" lang="en" sz="2000" u="none">
                <a:solidFill>
                  <a:srgbClr val="AD0101"/>
                </a:solidFill>
                <a:latin typeface="Times New Roman"/>
                <a:ea typeface="Times New Roman"/>
                <a:cs typeface="Times New Roman"/>
                <a:sym typeface="Times New Roman"/>
              </a:rPr>
              <a:t> </a:t>
            </a:r>
            <a:r>
              <a:rPr b="0" i="0" lang="en" sz="2000" u="none">
                <a:solidFill>
                  <a:schemeClr val="dk2"/>
                </a:solidFill>
                <a:latin typeface="Times New Roman"/>
                <a:ea typeface="Times New Roman"/>
                <a:cs typeface="Times New Roman"/>
                <a:sym typeface="Times New Roman"/>
              </a:rPr>
              <a:t>as a project progresses. Each iteration produces a software increment that provides a subset of overall software features and functionality. </a:t>
            </a:r>
            <a:endParaRPr sz="2000"/>
          </a:p>
          <a:p>
            <a:pPr indent="-165100" lvl="0" marL="273050" marR="0" rtl="0" algn="l">
              <a:spcBef>
                <a:spcPts val="340"/>
              </a:spcBef>
              <a:spcAft>
                <a:spcPts val="0"/>
              </a:spcAft>
              <a:buClr>
                <a:schemeClr val="accent1"/>
              </a:buClr>
              <a:buSzPts val="1700"/>
              <a:buFont typeface="Arial"/>
              <a:buNone/>
            </a:pPr>
            <a:r>
              <a:t/>
            </a:r>
            <a:endParaRPr b="0" i="0" sz="2000" u="none">
              <a:solidFill>
                <a:schemeClr val="dk2"/>
              </a:solidFill>
              <a:latin typeface="Times New Roman"/>
              <a:ea typeface="Times New Roman"/>
              <a:cs typeface="Times New Roman"/>
              <a:sym typeface="Times New Roman"/>
            </a:endParaRPr>
          </a:p>
        </p:txBody>
      </p:sp>
      <p:sp>
        <p:nvSpPr>
          <p:cNvPr id="222" name="Google Shape;222;p36"/>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 sz="2400" u="none">
                <a:solidFill>
                  <a:srgbClr val="262626"/>
                </a:solidFill>
                <a:latin typeface="Impact"/>
                <a:ea typeface="Impact"/>
                <a:cs typeface="Impact"/>
                <a:sym typeface="Impact"/>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533400" y="504700"/>
            <a:ext cx="6324600" cy="475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900"/>
              <a:buFont typeface="Impact"/>
              <a:buNone/>
            </a:pPr>
            <a:r>
              <a:rPr b="0" i="0" lang="en" sz="3800" u="none">
                <a:solidFill>
                  <a:srgbClr val="262626"/>
                </a:solidFill>
                <a:latin typeface="Impact"/>
                <a:ea typeface="Impact"/>
                <a:cs typeface="Impact"/>
                <a:sym typeface="Impact"/>
              </a:rPr>
              <a:t>Umbrella Activities</a:t>
            </a:r>
            <a:endParaRPr sz="3800"/>
          </a:p>
        </p:txBody>
      </p:sp>
      <p:sp>
        <p:nvSpPr>
          <p:cNvPr id="228" name="Google Shape;228;p37"/>
          <p:cNvSpPr txBox="1"/>
          <p:nvPr>
            <p:ph idx="1" type="body"/>
          </p:nvPr>
        </p:nvSpPr>
        <p:spPr>
          <a:xfrm>
            <a:off x="533400" y="1371600"/>
            <a:ext cx="7727950" cy="3056334"/>
          </a:xfrm>
          <a:prstGeom prst="rect">
            <a:avLst/>
          </a:prstGeom>
          <a:noFill/>
          <a:ln>
            <a:noFill/>
          </a:ln>
        </p:spPr>
        <p:txBody>
          <a:bodyPr anchorCtr="0" anchor="ctr" bIns="44450" lIns="90475" spcFirstLastPara="1" rIns="90475" wrap="square" tIns="44450">
            <a:noAutofit/>
          </a:bodyPr>
          <a:lstStyle/>
          <a:p>
            <a:pPr indent="-285750" lvl="0" marL="285750" marR="0" rtl="0" algn="l">
              <a:lnSpc>
                <a:spcPct val="80000"/>
              </a:lnSpc>
              <a:spcBef>
                <a:spcPts val="0"/>
              </a:spcBef>
              <a:spcAft>
                <a:spcPts val="0"/>
              </a:spcAft>
              <a:buClr>
                <a:schemeClr val="accent1"/>
              </a:buClr>
              <a:buSzPts val="1700"/>
              <a:buFont typeface="Arial"/>
              <a:buNone/>
            </a:pPr>
            <a:r>
              <a:rPr lang="en" sz="2200"/>
              <a:t>These c</a:t>
            </a:r>
            <a:r>
              <a:rPr b="0" i="0" lang="en" sz="2200" u="none">
                <a:solidFill>
                  <a:schemeClr val="dk2"/>
                </a:solidFill>
                <a:latin typeface="Times New Roman"/>
                <a:ea typeface="Times New Roman"/>
                <a:cs typeface="Times New Roman"/>
                <a:sym typeface="Times New Roman"/>
              </a:rPr>
              <a:t>omplement the five process framework activities and help team </a:t>
            </a:r>
            <a:r>
              <a:rPr b="0" i="0" lang="en" sz="2200" u="none">
                <a:solidFill>
                  <a:srgbClr val="3366FF"/>
                </a:solidFill>
                <a:latin typeface="Times New Roman"/>
                <a:ea typeface="Times New Roman"/>
                <a:cs typeface="Times New Roman"/>
                <a:sym typeface="Times New Roman"/>
              </a:rPr>
              <a:t>manage and control </a:t>
            </a:r>
            <a:r>
              <a:rPr b="0" i="0" lang="en" sz="2200" u="none">
                <a:solidFill>
                  <a:schemeClr val="dk2"/>
                </a:solidFill>
                <a:latin typeface="Times New Roman"/>
                <a:ea typeface="Times New Roman"/>
                <a:cs typeface="Times New Roman"/>
                <a:sym typeface="Times New Roman"/>
              </a:rPr>
              <a:t>progress, quality, change, and risk. </a:t>
            </a:r>
            <a:endParaRPr sz="2200"/>
          </a:p>
          <a:p>
            <a:pPr indent="-317500" lvl="0" marL="285750" marR="0" rtl="0" algn="l">
              <a:lnSpc>
                <a:spcPct val="80000"/>
              </a:lnSpc>
              <a:spcBef>
                <a:spcPts val="340"/>
              </a:spcBef>
              <a:spcAft>
                <a:spcPts val="0"/>
              </a:spcAft>
              <a:buClr>
                <a:schemeClr val="accent1"/>
              </a:buClr>
              <a:buSzPts val="2200"/>
              <a:buFont typeface="Arial"/>
              <a:buChar char="•"/>
            </a:pPr>
            <a:r>
              <a:rPr b="0" i="0" lang="en" sz="2200" u="none">
                <a:solidFill>
                  <a:srgbClr val="AD0101"/>
                </a:solidFill>
                <a:latin typeface="Times New Roman"/>
                <a:ea typeface="Times New Roman"/>
                <a:cs typeface="Times New Roman"/>
                <a:sym typeface="Times New Roman"/>
              </a:rPr>
              <a:t>Software project tracking and control:</a:t>
            </a:r>
            <a:r>
              <a:rPr b="0" i="0" lang="en" sz="2200" u="none">
                <a:solidFill>
                  <a:schemeClr val="dk2"/>
                </a:solidFill>
                <a:latin typeface="Times New Roman"/>
                <a:ea typeface="Times New Roman"/>
                <a:cs typeface="Times New Roman"/>
                <a:sym typeface="Times New Roman"/>
              </a:rPr>
              <a:t> assess progress against the plan and take actions to maintain the schedule. </a:t>
            </a:r>
            <a:endParaRPr sz="2200"/>
          </a:p>
          <a:p>
            <a:pPr indent="-317500" lvl="0" marL="285750" marR="0" rtl="0" algn="l">
              <a:lnSpc>
                <a:spcPct val="80000"/>
              </a:lnSpc>
              <a:spcBef>
                <a:spcPts val="340"/>
              </a:spcBef>
              <a:spcAft>
                <a:spcPts val="0"/>
              </a:spcAft>
              <a:buClr>
                <a:schemeClr val="accent1"/>
              </a:buClr>
              <a:buSzPts val="2200"/>
              <a:buFont typeface="Arial"/>
              <a:buChar char="•"/>
            </a:pPr>
            <a:r>
              <a:rPr b="0" i="0" lang="en" sz="2200" u="none">
                <a:solidFill>
                  <a:srgbClr val="AD0101"/>
                </a:solidFill>
                <a:latin typeface="Times New Roman"/>
                <a:ea typeface="Times New Roman"/>
                <a:cs typeface="Times New Roman"/>
                <a:sym typeface="Times New Roman"/>
              </a:rPr>
              <a:t>Risk management</a:t>
            </a:r>
            <a:r>
              <a:rPr b="0" i="0" lang="en" sz="2200" u="none">
                <a:solidFill>
                  <a:schemeClr val="dk2"/>
                </a:solidFill>
                <a:latin typeface="Times New Roman"/>
                <a:ea typeface="Times New Roman"/>
                <a:cs typeface="Times New Roman"/>
                <a:sym typeface="Times New Roman"/>
              </a:rPr>
              <a:t>: assesses risks that may affect the outcome and quality. </a:t>
            </a:r>
            <a:endParaRPr sz="2200"/>
          </a:p>
          <a:p>
            <a:pPr indent="-317500" lvl="0" marL="285750" marR="0" rtl="0" algn="l">
              <a:lnSpc>
                <a:spcPct val="80000"/>
              </a:lnSpc>
              <a:spcBef>
                <a:spcPts val="340"/>
              </a:spcBef>
              <a:spcAft>
                <a:spcPts val="0"/>
              </a:spcAft>
              <a:buClr>
                <a:schemeClr val="accent1"/>
              </a:buClr>
              <a:buSzPts val="2200"/>
              <a:buFont typeface="Arial"/>
              <a:buChar char="•"/>
            </a:pPr>
            <a:r>
              <a:rPr b="0" i="0" lang="en" sz="2200" u="none">
                <a:solidFill>
                  <a:srgbClr val="AD0101"/>
                </a:solidFill>
                <a:latin typeface="Times New Roman"/>
                <a:ea typeface="Times New Roman"/>
                <a:cs typeface="Times New Roman"/>
                <a:sym typeface="Times New Roman"/>
              </a:rPr>
              <a:t>Software quality assurance</a:t>
            </a:r>
            <a:r>
              <a:rPr b="0" i="0" lang="en" sz="2200" u="none">
                <a:solidFill>
                  <a:schemeClr val="dk2"/>
                </a:solidFill>
                <a:latin typeface="Times New Roman"/>
                <a:ea typeface="Times New Roman"/>
                <a:cs typeface="Times New Roman"/>
                <a:sym typeface="Times New Roman"/>
              </a:rPr>
              <a:t>: defines and conduct activities to ensure quality. </a:t>
            </a:r>
            <a:endParaRPr sz="2200"/>
          </a:p>
          <a:p>
            <a:pPr indent="-317500" lvl="0" marL="285750" marR="0" rtl="0" algn="l">
              <a:lnSpc>
                <a:spcPct val="80000"/>
              </a:lnSpc>
              <a:spcBef>
                <a:spcPts val="340"/>
              </a:spcBef>
              <a:spcAft>
                <a:spcPts val="0"/>
              </a:spcAft>
              <a:buClr>
                <a:schemeClr val="accent1"/>
              </a:buClr>
              <a:buSzPts val="2200"/>
              <a:buFont typeface="Arial"/>
              <a:buChar char="•"/>
            </a:pPr>
            <a:r>
              <a:rPr b="0" i="0" lang="en" sz="2200" u="none">
                <a:solidFill>
                  <a:srgbClr val="AD0101"/>
                </a:solidFill>
                <a:latin typeface="Times New Roman"/>
                <a:ea typeface="Times New Roman"/>
                <a:cs typeface="Times New Roman"/>
                <a:sym typeface="Times New Roman"/>
              </a:rPr>
              <a:t>Technical reviews</a:t>
            </a:r>
            <a:r>
              <a:rPr b="0" i="0" lang="en" sz="2200" u="none">
                <a:solidFill>
                  <a:schemeClr val="dk2"/>
                </a:solidFill>
                <a:latin typeface="Times New Roman"/>
                <a:ea typeface="Times New Roman"/>
                <a:cs typeface="Times New Roman"/>
                <a:sym typeface="Times New Roman"/>
              </a:rPr>
              <a:t>: assesses work products to uncover and remove errors before going to the next activity. </a:t>
            </a:r>
            <a:endParaRPr sz="2200"/>
          </a:p>
          <a:p>
            <a:pPr indent="-317500" lvl="0" marL="285750" marR="0" rtl="0" algn="l">
              <a:lnSpc>
                <a:spcPct val="80000"/>
              </a:lnSpc>
              <a:spcBef>
                <a:spcPts val="340"/>
              </a:spcBef>
              <a:spcAft>
                <a:spcPts val="0"/>
              </a:spcAft>
              <a:buClr>
                <a:schemeClr val="accent1"/>
              </a:buClr>
              <a:buSzPts val="2200"/>
              <a:buFont typeface="Arial"/>
              <a:buChar char="•"/>
            </a:pPr>
            <a:r>
              <a:rPr b="0" i="0" lang="en" sz="2200" u="none">
                <a:solidFill>
                  <a:srgbClr val="AD0101"/>
                </a:solidFill>
                <a:latin typeface="Times New Roman"/>
                <a:ea typeface="Times New Roman"/>
                <a:cs typeface="Times New Roman"/>
                <a:sym typeface="Times New Roman"/>
              </a:rPr>
              <a:t>Reusability management</a:t>
            </a:r>
            <a:r>
              <a:rPr b="0" i="0" lang="en" sz="2200" u="none">
                <a:solidFill>
                  <a:schemeClr val="dk2"/>
                </a:solidFill>
                <a:latin typeface="Times New Roman"/>
                <a:ea typeface="Times New Roman"/>
                <a:cs typeface="Times New Roman"/>
                <a:sym typeface="Times New Roman"/>
              </a:rPr>
              <a:t>: defines criteria for work product reuse and establishes mechanism to achieve reusable components. </a:t>
            </a:r>
            <a:endParaRPr sz="2200"/>
          </a:p>
        </p:txBody>
      </p:sp>
      <p:sp>
        <p:nvSpPr>
          <p:cNvPr id="229" name="Google Shape;229;p37"/>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31000" y="263900"/>
            <a:ext cx="6208500" cy="770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 sz="3800" u="none">
                <a:solidFill>
                  <a:srgbClr val="262626"/>
                </a:solidFill>
                <a:latin typeface="Impact"/>
                <a:ea typeface="Impact"/>
                <a:cs typeface="Impact"/>
                <a:sym typeface="Impact"/>
              </a:rPr>
              <a:t>The Essence of Practice</a:t>
            </a:r>
            <a:endParaRPr sz="3800"/>
          </a:p>
        </p:txBody>
      </p:sp>
      <p:sp>
        <p:nvSpPr>
          <p:cNvPr id="235" name="Google Shape;235;p38"/>
          <p:cNvSpPr txBox="1"/>
          <p:nvPr>
            <p:ph idx="1" type="body"/>
          </p:nvPr>
        </p:nvSpPr>
        <p:spPr>
          <a:xfrm>
            <a:off x="731000" y="1282150"/>
            <a:ext cx="7924800" cy="32577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 sz="2400" u="none">
                <a:solidFill>
                  <a:schemeClr val="dk2"/>
                </a:solidFill>
                <a:latin typeface="Times New Roman"/>
                <a:ea typeface="Times New Roman"/>
                <a:cs typeface="Times New Roman"/>
                <a:sym typeface="Times New Roman"/>
              </a:rPr>
              <a:t>How does the practice of software engineering fit in the process activities mentioned above? Namely, communication, planning, modeling, construction and deployment.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 sz="2400" u="none">
                <a:solidFill>
                  <a:schemeClr val="dk2"/>
                </a:solidFill>
                <a:latin typeface="Times New Roman"/>
                <a:ea typeface="Times New Roman"/>
                <a:cs typeface="Times New Roman"/>
                <a:sym typeface="Times New Roman"/>
              </a:rPr>
              <a:t>George Polya outlines the essence of problem solving, suggests:</a:t>
            </a:r>
            <a:endParaRPr/>
          </a:p>
          <a:p>
            <a:pPr indent="-228599" lvl="2" marL="868362" marR="0" rtl="0" algn="l">
              <a:lnSpc>
                <a:spcPct val="100000"/>
              </a:lnSpc>
              <a:spcBef>
                <a:spcPts val="600"/>
              </a:spcBef>
              <a:spcAft>
                <a:spcPts val="0"/>
              </a:spcAft>
              <a:buClr>
                <a:schemeClr val="accent1"/>
              </a:buClr>
              <a:buSzPts val="2000"/>
              <a:buFont typeface="Arial"/>
              <a:buNone/>
            </a:pPr>
            <a:r>
              <a:rPr b="0" i="1" lang="en" sz="2000" u="none" cap="none" strike="noStrike">
                <a:solidFill>
                  <a:schemeClr val="dk2"/>
                </a:solidFill>
                <a:latin typeface="Palatino"/>
                <a:ea typeface="Palatino"/>
                <a:cs typeface="Palatino"/>
                <a:sym typeface="Palatino"/>
              </a:rPr>
              <a:t>1.	Understand the problem</a:t>
            </a:r>
            <a:r>
              <a:rPr b="0" i="0" lang="en" sz="2000" u="none" cap="none" strike="noStrike">
                <a:solidFill>
                  <a:schemeClr val="dk2"/>
                </a:solidFill>
                <a:latin typeface="Palatino"/>
                <a:ea typeface="Palatino"/>
                <a:cs typeface="Palatino"/>
                <a:sym typeface="Palatino"/>
              </a:rPr>
              <a:t> (communication and analysis).</a:t>
            </a:r>
            <a:endParaRPr/>
          </a:p>
          <a:p>
            <a:pPr indent="-228599" lvl="2" marL="868362" marR="0" rtl="0" algn="l">
              <a:lnSpc>
                <a:spcPct val="100000"/>
              </a:lnSpc>
              <a:spcBef>
                <a:spcPts val="400"/>
              </a:spcBef>
              <a:spcAft>
                <a:spcPts val="0"/>
              </a:spcAft>
              <a:buClr>
                <a:schemeClr val="accent1"/>
              </a:buClr>
              <a:buSzPts val="2000"/>
              <a:buFont typeface="Arial"/>
              <a:buNone/>
            </a:pPr>
            <a:r>
              <a:rPr b="0" i="1" lang="en" sz="2000" u="none" cap="none" strike="noStrike">
                <a:solidFill>
                  <a:schemeClr val="dk2"/>
                </a:solidFill>
                <a:latin typeface="Palatino"/>
                <a:ea typeface="Palatino"/>
                <a:cs typeface="Palatino"/>
                <a:sym typeface="Palatino"/>
              </a:rPr>
              <a:t>2.	Plan a solution</a:t>
            </a:r>
            <a:r>
              <a:rPr b="0" i="0" lang="en" sz="2000" u="none" cap="none" strike="noStrike">
                <a:solidFill>
                  <a:schemeClr val="dk2"/>
                </a:solidFill>
                <a:latin typeface="Palatino"/>
                <a:ea typeface="Palatino"/>
                <a:cs typeface="Palatino"/>
                <a:sym typeface="Palatino"/>
              </a:rPr>
              <a:t> (modeling and software design).</a:t>
            </a:r>
            <a:endParaRPr/>
          </a:p>
          <a:p>
            <a:pPr indent="-228599" lvl="2" marL="868362" marR="0" rtl="0" algn="l">
              <a:lnSpc>
                <a:spcPct val="100000"/>
              </a:lnSpc>
              <a:spcBef>
                <a:spcPts val="400"/>
              </a:spcBef>
              <a:spcAft>
                <a:spcPts val="0"/>
              </a:spcAft>
              <a:buClr>
                <a:schemeClr val="accent1"/>
              </a:buClr>
              <a:buSzPts val="2000"/>
              <a:buFont typeface="Arial"/>
              <a:buNone/>
            </a:pPr>
            <a:r>
              <a:rPr b="0" i="1" lang="en" sz="2000" u="none" cap="none" strike="noStrike">
                <a:solidFill>
                  <a:schemeClr val="dk2"/>
                </a:solidFill>
                <a:latin typeface="Palatino"/>
                <a:ea typeface="Palatino"/>
                <a:cs typeface="Palatino"/>
                <a:sym typeface="Palatino"/>
              </a:rPr>
              <a:t>3.	Carry out the plan</a:t>
            </a:r>
            <a:r>
              <a:rPr b="0" i="0" lang="en" sz="2000" u="none" cap="none" strike="noStrike">
                <a:solidFill>
                  <a:schemeClr val="dk2"/>
                </a:solidFill>
                <a:latin typeface="Palatino"/>
                <a:ea typeface="Palatino"/>
                <a:cs typeface="Palatino"/>
                <a:sym typeface="Palatino"/>
              </a:rPr>
              <a:t> (code generation).</a:t>
            </a:r>
            <a:endParaRPr/>
          </a:p>
          <a:p>
            <a:pPr indent="-228599" lvl="2" marL="868362" marR="0" rtl="0" algn="l">
              <a:lnSpc>
                <a:spcPct val="100000"/>
              </a:lnSpc>
              <a:spcBef>
                <a:spcPts val="400"/>
              </a:spcBef>
              <a:spcAft>
                <a:spcPts val="0"/>
              </a:spcAft>
              <a:buClr>
                <a:schemeClr val="accent1"/>
              </a:buClr>
              <a:buSzPts val="2000"/>
              <a:buFont typeface="Arial"/>
              <a:buNone/>
            </a:pPr>
            <a:r>
              <a:rPr b="0" i="1" lang="en" sz="2000" u="none" cap="none" strike="noStrike">
                <a:solidFill>
                  <a:schemeClr val="dk2"/>
                </a:solidFill>
                <a:latin typeface="Palatino"/>
                <a:ea typeface="Palatino"/>
                <a:cs typeface="Palatino"/>
                <a:sym typeface="Palatino"/>
              </a:rPr>
              <a:t>4.	Examine the result for accuracy</a:t>
            </a:r>
            <a:r>
              <a:rPr b="0" i="0" lang="en" sz="2000" u="none" cap="none" strike="noStrike">
                <a:solidFill>
                  <a:schemeClr val="dk2"/>
                </a:solidFill>
                <a:latin typeface="Palatino"/>
                <a:ea typeface="Palatino"/>
                <a:cs typeface="Palatino"/>
                <a:sym typeface="Palatino"/>
              </a:rPr>
              <a:t> (testing and quality assurance).</a:t>
            </a:r>
            <a:endParaRPr/>
          </a:p>
          <a:p>
            <a:pPr indent="-146050" lvl="0" marL="273050" marR="0" rtl="0" algn="l">
              <a:spcBef>
                <a:spcPts val="400"/>
              </a:spcBef>
              <a:spcAft>
                <a:spcPts val="0"/>
              </a:spcAft>
              <a:buClr>
                <a:schemeClr val="accent1"/>
              </a:buClr>
              <a:buSzPts val="2000"/>
              <a:buFont typeface="Arial"/>
              <a:buNone/>
            </a:pPr>
            <a:r>
              <a:t/>
            </a:r>
            <a:endParaRPr b="0" i="0" sz="2000" u="none" cap="none" strike="noStrike">
              <a:solidFill>
                <a:schemeClr val="dk2"/>
              </a:solidFill>
              <a:latin typeface="Palatino"/>
              <a:ea typeface="Palatino"/>
              <a:cs typeface="Palatino"/>
              <a:sym typeface="Palatino"/>
            </a:endParaRPr>
          </a:p>
        </p:txBody>
      </p:sp>
      <p:sp>
        <p:nvSpPr>
          <p:cNvPr id="236" name="Google Shape;236;p38"/>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762000" y="3429000"/>
            <a:ext cx="6781800" cy="120015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 sz="3800" u="none">
                <a:solidFill>
                  <a:srgbClr val="262626"/>
                </a:solidFill>
                <a:latin typeface="Impact"/>
                <a:ea typeface="Impact"/>
                <a:cs typeface="Impact"/>
                <a:sym typeface="Impact"/>
              </a:rPr>
              <a:t>Understand the Problem</a:t>
            </a:r>
            <a:endParaRPr sz="3800"/>
          </a:p>
        </p:txBody>
      </p:sp>
      <p:sp>
        <p:nvSpPr>
          <p:cNvPr id="242" name="Google Shape;242;p39"/>
          <p:cNvSpPr txBox="1"/>
          <p:nvPr>
            <p:ph idx="1" type="body"/>
          </p:nvPr>
        </p:nvSpPr>
        <p:spPr>
          <a:xfrm>
            <a:off x="800100" y="824200"/>
            <a:ext cx="7543800" cy="29148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400"/>
              <a:buFont typeface="Arial"/>
              <a:buChar char="•"/>
            </a:pPr>
            <a:r>
              <a:rPr b="0" i="1" lang="en" sz="2400" u="none">
                <a:solidFill>
                  <a:schemeClr val="folHlink"/>
                </a:solidFill>
                <a:latin typeface="Palatino"/>
                <a:ea typeface="Palatino"/>
                <a:cs typeface="Palatino"/>
                <a:sym typeface="Palatino"/>
              </a:rPr>
              <a:t>Who has a stake in the solution to the problem?</a:t>
            </a:r>
            <a:r>
              <a:rPr b="0" i="0" lang="en" sz="2400" u="none">
                <a:solidFill>
                  <a:schemeClr val="dk2"/>
                </a:solidFill>
                <a:latin typeface="Palatino"/>
                <a:ea typeface="Palatino"/>
                <a:cs typeface="Palatino"/>
                <a:sym typeface="Palatino"/>
              </a:rPr>
              <a:t> That is, who are the stakeholders?</a:t>
            </a:r>
            <a:endParaRPr/>
          </a:p>
          <a:p>
            <a:pPr indent="-273050" lvl="0" marL="273050" marR="0" rtl="0" algn="l">
              <a:lnSpc>
                <a:spcPct val="90000"/>
              </a:lnSpc>
              <a:spcBef>
                <a:spcPts val="480"/>
              </a:spcBef>
              <a:spcAft>
                <a:spcPts val="0"/>
              </a:spcAft>
              <a:buClr>
                <a:schemeClr val="accent1"/>
              </a:buClr>
              <a:buSzPts val="2400"/>
              <a:buFont typeface="Arial"/>
              <a:buChar char="•"/>
            </a:pPr>
            <a:r>
              <a:rPr b="0" i="1" lang="en" sz="2400" u="none">
                <a:solidFill>
                  <a:schemeClr val="folHlink"/>
                </a:solidFill>
                <a:latin typeface="Palatino"/>
                <a:ea typeface="Palatino"/>
                <a:cs typeface="Palatino"/>
                <a:sym typeface="Palatino"/>
              </a:rPr>
              <a:t>What are the unknowns?</a:t>
            </a:r>
            <a:r>
              <a:rPr b="0" i="1" lang="en" sz="2400" u="none">
                <a:solidFill>
                  <a:schemeClr val="dk2"/>
                </a:solidFill>
                <a:latin typeface="Palatino"/>
                <a:ea typeface="Palatino"/>
                <a:cs typeface="Palatino"/>
                <a:sym typeface="Palatino"/>
              </a:rPr>
              <a:t> </a:t>
            </a:r>
            <a:r>
              <a:rPr b="0" i="0" lang="en" sz="2400" u="none">
                <a:solidFill>
                  <a:schemeClr val="dk2"/>
                </a:solidFill>
                <a:latin typeface="Palatino"/>
                <a:ea typeface="Palatino"/>
                <a:cs typeface="Palatino"/>
                <a:sym typeface="Palatino"/>
              </a:rPr>
              <a:t>What data, functions, and features are required to properly solve the problem?</a:t>
            </a:r>
            <a:endParaRPr/>
          </a:p>
          <a:p>
            <a:pPr indent="-273050" lvl="0" marL="273050" marR="0" rtl="0" algn="l">
              <a:lnSpc>
                <a:spcPct val="90000"/>
              </a:lnSpc>
              <a:spcBef>
                <a:spcPts val="480"/>
              </a:spcBef>
              <a:spcAft>
                <a:spcPts val="0"/>
              </a:spcAft>
              <a:buClr>
                <a:schemeClr val="accent1"/>
              </a:buClr>
              <a:buSzPts val="2400"/>
              <a:buFont typeface="Arial"/>
              <a:buChar char="•"/>
            </a:pPr>
            <a:r>
              <a:rPr b="0" i="1" lang="en" sz="2400" u="none">
                <a:solidFill>
                  <a:schemeClr val="folHlink"/>
                </a:solidFill>
                <a:latin typeface="Palatino"/>
                <a:ea typeface="Palatino"/>
                <a:cs typeface="Palatino"/>
                <a:sym typeface="Palatino"/>
              </a:rPr>
              <a:t>Can the problem be compartmentalized?</a:t>
            </a:r>
            <a:r>
              <a:rPr b="0" i="0" lang="en" sz="2400" u="none">
                <a:solidFill>
                  <a:schemeClr val="dk2"/>
                </a:solidFill>
                <a:latin typeface="Palatino"/>
                <a:ea typeface="Palatino"/>
                <a:cs typeface="Palatino"/>
                <a:sym typeface="Palatino"/>
              </a:rPr>
              <a:t> Is it possible to represent smaller problems that may be easier to understand?</a:t>
            </a:r>
            <a:endParaRPr/>
          </a:p>
          <a:p>
            <a:pPr indent="-273050" lvl="0" marL="273050" marR="0" rtl="0" algn="l">
              <a:lnSpc>
                <a:spcPct val="90000"/>
              </a:lnSpc>
              <a:spcBef>
                <a:spcPts val="480"/>
              </a:spcBef>
              <a:spcAft>
                <a:spcPts val="0"/>
              </a:spcAft>
              <a:buClr>
                <a:schemeClr val="accent1"/>
              </a:buClr>
              <a:buSzPts val="2400"/>
              <a:buFont typeface="Arial"/>
              <a:buChar char="•"/>
            </a:pPr>
            <a:r>
              <a:rPr b="0" i="1" lang="en" sz="2400" u="none">
                <a:solidFill>
                  <a:schemeClr val="folHlink"/>
                </a:solidFill>
                <a:latin typeface="Palatino"/>
                <a:ea typeface="Palatino"/>
                <a:cs typeface="Palatino"/>
                <a:sym typeface="Palatino"/>
              </a:rPr>
              <a:t>Can the problem be represented graphically?</a:t>
            </a:r>
            <a:r>
              <a:rPr b="0" i="0" lang="en" sz="2400" u="none">
                <a:solidFill>
                  <a:schemeClr val="dk2"/>
                </a:solidFill>
                <a:latin typeface="Palatino"/>
                <a:ea typeface="Palatino"/>
                <a:cs typeface="Palatino"/>
                <a:sym typeface="Palatino"/>
              </a:rPr>
              <a:t> Can an analysis model be created?</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Palatino"/>
              <a:ea typeface="Palatino"/>
              <a:cs typeface="Palatino"/>
              <a:sym typeface="Palatino"/>
            </a:endParaRPr>
          </a:p>
        </p:txBody>
      </p:sp>
      <p:sp>
        <p:nvSpPr>
          <p:cNvPr id="243" name="Google Shape;243;p39"/>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914400" y="4727972"/>
            <a:ext cx="7696200" cy="41552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1" i="0" lang="en" sz="1000" u="none">
                <a:solidFill>
                  <a:schemeClr val="dk1"/>
                </a:solidFill>
                <a:latin typeface="Helvetica Neue"/>
                <a:ea typeface="Helvetica Neue"/>
                <a:cs typeface="Helvetica Neue"/>
                <a:sym typeface="Helvetica Neue"/>
              </a:rPr>
              <a:t>These slides are designed and adapted from slides provided by </a:t>
            </a:r>
            <a:r>
              <a:rPr b="1" i="1" lang="en" sz="1000" u="none">
                <a:solidFill>
                  <a:schemeClr val="dk1"/>
                </a:solidFill>
                <a:latin typeface="Helvetica Neue"/>
                <a:ea typeface="Helvetica Neue"/>
                <a:cs typeface="Helvetica Neue"/>
                <a:sym typeface="Helvetica Neue"/>
              </a:rPr>
              <a:t>Software Engineering: A Practitioner’s Approach, 7/e </a:t>
            </a:r>
            <a:r>
              <a:rPr b="1" i="0" lang="en" sz="1000" u="none">
                <a:solidFill>
                  <a:schemeClr val="dk1"/>
                </a:solidFill>
                <a:latin typeface="Helvetica Neue"/>
                <a:ea typeface="Helvetica Neue"/>
                <a:cs typeface="Helvetica Neue"/>
                <a:sym typeface="Helvetica Neue"/>
              </a:rPr>
              <a:t>(McGraw-Hill 2009) by Roger Pressman and </a:t>
            </a:r>
            <a:r>
              <a:rPr b="1" i="1" lang="en" sz="1000" u="none">
                <a:solidFill>
                  <a:schemeClr val="dk1"/>
                </a:solidFill>
                <a:latin typeface="Helvetica Neue"/>
                <a:ea typeface="Helvetica Neue"/>
                <a:cs typeface="Helvetica Neue"/>
                <a:sym typeface="Helvetica Neue"/>
              </a:rPr>
              <a:t>Software Engineering 9</a:t>
            </a:r>
            <a:r>
              <a:rPr b="1" baseline="30000" i="1" lang="en" sz="1000" u="none">
                <a:solidFill>
                  <a:schemeClr val="dk1"/>
                </a:solidFill>
                <a:latin typeface="Helvetica Neue"/>
                <a:ea typeface="Helvetica Neue"/>
                <a:cs typeface="Helvetica Neue"/>
                <a:sym typeface="Helvetica Neue"/>
              </a:rPr>
              <a:t>/e</a:t>
            </a:r>
            <a:r>
              <a:rPr b="1" i="1" lang="en" sz="1000" u="none">
                <a:solidFill>
                  <a:schemeClr val="dk1"/>
                </a:solidFill>
                <a:latin typeface="Helvetica Neue"/>
                <a:ea typeface="Helvetica Neue"/>
                <a:cs typeface="Helvetica Neue"/>
                <a:sym typeface="Helvetica Neue"/>
              </a:rPr>
              <a:t> </a:t>
            </a:r>
            <a:r>
              <a:rPr b="1" i="0" lang="en" sz="1000" u="none">
                <a:solidFill>
                  <a:schemeClr val="dk1"/>
                </a:solidFill>
                <a:latin typeface="Helvetica Neue"/>
                <a:ea typeface="Helvetica Neue"/>
                <a:cs typeface="Helvetica Neue"/>
                <a:sym typeface="Helvetica Neue"/>
              </a:rPr>
              <a:t>Addison Wesley 2011 by Ian Sommerville with some additional content</a:t>
            </a:r>
            <a:endParaRPr/>
          </a:p>
        </p:txBody>
      </p:sp>
      <p:sp>
        <p:nvSpPr>
          <p:cNvPr id="110" name="Google Shape;110;p22"/>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
        <p:nvSpPr>
          <p:cNvPr id="111" name="Google Shape;111;p22"/>
          <p:cNvSpPr txBox="1"/>
          <p:nvPr/>
        </p:nvSpPr>
        <p:spPr>
          <a:xfrm>
            <a:off x="504825" y="972740"/>
            <a:ext cx="83058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000"/>
              <a:buFont typeface="Helvetica Neue"/>
              <a:buNone/>
            </a:pPr>
            <a:r>
              <a:rPr b="1" i="1" lang="en" sz="3000" u="none">
                <a:solidFill>
                  <a:schemeClr val="dk2"/>
                </a:solidFill>
                <a:latin typeface="Helvetica Neue"/>
                <a:ea typeface="Helvetica Neue"/>
                <a:cs typeface="Helvetica Neue"/>
                <a:sym typeface="Helvetica Neue"/>
              </a:rPr>
              <a:t>Introduction to Software Engineering</a:t>
            </a:r>
            <a:endParaRPr/>
          </a:p>
          <a:p>
            <a:pPr indent="0" lvl="0" marL="0" marR="0" rtl="0" algn="l">
              <a:lnSpc>
                <a:spcPct val="100000"/>
              </a:lnSpc>
              <a:spcBef>
                <a:spcPts val="0"/>
              </a:spcBef>
              <a:spcAft>
                <a:spcPts val="0"/>
              </a:spcAft>
              <a:buClr>
                <a:schemeClr val="dk2"/>
              </a:buClr>
              <a:buSzPts val="3000"/>
              <a:buFont typeface="Helvetica Neue"/>
              <a:buNone/>
            </a:pPr>
            <a:r>
              <a:t/>
            </a:r>
            <a:endParaRPr/>
          </a:p>
        </p:txBody>
      </p:sp>
      <p:sp>
        <p:nvSpPr>
          <p:cNvPr id="112" name="Google Shape;112;p22"/>
          <p:cNvSpPr txBox="1"/>
          <p:nvPr/>
        </p:nvSpPr>
        <p:spPr>
          <a:xfrm>
            <a:off x="588900" y="2699025"/>
            <a:ext cx="4121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Dr. Devotha Nyambo</a:t>
            </a:r>
            <a:endParaRPr sz="19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762000" y="3429000"/>
            <a:ext cx="6781800" cy="12001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 sz="3800" u="none">
                <a:solidFill>
                  <a:srgbClr val="262626"/>
                </a:solidFill>
                <a:latin typeface="Impact"/>
                <a:ea typeface="Impact"/>
                <a:cs typeface="Impact"/>
                <a:sym typeface="Impact"/>
              </a:rPr>
              <a:t>Plan the Solution</a:t>
            </a:r>
            <a:endParaRPr sz="3800"/>
          </a:p>
        </p:txBody>
      </p:sp>
      <p:sp>
        <p:nvSpPr>
          <p:cNvPr id="249" name="Google Shape;249;p40"/>
          <p:cNvSpPr txBox="1"/>
          <p:nvPr>
            <p:ph idx="1" type="body"/>
          </p:nvPr>
        </p:nvSpPr>
        <p:spPr>
          <a:xfrm>
            <a:off x="800100" y="808700"/>
            <a:ext cx="7543800" cy="29148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00"/>
              <a:buFont typeface="Arial"/>
              <a:buChar char="•"/>
            </a:pPr>
            <a:r>
              <a:rPr b="0" i="1" lang="en" sz="2000" u="none">
                <a:solidFill>
                  <a:schemeClr val="folHlink"/>
                </a:solidFill>
                <a:latin typeface="Palatino"/>
                <a:ea typeface="Palatino"/>
                <a:cs typeface="Palatino"/>
                <a:sym typeface="Palatino"/>
              </a:rPr>
              <a:t>Have you seen similar problems before?</a:t>
            </a:r>
            <a:r>
              <a:rPr b="0" i="1" lang="en" sz="2000" u="none">
                <a:solidFill>
                  <a:schemeClr val="dk2"/>
                </a:solidFill>
                <a:latin typeface="Palatino"/>
                <a:ea typeface="Palatino"/>
                <a:cs typeface="Palatino"/>
                <a:sym typeface="Palatino"/>
              </a:rPr>
              <a:t> </a:t>
            </a:r>
            <a:r>
              <a:rPr b="0" i="0" lang="en" sz="2000" u="none">
                <a:solidFill>
                  <a:schemeClr val="dk2"/>
                </a:solidFill>
                <a:latin typeface="Palatino"/>
                <a:ea typeface="Palatino"/>
                <a:cs typeface="Palatino"/>
                <a:sym typeface="Palatino"/>
              </a:rPr>
              <a:t>Are there patterns that are recognizable in a potential solution? Is there existing software that implements the data, functions, and features that are required? </a:t>
            </a:r>
            <a:endParaRPr/>
          </a:p>
          <a:p>
            <a:pPr indent="-273050" lvl="0" marL="273050" marR="0" rtl="0" algn="l">
              <a:lnSpc>
                <a:spcPct val="100000"/>
              </a:lnSpc>
              <a:spcBef>
                <a:spcPts val="400"/>
              </a:spcBef>
              <a:spcAft>
                <a:spcPts val="0"/>
              </a:spcAft>
              <a:buClr>
                <a:schemeClr val="accent1"/>
              </a:buClr>
              <a:buSzPts val="2000"/>
              <a:buFont typeface="Arial"/>
              <a:buChar char="•"/>
            </a:pPr>
            <a:r>
              <a:rPr b="0" i="1" lang="en" sz="2000" u="none">
                <a:solidFill>
                  <a:schemeClr val="folHlink"/>
                </a:solidFill>
                <a:latin typeface="Palatino"/>
                <a:ea typeface="Palatino"/>
                <a:cs typeface="Palatino"/>
                <a:sym typeface="Palatino"/>
              </a:rPr>
              <a:t>Has a similar problem been solved?</a:t>
            </a:r>
            <a:r>
              <a:rPr b="0" i="0" lang="en" sz="2000" u="none">
                <a:solidFill>
                  <a:schemeClr val="dk2"/>
                </a:solidFill>
                <a:latin typeface="Palatino"/>
                <a:ea typeface="Palatino"/>
                <a:cs typeface="Palatino"/>
                <a:sym typeface="Palatino"/>
              </a:rPr>
              <a:t> If so, are elements of the solution reusable?</a:t>
            </a:r>
            <a:endParaRPr/>
          </a:p>
          <a:p>
            <a:pPr indent="-273050" lvl="0" marL="273050" marR="0" rtl="0" algn="l">
              <a:lnSpc>
                <a:spcPct val="100000"/>
              </a:lnSpc>
              <a:spcBef>
                <a:spcPts val="400"/>
              </a:spcBef>
              <a:spcAft>
                <a:spcPts val="0"/>
              </a:spcAft>
              <a:buClr>
                <a:schemeClr val="accent1"/>
              </a:buClr>
              <a:buSzPts val="2000"/>
              <a:buFont typeface="Arial"/>
              <a:buChar char="•"/>
            </a:pPr>
            <a:r>
              <a:rPr b="0" i="1" lang="en" sz="2000" u="none">
                <a:solidFill>
                  <a:schemeClr val="folHlink"/>
                </a:solidFill>
                <a:latin typeface="Palatino"/>
                <a:ea typeface="Palatino"/>
                <a:cs typeface="Palatino"/>
                <a:sym typeface="Palatino"/>
              </a:rPr>
              <a:t>Can subproblems be defined?</a:t>
            </a:r>
            <a:r>
              <a:rPr b="0" i="0" lang="en" sz="2000" u="none">
                <a:solidFill>
                  <a:schemeClr val="dk2"/>
                </a:solidFill>
                <a:latin typeface="Palatino"/>
                <a:ea typeface="Palatino"/>
                <a:cs typeface="Palatino"/>
                <a:sym typeface="Palatino"/>
              </a:rPr>
              <a:t> If so, are solutions readily apparent for the subproblems?</a:t>
            </a:r>
            <a:endParaRPr/>
          </a:p>
          <a:p>
            <a:pPr indent="-273050" lvl="0" marL="273050" marR="0" rtl="0" algn="l">
              <a:lnSpc>
                <a:spcPct val="100000"/>
              </a:lnSpc>
              <a:spcBef>
                <a:spcPts val="400"/>
              </a:spcBef>
              <a:spcAft>
                <a:spcPts val="0"/>
              </a:spcAft>
              <a:buClr>
                <a:schemeClr val="accent1"/>
              </a:buClr>
              <a:buSzPts val="2000"/>
              <a:buFont typeface="Arial"/>
              <a:buChar char="•"/>
            </a:pPr>
            <a:r>
              <a:rPr b="0" i="1" lang="en" sz="2000" u="none">
                <a:solidFill>
                  <a:schemeClr val="folHlink"/>
                </a:solidFill>
                <a:latin typeface="Palatino"/>
                <a:ea typeface="Palatino"/>
                <a:cs typeface="Palatino"/>
                <a:sym typeface="Palatino"/>
              </a:rPr>
              <a:t>Can you represent a solution in a manner that leads to effective implementation? </a:t>
            </a:r>
            <a:r>
              <a:rPr b="0" i="0" lang="en" sz="2000" u="none">
                <a:solidFill>
                  <a:schemeClr val="dk2"/>
                </a:solidFill>
                <a:latin typeface="Palatino"/>
                <a:ea typeface="Palatino"/>
                <a:cs typeface="Palatino"/>
                <a:sym typeface="Palatino"/>
              </a:rPr>
              <a:t>Can a design model be created?</a:t>
            </a:r>
            <a:endParaRPr/>
          </a:p>
          <a:p>
            <a:pPr indent="-146050" lvl="0" marL="273050" marR="0" rtl="0" algn="l">
              <a:spcBef>
                <a:spcPts val="400"/>
              </a:spcBef>
              <a:spcAft>
                <a:spcPts val="0"/>
              </a:spcAft>
              <a:buClr>
                <a:schemeClr val="accent1"/>
              </a:buClr>
              <a:buSzPts val="2000"/>
              <a:buFont typeface="Arial"/>
              <a:buNone/>
            </a:pPr>
            <a:r>
              <a:t/>
            </a:r>
            <a:endParaRPr b="0" i="0" sz="2000" u="none">
              <a:solidFill>
                <a:schemeClr val="dk2"/>
              </a:solidFill>
              <a:latin typeface="Palatino"/>
              <a:ea typeface="Palatino"/>
              <a:cs typeface="Palatino"/>
              <a:sym typeface="Palatino"/>
            </a:endParaRPr>
          </a:p>
        </p:txBody>
      </p:sp>
      <p:sp>
        <p:nvSpPr>
          <p:cNvPr id="250" name="Google Shape;250;p40"/>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762000" y="3429000"/>
            <a:ext cx="6781800" cy="12001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 sz="3800" u="none">
                <a:solidFill>
                  <a:srgbClr val="262626"/>
                </a:solidFill>
                <a:latin typeface="Impact"/>
                <a:ea typeface="Impact"/>
                <a:cs typeface="Impact"/>
                <a:sym typeface="Impact"/>
              </a:rPr>
              <a:t>Carry Out the Plan</a:t>
            </a:r>
            <a:endParaRPr sz="3800"/>
          </a:p>
        </p:txBody>
      </p:sp>
      <p:sp>
        <p:nvSpPr>
          <p:cNvPr id="256" name="Google Shape;256;p41"/>
          <p:cNvSpPr txBox="1"/>
          <p:nvPr>
            <p:ph idx="1" type="body"/>
          </p:nvPr>
        </p:nvSpPr>
        <p:spPr>
          <a:xfrm>
            <a:off x="762000" y="514350"/>
            <a:ext cx="7543800" cy="291465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1" lang="en" sz="2400" u="none">
                <a:solidFill>
                  <a:schemeClr val="folHlink"/>
                </a:solidFill>
                <a:latin typeface="Palatino"/>
                <a:ea typeface="Palatino"/>
                <a:cs typeface="Palatino"/>
                <a:sym typeface="Palatino"/>
              </a:rPr>
              <a:t>Does the solutions conform to the plan?</a:t>
            </a:r>
            <a:r>
              <a:rPr b="0" i="0" lang="en" sz="2400" u="none">
                <a:solidFill>
                  <a:schemeClr val="dk2"/>
                </a:solidFill>
                <a:latin typeface="Palatino"/>
                <a:ea typeface="Palatino"/>
                <a:cs typeface="Palatino"/>
                <a:sym typeface="Palatino"/>
              </a:rPr>
              <a:t> Is source code traceable to the design model?</a:t>
            </a:r>
            <a:endParaRPr b="0" i="1" sz="2400" u="none">
              <a:solidFill>
                <a:schemeClr val="dk2"/>
              </a:solidFill>
              <a:latin typeface="Palatino"/>
              <a:ea typeface="Palatino"/>
              <a:cs typeface="Palatino"/>
              <a:sym typeface="Palatino"/>
            </a:endParaRPr>
          </a:p>
          <a:p>
            <a:pPr indent="-273050" lvl="0" marL="273050" marR="0" rtl="0" algn="l">
              <a:lnSpc>
                <a:spcPct val="100000"/>
              </a:lnSpc>
              <a:spcBef>
                <a:spcPts val="480"/>
              </a:spcBef>
              <a:spcAft>
                <a:spcPts val="0"/>
              </a:spcAft>
              <a:buClr>
                <a:schemeClr val="accent1"/>
              </a:buClr>
              <a:buSzPts val="2400"/>
              <a:buFont typeface="Arial"/>
              <a:buChar char="•"/>
            </a:pPr>
            <a:r>
              <a:rPr b="0" i="1" lang="en" sz="2400" u="none">
                <a:solidFill>
                  <a:schemeClr val="folHlink"/>
                </a:solidFill>
                <a:latin typeface="Palatino"/>
                <a:ea typeface="Palatino"/>
                <a:cs typeface="Palatino"/>
                <a:sym typeface="Palatino"/>
              </a:rPr>
              <a:t>Is each component part of the solution provably correct?</a:t>
            </a:r>
            <a:r>
              <a:rPr b="0" i="0" lang="en" sz="2400" u="none">
                <a:solidFill>
                  <a:schemeClr val="dk2"/>
                </a:solidFill>
                <a:latin typeface="Palatino"/>
                <a:ea typeface="Palatino"/>
                <a:cs typeface="Palatino"/>
                <a:sym typeface="Palatino"/>
              </a:rPr>
              <a:t> Has the design and code been reviewed, or better, have correctness proofs been applied to the algorithm?</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Palatino"/>
              <a:ea typeface="Palatino"/>
              <a:cs typeface="Palatino"/>
              <a:sym typeface="Palatino"/>
            </a:endParaRPr>
          </a:p>
        </p:txBody>
      </p:sp>
      <p:sp>
        <p:nvSpPr>
          <p:cNvPr id="257" name="Google Shape;257;p41"/>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62000" y="3429000"/>
            <a:ext cx="6781800" cy="12001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 sz="3800" u="none">
                <a:solidFill>
                  <a:srgbClr val="262626"/>
                </a:solidFill>
                <a:latin typeface="Impact"/>
                <a:ea typeface="Impact"/>
                <a:cs typeface="Impact"/>
                <a:sym typeface="Impact"/>
              </a:rPr>
              <a:t>Examine the Result</a:t>
            </a:r>
            <a:endParaRPr sz="3800"/>
          </a:p>
        </p:txBody>
      </p:sp>
      <p:sp>
        <p:nvSpPr>
          <p:cNvPr id="263" name="Google Shape;263;p42"/>
          <p:cNvSpPr txBox="1"/>
          <p:nvPr>
            <p:ph idx="1" type="body"/>
          </p:nvPr>
        </p:nvSpPr>
        <p:spPr>
          <a:xfrm>
            <a:off x="762000" y="514350"/>
            <a:ext cx="7543800" cy="291465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1" lang="en" sz="2400" u="none">
                <a:solidFill>
                  <a:schemeClr val="folHlink"/>
                </a:solidFill>
                <a:latin typeface="Palatino"/>
                <a:ea typeface="Palatino"/>
                <a:cs typeface="Palatino"/>
                <a:sym typeface="Palatino"/>
              </a:rPr>
              <a:t>Is it possible to test each component part of the solution?</a:t>
            </a:r>
            <a:r>
              <a:rPr b="0" i="1" lang="en" sz="2400" u="none">
                <a:solidFill>
                  <a:schemeClr val="dk2"/>
                </a:solidFill>
                <a:latin typeface="Palatino"/>
                <a:ea typeface="Palatino"/>
                <a:cs typeface="Palatino"/>
                <a:sym typeface="Palatino"/>
              </a:rPr>
              <a:t> </a:t>
            </a:r>
            <a:r>
              <a:rPr b="0" i="0" lang="en" sz="2400" u="none">
                <a:solidFill>
                  <a:schemeClr val="dk2"/>
                </a:solidFill>
                <a:latin typeface="Palatino"/>
                <a:ea typeface="Palatino"/>
                <a:cs typeface="Palatino"/>
                <a:sym typeface="Palatino"/>
              </a:rPr>
              <a:t>Has a reasonable testing strategy been implemented?</a:t>
            </a:r>
            <a:endParaRPr b="0" i="1" sz="2400" u="none">
              <a:solidFill>
                <a:schemeClr val="dk2"/>
              </a:solidFill>
              <a:latin typeface="Palatino"/>
              <a:ea typeface="Palatino"/>
              <a:cs typeface="Palatino"/>
              <a:sym typeface="Palatino"/>
            </a:endParaRPr>
          </a:p>
          <a:p>
            <a:pPr indent="-273050" lvl="0" marL="273050" marR="0" rtl="0" algn="l">
              <a:lnSpc>
                <a:spcPct val="100000"/>
              </a:lnSpc>
              <a:spcBef>
                <a:spcPts val="480"/>
              </a:spcBef>
              <a:spcAft>
                <a:spcPts val="0"/>
              </a:spcAft>
              <a:buClr>
                <a:schemeClr val="accent1"/>
              </a:buClr>
              <a:buSzPts val="2400"/>
              <a:buFont typeface="Arial"/>
              <a:buChar char="•"/>
            </a:pPr>
            <a:r>
              <a:rPr b="0" i="1" lang="en" sz="2400" u="none">
                <a:solidFill>
                  <a:schemeClr val="folHlink"/>
                </a:solidFill>
                <a:latin typeface="Palatino"/>
                <a:ea typeface="Palatino"/>
                <a:cs typeface="Palatino"/>
                <a:sym typeface="Palatino"/>
              </a:rPr>
              <a:t>Does the solution produce results that conform to the data, functions, and features that are required?</a:t>
            </a:r>
            <a:r>
              <a:rPr b="0" i="1" lang="en" sz="2400" u="none">
                <a:solidFill>
                  <a:schemeClr val="dk2"/>
                </a:solidFill>
                <a:latin typeface="Palatino"/>
                <a:ea typeface="Palatino"/>
                <a:cs typeface="Palatino"/>
                <a:sym typeface="Palatino"/>
              </a:rPr>
              <a:t> </a:t>
            </a:r>
            <a:r>
              <a:rPr b="0" i="0" lang="en" sz="2400" u="none">
                <a:solidFill>
                  <a:schemeClr val="dk2"/>
                </a:solidFill>
                <a:latin typeface="Palatino"/>
                <a:ea typeface="Palatino"/>
                <a:cs typeface="Palatino"/>
                <a:sym typeface="Palatino"/>
              </a:rPr>
              <a:t>Has the software been validated against all stakeholder requirements?</a:t>
            </a:r>
            <a:endParaRPr b="0" i="1" sz="2400" u="none">
              <a:solidFill>
                <a:schemeClr val="dk2"/>
              </a:solidFill>
              <a:latin typeface="Palatino"/>
              <a:ea typeface="Palatino"/>
              <a:cs typeface="Palatino"/>
              <a:sym typeface="Palatino"/>
            </a:endParaRPr>
          </a:p>
          <a:p>
            <a:pPr indent="-120650" lvl="0" marL="273050" marR="0" rtl="0" algn="l">
              <a:spcBef>
                <a:spcPts val="480"/>
              </a:spcBef>
              <a:spcAft>
                <a:spcPts val="0"/>
              </a:spcAft>
              <a:buClr>
                <a:schemeClr val="accent1"/>
              </a:buClr>
              <a:buSzPts val="2400"/>
              <a:buFont typeface="Arial"/>
              <a:buNone/>
            </a:pPr>
            <a:r>
              <a:t/>
            </a:r>
            <a:endParaRPr b="0" i="1" sz="2400" u="none">
              <a:solidFill>
                <a:schemeClr val="dk2"/>
              </a:solidFill>
              <a:latin typeface="Palatino"/>
              <a:ea typeface="Palatino"/>
              <a:cs typeface="Palatino"/>
              <a:sym typeface="Palatino"/>
            </a:endParaRPr>
          </a:p>
        </p:txBody>
      </p:sp>
      <p:sp>
        <p:nvSpPr>
          <p:cNvPr id="264" name="Google Shape;264;p42"/>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914400" y="406950"/>
            <a:ext cx="4359300" cy="53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900"/>
              <a:buFont typeface="Impact"/>
              <a:buNone/>
            </a:pPr>
            <a:r>
              <a:rPr b="0" i="0" lang="en" sz="3800" u="none">
                <a:solidFill>
                  <a:srgbClr val="262626"/>
                </a:solidFill>
                <a:latin typeface="Impact"/>
                <a:ea typeface="Impact"/>
                <a:cs typeface="Impact"/>
                <a:sym typeface="Impact"/>
              </a:rPr>
              <a:t>Software Myths</a:t>
            </a:r>
            <a:endParaRPr sz="3800"/>
          </a:p>
        </p:txBody>
      </p:sp>
      <p:sp>
        <p:nvSpPr>
          <p:cNvPr id="275" name="Google Shape;275;p44"/>
          <p:cNvSpPr txBox="1"/>
          <p:nvPr>
            <p:ph idx="1" type="body"/>
          </p:nvPr>
        </p:nvSpPr>
        <p:spPr>
          <a:xfrm>
            <a:off x="914400" y="1314450"/>
            <a:ext cx="7235825" cy="32575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400"/>
              <a:buFont typeface="Arial"/>
              <a:buNone/>
            </a:pPr>
            <a:r>
              <a:rPr b="0" i="0" lang="en" sz="2400" u="none">
                <a:solidFill>
                  <a:schemeClr val="dk2"/>
                </a:solidFill>
                <a:latin typeface="Times New Roman"/>
                <a:ea typeface="Times New Roman"/>
                <a:cs typeface="Times New Roman"/>
                <a:sym typeface="Times New Roman"/>
              </a:rPr>
              <a:t>Erroneous beliefs about software and the process that is used to build it.</a:t>
            </a:r>
            <a:endParaRPr/>
          </a:p>
          <a:p>
            <a:pPr indent="-152400" lvl="0" marL="0" marR="0" rtl="0" algn="l">
              <a:lnSpc>
                <a:spcPct val="100000"/>
              </a:lnSpc>
              <a:spcBef>
                <a:spcPts val="480"/>
              </a:spcBef>
              <a:spcAft>
                <a:spcPts val="0"/>
              </a:spcAft>
              <a:buClr>
                <a:schemeClr val="accent1"/>
              </a:buClr>
              <a:buSzPts val="2400"/>
              <a:buFont typeface="Arial"/>
              <a:buChar char="•"/>
            </a:pPr>
            <a:r>
              <a:rPr b="0" i="0" lang="en" sz="2400" u="none">
                <a:solidFill>
                  <a:schemeClr val="dk2"/>
                </a:solidFill>
                <a:latin typeface="Times New Roman"/>
                <a:ea typeface="Times New Roman"/>
                <a:cs typeface="Times New Roman"/>
                <a:sym typeface="Times New Roman"/>
              </a:rPr>
              <a:t>Affect managers, customers (and other non-technical stakeholders) and practitioners</a:t>
            </a:r>
            <a:endParaRPr/>
          </a:p>
          <a:p>
            <a:pPr indent="-152400" lvl="0" marL="0" marR="0" rtl="0" algn="l">
              <a:lnSpc>
                <a:spcPct val="100000"/>
              </a:lnSpc>
              <a:spcBef>
                <a:spcPts val="480"/>
              </a:spcBef>
              <a:spcAft>
                <a:spcPts val="0"/>
              </a:spcAft>
              <a:buClr>
                <a:schemeClr val="accent1"/>
              </a:buClr>
              <a:buSzPts val="2400"/>
              <a:buFont typeface="Arial"/>
              <a:buChar char="•"/>
            </a:pPr>
            <a:r>
              <a:rPr b="0" i="0" lang="en" sz="2400" u="none">
                <a:solidFill>
                  <a:schemeClr val="dk2"/>
                </a:solidFill>
                <a:latin typeface="Times New Roman"/>
                <a:ea typeface="Times New Roman"/>
                <a:cs typeface="Times New Roman"/>
                <a:sym typeface="Times New Roman"/>
              </a:rPr>
              <a:t>Are believable because they often have elements of truth, </a:t>
            </a:r>
            <a:endParaRPr/>
          </a:p>
          <a:p>
            <a:pPr indent="0" lvl="0" marL="0" marR="0" rtl="0" algn="l">
              <a:lnSpc>
                <a:spcPct val="100000"/>
              </a:lnSpc>
              <a:spcBef>
                <a:spcPts val="480"/>
              </a:spcBef>
              <a:spcAft>
                <a:spcPts val="0"/>
              </a:spcAft>
              <a:buClr>
                <a:schemeClr val="accent1"/>
              </a:buClr>
              <a:buSzPts val="2400"/>
              <a:buFont typeface="Arial"/>
              <a:buNone/>
            </a:pPr>
            <a:r>
              <a:rPr b="0" i="1" lang="en" sz="2400" u="none">
                <a:solidFill>
                  <a:schemeClr val="folHlink"/>
                </a:solidFill>
                <a:latin typeface="Times New Roman"/>
                <a:ea typeface="Times New Roman"/>
                <a:cs typeface="Times New Roman"/>
                <a:sym typeface="Times New Roman"/>
              </a:rPr>
              <a:t>but …</a:t>
            </a:r>
            <a:endParaRPr b="0" i="0" sz="2400" u="none">
              <a:solidFill>
                <a:schemeClr val="dk2"/>
              </a:solidFill>
              <a:latin typeface="Times New Roman"/>
              <a:ea typeface="Times New Roman"/>
              <a:cs typeface="Times New Roman"/>
              <a:sym typeface="Times New Roman"/>
            </a:endParaRPr>
          </a:p>
          <a:p>
            <a:pPr indent="-152400" lvl="0" marL="0" marR="0" rtl="0" algn="l">
              <a:lnSpc>
                <a:spcPct val="100000"/>
              </a:lnSpc>
              <a:spcBef>
                <a:spcPts val="480"/>
              </a:spcBef>
              <a:spcAft>
                <a:spcPts val="0"/>
              </a:spcAft>
              <a:buClr>
                <a:schemeClr val="accent1"/>
              </a:buClr>
              <a:buSzPts val="2400"/>
              <a:buFont typeface="Arial"/>
              <a:buChar char="•"/>
            </a:pPr>
            <a:r>
              <a:rPr b="0" i="0" lang="en" sz="2400" u="none">
                <a:solidFill>
                  <a:schemeClr val="dk2"/>
                </a:solidFill>
                <a:latin typeface="Times New Roman"/>
                <a:ea typeface="Times New Roman"/>
                <a:cs typeface="Times New Roman"/>
                <a:sym typeface="Times New Roman"/>
              </a:rPr>
              <a:t>Invariably lead to bad decisions, </a:t>
            </a:r>
            <a:endParaRPr/>
          </a:p>
          <a:p>
            <a:pPr indent="0" lvl="0" marL="0" marR="0" rtl="0" algn="l">
              <a:lnSpc>
                <a:spcPct val="100000"/>
              </a:lnSpc>
              <a:spcBef>
                <a:spcPts val="480"/>
              </a:spcBef>
              <a:spcAft>
                <a:spcPts val="0"/>
              </a:spcAft>
              <a:buClr>
                <a:schemeClr val="accent1"/>
              </a:buClr>
              <a:buSzPts val="2400"/>
              <a:buFont typeface="Arial"/>
              <a:buNone/>
            </a:pPr>
            <a:r>
              <a:rPr b="0" i="1" lang="en" sz="2400" u="none">
                <a:solidFill>
                  <a:schemeClr val="folHlink"/>
                </a:solidFill>
                <a:latin typeface="Times New Roman"/>
                <a:ea typeface="Times New Roman"/>
                <a:cs typeface="Times New Roman"/>
                <a:sym typeface="Times New Roman"/>
              </a:rPr>
              <a:t>therefore …</a:t>
            </a:r>
            <a:endParaRPr b="0" i="0" sz="2400" u="none">
              <a:solidFill>
                <a:schemeClr val="dk2"/>
              </a:solidFill>
              <a:latin typeface="Times New Roman"/>
              <a:ea typeface="Times New Roman"/>
              <a:cs typeface="Times New Roman"/>
              <a:sym typeface="Times New Roman"/>
            </a:endParaRPr>
          </a:p>
          <a:p>
            <a:pPr indent="-152400" lvl="0" marL="0" marR="0" rtl="0" algn="l">
              <a:lnSpc>
                <a:spcPct val="100000"/>
              </a:lnSpc>
              <a:spcBef>
                <a:spcPts val="480"/>
              </a:spcBef>
              <a:spcAft>
                <a:spcPts val="0"/>
              </a:spcAft>
              <a:buClr>
                <a:schemeClr val="accent1"/>
              </a:buClr>
              <a:buSzPts val="2400"/>
              <a:buFont typeface="Arial"/>
              <a:buChar char="•"/>
            </a:pPr>
            <a:r>
              <a:rPr b="0" i="0" lang="en" sz="2400" u="none">
                <a:solidFill>
                  <a:schemeClr val="dk2"/>
                </a:solidFill>
                <a:latin typeface="Times New Roman"/>
                <a:ea typeface="Times New Roman"/>
                <a:cs typeface="Times New Roman"/>
                <a:sym typeface="Times New Roman"/>
              </a:rPr>
              <a:t>Insist on reality as you navigate your way through software engineering</a:t>
            </a:r>
            <a:endParaRPr/>
          </a:p>
        </p:txBody>
      </p:sp>
      <p:sp>
        <p:nvSpPr>
          <p:cNvPr id="276" name="Google Shape;276;p44"/>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990600" y="342900"/>
            <a:ext cx="7391400" cy="53220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 sz="2800" u="none">
                <a:solidFill>
                  <a:srgbClr val="262626"/>
                </a:solidFill>
                <a:latin typeface="Impact"/>
                <a:ea typeface="Impact"/>
                <a:cs typeface="Impact"/>
                <a:sym typeface="Impact"/>
              </a:rPr>
              <a:t>Software Myths Examples</a:t>
            </a:r>
            <a:endParaRPr sz="2800"/>
          </a:p>
        </p:txBody>
      </p:sp>
      <p:sp>
        <p:nvSpPr>
          <p:cNvPr id="283" name="Google Shape;283;p45"/>
          <p:cNvSpPr txBox="1"/>
          <p:nvPr>
            <p:ph idx="1" type="body"/>
          </p:nvPr>
        </p:nvSpPr>
        <p:spPr>
          <a:xfrm>
            <a:off x="381000" y="1642750"/>
            <a:ext cx="8382000" cy="28149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00"/>
              <a:buFont typeface="Arial"/>
              <a:buChar char="•"/>
            </a:pPr>
            <a:r>
              <a:rPr b="0" i="0" lang="en" sz="1600" u="none">
                <a:solidFill>
                  <a:srgbClr val="800000"/>
                </a:solidFill>
                <a:latin typeface="Times New Roman"/>
                <a:ea typeface="Times New Roman"/>
                <a:cs typeface="Times New Roman"/>
                <a:sym typeface="Times New Roman"/>
              </a:rPr>
              <a:t>Myth 1:</a:t>
            </a:r>
            <a:r>
              <a:rPr b="0" i="0" lang="en" sz="1600" u="none">
                <a:solidFill>
                  <a:schemeClr val="dk2"/>
                </a:solidFill>
                <a:latin typeface="Times New Roman"/>
                <a:ea typeface="Times New Roman"/>
                <a:cs typeface="Times New Roman"/>
                <a:sym typeface="Times New Roman"/>
              </a:rPr>
              <a:t> Once we write the program and get it to work, our job is done.</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 sz="1600" u="none">
                <a:solidFill>
                  <a:schemeClr val="dk2"/>
                </a:solidFill>
                <a:latin typeface="Times New Roman"/>
                <a:ea typeface="Times New Roman"/>
                <a:cs typeface="Times New Roman"/>
                <a:sym typeface="Times New Roman"/>
              </a:rPr>
              <a:t>Reality: the sooner you begin writing code, the longer it will take you to get done. 60% to 80% of all efforts are spent after software is delivered to the customer for the first time. </a:t>
            </a:r>
            <a:endParaRPr b="0" i="0" sz="1600" u="none">
              <a:solidFill>
                <a:schemeClr val="dk2"/>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chemeClr val="accent1"/>
              </a:buClr>
              <a:buSzPts val="1600"/>
              <a:buFont typeface="Arial"/>
              <a:buChar char="•"/>
            </a:pPr>
            <a:r>
              <a:rPr b="0" i="0" lang="en" sz="1600" u="none">
                <a:solidFill>
                  <a:srgbClr val="800000"/>
                </a:solidFill>
                <a:latin typeface="Times New Roman"/>
                <a:ea typeface="Times New Roman"/>
                <a:cs typeface="Times New Roman"/>
                <a:sym typeface="Times New Roman"/>
              </a:rPr>
              <a:t>Myth 2:</a:t>
            </a:r>
            <a:r>
              <a:rPr b="0" i="0" lang="en" sz="1600" u="none">
                <a:solidFill>
                  <a:schemeClr val="dk2"/>
                </a:solidFill>
                <a:latin typeface="Times New Roman"/>
                <a:ea typeface="Times New Roman"/>
                <a:cs typeface="Times New Roman"/>
                <a:sym typeface="Times New Roman"/>
              </a:rPr>
              <a:t> Until I get the program running, I have no way of assessing its quality.</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 sz="1600" u="none">
                <a:solidFill>
                  <a:schemeClr val="dk2"/>
                </a:solidFill>
                <a:latin typeface="Times New Roman"/>
                <a:ea typeface="Times New Roman"/>
                <a:cs typeface="Times New Roman"/>
                <a:sym typeface="Times New Roman"/>
              </a:rPr>
              <a:t>Reality: technical review are a quality filter that can be used to find certain classes of software defects from the inception of a project. </a:t>
            </a:r>
            <a:endParaRPr/>
          </a:p>
          <a:p>
            <a:pPr indent="-171450" lvl="0" marL="273050" marR="0" rtl="0" algn="l">
              <a:lnSpc>
                <a:spcPct val="100000"/>
              </a:lnSpc>
              <a:spcBef>
                <a:spcPts val="320"/>
              </a:spcBef>
              <a:spcAft>
                <a:spcPts val="0"/>
              </a:spcAft>
              <a:buClr>
                <a:schemeClr val="accent1"/>
              </a:buClr>
              <a:buSzPts val="1600"/>
              <a:buFont typeface="Arial"/>
              <a:buNone/>
            </a:pPr>
            <a:r>
              <a:t/>
            </a:r>
            <a:endParaRPr b="0" i="0" sz="1600" u="none">
              <a:solidFill>
                <a:schemeClr val="dk2"/>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chemeClr val="accent1"/>
              </a:buClr>
              <a:buSzPts val="1600"/>
              <a:buFont typeface="Arial"/>
              <a:buChar char="•"/>
            </a:pPr>
            <a:r>
              <a:rPr b="0" i="0" lang="en" sz="1600" u="none">
                <a:solidFill>
                  <a:srgbClr val="800000"/>
                </a:solidFill>
                <a:latin typeface="Times New Roman"/>
                <a:ea typeface="Times New Roman"/>
                <a:cs typeface="Times New Roman"/>
                <a:sym typeface="Times New Roman"/>
              </a:rPr>
              <a:t>Myth 3</a:t>
            </a:r>
            <a:r>
              <a:rPr b="0" i="0" lang="en" sz="1600" u="none">
                <a:solidFill>
                  <a:schemeClr val="dk2"/>
                </a:solidFill>
                <a:latin typeface="Times New Roman"/>
                <a:ea typeface="Times New Roman"/>
                <a:cs typeface="Times New Roman"/>
                <a:sym typeface="Times New Roman"/>
              </a:rPr>
              <a:t>: software engineering will make us create voluminous and unnecessary documentation and will invariably slow us down. </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 sz="1600" u="none">
                <a:solidFill>
                  <a:schemeClr val="dk2"/>
                </a:solidFill>
                <a:latin typeface="Times New Roman"/>
                <a:ea typeface="Times New Roman"/>
                <a:cs typeface="Times New Roman"/>
                <a:sym typeface="Times New Roman"/>
              </a:rPr>
              <a:t>Reality: it is not about creating documents. It is about creating a quality product. Better quality leads to a reduced rework. Reduced work results in faster delivery times. </a:t>
            </a:r>
            <a:endParaRPr b="0" i="0" sz="1800" u="none">
              <a:solidFill>
                <a:schemeClr val="dk2"/>
              </a:solidFill>
              <a:latin typeface="Times New Roman"/>
              <a:ea typeface="Times New Roman"/>
              <a:cs typeface="Times New Roman"/>
              <a:sym typeface="Times New Roman"/>
            </a:endParaRPr>
          </a:p>
          <a:p>
            <a:pPr indent="-273050" lvl="0" marL="273050" marR="0" rtl="0" algn="l">
              <a:lnSpc>
                <a:spcPct val="100000"/>
              </a:lnSpc>
              <a:spcBef>
                <a:spcPts val="480"/>
              </a:spcBef>
              <a:spcAft>
                <a:spcPts val="0"/>
              </a:spcAft>
              <a:buClr>
                <a:schemeClr val="accent1"/>
              </a:buClr>
              <a:buSzPts val="1800"/>
              <a:buFont typeface="Arial"/>
              <a:buChar char="•"/>
            </a:pPr>
            <a:r>
              <a:rPr b="0" i="0" lang="en" sz="1800" u="none">
                <a:solidFill>
                  <a:schemeClr val="dk2"/>
                </a:solidFill>
                <a:latin typeface="Times New Roman"/>
                <a:ea typeface="Times New Roman"/>
                <a:cs typeface="Times New Roman"/>
                <a:sym typeface="Times New Roman"/>
              </a:rPr>
              <a:t>Many people recognize the fallacy of the myths. Regrettably, </a:t>
            </a:r>
            <a:r>
              <a:rPr b="0" i="0" lang="en" sz="1800" u="none">
                <a:solidFill>
                  <a:srgbClr val="800000"/>
                </a:solidFill>
                <a:latin typeface="Times New Roman"/>
                <a:ea typeface="Times New Roman"/>
                <a:cs typeface="Times New Roman"/>
                <a:sym typeface="Times New Roman"/>
              </a:rPr>
              <a:t>habitual attitudes and methods </a:t>
            </a:r>
            <a:r>
              <a:rPr b="0" i="0" lang="en" sz="1800" u="none">
                <a:solidFill>
                  <a:schemeClr val="dk2"/>
                </a:solidFill>
                <a:latin typeface="Times New Roman"/>
                <a:ea typeface="Times New Roman"/>
                <a:cs typeface="Times New Roman"/>
                <a:sym typeface="Times New Roman"/>
              </a:rPr>
              <a:t>foster poor management and technical practices, even when reality dictates a better approach</a:t>
            </a:r>
            <a:r>
              <a:rPr b="0" i="0" lang="en" sz="2400" u="none">
                <a:solidFill>
                  <a:schemeClr val="dk2"/>
                </a:solidFill>
                <a:latin typeface="Times New Roman"/>
                <a:ea typeface="Times New Roman"/>
                <a:cs typeface="Times New Roman"/>
                <a:sym typeface="Times New Roman"/>
              </a:rPr>
              <a:t>. </a:t>
            </a:r>
            <a:endParaRPr/>
          </a:p>
        </p:txBody>
      </p:sp>
      <p:sp>
        <p:nvSpPr>
          <p:cNvPr id="284" name="Google Shape;284;p45"/>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43700" y="0"/>
            <a:ext cx="6781800" cy="1200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 sz="5400" u="none">
                <a:solidFill>
                  <a:srgbClr val="262626"/>
                </a:solidFill>
                <a:latin typeface="Impact"/>
                <a:ea typeface="Impact"/>
                <a:cs typeface="Impact"/>
                <a:sym typeface="Impact"/>
              </a:rPr>
              <a:t>How It all Starts</a:t>
            </a:r>
            <a:endParaRPr/>
          </a:p>
        </p:txBody>
      </p:sp>
      <p:sp>
        <p:nvSpPr>
          <p:cNvPr id="291" name="Google Shape;291;p46"/>
          <p:cNvSpPr txBox="1"/>
          <p:nvPr>
            <p:ph idx="1" type="body"/>
          </p:nvPr>
        </p:nvSpPr>
        <p:spPr>
          <a:xfrm>
            <a:off x="838200" y="1351350"/>
            <a:ext cx="7543800" cy="29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273050" lvl="1" marL="593725" marR="0" rtl="0" algn="l">
              <a:lnSpc>
                <a:spcPct val="100000"/>
              </a:lnSpc>
              <a:spcBef>
                <a:spcPts val="300"/>
              </a:spcBef>
              <a:spcAft>
                <a:spcPts val="0"/>
              </a:spcAft>
              <a:buClr>
                <a:schemeClr val="accent1"/>
              </a:buClr>
              <a:buSzPts val="2200"/>
              <a:buFont typeface="Arial"/>
              <a:buChar char="•"/>
            </a:pPr>
            <a:r>
              <a:rPr b="0" i="0" lang="en" sz="2200" u="none" cap="none" strike="noStrike">
                <a:solidFill>
                  <a:schemeClr val="dk2"/>
                </a:solidFill>
                <a:latin typeface="Palatino"/>
                <a:ea typeface="Palatino"/>
                <a:cs typeface="Palatino"/>
                <a:sym typeface="Palatino"/>
              </a:rPr>
              <a:t>Every software project is precipitated by some business need—</a:t>
            </a:r>
            <a:endParaRPr/>
          </a:p>
          <a:p>
            <a:pPr indent="-228599" lvl="2" marL="868362" marR="0" rtl="0" algn="l">
              <a:lnSpc>
                <a:spcPct val="100000"/>
              </a:lnSpc>
              <a:spcBef>
                <a:spcPts val="300"/>
              </a:spcBef>
              <a:spcAft>
                <a:spcPts val="0"/>
              </a:spcAft>
              <a:buClr>
                <a:schemeClr val="accent1"/>
              </a:buClr>
              <a:buSzPts val="1800"/>
              <a:buFont typeface="Arial"/>
              <a:buChar char="•"/>
            </a:pPr>
            <a:r>
              <a:rPr b="0" i="0" lang="en" sz="1800" u="none" cap="none" strike="noStrike">
                <a:solidFill>
                  <a:schemeClr val="dk2"/>
                </a:solidFill>
                <a:latin typeface="Palatino"/>
                <a:ea typeface="Palatino"/>
                <a:cs typeface="Palatino"/>
                <a:sym typeface="Palatino"/>
              </a:rPr>
              <a:t>the need to correct a defect in an existing application;</a:t>
            </a:r>
            <a:endParaRPr/>
          </a:p>
          <a:p>
            <a:pPr indent="-228599" lvl="2" marL="868362" marR="0" rtl="0" algn="l">
              <a:lnSpc>
                <a:spcPct val="100000"/>
              </a:lnSpc>
              <a:spcBef>
                <a:spcPts val="300"/>
              </a:spcBef>
              <a:spcAft>
                <a:spcPts val="0"/>
              </a:spcAft>
              <a:buClr>
                <a:schemeClr val="accent1"/>
              </a:buClr>
              <a:buSzPts val="1800"/>
              <a:buFont typeface="Arial"/>
              <a:buChar char="•"/>
            </a:pPr>
            <a:r>
              <a:rPr b="0" i="0" lang="en" sz="1800" u="none" cap="none" strike="noStrike">
                <a:solidFill>
                  <a:schemeClr val="dk2"/>
                </a:solidFill>
                <a:latin typeface="Palatino"/>
                <a:ea typeface="Palatino"/>
                <a:cs typeface="Palatino"/>
                <a:sym typeface="Palatino"/>
              </a:rPr>
              <a:t>the need to adapt a ‘legacy system’ to a changing business environment;</a:t>
            </a:r>
            <a:endParaRPr/>
          </a:p>
          <a:p>
            <a:pPr indent="-228599" lvl="2" marL="868362" marR="0" rtl="0" algn="l">
              <a:lnSpc>
                <a:spcPct val="100000"/>
              </a:lnSpc>
              <a:spcBef>
                <a:spcPts val="300"/>
              </a:spcBef>
              <a:spcAft>
                <a:spcPts val="0"/>
              </a:spcAft>
              <a:buClr>
                <a:schemeClr val="accent1"/>
              </a:buClr>
              <a:buSzPts val="1800"/>
              <a:buFont typeface="Arial"/>
              <a:buChar char="•"/>
            </a:pPr>
            <a:r>
              <a:rPr b="0" i="0" lang="en" sz="1800" u="none" cap="none" strike="noStrike">
                <a:solidFill>
                  <a:schemeClr val="dk2"/>
                </a:solidFill>
                <a:latin typeface="Palatino"/>
                <a:ea typeface="Palatino"/>
                <a:cs typeface="Palatino"/>
                <a:sym typeface="Palatino"/>
              </a:rPr>
              <a:t>the need to extend the functions and features of an existing application, or</a:t>
            </a:r>
            <a:endParaRPr/>
          </a:p>
          <a:p>
            <a:pPr indent="-228599" lvl="2" marL="868362" marR="0" rtl="0" algn="l">
              <a:lnSpc>
                <a:spcPct val="100000"/>
              </a:lnSpc>
              <a:spcBef>
                <a:spcPts val="300"/>
              </a:spcBef>
              <a:spcAft>
                <a:spcPts val="0"/>
              </a:spcAft>
              <a:buClr>
                <a:schemeClr val="accent1"/>
              </a:buClr>
              <a:buSzPts val="1800"/>
              <a:buFont typeface="Arial"/>
              <a:buChar char="•"/>
            </a:pPr>
            <a:r>
              <a:rPr b="0" i="0" lang="en" sz="1800" u="none" cap="none" strike="noStrike">
                <a:solidFill>
                  <a:schemeClr val="dk2"/>
                </a:solidFill>
                <a:latin typeface="Palatino"/>
                <a:ea typeface="Palatino"/>
                <a:cs typeface="Palatino"/>
                <a:sym typeface="Palatino"/>
              </a:rPr>
              <a:t>the need to create a new product, service, or system.</a:t>
            </a:r>
            <a:endParaRPr/>
          </a:p>
          <a:p>
            <a:pPr indent="-158750" lvl="0" marL="273050" marR="0" rtl="0" algn="l">
              <a:spcBef>
                <a:spcPts val="360"/>
              </a:spcBef>
              <a:spcAft>
                <a:spcPts val="0"/>
              </a:spcAft>
              <a:buClr>
                <a:schemeClr val="accent1"/>
              </a:buClr>
              <a:buSzPts val="1800"/>
              <a:buFont typeface="Arial"/>
              <a:buNone/>
            </a:pPr>
            <a:r>
              <a:t/>
            </a:r>
            <a:endParaRPr b="0" i="0" sz="1800" u="none" cap="none" strike="noStrike">
              <a:solidFill>
                <a:schemeClr val="dk2"/>
              </a:solidFill>
              <a:latin typeface="Palatino"/>
              <a:ea typeface="Palatino"/>
              <a:cs typeface="Palatino"/>
              <a:sym typeface="Palatino"/>
            </a:endParaRPr>
          </a:p>
        </p:txBody>
      </p:sp>
      <p:sp>
        <p:nvSpPr>
          <p:cNvPr id="292" name="Google Shape;292;p46"/>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762000" y="3429000"/>
            <a:ext cx="6781800" cy="12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Case studies</a:t>
            </a:r>
            <a:endParaRPr/>
          </a:p>
        </p:txBody>
      </p:sp>
      <p:sp>
        <p:nvSpPr>
          <p:cNvPr id="298" name="Google Shape;298;p47"/>
          <p:cNvSpPr txBox="1"/>
          <p:nvPr>
            <p:ph idx="1" type="body"/>
          </p:nvPr>
        </p:nvSpPr>
        <p:spPr>
          <a:xfrm>
            <a:off x="762000" y="514350"/>
            <a:ext cx="7543800" cy="29148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lang="en"/>
              <a:t>Breakout session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idx="1" type="body"/>
          </p:nvPr>
        </p:nvSpPr>
        <p:spPr>
          <a:xfrm>
            <a:off x="0" y="622800"/>
            <a:ext cx="9144000" cy="35763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 sz="2200"/>
              <a:t>Break up into groups of five. Assign one person to act as the website designer, one to write copy for a company’s product, one to keep track of customer payments, one to monitor distribution, and one to satisfy customers who have questions about using the product. Then select a simple product (one that does not have too many versions). Good examples are a digital camera, a beach towel, a box of candy, or a specialty travel hat (rainproof or sunblocker). Now spend 20 minutes trying to explain to the website designer what to include on the website. Include ideas for product descriptions; including photos or graphics and other content. Describe in summary what experience your group had in coordinating (positive &amp; negative). Elaborate on the interrelatedness of subsystems in the organization (your group).</a:t>
            </a:r>
            <a:endParaRPr sz="2200"/>
          </a:p>
          <a:p>
            <a:pPr indent="0" lvl="0" marL="0" rtl="0" algn="l">
              <a:spcBef>
                <a:spcPts val="360"/>
              </a:spcBef>
              <a:spcAft>
                <a:spcPts val="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228600" y="526050"/>
            <a:ext cx="4249800" cy="6363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5400"/>
              <a:buFont typeface="Impact"/>
              <a:buNone/>
            </a:pPr>
            <a:r>
              <a:rPr b="0" i="0" lang="en" sz="3800" u="none">
                <a:solidFill>
                  <a:srgbClr val="262626"/>
                </a:solidFill>
                <a:latin typeface="Impact"/>
                <a:ea typeface="Impact"/>
                <a:cs typeface="Impact"/>
                <a:sym typeface="Impact"/>
              </a:rPr>
              <a:t>What is Software?</a:t>
            </a:r>
            <a:endParaRPr sz="3800"/>
          </a:p>
        </p:txBody>
      </p:sp>
      <p:sp>
        <p:nvSpPr>
          <p:cNvPr id="119" name="Google Shape;119;p23"/>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
        <p:nvSpPr>
          <p:cNvPr id="120" name="Google Shape;120;p23"/>
          <p:cNvSpPr txBox="1"/>
          <p:nvPr/>
        </p:nvSpPr>
        <p:spPr>
          <a:xfrm>
            <a:off x="2216150" y="2097881"/>
            <a:ext cx="180975" cy="58697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21" name="Google Shape;121;p23"/>
          <p:cNvSpPr txBox="1"/>
          <p:nvPr/>
        </p:nvSpPr>
        <p:spPr>
          <a:xfrm>
            <a:off x="2216150" y="2633663"/>
            <a:ext cx="180975" cy="58697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22" name="Google Shape;122;p23"/>
          <p:cNvSpPr txBox="1"/>
          <p:nvPr/>
        </p:nvSpPr>
        <p:spPr>
          <a:xfrm>
            <a:off x="2216150" y="3169444"/>
            <a:ext cx="180975" cy="58697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23" name="Google Shape;123;p23"/>
          <p:cNvSpPr txBox="1"/>
          <p:nvPr/>
        </p:nvSpPr>
        <p:spPr>
          <a:xfrm>
            <a:off x="2216150" y="3705225"/>
            <a:ext cx="180975" cy="58697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24" name="Google Shape;124;p23"/>
          <p:cNvSpPr txBox="1"/>
          <p:nvPr/>
        </p:nvSpPr>
        <p:spPr>
          <a:xfrm>
            <a:off x="228600" y="1379375"/>
            <a:ext cx="8077200" cy="320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lang="en" sz="2400" u="none">
                <a:solidFill>
                  <a:schemeClr val="dk1"/>
                </a:solidFill>
                <a:latin typeface="Times New Roman"/>
                <a:ea typeface="Times New Roman"/>
                <a:cs typeface="Times New Roman"/>
                <a:sym typeface="Times New Roman"/>
              </a:rPr>
              <a:t>The product that software professionals </a:t>
            </a:r>
            <a:r>
              <a:rPr b="0" lang="en" sz="2400" u="none">
                <a:solidFill>
                  <a:srgbClr val="AD0101"/>
                </a:solidFill>
                <a:latin typeface="Times New Roman"/>
                <a:ea typeface="Times New Roman"/>
                <a:cs typeface="Times New Roman"/>
                <a:sym typeface="Times New Roman"/>
              </a:rPr>
              <a:t>build </a:t>
            </a:r>
            <a:r>
              <a:rPr b="0" lang="en" sz="2400" u="none">
                <a:solidFill>
                  <a:schemeClr val="dk1"/>
                </a:solidFill>
                <a:latin typeface="Times New Roman"/>
                <a:ea typeface="Times New Roman"/>
                <a:cs typeface="Times New Roman"/>
                <a:sym typeface="Times New Roman"/>
              </a:rPr>
              <a:t>and then </a:t>
            </a:r>
            <a:r>
              <a:rPr b="0" lang="en" sz="2400" u="none">
                <a:solidFill>
                  <a:srgbClr val="AD0101"/>
                </a:solidFill>
                <a:latin typeface="Times New Roman"/>
                <a:ea typeface="Times New Roman"/>
                <a:cs typeface="Times New Roman"/>
                <a:sym typeface="Times New Roman"/>
              </a:rPr>
              <a:t>support </a:t>
            </a:r>
            <a:r>
              <a:rPr b="0" lang="en" sz="2400" u="none">
                <a:solidFill>
                  <a:schemeClr val="dk1"/>
                </a:solidFill>
                <a:latin typeface="Times New Roman"/>
                <a:ea typeface="Times New Roman"/>
                <a:cs typeface="Times New Roman"/>
                <a:sym typeface="Times New Roman"/>
              </a:rPr>
              <a:t>over the long term.</a:t>
            </a:r>
            <a:endParaRPr/>
          </a:p>
          <a:p>
            <a:pPr indent="0" lvl="0" marL="0" marR="0" rtl="0" algn="l">
              <a:lnSpc>
                <a:spcPct val="100000"/>
              </a:lnSpc>
              <a:spcBef>
                <a:spcPts val="1200"/>
              </a:spcBef>
              <a:spcAft>
                <a:spcPts val="0"/>
              </a:spcAft>
              <a:buClr>
                <a:schemeClr val="dk1"/>
              </a:buClr>
              <a:buSzPts val="2400"/>
              <a:buFont typeface="Times New Roman"/>
              <a:buNone/>
            </a:pPr>
            <a:r>
              <a:rPr b="0" lang="en" sz="2400" u="none">
                <a:solidFill>
                  <a:schemeClr val="dk1"/>
                </a:solidFill>
                <a:latin typeface="Times New Roman"/>
                <a:ea typeface="Times New Roman"/>
                <a:cs typeface="Times New Roman"/>
                <a:sym typeface="Times New Roman"/>
              </a:rPr>
              <a:t>Software encompasses: (1) </a:t>
            </a:r>
            <a:r>
              <a:rPr b="0" lang="en" sz="2400" u="none">
                <a:solidFill>
                  <a:schemeClr val="folHlink"/>
                </a:solidFill>
                <a:latin typeface="Times New Roman"/>
                <a:ea typeface="Times New Roman"/>
                <a:cs typeface="Times New Roman"/>
                <a:sym typeface="Times New Roman"/>
              </a:rPr>
              <a:t>instructions</a:t>
            </a:r>
            <a:r>
              <a:rPr b="0" lang="en" sz="2400" u="none">
                <a:solidFill>
                  <a:schemeClr val="dk1"/>
                </a:solidFill>
                <a:latin typeface="Times New Roman"/>
                <a:ea typeface="Times New Roman"/>
                <a:cs typeface="Times New Roman"/>
                <a:sym typeface="Times New Roman"/>
              </a:rPr>
              <a:t> (computer programs) that when executed provide desired features, function, and performance;  (2) </a:t>
            </a:r>
            <a:r>
              <a:rPr b="0" lang="en" sz="2400" u="none">
                <a:solidFill>
                  <a:schemeClr val="folHlink"/>
                </a:solidFill>
                <a:latin typeface="Times New Roman"/>
                <a:ea typeface="Times New Roman"/>
                <a:cs typeface="Times New Roman"/>
                <a:sym typeface="Times New Roman"/>
              </a:rPr>
              <a:t>data structures</a:t>
            </a:r>
            <a:r>
              <a:rPr b="0" lang="en" sz="2400" u="none">
                <a:solidFill>
                  <a:schemeClr val="dk1"/>
                </a:solidFill>
                <a:latin typeface="Times New Roman"/>
                <a:ea typeface="Times New Roman"/>
                <a:cs typeface="Times New Roman"/>
                <a:sym typeface="Times New Roman"/>
              </a:rPr>
              <a:t> that enable the programs to adequately store and manipulate information and (3) </a:t>
            </a:r>
            <a:r>
              <a:rPr b="0" lang="en" sz="2400" u="none">
                <a:solidFill>
                  <a:schemeClr val="folHlink"/>
                </a:solidFill>
                <a:latin typeface="Times New Roman"/>
                <a:ea typeface="Times New Roman"/>
                <a:cs typeface="Times New Roman"/>
                <a:sym typeface="Times New Roman"/>
              </a:rPr>
              <a:t>documentation</a:t>
            </a:r>
            <a:r>
              <a:rPr b="0" lang="en" sz="2400" u="none">
                <a:solidFill>
                  <a:schemeClr val="dk1"/>
                </a:solidFill>
                <a:latin typeface="Times New Roman"/>
                <a:ea typeface="Times New Roman"/>
                <a:cs typeface="Times New Roman"/>
                <a:sym typeface="Times New Roman"/>
              </a:rPr>
              <a:t> that describes the operation and use of the programs.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57200" y="205978"/>
            <a:ext cx="7292975" cy="8572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 sz="3800" u="none">
                <a:solidFill>
                  <a:srgbClr val="262626"/>
                </a:solidFill>
                <a:latin typeface="Impact"/>
                <a:ea typeface="Impact"/>
                <a:cs typeface="Impact"/>
                <a:sym typeface="Impact"/>
              </a:rPr>
              <a:t>Software products</a:t>
            </a:r>
            <a:endParaRPr sz="3800"/>
          </a:p>
        </p:txBody>
      </p:sp>
      <p:sp>
        <p:nvSpPr>
          <p:cNvPr id="130" name="Google Shape;130;p24"/>
          <p:cNvSpPr txBox="1"/>
          <p:nvPr>
            <p:ph idx="1" type="body"/>
          </p:nvPr>
        </p:nvSpPr>
        <p:spPr>
          <a:xfrm>
            <a:off x="457200" y="1200150"/>
            <a:ext cx="8229600" cy="3394471"/>
          </a:xfrm>
          <a:prstGeom prst="rect">
            <a:avLst/>
          </a:prstGeom>
          <a:noFill/>
          <a:ln>
            <a:noFill/>
          </a:ln>
        </p:spPr>
        <p:txBody>
          <a:bodyPr anchorCtr="0" anchor="ctr" bIns="45700" lIns="91425" spcFirstLastPara="1" rIns="91425" wrap="square" tIns="45700">
            <a:noAutofit/>
          </a:bodyPr>
          <a:lstStyle/>
          <a:p>
            <a:pPr indent="-260350" lvl="0" marL="273050" marR="0" rtl="0" algn="l">
              <a:lnSpc>
                <a:spcPct val="100000"/>
              </a:lnSpc>
              <a:spcBef>
                <a:spcPts val="0"/>
              </a:spcBef>
              <a:spcAft>
                <a:spcPts val="0"/>
              </a:spcAft>
              <a:buClr>
                <a:schemeClr val="accent1"/>
              </a:buClr>
              <a:buSzPts val="2200"/>
              <a:buFont typeface="Arial"/>
              <a:buChar char="•"/>
            </a:pPr>
            <a:r>
              <a:rPr b="0" i="0" lang="en" sz="2200" u="none" cap="none" strike="noStrike">
                <a:solidFill>
                  <a:srgbClr val="AD0101"/>
                </a:solidFill>
                <a:latin typeface="Times New Roman"/>
                <a:ea typeface="Times New Roman"/>
                <a:cs typeface="Times New Roman"/>
                <a:sym typeface="Times New Roman"/>
              </a:rPr>
              <a:t>Generic products</a:t>
            </a:r>
            <a:endParaRPr sz="2200"/>
          </a:p>
          <a:p>
            <a:pPr indent="-273050" lvl="1" marL="593725" marR="0" rtl="0" algn="l">
              <a:lnSpc>
                <a:spcPct val="100000"/>
              </a:lnSpc>
              <a:spcBef>
                <a:spcPts val="440"/>
              </a:spcBef>
              <a:spcAft>
                <a:spcPts val="0"/>
              </a:spcAft>
              <a:buClr>
                <a:schemeClr val="accent1"/>
              </a:buClr>
              <a:buSzPts val="2200"/>
              <a:buFont typeface="Arial"/>
              <a:buChar char="•"/>
            </a:pPr>
            <a:r>
              <a:rPr b="0" i="0" lang="en" u="none" cap="none" strike="noStrike">
                <a:solidFill>
                  <a:schemeClr val="dk2"/>
                </a:solidFill>
                <a:latin typeface="Times New Roman"/>
                <a:ea typeface="Times New Roman"/>
                <a:cs typeface="Times New Roman"/>
                <a:sym typeface="Times New Roman"/>
              </a:rPr>
              <a:t>Stand-alone systems that are marketed and sold to </a:t>
            </a:r>
            <a:r>
              <a:rPr b="1" i="0" lang="en" u="none" cap="none" strike="noStrike">
                <a:solidFill>
                  <a:schemeClr val="dk2"/>
                </a:solidFill>
                <a:latin typeface="Times New Roman"/>
                <a:ea typeface="Times New Roman"/>
                <a:cs typeface="Times New Roman"/>
                <a:sym typeface="Times New Roman"/>
              </a:rPr>
              <a:t>any customer </a:t>
            </a:r>
            <a:r>
              <a:rPr b="0" i="0" lang="en" u="none" cap="none" strike="noStrike">
                <a:solidFill>
                  <a:schemeClr val="dk2"/>
                </a:solidFill>
                <a:latin typeface="Times New Roman"/>
                <a:ea typeface="Times New Roman"/>
                <a:cs typeface="Times New Roman"/>
                <a:sym typeface="Times New Roman"/>
              </a:rPr>
              <a:t>who wishes to buy them.</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 u="none" cap="none" strike="noStrike">
                <a:solidFill>
                  <a:schemeClr val="dk2"/>
                </a:solidFill>
                <a:latin typeface="Times New Roman"/>
                <a:ea typeface="Times New Roman"/>
                <a:cs typeface="Times New Roman"/>
                <a:sym typeface="Times New Roman"/>
              </a:rPr>
              <a:t>Examples – PC software such as editing, graphics programs, project management tools; CAD software; software for specific markets such as appointments systems for dentists.</a:t>
            </a:r>
            <a:endParaRPr/>
          </a:p>
          <a:p>
            <a:pPr indent="-260350" lvl="0" marL="273050" marR="0" rtl="0" algn="l">
              <a:lnSpc>
                <a:spcPct val="100000"/>
              </a:lnSpc>
              <a:spcBef>
                <a:spcPts val="480"/>
              </a:spcBef>
              <a:spcAft>
                <a:spcPts val="0"/>
              </a:spcAft>
              <a:buClr>
                <a:schemeClr val="accent1"/>
              </a:buClr>
              <a:buSzPts val="2200"/>
              <a:buFont typeface="Arial"/>
              <a:buChar char="•"/>
            </a:pPr>
            <a:r>
              <a:rPr b="0" i="0" lang="en" sz="2200" u="none" cap="none" strike="noStrike">
                <a:solidFill>
                  <a:srgbClr val="AD0101"/>
                </a:solidFill>
                <a:latin typeface="Times New Roman"/>
                <a:ea typeface="Times New Roman"/>
                <a:cs typeface="Times New Roman"/>
                <a:sym typeface="Times New Roman"/>
              </a:rPr>
              <a:t>Customized products</a:t>
            </a:r>
            <a:endParaRPr sz="2200"/>
          </a:p>
          <a:p>
            <a:pPr indent="-273050" lvl="1" marL="593725" marR="0" rtl="0" algn="l">
              <a:lnSpc>
                <a:spcPct val="100000"/>
              </a:lnSpc>
              <a:spcBef>
                <a:spcPts val="440"/>
              </a:spcBef>
              <a:spcAft>
                <a:spcPts val="0"/>
              </a:spcAft>
              <a:buClr>
                <a:schemeClr val="accent1"/>
              </a:buClr>
              <a:buSzPts val="2200"/>
              <a:buFont typeface="Arial"/>
              <a:buChar char="•"/>
            </a:pPr>
            <a:r>
              <a:rPr b="0" i="0" lang="en" u="none" cap="none" strike="noStrike">
                <a:solidFill>
                  <a:schemeClr val="dk2"/>
                </a:solidFill>
                <a:latin typeface="Times New Roman"/>
                <a:ea typeface="Times New Roman"/>
                <a:cs typeface="Times New Roman"/>
                <a:sym typeface="Times New Roman"/>
              </a:rPr>
              <a:t>Software that is commissioned by </a:t>
            </a:r>
            <a:r>
              <a:rPr b="1" i="0" lang="en" u="none" cap="none" strike="noStrike">
                <a:solidFill>
                  <a:schemeClr val="dk2"/>
                </a:solidFill>
                <a:latin typeface="Times New Roman"/>
                <a:ea typeface="Times New Roman"/>
                <a:cs typeface="Times New Roman"/>
                <a:sym typeface="Times New Roman"/>
              </a:rPr>
              <a:t>a specific customer </a:t>
            </a:r>
            <a:r>
              <a:rPr b="0" i="0" lang="en" u="none" cap="none" strike="noStrike">
                <a:solidFill>
                  <a:schemeClr val="dk2"/>
                </a:solidFill>
                <a:latin typeface="Times New Roman"/>
                <a:ea typeface="Times New Roman"/>
                <a:cs typeface="Times New Roman"/>
                <a:sym typeface="Times New Roman"/>
              </a:rPr>
              <a:t>to meet their own needs. </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 u="none" cap="none" strike="noStrike">
                <a:solidFill>
                  <a:schemeClr val="dk2"/>
                </a:solidFill>
                <a:latin typeface="Times New Roman"/>
                <a:ea typeface="Times New Roman"/>
                <a:cs typeface="Times New Roman"/>
                <a:sym typeface="Times New Roman"/>
              </a:rPr>
              <a:t>Examples – embedded control systems, air traffic control software, traffic monitoring systems.</a:t>
            </a:r>
            <a:endParaRPr/>
          </a:p>
        </p:txBody>
      </p:sp>
      <p:sp>
        <p:nvSpPr>
          <p:cNvPr id="131" name="Google Shape;131;p24"/>
          <p:cNvSpPr txBox="1"/>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 sz="2400" u="none">
                <a:solidFill>
                  <a:srgbClr val="262626"/>
                </a:solidFill>
                <a:latin typeface="Impact"/>
                <a:ea typeface="Impact"/>
                <a:cs typeface="Impact"/>
                <a:sym typeface="Impact"/>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457200" y="205978"/>
            <a:ext cx="7292975" cy="85725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 sz="3800" u="none">
                <a:solidFill>
                  <a:srgbClr val="262626"/>
                </a:solidFill>
                <a:latin typeface="Impact"/>
                <a:ea typeface="Impact"/>
                <a:cs typeface="Impact"/>
                <a:sym typeface="Impact"/>
              </a:rPr>
              <a:t>Why Software is Important?</a:t>
            </a:r>
            <a:endParaRPr sz="3800"/>
          </a:p>
        </p:txBody>
      </p:sp>
      <p:sp>
        <p:nvSpPr>
          <p:cNvPr id="137" name="Google Shape;137;p25"/>
          <p:cNvSpPr txBox="1"/>
          <p:nvPr>
            <p:ph idx="1" type="body"/>
          </p:nvPr>
        </p:nvSpPr>
        <p:spPr>
          <a:xfrm>
            <a:off x="228600" y="1200150"/>
            <a:ext cx="8839200" cy="3394471"/>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 sz="2400" u="none" cap="none" strike="noStrike">
                <a:solidFill>
                  <a:schemeClr val="dk2"/>
                </a:solidFill>
                <a:latin typeface="Times New Roman"/>
                <a:ea typeface="Times New Roman"/>
                <a:cs typeface="Times New Roman"/>
                <a:sym typeface="Times New Roman"/>
              </a:rPr>
              <a:t>The economies of ALL developed nations are dependent on software.</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 sz="2400" u="none" cap="none" strike="noStrike">
                <a:solidFill>
                  <a:schemeClr val="dk2"/>
                </a:solidFill>
                <a:latin typeface="Times New Roman"/>
                <a:ea typeface="Times New Roman"/>
                <a:cs typeface="Times New Roman"/>
                <a:sym typeface="Times New Roman"/>
              </a:rPr>
              <a:t>More and more systems are software controlled ( transportation, medical, telecommunications, military, industrial, entertainment,)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 sz="2400" u="none" cap="none" strike="noStrike">
                <a:solidFill>
                  <a:schemeClr val="dk2"/>
                </a:solidFill>
                <a:latin typeface="Times New Roman"/>
                <a:ea typeface="Times New Roman"/>
                <a:cs typeface="Times New Roman"/>
                <a:sym typeface="Times New Roman"/>
              </a:rPr>
              <a:t>Software engineering is concerned with theories, methods and tools for professional software development.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 sz="2400" u="none" cap="none" strike="noStrike">
                <a:solidFill>
                  <a:schemeClr val="dk2"/>
                </a:solidFill>
                <a:latin typeface="Times New Roman"/>
                <a:ea typeface="Times New Roman"/>
                <a:cs typeface="Times New Roman"/>
                <a:sym typeface="Times New Roman"/>
              </a:rPr>
              <a:t>Expenditure on software represents a </a:t>
            </a:r>
            <a:br>
              <a:rPr b="0" i="0" lang="en" sz="2400" u="none" cap="none" strike="noStrike">
                <a:solidFill>
                  <a:schemeClr val="dk2"/>
                </a:solidFill>
                <a:latin typeface="Times New Roman"/>
                <a:ea typeface="Times New Roman"/>
                <a:cs typeface="Times New Roman"/>
                <a:sym typeface="Times New Roman"/>
              </a:rPr>
            </a:br>
            <a:r>
              <a:rPr b="0" i="0" lang="en" sz="2400" u="none" cap="none" strike="noStrike">
                <a:solidFill>
                  <a:schemeClr val="dk2"/>
                </a:solidFill>
                <a:latin typeface="Times New Roman"/>
                <a:ea typeface="Times New Roman"/>
                <a:cs typeface="Times New Roman"/>
                <a:sym typeface="Times New Roman"/>
              </a:rPr>
              <a:t>significant fraction of GNP in all developed countries.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57200" y="205978"/>
            <a:ext cx="7292975" cy="8572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 sz="3800" u="none">
                <a:solidFill>
                  <a:srgbClr val="262626"/>
                </a:solidFill>
                <a:latin typeface="Impact"/>
                <a:ea typeface="Impact"/>
                <a:cs typeface="Impact"/>
                <a:sym typeface="Impact"/>
              </a:rPr>
              <a:t>Software costs</a:t>
            </a:r>
            <a:endParaRPr sz="3800"/>
          </a:p>
        </p:txBody>
      </p:sp>
      <p:sp>
        <p:nvSpPr>
          <p:cNvPr id="143" name="Google Shape;143;p26"/>
          <p:cNvSpPr txBox="1"/>
          <p:nvPr>
            <p:ph idx="1" type="body"/>
          </p:nvPr>
        </p:nvSpPr>
        <p:spPr>
          <a:xfrm>
            <a:off x="457200" y="1200150"/>
            <a:ext cx="8229600" cy="3394471"/>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 sz="2400" u="none" cap="none" strike="noStrike">
                <a:solidFill>
                  <a:schemeClr val="dk2"/>
                </a:solidFill>
                <a:latin typeface="Times New Roman"/>
                <a:ea typeface="Times New Roman"/>
                <a:cs typeface="Times New Roman"/>
                <a:sym typeface="Times New Roman"/>
              </a:rPr>
              <a:t>Software costs often dominate computer system costs. The costs of software on a PC are often greater than the hardware cost.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 sz="2400" u="none" cap="none" strike="noStrike">
                <a:solidFill>
                  <a:schemeClr val="dk2"/>
                </a:solidFill>
                <a:latin typeface="Times New Roman"/>
                <a:ea typeface="Times New Roman"/>
                <a:cs typeface="Times New Roman"/>
                <a:sym typeface="Times New Roman"/>
              </a:rPr>
              <a:t>Software costs </a:t>
            </a:r>
            <a:r>
              <a:rPr b="1" i="0" lang="en" sz="2400" u="none" cap="none" strike="noStrike">
                <a:solidFill>
                  <a:srgbClr val="AD0101"/>
                </a:solidFill>
                <a:latin typeface="Times New Roman"/>
                <a:ea typeface="Times New Roman"/>
                <a:cs typeface="Times New Roman"/>
                <a:sym typeface="Times New Roman"/>
              </a:rPr>
              <a:t>more to maintain </a:t>
            </a:r>
            <a:r>
              <a:rPr b="0" i="0" lang="en" sz="2400" u="none" cap="none" strike="noStrike">
                <a:solidFill>
                  <a:schemeClr val="dk2"/>
                </a:solidFill>
                <a:latin typeface="Times New Roman"/>
                <a:ea typeface="Times New Roman"/>
                <a:cs typeface="Times New Roman"/>
                <a:sym typeface="Times New Roman"/>
              </a:rPr>
              <a:t>than it does to develop. For systems with a long life, maintenance costs may be several times development costs.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 sz="2400" u="none" cap="none" strike="noStrike">
                <a:solidFill>
                  <a:schemeClr val="dk2"/>
                </a:solidFill>
                <a:latin typeface="Times New Roman"/>
                <a:ea typeface="Times New Roman"/>
                <a:cs typeface="Times New Roman"/>
                <a:sym typeface="Times New Roman"/>
              </a:rPr>
              <a:t>Software engineering is concerned with cost-effective software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838200" y="514350"/>
            <a:ext cx="5867400" cy="53220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900"/>
              <a:buFont typeface="Impact"/>
              <a:buNone/>
            </a:pPr>
            <a:r>
              <a:rPr b="0" i="0" lang="en" sz="3800" u="none">
                <a:solidFill>
                  <a:srgbClr val="262626"/>
                </a:solidFill>
                <a:latin typeface="Impact"/>
                <a:ea typeface="Impact"/>
                <a:cs typeface="Impact"/>
                <a:sym typeface="Impact"/>
              </a:rPr>
              <a:t>Features of Software?</a:t>
            </a:r>
            <a:endParaRPr sz="3800"/>
          </a:p>
        </p:txBody>
      </p:sp>
      <p:sp>
        <p:nvSpPr>
          <p:cNvPr id="149" name="Google Shape;149;p27"/>
          <p:cNvSpPr txBox="1"/>
          <p:nvPr>
            <p:ph idx="1" type="body"/>
          </p:nvPr>
        </p:nvSpPr>
        <p:spPr>
          <a:xfrm>
            <a:off x="381000" y="1028700"/>
            <a:ext cx="8229600" cy="34290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100"/>
              <a:buFont typeface="Arial"/>
              <a:buChar char="•"/>
            </a:pPr>
            <a:r>
              <a:rPr b="0" i="0" lang="en" sz="2100" u="none" cap="none" strike="noStrike">
                <a:solidFill>
                  <a:schemeClr val="dk2"/>
                </a:solidFill>
                <a:latin typeface="Times New Roman"/>
                <a:ea typeface="Times New Roman"/>
                <a:cs typeface="Times New Roman"/>
                <a:sym typeface="Times New Roman"/>
              </a:rPr>
              <a:t>Its characteristics that make it different from other things human being build.</a:t>
            </a:r>
            <a:endParaRPr/>
          </a:p>
          <a:p>
            <a:pPr indent="-273050" lvl="0" marL="273050" marR="0" rtl="0" algn="l">
              <a:lnSpc>
                <a:spcPct val="90000"/>
              </a:lnSpc>
              <a:spcBef>
                <a:spcPts val="420"/>
              </a:spcBef>
              <a:spcAft>
                <a:spcPts val="0"/>
              </a:spcAft>
              <a:buClr>
                <a:schemeClr val="accent1"/>
              </a:buClr>
              <a:buSzPts val="2100"/>
              <a:buFont typeface="Arial"/>
              <a:buNone/>
            </a:pPr>
            <a:r>
              <a:rPr b="0" i="0" lang="en" sz="2100" u="none" cap="none" strike="noStrike">
                <a:solidFill>
                  <a:schemeClr val="dk2"/>
                </a:solidFill>
                <a:latin typeface="Times New Roman"/>
                <a:ea typeface="Times New Roman"/>
                <a:cs typeface="Times New Roman"/>
                <a:sym typeface="Times New Roman"/>
              </a:rPr>
              <a:t>Features of such logical system: </a:t>
            </a:r>
            <a:endParaRPr/>
          </a:p>
          <a:p>
            <a:pPr indent="-273050" lvl="0" marL="273050" marR="0" rtl="0" algn="l">
              <a:lnSpc>
                <a:spcPct val="90000"/>
              </a:lnSpc>
              <a:spcBef>
                <a:spcPts val="420"/>
              </a:spcBef>
              <a:spcAft>
                <a:spcPts val="0"/>
              </a:spcAft>
              <a:buClr>
                <a:schemeClr val="accent1"/>
              </a:buClr>
              <a:buSzPts val="2100"/>
              <a:buFont typeface="Arial"/>
              <a:buChar char="•"/>
            </a:pPr>
            <a:r>
              <a:rPr b="0" i="0" lang="en" sz="2100" u="none" cap="none" strike="noStrike">
                <a:solidFill>
                  <a:schemeClr val="dk2"/>
                </a:solidFill>
                <a:latin typeface="Times New Roman"/>
                <a:ea typeface="Times New Roman"/>
                <a:cs typeface="Times New Roman"/>
                <a:sym typeface="Times New Roman"/>
              </a:rPr>
              <a:t>Software is developed or </a:t>
            </a:r>
            <a:r>
              <a:rPr b="0" i="0" lang="en" sz="2100" u="none" cap="none" strike="noStrike">
                <a:solidFill>
                  <a:srgbClr val="AD0101"/>
                </a:solidFill>
                <a:latin typeface="Times New Roman"/>
                <a:ea typeface="Times New Roman"/>
                <a:cs typeface="Times New Roman"/>
                <a:sym typeface="Times New Roman"/>
              </a:rPr>
              <a:t>engineered</a:t>
            </a:r>
            <a:r>
              <a:rPr b="0" i="0" lang="en" sz="2100" u="none" cap="none" strike="noStrike">
                <a:solidFill>
                  <a:schemeClr val="dk2"/>
                </a:solidFill>
                <a:latin typeface="Times New Roman"/>
                <a:ea typeface="Times New Roman"/>
                <a:cs typeface="Times New Roman"/>
                <a:sym typeface="Times New Roman"/>
              </a:rPr>
              <a:t>, it is not manufactured in the classical sense which has quality problem.</a:t>
            </a:r>
            <a:endParaRPr/>
          </a:p>
          <a:p>
            <a:pPr indent="-273050" lvl="0" marL="273050" marR="0" rtl="0" algn="l">
              <a:lnSpc>
                <a:spcPct val="90000"/>
              </a:lnSpc>
              <a:spcBef>
                <a:spcPts val="420"/>
              </a:spcBef>
              <a:spcAft>
                <a:spcPts val="0"/>
              </a:spcAft>
              <a:buClr>
                <a:schemeClr val="accent1"/>
              </a:buClr>
              <a:buSzPts val="2100"/>
              <a:buFont typeface="Arial"/>
              <a:buChar char="•"/>
            </a:pPr>
            <a:r>
              <a:rPr b="0" i="0" lang="en" sz="2100" u="none" cap="none" strike="noStrike">
                <a:solidFill>
                  <a:schemeClr val="dk2"/>
                </a:solidFill>
                <a:latin typeface="Times New Roman"/>
                <a:ea typeface="Times New Roman"/>
                <a:cs typeface="Times New Roman"/>
                <a:sym typeface="Times New Roman"/>
              </a:rPr>
              <a:t>Software </a:t>
            </a:r>
            <a:r>
              <a:rPr b="0" i="0" lang="en" sz="2100" u="none" cap="none" strike="noStrike">
                <a:solidFill>
                  <a:srgbClr val="AD0101"/>
                </a:solidFill>
                <a:latin typeface="Times New Roman"/>
                <a:ea typeface="Times New Roman"/>
                <a:cs typeface="Times New Roman"/>
                <a:sym typeface="Times New Roman"/>
              </a:rPr>
              <a:t>doesn't "wear out.” </a:t>
            </a:r>
            <a:r>
              <a:rPr b="0" i="0" lang="en" sz="2100" u="none" cap="none" strike="noStrike">
                <a:solidFill>
                  <a:schemeClr val="dk2"/>
                </a:solidFill>
                <a:latin typeface="Times New Roman"/>
                <a:ea typeface="Times New Roman"/>
                <a:cs typeface="Times New Roman"/>
                <a:sym typeface="Times New Roman"/>
              </a:rPr>
              <a:t>but it deteriorates </a:t>
            </a:r>
            <a:r>
              <a:rPr b="0" i="0" lang="en" sz="1600" u="none" cap="none" strike="noStrike">
                <a:solidFill>
                  <a:schemeClr val="dk2"/>
                </a:solidFill>
                <a:latin typeface="Times New Roman"/>
                <a:ea typeface="Times New Roman"/>
                <a:cs typeface="Times New Roman"/>
                <a:sym typeface="Times New Roman"/>
              </a:rPr>
              <a:t>(due to change). </a:t>
            </a:r>
            <a:endParaRPr sz="2100"/>
          </a:p>
          <a:p>
            <a:pPr indent="0" lvl="0" marL="273050" marR="0" rtl="0" algn="l">
              <a:lnSpc>
                <a:spcPct val="90000"/>
              </a:lnSpc>
              <a:spcBef>
                <a:spcPts val="420"/>
              </a:spcBef>
              <a:spcAft>
                <a:spcPts val="0"/>
              </a:spcAft>
              <a:buNone/>
            </a:pPr>
            <a:r>
              <a:t/>
            </a:r>
            <a:endParaRPr sz="2100"/>
          </a:p>
          <a:p>
            <a:pPr indent="-273050" lvl="0" marL="273050" marR="0" rtl="0" algn="l">
              <a:lnSpc>
                <a:spcPct val="90000"/>
              </a:lnSpc>
              <a:spcBef>
                <a:spcPts val="420"/>
              </a:spcBef>
              <a:spcAft>
                <a:spcPts val="0"/>
              </a:spcAft>
              <a:buClr>
                <a:schemeClr val="accent1"/>
              </a:buClr>
              <a:buSzPts val="2100"/>
              <a:buFont typeface="Arial"/>
              <a:buChar char="•"/>
            </a:pPr>
            <a:r>
              <a:rPr b="0" i="0" lang="en" sz="2100" u="none" cap="none" strike="noStrike">
                <a:solidFill>
                  <a:schemeClr val="dk2"/>
                </a:solidFill>
                <a:latin typeface="Times New Roman"/>
                <a:ea typeface="Times New Roman"/>
                <a:cs typeface="Times New Roman"/>
                <a:sym typeface="Times New Roman"/>
              </a:rPr>
              <a:t>Although the industry is moving toward component-based construction (e.g. standard screws and off-the-shelf integrated circuits), most software continues to be </a:t>
            </a:r>
            <a:r>
              <a:rPr b="0" i="0" lang="en" sz="2100" u="none" cap="none" strike="noStrike">
                <a:solidFill>
                  <a:schemeClr val="accent1"/>
                </a:solidFill>
                <a:latin typeface="Times New Roman"/>
                <a:ea typeface="Times New Roman"/>
                <a:cs typeface="Times New Roman"/>
                <a:sym typeface="Times New Roman"/>
              </a:rPr>
              <a:t>custom-built. </a:t>
            </a:r>
            <a:endParaRPr/>
          </a:p>
        </p:txBody>
      </p:sp>
      <p:sp>
        <p:nvSpPr>
          <p:cNvPr id="150" name="Google Shape;150;p27"/>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05150" y="479600"/>
            <a:ext cx="5011800" cy="6363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5400"/>
              <a:buFont typeface="Impact"/>
              <a:buNone/>
            </a:pPr>
            <a:r>
              <a:rPr b="0" i="0" lang="en" sz="3800" u="none">
                <a:solidFill>
                  <a:srgbClr val="262626"/>
                </a:solidFill>
                <a:latin typeface="Impact"/>
                <a:ea typeface="Impact"/>
                <a:cs typeface="Impact"/>
                <a:sym typeface="Impact"/>
              </a:rPr>
              <a:t>Software Applications</a:t>
            </a:r>
            <a:endParaRPr sz="3800"/>
          </a:p>
        </p:txBody>
      </p:sp>
      <p:sp>
        <p:nvSpPr>
          <p:cNvPr id="157" name="Google Shape;157;p28"/>
          <p:cNvSpPr txBox="1"/>
          <p:nvPr>
            <p:ph idx="1" type="body"/>
          </p:nvPr>
        </p:nvSpPr>
        <p:spPr>
          <a:xfrm>
            <a:off x="-19050" y="1257300"/>
            <a:ext cx="9144000" cy="3600450"/>
          </a:xfrm>
          <a:prstGeom prst="rect">
            <a:avLst/>
          </a:prstGeom>
          <a:noFill/>
          <a:ln>
            <a:noFill/>
          </a:ln>
        </p:spPr>
        <p:txBody>
          <a:bodyPr anchorCtr="0" anchor="ctr" bIns="44450" lIns="90475" spcFirstLastPara="1" rIns="90475" wrap="square" tIns="44450">
            <a:noAutofit/>
          </a:bodyPr>
          <a:lstStyle/>
          <a:p>
            <a:pPr indent="-273050" lvl="0" marL="273050" marR="0" rtl="0" algn="l">
              <a:lnSpc>
                <a:spcPct val="90000"/>
              </a:lnSpc>
              <a:spcBef>
                <a:spcPts val="0"/>
              </a:spcBef>
              <a:spcAft>
                <a:spcPts val="0"/>
              </a:spcAft>
              <a:buClr>
                <a:schemeClr val="accent1"/>
              </a:buClr>
              <a:buSzPts val="1900"/>
              <a:buFont typeface="Arial"/>
              <a:buChar char="•"/>
            </a:pPr>
            <a:r>
              <a:rPr b="0" i="0" lang="en" sz="1900" u="none" cap="none" strike="noStrike">
                <a:solidFill>
                  <a:schemeClr val="folHlink"/>
                </a:solidFill>
                <a:latin typeface="Times New Roman"/>
                <a:ea typeface="Times New Roman"/>
                <a:cs typeface="Times New Roman"/>
                <a:sym typeface="Times New Roman"/>
              </a:rPr>
              <a:t>1. System software: </a:t>
            </a:r>
            <a:r>
              <a:rPr b="0" i="0" lang="en" sz="1900" u="none" cap="none" strike="noStrike">
                <a:solidFill>
                  <a:schemeClr val="dk2"/>
                </a:solidFill>
                <a:latin typeface="Times New Roman"/>
                <a:ea typeface="Times New Roman"/>
                <a:cs typeface="Times New Roman"/>
                <a:sym typeface="Times New Roman"/>
              </a:rPr>
              <a:t>such as compilers, editors, file management utilities</a:t>
            </a:r>
            <a:endParaRPr/>
          </a:p>
          <a:p>
            <a:pPr indent="-273050" lvl="0" marL="273050" marR="0" rtl="0" algn="l">
              <a:lnSpc>
                <a:spcPct val="90000"/>
              </a:lnSpc>
              <a:spcBef>
                <a:spcPts val="380"/>
              </a:spcBef>
              <a:spcAft>
                <a:spcPts val="0"/>
              </a:spcAft>
              <a:buClr>
                <a:schemeClr val="accent1"/>
              </a:buClr>
              <a:buSzPts val="1900"/>
              <a:buFont typeface="Arial"/>
              <a:buChar char="•"/>
            </a:pPr>
            <a:r>
              <a:rPr b="0" i="0" lang="en" sz="1900" u="none" cap="none" strike="noStrike">
                <a:solidFill>
                  <a:schemeClr val="folHlink"/>
                </a:solidFill>
                <a:latin typeface="Times New Roman"/>
                <a:ea typeface="Times New Roman"/>
                <a:cs typeface="Times New Roman"/>
                <a:sym typeface="Times New Roman"/>
              </a:rPr>
              <a:t>2. Application software</a:t>
            </a:r>
            <a:r>
              <a:rPr b="1" i="0" lang="en" sz="1900" u="none" cap="none" strike="noStrike">
                <a:solidFill>
                  <a:schemeClr val="dk2"/>
                </a:solidFill>
                <a:latin typeface="Times New Roman"/>
                <a:ea typeface="Times New Roman"/>
                <a:cs typeface="Times New Roman"/>
                <a:sym typeface="Times New Roman"/>
              </a:rPr>
              <a:t>: </a:t>
            </a:r>
            <a:r>
              <a:rPr b="0" i="0" lang="en" sz="1900" u="none" cap="none" strike="noStrike">
                <a:solidFill>
                  <a:schemeClr val="dk2"/>
                </a:solidFill>
                <a:latin typeface="Times New Roman"/>
                <a:ea typeface="Times New Roman"/>
                <a:cs typeface="Times New Roman"/>
                <a:sym typeface="Times New Roman"/>
              </a:rPr>
              <a:t>stand-alone programs for specific needs.  </a:t>
            </a:r>
            <a:endParaRPr/>
          </a:p>
          <a:p>
            <a:pPr indent="-273050" lvl="0" marL="273050" marR="0" rtl="0" algn="l">
              <a:lnSpc>
                <a:spcPct val="90000"/>
              </a:lnSpc>
              <a:spcBef>
                <a:spcPts val="380"/>
              </a:spcBef>
              <a:spcAft>
                <a:spcPts val="0"/>
              </a:spcAft>
              <a:buClr>
                <a:schemeClr val="accent1"/>
              </a:buClr>
              <a:buSzPts val="1900"/>
              <a:buFont typeface="Arial"/>
              <a:buChar char="•"/>
            </a:pPr>
            <a:r>
              <a:rPr b="0" i="0" lang="en" sz="1900" u="none" cap="none" strike="noStrike">
                <a:solidFill>
                  <a:schemeClr val="folHlink"/>
                </a:solidFill>
                <a:latin typeface="Times New Roman"/>
                <a:ea typeface="Times New Roman"/>
                <a:cs typeface="Times New Roman"/>
                <a:sym typeface="Times New Roman"/>
              </a:rPr>
              <a:t>3. Engineering/scientific software: </a:t>
            </a:r>
            <a:r>
              <a:rPr b="0" i="0" lang="en" sz="1900" u="none" cap="none" strike="noStrike">
                <a:solidFill>
                  <a:schemeClr val="dk2"/>
                </a:solidFill>
                <a:latin typeface="Times New Roman"/>
                <a:ea typeface="Times New Roman"/>
                <a:cs typeface="Times New Roman"/>
                <a:sym typeface="Times New Roman"/>
              </a:rPr>
              <a:t>Characterized by “number crunching”algorithms. such as automotive stress analysis, molecular biology, orbital dynamics etc </a:t>
            </a:r>
            <a:endParaRPr/>
          </a:p>
          <a:p>
            <a:pPr indent="-273050" lvl="0" marL="273050" marR="0" rtl="0" algn="l">
              <a:lnSpc>
                <a:spcPct val="90000"/>
              </a:lnSpc>
              <a:spcBef>
                <a:spcPts val="380"/>
              </a:spcBef>
              <a:spcAft>
                <a:spcPts val="0"/>
              </a:spcAft>
              <a:buClr>
                <a:schemeClr val="accent1"/>
              </a:buClr>
              <a:buSzPts val="1900"/>
              <a:buFont typeface="Arial"/>
              <a:buChar char="•"/>
            </a:pPr>
            <a:r>
              <a:rPr b="0" i="0" lang="en" sz="1900" u="none" cap="none" strike="noStrike">
                <a:solidFill>
                  <a:schemeClr val="folHlink"/>
                </a:solidFill>
                <a:latin typeface="Times New Roman"/>
                <a:ea typeface="Times New Roman"/>
                <a:cs typeface="Times New Roman"/>
                <a:sym typeface="Times New Roman"/>
              </a:rPr>
              <a:t>4. Embedded software </a:t>
            </a:r>
            <a:r>
              <a:rPr b="0" i="0" lang="en" sz="1900" u="none" cap="none" strike="noStrike">
                <a:solidFill>
                  <a:schemeClr val="dk2"/>
                </a:solidFill>
                <a:latin typeface="Times New Roman"/>
                <a:ea typeface="Times New Roman"/>
                <a:cs typeface="Times New Roman"/>
                <a:sym typeface="Times New Roman"/>
              </a:rPr>
              <a:t>resides within a product or system. (key pad control of a microwave oven, digital function of dashboard display in a car)</a:t>
            </a:r>
            <a:endParaRPr/>
          </a:p>
          <a:p>
            <a:pPr indent="-273050" lvl="0" marL="273050" marR="0" rtl="0" algn="l">
              <a:lnSpc>
                <a:spcPct val="90000"/>
              </a:lnSpc>
              <a:spcBef>
                <a:spcPts val="380"/>
              </a:spcBef>
              <a:spcAft>
                <a:spcPts val="0"/>
              </a:spcAft>
              <a:buClr>
                <a:schemeClr val="accent1"/>
              </a:buClr>
              <a:buSzPts val="1900"/>
              <a:buFont typeface="Arial"/>
              <a:buChar char="•"/>
            </a:pPr>
            <a:r>
              <a:rPr b="0" i="0" lang="en" sz="1900" u="none" cap="none" strike="noStrike">
                <a:solidFill>
                  <a:schemeClr val="folHlink"/>
                </a:solidFill>
                <a:latin typeface="Times New Roman"/>
                <a:ea typeface="Times New Roman"/>
                <a:cs typeface="Times New Roman"/>
                <a:sym typeface="Times New Roman"/>
              </a:rPr>
              <a:t>5. Product-line software </a:t>
            </a:r>
            <a:r>
              <a:rPr b="0" i="0" lang="en" sz="1900" u="none" cap="none" strike="noStrike">
                <a:solidFill>
                  <a:schemeClr val="dk2"/>
                </a:solidFill>
                <a:latin typeface="Times New Roman"/>
                <a:ea typeface="Times New Roman"/>
                <a:cs typeface="Times New Roman"/>
                <a:sym typeface="Times New Roman"/>
              </a:rPr>
              <a:t>focus on a limited marketplace to address mass consumer market. (word processing, graphics, database management)</a:t>
            </a:r>
            <a:endParaRPr/>
          </a:p>
          <a:p>
            <a:pPr indent="-273050" lvl="0" marL="273050" marR="0" rtl="0" algn="l">
              <a:lnSpc>
                <a:spcPct val="90000"/>
              </a:lnSpc>
              <a:spcBef>
                <a:spcPts val="380"/>
              </a:spcBef>
              <a:spcAft>
                <a:spcPts val="0"/>
              </a:spcAft>
              <a:buClr>
                <a:schemeClr val="accent1"/>
              </a:buClr>
              <a:buSzPts val="1900"/>
              <a:buFont typeface="Arial"/>
              <a:buChar char="•"/>
            </a:pPr>
            <a:r>
              <a:rPr b="0" i="0" lang="en" sz="1900" u="none" cap="none" strike="noStrike">
                <a:solidFill>
                  <a:schemeClr val="folHlink"/>
                </a:solidFill>
                <a:latin typeface="Times New Roman"/>
                <a:ea typeface="Times New Roman"/>
                <a:cs typeface="Times New Roman"/>
                <a:sym typeface="Times New Roman"/>
              </a:rPr>
              <a:t>6. WebApps </a:t>
            </a:r>
            <a:r>
              <a:rPr b="0" i="0" lang="en" sz="1900" u="none" cap="none" strike="noStrike">
                <a:solidFill>
                  <a:schemeClr val="dk2"/>
                </a:solidFill>
                <a:latin typeface="Times New Roman"/>
                <a:ea typeface="Times New Roman"/>
                <a:cs typeface="Times New Roman"/>
                <a:sym typeface="Times New Roman"/>
              </a:rPr>
              <a:t>(Web applications) network centric software. As web 2.0 emerges, more sophisticated computing environments is supported integrated with remote database and business applications. </a:t>
            </a:r>
            <a:endParaRPr/>
          </a:p>
          <a:p>
            <a:pPr indent="-273050" lvl="0" marL="273050" marR="0" rtl="0" algn="l">
              <a:lnSpc>
                <a:spcPct val="90000"/>
              </a:lnSpc>
              <a:spcBef>
                <a:spcPts val="380"/>
              </a:spcBef>
              <a:spcAft>
                <a:spcPts val="0"/>
              </a:spcAft>
              <a:buClr>
                <a:schemeClr val="accent1"/>
              </a:buClr>
              <a:buSzPts val="1900"/>
              <a:buFont typeface="Arial"/>
              <a:buChar char="•"/>
            </a:pPr>
            <a:r>
              <a:rPr b="0" i="0" lang="en" sz="1900" u="none" cap="none" strike="noStrike">
                <a:solidFill>
                  <a:schemeClr val="folHlink"/>
                </a:solidFill>
                <a:latin typeface="Times New Roman"/>
                <a:ea typeface="Times New Roman"/>
                <a:cs typeface="Times New Roman"/>
                <a:sym typeface="Times New Roman"/>
              </a:rPr>
              <a:t>7. AI </a:t>
            </a:r>
            <a:r>
              <a:rPr b="0" i="0" lang="en" sz="1900" u="none" cap="none" strike="noStrike">
                <a:solidFill>
                  <a:schemeClr val="dk2"/>
                </a:solidFill>
                <a:latin typeface="Times New Roman"/>
                <a:ea typeface="Times New Roman"/>
                <a:cs typeface="Times New Roman"/>
                <a:sym typeface="Times New Roman"/>
              </a:rPr>
              <a:t>software uses non-numerical algorithm to solve complex problem. Robotics, expert system, pattern recognition game playing</a:t>
            </a:r>
            <a:endParaRPr/>
          </a:p>
        </p:txBody>
      </p:sp>
      <p:sp>
        <p:nvSpPr>
          <p:cNvPr id="158" name="Google Shape;158;p28"/>
          <p:cNvSpPr txBox="1"/>
          <p:nvPr/>
        </p:nvSpPr>
        <p:spPr>
          <a:xfrm>
            <a:off x="7620000" y="4266009"/>
            <a:ext cx="762000" cy="27384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 sz="1000" u="none">
                <a:solidFill>
                  <a:schemeClr val="dk1"/>
                </a:solidFill>
                <a:latin typeface="Helvetica Neue"/>
                <a:ea typeface="Helvetica Neue"/>
                <a:cs typeface="Helvetica Neue"/>
                <a:sym typeface="Helvetica Neue"/>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nvSpPr>
        <p:spPr>
          <a:xfrm>
            <a:off x="685800" y="3073375"/>
            <a:ext cx="7772400" cy="197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 sz="2400" u="none">
                <a:solidFill>
                  <a:schemeClr val="dk1"/>
                </a:solidFill>
                <a:latin typeface="Times New Roman"/>
                <a:ea typeface="Times New Roman"/>
                <a:cs typeface="Times New Roman"/>
                <a:sym typeface="Times New Roman"/>
              </a:rPr>
              <a:t>The IEEE definition:</a:t>
            </a:r>
            <a:endParaRPr/>
          </a:p>
          <a:p>
            <a:pPr indent="0" lvl="1" marL="457200" marR="0" rtl="0" algn="l">
              <a:lnSpc>
                <a:spcPct val="100000"/>
              </a:lnSpc>
              <a:spcBef>
                <a:spcPts val="300"/>
              </a:spcBef>
              <a:spcAft>
                <a:spcPts val="0"/>
              </a:spcAft>
              <a:buClr>
                <a:schemeClr val="dk1"/>
              </a:buClr>
              <a:buSzPts val="2400"/>
              <a:buFont typeface="Times New Roman"/>
              <a:buNone/>
            </a:pPr>
            <a:r>
              <a:rPr b="0" i="1" lang="en" sz="2400" u="none" cap="none" strike="noStrike">
                <a:solidFill>
                  <a:schemeClr val="dk1"/>
                </a:solidFill>
                <a:latin typeface="Times New Roman"/>
                <a:ea typeface="Times New Roman"/>
                <a:cs typeface="Times New Roman"/>
                <a:sym typeface="Times New Roman"/>
              </a:rPr>
              <a:t>The application of a </a:t>
            </a:r>
            <a:r>
              <a:rPr b="0" i="1" lang="en" sz="2400" u="none" cap="none" strike="noStrike">
                <a:solidFill>
                  <a:srgbClr val="AD0101"/>
                </a:solidFill>
                <a:latin typeface="Times New Roman"/>
                <a:ea typeface="Times New Roman"/>
                <a:cs typeface="Times New Roman"/>
                <a:sym typeface="Times New Roman"/>
              </a:rPr>
              <a:t>systematic, disciplined, quantifiable approach </a:t>
            </a:r>
            <a:r>
              <a:rPr b="0" i="1" lang="en" sz="2400" u="none" cap="none" strike="noStrike">
                <a:solidFill>
                  <a:schemeClr val="dk1"/>
                </a:solidFill>
                <a:latin typeface="Times New Roman"/>
                <a:ea typeface="Times New Roman"/>
                <a:cs typeface="Times New Roman"/>
                <a:sym typeface="Times New Roman"/>
              </a:rPr>
              <a:t>to the </a:t>
            </a:r>
            <a:r>
              <a:rPr b="0" i="1" lang="en" sz="2400" u="none" cap="none" strike="noStrike">
                <a:solidFill>
                  <a:srgbClr val="AD0101"/>
                </a:solidFill>
                <a:latin typeface="Times New Roman"/>
                <a:ea typeface="Times New Roman"/>
                <a:cs typeface="Times New Roman"/>
                <a:sym typeface="Times New Roman"/>
              </a:rPr>
              <a:t>development, operation, and maintenance </a:t>
            </a:r>
            <a:r>
              <a:rPr b="0" i="1" lang="en" sz="2400" u="none" cap="none" strike="noStrike">
                <a:solidFill>
                  <a:schemeClr val="dk1"/>
                </a:solidFill>
                <a:latin typeface="Times New Roman"/>
                <a:ea typeface="Times New Roman"/>
                <a:cs typeface="Times New Roman"/>
                <a:sym typeface="Times New Roman"/>
              </a:rPr>
              <a:t>of software; that is, the application of engineering to software.</a:t>
            </a:r>
            <a:endParaRPr/>
          </a:p>
        </p:txBody>
      </p:sp>
      <p:sp>
        <p:nvSpPr>
          <p:cNvPr id="164" name="Google Shape;164;p29"/>
          <p:cNvSpPr txBox="1"/>
          <p:nvPr/>
        </p:nvSpPr>
        <p:spPr>
          <a:xfrm>
            <a:off x="685800" y="1085850"/>
            <a:ext cx="75438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 sz="2400" u="none">
                <a:solidFill>
                  <a:schemeClr val="dk1"/>
                </a:solidFill>
                <a:latin typeface="Times New Roman"/>
                <a:ea typeface="Times New Roman"/>
                <a:cs typeface="Times New Roman"/>
                <a:sym typeface="Times New Roman"/>
              </a:rPr>
              <a:t>The seminal definition:</a:t>
            </a:r>
            <a:endParaRPr b="0" i="1" sz="2400" u="non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400"/>
              <a:buFont typeface="Times New Roman"/>
              <a:buNone/>
            </a:pPr>
            <a:r>
              <a:rPr i="1" lang="en" sz="2400">
                <a:solidFill>
                  <a:schemeClr val="dk1"/>
                </a:solidFill>
                <a:latin typeface="Times New Roman"/>
                <a:ea typeface="Times New Roman"/>
                <a:cs typeface="Times New Roman"/>
                <a:sym typeface="Times New Roman"/>
              </a:rPr>
              <a:t>Is </a:t>
            </a:r>
            <a:r>
              <a:rPr b="0" i="1" lang="en" sz="2400" u="none" cap="none" strike="noStrike">
                <a:solidFill>
                  <a:schemeClr val="dk1"/>
                </a:solidFill>
                <a:latin typeface="Times New Roman"/>
                <a:ea typeface="Times New Roman"/>
                <a:cs typeface="Times New Roman"/>
                <a:sym typeface="Times New Roman"/>
              </a:rPr>
              <a:t>the establishment and use of </a:t>
            </a:r>
            <a:r>
              <a:rPr b="0" i="1" lang="en" sz="2400" u="none" cap="none" strike="noStrike">
                <a:solidFill>
                  <a:srgbClr val="AD0101"/>
                </a:solidFill>
                <a:latin typeface="Times New Roman"/>
                <a:ea typeface="Times New Roman"/>
                <a:cs typeface="Times New Roman"/>
                <a:sym typeface="Times New Roman"/>
              </a:rPr>
              <a:t>sound engineering principles </a:t>
            </a:r>
            <a:r>
              <a:rPr b="0" i="1" lang="en" sz="2400" u="none" cap="none" strike="noStrike">
                <a:solidFill>
                  <a:schemeClr val="dk1"/>
                </a:solidFill>
                <a:latin typeface="Times New Roman"/>
                <a:ea typeface="Times New Roman"/>
                <a:cs typeface="Times New Roman"/>
                <a:sym typeface="Times New Roman"/>
              </a:rPr>
              <a:t>in order to obtain </a:t>
            </a:r>
            <a:r>
              <a:rPr b="0" i="1" lang="en" sz="2400" u="none" cap="none" strike="noStrike">
                <a:solidFill>
                  <a:srgbClr val="AD0101"/>
                </a:solidFill>
                <a:latin typeface="Times New Roman"/>
                <a:ea typeface="Times New Roman"/>
                <a:cs typeface="Times New Roman"/>
                <a:sym typeface="Times New Roman"/>
              </a:rPr>
              <a:t>economically</a:t>
            </a:r>
            <a:r>
              <a:rPr b="0" i="1" lang="en" sz="2400" u="none" cap="none" strike="noStrike">
                <a:solidFill>
                  <a:schemeClr val="dk1"/>
                </a:solidFill>
                <a:latin typeface="Times New Roman"/>
                <a:ea typeface="Times New Roman"/>
                <a:cs typeface="Times New Roman"/>
                <a:sym typeface="Times New Roman"/>
              </a:rPr>
              <a:t> software that is </a:t>
            </a:r>
            <a:r>
              <a:rPr b="0" i="1" lang="en" sz="2400" u="none" cap="none" strike="noStrike">
                <a:solidFill>
                  <a:srgbClr val="AD0101"/>
                </a:solidFill>
                <a:latin typeface="Times New Roman"/>
                <a:ea typeface="Times New Roman"/>
                <a:cs typeface="Times New Roman"/>
                <a:sym typeface="Times New Roman"/>
              </a:rPr>
              <a:t>reliable and works efficiently on real machines.</a:t>
            </a:r>
            <a:endParaRPr/>
          </a:p>
        </p:txBody>
      </p:sp>
      <p:sp>
        <p:nvSpPr>
          <p:cNvPr id="165" name="Google Shape;165;p29"/>
          <p:cNvSpPr txBox="1"/>
          <p:nvPr>
            <p:ph type="title"/>
          </p:nvPr>
        </p:nvSpPr>
        <p:spPr>
          <a:xfrm>
            <a:off x="152400" y="496490"/>
            <a:ext cx="8686800" cy="58935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900"/>
              <a:buFont typeface="Impact"/>
              <a:buNone/>
            </a:pPr>
            <a:r>
              <a:rPr b="0" i="0" lang="en" sz="3800" u="none">
                <a:solidFill>
                  <a:srgbClr val="262626"/>
                </a:solidFill>
                <a:latin typeface="Impact"/>
                <a:ea typeface="Impact"/>
                <a:cs typeface="Impact"/>
                <a:sym typeface="Impact"/>
              </a:rPr>
              <a:t>Software Engineering Definition</a:t>
            </a:r>
            <a:endParaRPr sz="3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