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Helvetica Neue" panose="02000503000000020004" pitchFamily="2" charset="0"/>
      <p:regular r:id="rId39"/>
      <p:bold r:id="rId40"/>
      <p:italic r:id="rId41"/>
      <p:boldItalic r:id="rId42"/>
    </p:embeddedFont>
    <p:embeddedFont>
      <p:font typeface="Impact" panose="020B0806030902050204" pitchFamily="3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208d039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208d039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208d0394e_2_8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e208d0394e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208d0394e_2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e208d0394e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208d0394e_2_10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e208d0394e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208d0394e_2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e208d0394e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208d0394e_2_1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e208d0394e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208d0394e_2_1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e208d0394e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208d0394e_0_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e208d0394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208d0394e_2_1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e208d0394e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208d0394e_2_1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e208d0394e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208d0394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208d0394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08d0394e_0_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a:t>
            </a:fld>
            <a:endParaRPr/>
          </a:p>
        </p:txBody>
      </p:sp>
      <p:sp>
        <p:nvSpPr>
          <p:cNvPr id="106" name="Google Shape;106;ge208d0394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ge208d0394e_0_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208d0394e_2_14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e208d0394e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208d0394e_2_15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e208d0394e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208d0394e_2_1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e208d0394e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208d0394e_2_17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e208d0394e_2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208d0394e_2_1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e208d0394e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208d0394e_2_1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e208d0394e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208d0394e_0_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e208d0394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208d0394e_2_18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e208d0394e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208d0394e_0_9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e208d0394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e208d0394e_2_19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e208d0394e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208d0394e_2_5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e208d0394e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208d0394e_2_2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e208d0394e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e208d0394e_0_10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e208d0394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208d0394e_2_2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e208d0394e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208d0394e_2_2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e208d0394e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150e12b6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150e12b6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150e12b6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150e12b6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208d0394e_2_6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e208d0394e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08d0394e_0_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e208d0394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08d0394e_2_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e208d0394e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208d0394e_2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e208d0394e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08d0394e_2_8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e208d0394e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208d0394e_0_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e208d0394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762000" y="514350"/>
            <a:ext cx="7543800" cy="2914650"/>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14"/>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rot="5400000">
            <a:off x="-352425" y="1628775"/>
            <a:ext cx="4057649"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body" idx="1"/>
          </p:nvPr>
        </p:nvSpPr>
        <p:spPr>
          <a:xfrm rot="5400000">
            <a:off x="3619500" y="-514349"/>
            <a:ext cx="3657600" cy="5715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15"/>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body" idx="1"/>
          </p:nvPr>
        </p:nvSpPr>
        <p:spPr>
          <a:xfrm rot="5400000">
            <a:off x="3076575" y="-1647825"/>
            <a:ext cx="2914650" cy="7239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6"/>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58952" y="3429000"/>
            <a:ext cx="6784848" cy="12001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a:spLocks noGrp="1"/>
          </p:cNvSpPr>
          <p:nvPr>
            <p:ph type="pic" idx="2"/>
          </p:nvPr>
        </p:nvSpPr>
        <p:spPr>
          <a:xfrm>
            <a:off x="777240" y="342900"/>
            <a:ext cx="7543800" cy="21717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lvl1pPr marR="0" lvl="0" algn="l" rtl="0">
              <a:spcBef>
                <a:spcPts val="640"/>
              </a:spcBef>
              <a:spcAft>
                <a:spcPts val="0"/>
              </a:spcAft>
              <a:buClr>
                <a:schemeClr val="accent1"/>
              </a:buClr>
              <a:buSzPts val="3200"/>
              <a:buFont typeface="Arial"/>
              <a:buNone/>
              <a:defRPr sz="3200">
                <a:solidFill>
                  <a:schemeClr val="dk2"/>
                </a:solidFill>
                <a:latin typeface="Times New Roman"/>
                <a:ea typeface="Times New Roman"/>
                <a:cs typeface="Times New Roman"/>
                <a:sym typeface="Times New Roman"/>
              </a:defRPr>
            </a:lvl1pPr>
            <a:lvl2pPr marR="0" lvl="1" algn="l" rtl="0">
              <a:spcBef>
                <a:spcPts val="560"/>
              </a:spcBef>
              <a:spcAft>
                <a:spcPts val="0"/>
              </a:spcAft>
              <a:buClr>
                <a:schemeClr val="accent1"/>
              </a:buClr>
              <a:buSzPts val="2800"/>
              <a:buFont typeface="Arial"/>
              <a:buNone/>
              <a:defRPr sz="2800" b="0" i="0" u="none" strike="noStrike" cap="none">
                <a:solidFill>
                  <a:schemeClr val="dk2"/>
                </a:solidFill>
                <a:latin typeface="Times New Roman"/>
                <a:ea typeface="Times New Roman"/>
                <a:cs typeface="Times New Roman"/>
                <a:sym typeface="Times New Roman"/>
              </a:defRPr>
            </a:lvl2pPr>
            <a:lvl3pPr marR="0" lvl="2" algn="l" rtl="0">
              <a:spcBef>
                <a:spcPts val="480"/>
              </a:spcBef>
              <a:spcAft>
                <a:spcPts val="0"/>
              </a:spcAft>
              <a:buClr>
                <a:schemeClr val="accent1"/>
              </a:buClr>
              <a:buSzPts val="2400"/>
              <a:buFont typeface="Arial"/>
              <a:buNone/>
              <a:defRPr sz="2400" b="0" i="0" u="none" strike="noStrike" cap="none">
                <a:solidFill>
                  <a:schemeClr val="dk2"/>
                </a:solidFill>
                <a:latin typeface="Times New Roman"/>
                <a:ea typeface="Times New Roman"/>
                <a:cs typeface="Times New Roman"/>
                <a:sym typeface="Times New Roman"/>
              </a:defRPr>
            </a:lvl3pPr>
            <a:lvl4pPr marR="0" lvl="3" algn="l" rtl="0">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4pPr>
            <a:lvl5pPr marR="0" lvl="4" algn="l" rtl="0">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5pPr>
            <a:lvl6pPr marR="0" lvl="5" algn="l" rtl="0">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6pPr>
            <a:lvl7pPr marR="0" lvl="6" algn="l" rtl="0">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7pPr>
            <a:lvl8pPr marR="0" lvl="7" algn="l" rtl="0">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8pPr>
            <a:lvl9pPr marR="0" lvl="8" algn="l" rtl="0">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Google Shape;79;p17"/>
          <p:cNvSpPr txBox="1">
            <a:spLocks noGrp="1"/>
          </p:cNvSpPr>
          <p:nvPr>
            <p:ph type="body" idx="1"/>
          </p:nvPr>
        </p:nvSpPr>
        <p:spPr>
          <a:xfrm>
            <a:off x="850392" y="2628900"/>
            <a:ext cx="7391400" cy="60364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800"/>
              <a:buNone/>
              <a:defRPr sz="18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0" name="Google Shape;80;p17"/>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8"/>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762000" y="457201"/>
            <a:ext cx="3657600" cy="2825496"/>
          </a:xfrm>
          <a:prstGeom prst="rect">
            <a:avLst/>
          </a:prstGeom>
          <a:noFill/>
          <a:ln>
            <a:noFill/>
          </a:ln>
        </p:spPr>
        <p:txBody>
          <a:bodyPr spcFirstLastPara="1" wrap="square" lIns="91425" tIns="45700" rIns="91425" bIns="45700" anchor="ctr"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95" name="Google Shape;95;p20"/>
          <p:cNvSpPr txBox="1">
            <a:spLocks noGrp="1"/>
          </p:cNvSpPr>
          <p:nvPr>
            <p:ph type="body" idx="2"/>
          </p:nvPr>
        </p:nvSpPr>
        <p:spPr>
          <a:xfrm>
            <a:off x="4648200" y="457201"/>
            <a:ext cx="3657600" cy="2825496"/>
          </a:xfrm>
          <a:prstGeom prst="rect">
            <a:avLst/>
          </a:prstGeom>
          <a:noFill/>
          <a:ln>
            <a:noFill/>
          </a:ln>
        </p:spPr>
        <p:txBody>
          <a:bodyPr spcFirstLastPara="1" wrap="square" lIns="91425" tIns="45700" rIns="91425" bIns="45700" anchor="ctr"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96" name="Google Shape;96;p20"/>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5400" b="0" i="0" u="none" strike="noStrike" cap="none">
                <a:solidFill>
                  <a:srgbClr val="262626"/>
                </a:solidFill>
                <a:latin typeface="Impact"/>
                <a:ea typeface="Impact"/>
                <a:cs typeface="Impact"/>
                <a:sym typeface="Impact"/>
              </a:defRPr>
            </a:lvl1pPr>
            <a:lvl2pPr marR="0" lvl="1" algn="l" rtl="0">
              <a:spcBef>
                <a:spcPts val="0"/>
              </a:spcBef>
              <a:spcAft>
                <a:spcPts val="0"/>
              </a:spcAft>
              <a:buSzPts val="1400"/>
              <a:buNone/>
              <a:defRPr sz="5400" b="0" i="0" u="none" strike="noStrike" cap="none">
                <a:solidFill>
                  <a:srgbClr val="262626"/>
                </a:solidFill>
                <a:latin typeface="Impact"/>
                <a:ea typeface="Impact"/>
                <a:cs typeface="Impact"/>
                <a:sym typeface="Impact"/>
              </a:defRPr>
            </a:lvl2pPr>
            <a:lvl3pPr marR="0" lvl="2" algn="l" rtl="0">
              <a:spcBef>
                <a:spcPts val="0"/>
              </a:spcBef>
              <a:spcAft>
                <a:spcPts val="0"/>
              </a:spcAft>
              <a:buSzPts val="1400"/>
              <a:buNone/>
              <a:defRPr sz="5400" b="0" i="0" u="none" strike="noStrike" cap="none">
                <a:solidFill>
                  <a:srgbClr val="262626"/>
                </a:solidFill>
                <a:latin typeface="Impact"/>
                <a:ea typeface="Impact"/>
                <a:cs typeface="Impact"/>
                <a:sym typeface="Impact"/>
              </a:defRPr>
            </a:lvl3pPr>
            <a:lvl4pPr marR="0" lvl="3" algn="l" rtl="0">
              <a:spcBef>
                <a:spcPts val="0"/>
              </a:spcBef>
              <a:spcAft>
                <a:spcPts val="0"/>
              </a:spcAft>
              <a:buSzPts val="1400"/>
              <a:buNone/>
              <a:defRPr sz="5400" b="0" i="0" u="none" strike="noStrike" cap="none">
                <a:solidFill>
                  <a:srgbClr val="262626"/>
                </a:solidFill>
                <a:latin typeface="Impact"/>
                <a:ea typeface="Impact"/>
                <a:cs typeface="Impact"/>
                <a:sym typeface="Impact"/>
              </a:defRPr>
            </a:lvl4pPr>
            <a:lvl5pPr marR="0" lvl="4" algn="l" rtl="0">
              <a:spcBef>
                <a:spcPts val="0"/>
              </a:spcBef>
              <a:spcAft>
                <a:spcPts val="0"/>
              </a:spcAft>
              <a:buSzPts val="1400"/>
              <a:buNone/>
              <a:defRPr sz="5400" b="0" i="0" u="none" strike="noStrike" cap="none">
                <a:solidFill>
                  <a:srgbClr val="262626"/>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2" name="Google Shape;52;p13"/>
          <p:cNvSpPr txBox="1">
            <a:spLocks noGrp="1"/>
          </p:cNvSpPr>
          <p:nvPr>
            <p:ph type="body" idx="1"/>
          </p:nvPr>
        </p:nvSpPr>
        <p:spPr>
          <a:xfrm>
            <a:off x="762000" y="514350"/>
            <a:ext cx="7543800" cy="2914650"/>
          </a:xfrm>
          <a:prstGeom prst="rect">
            <a:avLst/>
          </a:prstGeom>
          <a:noFill/>
          <a:ln>
            <a:noFill/>
          </a:ln>
        </p:spPr>
        <p:txBody>
          <a:bodyPr spcFirstLastPara="1" wrap="square" lIns="91425" tIns="45700" rIns="91425" bIns="45700" anchor="ctr"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2"/>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accent1"/>
              </a:buClr>
              <a:buSzPts val="2200"/>
              <a:buFont typeface="Arial"/>
              <a:buChar char="•"/>
              <a:defRPr sz="2200" b="0" i="0" u="none" strike="noStrike" cap="none">
                <a:solidFill>
                  <a:schemeClr val="dk2"/>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9pPr>
          </a:lstStyle>
          <a:p>
            <a:endParaRPr/>
          </a:p>
        </p:txBody>
      </p:sp>
      <p:sp>
        <p:nvSpPr>
          <p:cNvPr id="53" name="Google Shape;53;p13"/>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1" i="0" u="none" strike="noStrike" cap="none">
                <a:solidFill>
                  <a:srgbClr val="454545"/>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rgbClr val="454545"/>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
        <p:nvSpPr>
          <p:cNvPr id="56" name="Google Shape;56;p13"/>
          <p:cNvSpPr txBox="1"/>
          <p:nvPr/>
        </p:nvSpPr>
        <p:spPr>
          <a:xfrm>
            <a:off x="777875" y="0"/>
            <a:ext cx="7543800" cy="285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7" name="Google Shape;57;p13"/>
          <p:cNvSpPr txBox="1"/>
          <p:nvPr/>
        </p:nvSpPr>
        <p:spPr>
          <a:xfrm>
            <a:off x="777875" y="4629150"/>
            <a:ext cx="7543800" cy="20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762000" y="514350"/>
            <a:ext cx="8301300" cy="29148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 sz="3000"/>
              <a:t>SYSTEM DEVELOPMENT METHODOLOGY</a:t>
            </a:r>
            <a:endParaRPr sz="3000"/>
          </a:p>
          <a:p>
            <a:pPr marL="0" lvl="0" indent="0" algn="just" rtl="0">
              <a:lnSpc>
                <a:spcPct val="115000"/>
              </a:lnSpc>
              <a:spcBef>
                <a:spcPts val="1000"/>
              </a:spcBef>
              <a:spcAft>
                <a:spcPts val="600"/>
              </a:spcAft>
              <a:buClr>
                <a:schemeClr val="dk1"/>
              </a:buClr>
              <a:buSzPts val="1100"/>
              <a:buFont typeface="Arial"/>
              <a:buNone/>
            </a:pPr>
            <a:r>
              <a:rPr lang="en"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705612" y="265176"/>
            <a:ext cx="6781800" cy="686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800" b="0" i="0" u="none" dirty="0">
                <a:solidFill>
                  <a:srgbClr val="262626"/>
                </a:solidFill>
                <a:latin typeface="Impact"/>
                <a:ea typeface="Impact"/>
                <a:cs typeface="Impact"/>
                <a:sym typeface="Impact"/>
              </a:rPr>
              <a:t>Process Flow</a:t>
            </a:r>
            <a:endParaRPr sz="3800" dirty="0"/>
          </a:p>
        </p:txBody>
      </p:sp>
      <p:sp>
        <p:nvSpPr>
          <p:cNvPr id="167" name="Google Shape;167;p30"/>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10</a:t>
            </a:fld>
            <a:endParaRPr/>
          </a:p>
        </p:txBody>
      </p:sp>
      <p:pic>
        <p:nvPicPr>
          <p:cNvPr id="168" name="Google Shape;168;p30"/>
          <p:cNvPicPr preferRelativeResize="0"/>
          <p:nvPr/>
        </p:nvPicPr>
        <p:blipFill>
          <a:blip r:embed="rId3">
            <a:alphaModFix/>
          </a:blip>
          <a:stretch>
            <a:fillRect/>
          </a:stretch>
        </p:blipFill>
        <p:spPr>
          <a:xfrm>
            <a:off x="3840480" y="329184"/>
            <a:ext cx="4745736" cy="42838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body" idx="1"/>
          </p:nvPr>
        </p:nvSpPr>
        <p:spPr>
          <a:xfrm>
            <a:off x="533400" y="734500"/>
            <a:ext cx="7543800" cy="34290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a:solidFill>
                  <a:schemeClr val="dk2"/>
                </a:solidFill>
                <a:latin typeface="Palatino"/>
                <a:ea typeface="Palatino"/>
                <a:cs typeface="Palatino"/>
                <a:sym typeface="Palatino"/>
              </a:rPr>
              <a:t>Linear process flow executes each of the five activities in sequence. </a:t>
            </a:r>
            <a:endParaRPr/>
          </a:p>
          <a:p>
            <a:pPr marL="273050" marR="0" lvl="0" indent="-273050" algn="l" rtl="0">
              <a:lnSpc>
                <a:spcPct val="100000"/>
              </a:lnSpc>
              <a:spcBef>
                <a:spcPts val="480"/>
              </a:spcBef>
              <a:spcAft>
                <a:spcPts val="0"/>
              </a:spcAft>
              <a:buClr>
                <a:schemeClr val="accent1"/>
              </a:buClr>
              <a:buSzPts val="2400"/>
              <a:buFont typeface="Noto Sans Symbols"/>
              <a:buChar char="■"/>
            </a:pPr>
            <a:r>
              <a:rPr lang="en" sz="2400" b="0" i="0" u="none">
                <a:solidFill>
                  <a:schemeClr val="dk1"/>
                </a:solidFill>
                <a:latin typeface="Palatino"/>
                <a:ea typeface="Palatino"/>
                <a:cs typeface="Palatino"/>
                <a:sym typeface="Palatino"/>
              </a:rPr>
              <a:t>An iterative process flow repeats one or more of the activities before proceeding to the next.</a:t>
            </a:r>
            <a:endParaRPr/>
          </a:p>
          <a:p>
            <a:pPr marL="273050" marR="0" lvl="0" indent="-273050" algn="l" rtl="0">
              <a:lnSpc>
                <a:spcPct val="100000"/>
              </a:lnSpc>
              <a:spcBef>
                <a:spcPts val="480"/>
              </a:spcBef>
              <a:spcAft>
                <a:spcPts val="0"/>
              </a:spcAft>
              <a:buClr>
                <a:schemeClr val="accent1"/>
              </a:buClr>
              <a:buSzPts val="2400"/>
              <a:buFont typeface="Noto Sans Symbols"/>
              <a:buChar char="■"/>
            </a:pPr>
            <a:r>
              <a:rPr lang="en" sz="2400" b="0" i="0" u="none">
                <a:solidFill>
                  <a:schemeClr val="dk1"/>
                </a:solidFill>
                <a:latin typeface="Palatino"/>
                <a:ea typeface="Palatino"/>
                <a:cs typeface="Palatino"/>
                <a:sym typeface="Palatino"/>
              </a:rPr>
              <a:t>An evolutionary process flow executes the activities in a circular manner. Each circuit leads to a more complete version of the software. </a:t>
            </a:r>
            <a:endParaRPr/>
          </a:p>
          <a:p>
            <a:pPr marL="273050" marR="0" lvl="0" indent="-273050" algn="l" rtl="0">
              <a:lnSpc>
                <a:spcPct val="100000"/>
              </a:lnSpc>
              <a:spcBef>
                <a:spcPts val="480"/>
              </a:spcBef>
              <a:spcAft>
                <a:spcPts val="0"/>
              </a:spcAft>
              <a:buClr>
                <a:schemeClr val="accent1"/>
              </a:buClr>
              <a:buSzPts val="2400"/>
              <a:buFont typeface="Noto Sans Symbols"/>
              <a:buChar char="■"/>
            </a:pPr>
            <a:r>
              <a:rPr lang="en" sz="2400" b="0" i="0" u="none">
                <a:solidFill>
                  <a:schemeClr val="dk1"/>
                </a:solidFill>
                <a:latin typeface="Palatino"/>
                <a:ea typeface="Palatino"/>
                <a:cs typeface="Palatino"/>
                <a:sym typeface="Palatino"/>
              </a:rPr>
              <a:t>A parallel process flow executes one or more activities in parallel with other activities ( modeling for one aspect of the software in parallel with construction of another aspect of the software. </a:t>
            </a:r>
            <a:endParaRPr/>
          </a:p>
        </p:txBody>
      </p:sp>
      <p:sp>
        <p:nvSpPr>
          <p:cNvPr id="174" name="Google Shape;174;p31"/>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600" b="0" i="0" u="none">
                <a:solidFill>
                  <a:srgbClr val="262626"/>
                </a:solidFill>
                <a:latin typeface="Impact"/>
                <a:ea typeface="Impact"/>
                <a:cs typeface="Impact"/>
                <a:sym typeface="Impact"/>
              </a:rPr>
              <a:t>Identifying a Task Set</a:t>
            </a:r>
            <a:endParaRPr sz="3600"/>
          </a:p>
        </p:txBody>
      </p:sp>
      <p:sp>
        <p:nvSpPr>
          <p:cNvPr id="180" name="Google Shape;180;p32"/>
          <p:cNvSpPr txBox="1">
            <a:spLocks noGrp="1"/>
          </p:cNvSpPr>
          <p:nvPr>
            <p:ph type="body" idx="1"/>
          </p:nvPr>
        </p:nvSpPr>
        <p:spPr>
          <a:xfrm>
            <a:off x="762000" y="768350"/>
            <a:ext cx="8263800" cy="29148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a:solidFill>
                  <a:schemeClr val="dk2"/>
                </a:solidFill>
                <a:latin typeface="Palatino"/>
                <a:ea typeface="Palatino"/>
                <a:cs typeface="Palatino"/>
                <a:sym typeface="Palatino"/>
              </a:rPr>
              <a:t>Before you can proceed with the process model, a key question: what </a:t>
            </a:r>
            <a:r>
              <a:rPr lang="en" sz="2400" b="1" i="0" u="none">
                <a:solidFill>
                  <a:schemeClr val="dk2"/>
                </a:solidFill>
                <a:latin typeface="Palatino"/>
                <a:ea typeface="Palatino"/>
                <a:cs typeface="Palatino"/>
                <a:sym typeface="Palatino"/>
              </a:rPr>
              <a:t>actions</a:t>
            </a:r>
            <a:r>
              <a:rPr lang="en" sz="2400" b="0" i="0" u="none">
                <a:solidFill>
                  <a:schemeClr val="dk2"/>
                </a:solidFill>
                <a:latin typeface="Palatino"/>
                <a:ea typeface="Palatino"/>
                <a:cs typeface="Palatino"/>
                <a:sym typeface="Palatino"/>
              </a:rPr>
              <a:t> are appropriate for a framework activity given the nature of the problem, the characteristics of the people and the stakeholders? </a:t>
            </a:r>
            <a:endParaRPr/>
          </a:p>
          <a:p>
            <a:pPr marL="273050" marR="0" lvl="0" indent="-273050" algn="l" rtl="0">
              <a:lnSpc>
                <a:spcPct val="100000"/>
              </a:lnSpc>
              <a:spcBef>
                <a:spcPts val="480"/>
              </a:spcBef>
              <a:spcAft>
                <a:spcPts val="0"/>
              </a:spcAft>
              <a:buClr>
                <a:schemeClr val="accent1"/>
              </a:buClr>
              <a:buSzPts val="2400"/>
              <a:buFont typeface="Noto Sans Symbols"/>
              <a:buChar char="■"/>
            </a:pPr>
            <a:r>
              <a:rPr lang="en" sz="2400" b="0" i="0" u="none">
                <a:solidFill>
                  <a:schemeClr val="dk2"/>
                </a:solidFill>
                <a:latin typeface="Palatino"/>
                <a:ea typeface="Palatino"/>
                <a:cs typeface="Palatino"/>
                <a:sym typeface="Palatino"/>
              </a:rPr>
              <a:t>A task set defines the actual work to be done to accomplish the objectives of a software engineering action.</a:t>
            </a:r>
            <a:endParaRPr/>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a:solidFill>
                  <a:schemeClr val="folHlink"/>
                </a:solidFill>
                <a:latin typeface="Palatino"/>
                <a:ea typeface="Palatino"/>
                <a:cs typeface="Palatino"/>
                <a:sym typeface="Palatino"/>
              </a:rPr>
              <a:t>A list of the task to be accomplished</a:t>
            </a:r>
            <a:endParaRPr/>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a:solidFill>
                  <a:schemeClr val="folHlink"/>
                </a:solidFill>
                <a:latin typeface="Palatino"/>
                <a:ea typeface="Palatino"/>
                <a:cs typeface="Palatino"/>
                <a:sym typeface="Palatino"/>
              </a:rPr>
              <a:t>A list of the work products to be produced</a:t>
            </a:r>
            <a:endParaRPr/>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a:solidFill>
                  <a:schemeClr val="folHlink"/>
                </a:solidFill>
                <a:latin typeface="Palatino"/>
                <a:ea typeface="Palatino"/>
                <a:cs typeface="Palatino"/>
                <a:sym typeface="Palatino"/>
              </a:rPr>
              <a:t>A list of the quality assurance filters to be applied</a:t>
            </a:r>
            <a:endParaRPr/>
          </a:p>
        </p:txBody>
      </p:sp>
      <p:sp>
        <p:nvSpPr>
          <p:cNvPr id="181" name="Google Shape;181;p32"/>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600" b="0" i="0" u="none">
                <a:solidFill>
                  <a:srgbClr val="262626"/>
                </a:solidFill>
                <a:latin typeface="Impact"/>
                <a:ea typeface="Impact"/>
                <a:cs typeface="Impact"/>
                <a:sym typeface="Impact"/>
              </a:rPr>
              <a:t>Identifying a Task Set</a:t>
            </a:r>
            <a:endParaRPr sz="3600"/>
          </a:p>
        </p:txBody>
      </p:sp>
      <p:sp>
        <p:nvSpPr>
          <p:cNvPr id="187" name="Google Shape;187;p33"/>
          <p:cNvSpPr txBox="1">
            <a:spLocks noGrp="1"/>
          </p:cNvSpPr>
          <p:nvPr>
            <p:ph type="body" idx="1"/>
          </p:nvPr>
        </p:nvSpPr>
        <p:spPr>
          <a:xfrm>
            <a:off x="762000" y="514350"/>
            <a:ext cx="8246700" cy="33147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dirty="0">
                <a:solidFill>
                  <a:schemeClr val="dk2"/>
                </a:solidFill>
                <a:latin typeface="Palatino"/>
                <a:ea typeface="Palatino"/>
                <a:cs typeface="Palatino"/>
                <a:sym typeface="Palatino"/>
              </a:rPr>
              <a:t>For example, a small software project requested by one person with simple requirements, the communication activity might encompass little more than a phone call with the stakeholder. Therefore, the only necessary action is phone conversation, the work tasks of this action are:</a:t>
            </a:r>
            <a:endParaRPr dirty="0"/>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dirty="0">
                <a:solidFill>
                  <a:schemeClr val="folHlink"/>
                </a:solidFill>
                <a:latin typeface="Palatino"/>
                <a:ea typeface="Palatino"/>
                <a:cs typeface="Palatino"/>
                <a:sym typeface="Palatino"/>
              </a:rPr>
              <a:t>1. Make contact with stakeholder via telephone. </a:t>
            </a:r>
            <a:endParaRPr dirty="0"/>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dirty="0">
                <a:solidFill>
                  <a:schemeClr val="folHlink"/>
                </a:solidFill>
                <a:latin typeface="Palatino"/>
                <a:ea typeface="Palatino"/>
                <a:cs typeface="Palatino"/>
                <a:sym typeface="Palatino"/>
              </a:rPr>
              <a:t>2. Discuss requirements and take notes. </a:t>
            </a:r>
            <a:endParaRPr dirty="0"/>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dirty="0">
                <a:solidFill>
                  <a:schemeClr val="folHlink"/>
                </a:solidFill>
                <a:latin typeface="Palatino"/>
                <a:ea typeface="Palatino"/>
                <a:cs typeface="Palatino"/>
                <a:sym typeface="Palatino"/>
              </a:rPr>
              <a:t>3. Organize notes into a brief written statement of requirements. </a:t>
            </a:r>
            <a:endParaRPr dirty="0"/>
          </a:p>
          <a:p>
            <a:pPr marL="593725" marR="0" lvl="1" indent="-273050" algn="l" rtl="0">
              <a:lnSpc>
                <a:spcPct val="100000"/>
              </a:lnSpc>
              <a:spcBef>
                <a:spcPts val="440"/>
              </a:spcBef>
              <a:spcAft>
                <a:spcPts val="0"/>
              </a:spcAft>
              <a:buClr>
                <a:schemeClr val="accent1"/>
              </a:buClr>
              <a:buSzPts val="2200"/>
              <a:buFont typeface="Noto Sans Symbols"/>
              <a:buChar char="■"/>
            </a:pPr>
            <a:r>
              <a:rPr lang="en" sz="2200" b="0" i="0" u="none" strike="noStrike" cap="none" dirty="0">
                <a:solidFill>
                  <a:schemeClr val="folHlink"/>
                </a:solidFill>
                <a:latin typeface="Palatino"/>
                <a:ea typeface="Palatino"/>
                <a:cs typeface="Palatino"/>
                <a:sym typeface="Palatino"/>
              </a:rPr>
              <a:t>4. E-mail to stakeholder for review and approval. </a:t>
            </a:r>
            <a:endParaRPr dirty="0"/>
          </a:p>
        </p:txBody>
      </p:sp>
      <p:sp>
        <p:nvSpPr>
          <p:cNvPr id="188" name="Google Shape;188;p33"/>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762000" y="3429000"/>
            <a:ext cx="7941900" cy="120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800" b="0" i="0" u="none">
                <a:solidFill>
                  <a:srgbClr val="262626"/>
                </a:solidFill>
                <a:latin typeface="Impact"/>
                <a:ea typeface="Impact"/>
                <a:cs typeface="Impact"/>
                <a:sym typeface="Impact"/>
              </a:rPr>
              <a:t>Example of a Task Set for Elicitation</a:t>
            </a:r>
            <a:endParaRPr sz="3800"/>
          </a:p>
        </p:txBody>
      </p:sp>
      <p:sp>
        <p:nvSpPr>
          <p:cNvPr id="194" name="Google Shape;194;p34"/>
          <p:cNvSpPr txBox="1">
            <a:spLocks noGrp="1"/>
          </p:cNvSpPr>
          <p:nvPr>
            <p:ph type="body" idx="1"/>
          </p:nvPr>
        </p:nvSpPr>
        <p:spPr>
          <a:xfrm>
            <a:off x="762000" y="514350"/>
            <a:ext cx="7848600" cy="33147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a:solidFill>
                  <a:schemeClr val="dk1"/>
                </a:solidFill>
                <a:latin typeface="Palatino"/>
                <a:ea typeface="Palatino"/>
                <a:cs typeface="Palatino"/>
                <a:sym typeface="Palatino"/>
              </a:rPr>
              <a:t>The task sets for Requirements gathering action for a </a:t>
            </a:r>
            <a:r>
              <a:rPr lang="en" sz="2400" b="1" i="0" u="none">
                <a:solidFill>
                  <a:schemeClr val="dk1"/>
                </a:solidFill>
                <a:latin typeface="Palatino"/>
                <a:ea typeface="Palatino"/>
                <a:cs typeface="Palatino"/>
                <a:sym typeface="Palatino"/>
              </a:rPr>
              <a:t>simple</a:t>
            </a:r>
            <a:r>
              <a:rPr lang="en" sz="2400" b="0" i="0" u="none">
                <a:solidFill>
                  <a:schemeClr val="dk1"/>
                </a:solidFill>
                <a:latin typeface="Palatino"/>
                <a:ea typeface="Palatino"/>
                <a:cs typeface="Palatino"/>
                <a:sym typeface="Palatino"/>
              </a:rPr>
              <a:t> project may include:</a:t>
            </a:r>
            <a:endParaRPr/>
          </a:p>
          <a:p>
            <a:pPr marL="777875" marR="0" lvl="1" indent="-457200" algn="l" rtl="0">
              <a:lnSpc>
                <a:spcPct val="100000"/>
              </a:lnSpc>
              <a:spcBef>
                <a:spcPts val="440"/>
              </a:spcBef>
              <a:spcAft>
                <a:spcPts val="0"/>
              </a:spcAft>
              <a:buClr>
                <a:schemeClr val="accent1"/>
              </a:buClr>
              <a:buSzPts val="2200"/>
              <a:buFont typeface="Impact"/>
              <a:buAutoNum type="arabicPeriod"/>
            </a:pPr>
            <a:r>
              <a:rPr lang="en" sz="2200" b="0" i="0" u="none" strike="noStrike" cap="none">
                <a:solidFill>
                  <a:schemeClr val="dk1"/>
                </a:solidFill>
                <a:latin typeface="Palatino"/>
                <a:ea typeface="Palatino"/>
                <a:cs typeface="Palatino"/>
                <a:sym typeface="Palatino"/>
              </a:rPr>
              <a:t>Make a list of stakeholders for the project.</a:t>
            </a:r>
            <a:endParaRPr/>
          </a:p>
          <a:p>
            <a:pPr marL="777875" marR="0" lvl="1" indent="-457200" algn="l" rtl="0">
              <a:lnSpc>
                <a:spcPct val="100000"/>
              </a:lnSpc>
              <a:spcBef>
                <a:spcPts val="440"/>
              </a:spcBef>
              <a:spcAft>
                <a:spcPts val="0"/>
              </a:spcAft>
              <a:buClr>
                <a:schemeClr val="accent1"/>
              </a:buClr>
              <a:buSzPts val="2200"/>
              <a:buFont typeface="Impact"/>
              <a:buAutoNum type="arabicPeriod"/>
            </a:pPr>
            <a:r>
              <a:rPr lang="en" sz="2200" b="0" i="0" u="none" strike="noStrike" cap="none">
                <a:solidFill>
                  <a:schemeClr val="dk1"/>
                </a:solidFill>
                <a:latin typeface="Palatino"/>
                <a:ea typeface="Palatino"/>
                <a:cs typeface="Palatino"/>
                <a:sym typeface="Palatino"/>
              </a:rPr>
              <a:t>Invite all stakeholders to an informal meeting.</a:t>
            </a:r>
            <a:endParaRPr/>
          </a:p>
          <a:p>
            <a:pPr marL="777875" marR="0" lvl="1" indent="-457200" algn="l" rtl="0">
              <a:lnSpc>
                <a:spcPct val="100000"/>
              </a:lnSpc>
              <a:spcBef>
                <a:spcPts val="440"/>
              </a:spcBef>
              <a:spcAft>
                <a:spcPts val="0"/>
              </a:spcAft>
              <a:buClr>
                <a:schemeClr val="accent1"/>
              </a:buClr>
              <a:buSzPts val="2200"/>
              <a:buFont typeface="Impact"/>
              <a:buAutoNum type="arabicPeriod"/>
            </a:pPr>
            <a:r>
              <a:rPr lang="en" sz="2200" b="0" i="0" u="none" strike="noStrike" cap="none">
                <a:solidFill>
                  <a:schemeClr val="dk1"/>
                </a:solidFill>
                <a:latin typeface="Palatino"/>
                <a:ea typeface="Palatino"/>
                <a:cs typeface="Palatino"/>
                <a:sym typeface="Palatino"/>
              </a:rPr>
              <a:t>Ask each stakeholder to make a list of features and functions required.</a:t>
            </a:r>
            <a:endParaRPr/>
          </a:p>
          <a:p>
            <a:pPr marL="777875" marR="0" lvl="1" indent="-457200" algn="l" rtl="0">
              <a:lnSpc>
                <a:spcPct val="100000"/>
              </a:lnSpc>
              <a:spcBef>
                <a:spcPts val="440"/>
              </a:spcBef>
              <a:spcAft>
                <a:spcPts val="0"/>
              </a:spcAft>
              <a:buClr>
                <a:schemeClr val="accent1"/>
              </a:buClr>
              <a:buSzPts val="2200"/>
              <a:buFont typeface="Impact"/>
              <a:buAutoNum type="arabicPeriod"/>
            </a:pPr>
            <a:r>
              <a:rPr lang="en" sz="2200" b="0" i="0" u="none" strike="noStrike" cap="none">
                <a:solidFill>
                  <a:schemeClr val="dk1"/>
                </a:solidFill>
                <a:latin typeface="Palatino"/>
                <a:ea typeface="Palatino"/>
                <a:cs typeface="Palatino"/>
                <a:sym typeface="Palatino"/>
              </a:rPr>
              <a:t>Discuss requirements and build a final list.</a:t>
            </a:r>
            <a:endParaRPr/>
          </a:p>
          <a:p>
            <a:pPr marL="777875" marR="0" lvl="1" indent="-457200" algn="l" rtl="0">
              <a:lnSpc>
                <a:spcPct val="100000"/>
              </a:lnSpc>
              <a:spcBef>
                <a:spcPts val="440"/>
              </a:spcBef>
              <a:spcAft>
                <a:spcPts val="0"/>
              </a:spcAft>
              <a:buClr>
                <a:schemeClr val="accent1"/>
              </a:buClr>
              <a:buSzPts val="2200"/>
              <a:buFont typeface="Impact"/>
              <a:buAutoNum type="arabicPeriod"/>
            </a:pPr>
            <a:r>
              <a:rPr lang="en" sz="2200" b="0" i="0" u="none" strike="noStrike" cap="none">
                <a:solidFill>
                  <a:schemeClr val="dk1"/>
                </a:solidFill>
                <a:latin typeface="Palatino"/>
                <a:ea typeface="Palatino"/>
                <a:cs typeface="Palatino"/>
                <a:sym typeface="Palatino"/>
              </a:rPr>
              <a:t>Prioritize requirements.</a:t>
            </a:r>
            <a:endParaRPr/>
          </a:p>
          <a:p>
            <a:pPr marL="777875" marR="0" lvl="1" indent="-457200" algn="l" rtl="0">
              <a:lnSpc>
                <a:spcPct val="100000"/>
              </a:lnSpc>
              <a:spcBef>
                <a:spcPts val="440"/>
              </a:spcBef>
              <a:spcAft>
                <a:spcPts val="0"/>
              </a:spcAft>
              <a:buClr>
                <a:schemeClr val="accent1"/>
              </a:buClr>
              <a:buSzPts val="2200"/>
              <a:buFont typeface="Impact"/>
              <a:buAutoNum type="arabicPeriod"/>
            </a:pPr>
            <a:r>
              <a:rPr lang="en" sz="2200" b="0" i="0" u="none" strike="noStrike" cap="none">
                <a:solidFill>
                  <a:schemeClr val="dk1"/>
                </a:solidFill>
                <a:latin typeface="Palatino"/>
                <a:ea typeface="Palatino"/>
                <a:cs typeface="Palatino"/>
                <a:sym typeface="Palatino"/>
              </a:rPr>
              <a:t>Note areas of uncertainty. </a:t>
            </a:r>
            <a:endParaRPr/>
          </a:p>
          <a:p>
            <a:pPr marL="273050" marR="0" lvl="0" indent="-133350" algn="l" rtl="0">
              <a:spcBef>
                <a:spcPts val="440"/>
              </a:spcBef>
              <a:spcAft>
                <a:spcPts val="0"/>
              </a:spcAft>
              <a:buClr>
                <a:schemeClr val="accent1"/>
              </a:buClr>
              <a:buSzPts val="2200"/>
              <a:buFont typeface="Arial"/>
              <a:buNone/>
            </a:pPr>
            <a:endParaRPr sz="2200" b="0" i="0" u="none" strike="noStrike" cap="none">
              <a:solidFill>
                <a:schemeClr val="dk1"/>
              </a:solidFill>
              <a:latin typeface="Palatino"/>
              <a:ea typeface="Palatino"/>
              <a:cs typeface="Palatino"/>
              <a:sym typeface="Palatino"/>
            </a:endParaRPr>
          </a:p>
        </p:txBody>
      </p:sp>
      <p:sp>
        <p:nvSpPr>
          <p:cNvPr id="195" name="Google Shape;195;p34"/>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533400" y="3886200"/>
            <a:ext cx="8153400" cy="12001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4000"/>
              <a:buFont typeface="Impact"/>
              <a:buNone/>
            </a:pPr>
            <a:r>
              <a:rPr lang="en" sz="3000" b="0" i="0" u="none">
                <a:solidFill>
                  <a:srgbClr val="262626"/>
                </a:solidFill>
                <a:latin typeface="Impact"/>
                <a:ea typeface="Impact"/>
                <a:cs typeface="Impact"/>
                <a:sym typeface="Impact"/>
              </a:rPr>
              <a:t>Example of a Task Set for Elicitation</a:t>
            </a:r>
            <a:endParaRPr sz="3000"/>
          </a:p>
        </p:txBody>
      </p:sp>
      <p:sp>
        <p:nvSpPr>
          <p:cNvPr id="201" name="Google Shape;201;p35"/>
          <p:cNvSpPr txBox="1">
            <a:spLocks noGrp="1"/>
          </p:cNvSpPr>
          <p:nvPr>
            <p:ph type="body" idx="1"/>
          </p:nvPr>
        </p:nvSpPr>
        <p:spPr>
          <a:xfrm>
            <a:off x="304800" y="571500"/>
            <a:ext cx="8534400" cy="360045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a:solidFill>
                  <a:schemeClr val="dk1"/>
                </a:solidFill>
                <a:latin typeface="Palatino"/>
                <a:ea typeface="Palatino"/>
                <a:cs typeface="Palatino"/>
                <a:sym typeface="Palatino"/>
              </a:rPr>
              <a:t>The task sets for Requirements gathering action for a </a:t>
            </a:r>
            <a:r>
              <a:rPr lang="en" sz="2400" b="1" i="0" u="none">
                <a:solidFill>
                  <a:schemeClr val="dk1"/>
                </a:solidFill>
                <a:latin typeface="Palatino"/>
                <a:ea typeface="Palatino"/>
                <a:cs typeface="Palatino"/>
                <a:sym typeface="Palatino"/>
              </a:rPr>
              <a:t>big</a:t>
            </a:r>
            <a:r>
              <a:rPr lang="en" sz="2400" b="0" i="0" u="none">
                <a:solidFill>
                  <a:schemeClr val="dk1"/>
                </a:solidFill>
                <a:latin typeface="Palatino"/>
                <a:ea typeface="Palatino"/>
                <a:cs typeface="Palatino"/>
                <a:sym typeface="Palatino"/>
              </a:rPr>
              <a:t> project may include:</a:t>
            </a:r>
            <a:endParaRPr/>
          </a:p>
          <a:p>
            <a:pPr marL="777875" marR="0" lvl="1" indent="-457200" algn="l" rtl="0">
              <a:lnSpc>
                <a:spcPct val="100000"/>
              </a:lnSpc>
              <a:spcBef>
                <a:spcPts val="320"/>
              </a:spcBef>
              <a:spcAft>
                <a:spcPts val="0"/>
              </a:spcAft>
              <a:buClr>
                <a:schemeClr val="accent1"/>
              </a:buClr>
              <a:buSzPts val="1600"/>
              <a:buFont typeface="Impact"/>
              <a:buAutoNum type="arabicPeriod"/>
            </a:pPr>
            <a:r>
              <a:rPr lang="en" sz="1600" b="0" i="0" u="none" strike="noStrike" cap="none">
                <a:solidFill>
                  <a:schemeClr val="dk1"/>
                </a:solidFill>
                <a:latin typeface="Palatino"/>
                <a:ea typeface="Palatino"/>
                <a:cs typeface="Palatino"/>
                <a:sym typeface="Palatino"/>
              </a:rPr>
              <a:t>Make a list of stakeholders for the project.</a:t>
            </a:r>
            <a:endParaRPr/>
          </a:p>
          <a:p>
            <a:pPr marL="777875" marR="0" lvl="1" indent="-457200" algn="l" rtl="0">
              <a:lnSpc>
                <a:spcPct val="100000"/>
              </a:lnSpc>
              <a:spcBef>
                <a:spcPts val="320"/>
              </a:spcBef>
              <a:spcAft>
                <a:spcPts val="0"/>
              </a:spcAft>
              <a:buClr>
                <a:schemeClr val="accent1"/>
              </a:buClr>
              <a:buSzPts val="1600"/>
              <a:buFont typeface="Impact"/>
              <a:buAutoNum type="arabicPeriod"/>
            </a:pPr>
            <a:r>
              <a:rPr lang="en" sz="1600" b="0" i="0" u="none" strike="noStrike" cap="none">
                <a:solidFill>
                  <a:schemeClr val="dk1"/>
                </a:solidFill>
                <a:latin typeface="Palatino"/>
                <a:ea typeface="Palatino"/>
                <a:cs typeface="Palatino"/>
                <a:sym typeface="Palatino"/>
              </a:rPr>
              <a:t>Interview each stakeholders separately to determine overall wants and needs. </a:t>
            </a:r>
            <a:endParaRPr/>
          </a:p>
          <a:p>
            <a:pPr marL="777875" marR="0" lvl="1" indent="-457200" algn="l" rtl="0">
              <a:lnSpc>
                <a:spcPct val="100000"/>
              </a:lnSpc>
              <a:spcBef>
                <a:spcPts val="320"/>
              </a:spcBef>
              <a:spcAft>
                <a:spcPts val="0"/>
              </a:spcAft>
              <a:buClr>
                <a:schemeClr val="accent1"/>
              </a:buClr>
              <a:buSzPts val="1600"/>
              <a:buFont typeface="Impact"/>
              <a:buAutoNum type="arabicPeriod"/>
            </a:pPr>
            <a:r>
              <a:rPr lang="en" sz="1600" b="0" i="0" u="none" strike="noStrike" cap="none">
                <a:solidFill>
                  <a:schemeClr val="dk1"/>
                </a:solidFill>
                <a:latin typeface="Palatino"/>
                <a:ea typeface="Palatino"/>
                <a:cs typeface="Palatino"/>
                <a:sym typeface="Palatino"/>
              </a:rPr>
              <a:t>Build a preliminary list of functions and features based on stakeholder input.</a:t>
            </a:r>
            <a:endParaRPr/>
          </a:p>
          <a:p>
            <a:pPr marL="777875" marR="0" lvl="1" indent="-457200" algn="l" rtl="0">
              <a:lnSpc>
                <a:spcPct val="100000"/>
              </a:lnSpc>
              <a:spcBef>
                <a:spcPts val="320"/>
              </a:spcBef>
              <a:spcAft>
                <a:spcPts val="0"/>
              </a:spcAft>
              <a:buClr>
                <a:schemeClr val="accent1"/>
              </a:buClr>
              <a:buSzPts val="1600"/>
              <a:buFont typeface="Impact"/>
              <a:buAutoNum type="arabicPeriod"/>
            </a:pPr>
            <a:r>
              <a:rPr lang="en" sz="1600" b="0" i="0" u="none" strike="noStrike" cap="none">
                <a:solidFill>
                  <a:schemeClr val="dk1"/>
                </a:solidFill>
                <a:latin typeface="Palatino"/>
                <a:ea typeface="Palatino"/>
                <a:cs typeface="Palatino"/>
                <a:sym typeface="Palatino"/>
              </a:rPr>
              <a:t>Schedule a series of facilitated application specification meetings.</a:t>
            </a:r>
            <a:endParaRPr/>
          </a:p>
          <a:p>
            <a:pPr marL="777875" marR="0" lvl="1" indent="-457200" algn="l" rtl="0">
              <a:lnSpc>
                <a:spcPct val="100000"/>
              </a:lnSpc>
              <a:spcBef>
                <a:spcPts val="320"/>
              </a:spcBef>
              <a:spcAft>
                <a:spcPts val="0"/>
              </a:spcAft>
              <a:buClr>
                <a:schemeClr val="accent1"/>
              </a:buClr>
              <a:buSzPts val="1600"/>
              <a:buFont typeface="Impact"/>
              <a:buAutoNum type="arabicPeriod"/>
            </a:pPr>
            <a:r>
              <a:rPr lang="en" sz="1600" b="0" i="0" u="none" strike="noStrike" cap="none">
                <a:solidFill>
                  <a:schemeClr val="dk1"/>
                </a:solidFill>
                <a:latin typeface="Palatino"/>
                <a:ea typeface="Palatino"/>
                <a:cs typeface="Palatino"/>
                <a:sym typeface="Palatino"/>
              </a:rPr>
              <a:t>Conduct meetings.</a:t>
            </a:r>
            <a:endParaRPr/>
          </a:p>
          <a:p>
            <a:pPr marL="777875" marR="0" lvl="1" indent="-457200" algn="l" rtl="0">
              <a:lnSpc>
                <a:spcPct val="100000"/>
              </a:lnSpc>
              <a:spcBef>
                <a:spcPts val="320"/>
              </a:spcBef>
              <a:spcAft>
                <a:spcPts val="0"/>
              </a:spcAft>
              <a:buClr>
                <a:schemeClr val="accent1"/>
              </a:buClr>
              <a:buSzPts val="1600"/>
              <a:buFont typeface="Impact"/>
              <a:buAutoNum type="arabicPeriod"/>
            </a:pPr>
            <a:r>
              <a:rPr lang="en" sz="1600" b="0" i="0" u="none" strike="noStrike" cap="none">
                <a:solidFill>
                  <a:schemeClr val="dk1"/>
                </a:solidFill>
                <a:latin typeface="Palatino"/>
                <a:ea typeface="Palatino"/>
                <a:cs typeface="Palatino"/>
                <a:sym typeface="Palatino"/>
              </a:rPr>
              <a:t>Produce informal user scenarios as part of each meeting. </a:t>
            </a:r>
            <a:endParaRPr/>
          </a:p>
          <a:p>
            <a:pPr marL="777875" marR="0" lvl="1" indent="-457200" algn="l" rtl="0">
              <a:lnSpc>
                <a:spcPct val="100000"/>
              </a:lnSpc>
              <a:spcBef>
                <a:spcPts val="320"/>
              </a:spcBef>
              <a:spcAft>
                <a:spcPts val="0"/>
              </a:spcAft>
              <a:buClr>
                <a:schemeClr val="accent1"/>
              </a:buClr>
              <a:buSzPts val="1600"/>
              <a:buFont typeface="Arial"/>
              <a:buNone/>
            </a:pPr>
            <a:endParaRPr sz="1600" b="0" i="0" u="none" strike="noStrike" cap="none">
              <a:solidFill>
                <a:schemeClr val="dk1"/>
              </a:solidFill>
              <a:latin typeface="Palatino"/>
              <a:ea typeface="Palatino"/>
              <a:cs typeface="Palatino"/>
              <a:sym typeface="Palatino"/>
            </a:endParaRPr>
          </a:p>
          <a:p>
            <a:pPr marL="777875" marR="0" lvl="1" indent="-457200" algn="l" rtl="0">
              <a:lnSpc>
                <a:spcPct val="100000"/>
              </a:lnSpc>
              <a:spcBef>
                <a:spcPts val="440"/>
              </a:spcBef>
              <a:spcAft>
                <a:spcPts val="0"/>
              </a:spcAft>
              <a:buClr>
                <a:schemeClr val="accent1"/>
              </a:buClr>
              <a:buSzPts val="2200"/>
              <a:buFont typeface="Noto Sans Symbols"/>
              <a:buChar char="■"/>
            </a:pPr>
            <a:r>
              <a:rPr lang="en" sz="2200" b="0" i="0" u="none" strike="noStrike" cap="none">
                <a:solidFill>
                  <a:schemeClr val="folHlink"/>
                </a:solidFill>
                <a:latin typeface="Palatino"/>
                <a:ea typeface="Palatino"/>
                <a:cs typeface="Palatino"/>
                <a:sym typeface="Palatino"/>
              </a:rPr>
              <a:t>Both do the same work with different depth and formality. Choose the task sets that achieve the goal and still maintain quality and agility. </a:t>
            </a:r>
            <a:endParaRPr/>
          </a:p>
        </p:txBody>
      </p:sp>
      <p:sp>
        <p:nvSpPr>
          <p:cNvPr id="202" name="Google Shape;202;p35"/>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533400" y="3886200"/>
            <a:ext cx="8153400" cy="120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4000"/>
              <a:buFont typeface="Impact"/>
              <a:buNone/>
            </a:pPr>
            <a:r>
              <a:rPr lang="en" sz="3000" b="0" i="0" u="none">
                <a:solidFill>
                  <a:srgbClr val="262626"/>
                </a:solidFill>
                <a:latin typeface="Impact"/>
                <a:ea typeface="Impact"/>
                <a:cs typeface="Impact"/>
                <a:sym typeface="Impact"/>
              </a:rPr>
              <a:t>Example of a Task Set for Elicitation</a:t>
            </a:r>
            <a:endParaRPr sz="3000"/>
          </a:p>
        </p:txBody>
      </p:sp>
      <p:sp>
        <p:nvSpPr>
          <p:cNvPr id="208" name="Google Shape;208;p36"/>
          <p:cNvSpPr txBox="1">
            <a:spLocks noGrp="1"/>
          </p:cNvSpPr>
          <p:nvPr>
            <p:ph type="body" idx="1"/>
          </p:nvPr>
        </p:nvSpPr>
        <p:spPr>
          <a:xfrm>
            <a:off x="304800" y="571500"/>
            <a:ext cx="8534400" cy="36006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a:solidFill>
                  <a:schemeClr val="dk1"/>
                </a:solidFill>
                <a:latin typeface="Palatino"/>
                <a:ea typeface="Palatino"/>
                <a:cs typeface="Palatino"/>
                <a:sym typeface="Palatino"/>
              </a:rPr>
              <a:t>The task sets for Requirements gathering action for a </a:t>
            </a:r>
            <a:r>
              <a:rPr lang="en" sz="2400" b="1" i="0" u="none">
                <a:solidFill>
                  <a:schemeClr val="dk1"/>
                </a:solidFill>
                <a:latin typeface="Palatino"/>
                <a:ea typeface="Palatino"/>
                <a:cs typeface="Palatino"/>
                <a:sym typeface="Palatino"/>
              </a:rPr>
              <a:t>big</a:t>
            </a:r>
            <a:r>
              <a:rPr lang="en" sz="2400" b="0" i="0" u="none">
                <a:solidFill>
                  <a:schemeClr val="dk1"/>
                </a:solidFill>
                <a:latin typeface="Palatino"/>
                <a:ea typeface="Palatino"/>
                <a:cs typeface="Palatino"/>
                <a:sym typeface="Palatino"/>
              </a:rPr>
              <a:t> project may include:...</a:t>
            </a:r>
            <a:endParaRPr/>
          </a:p>
          <a:p>
            <a:pPr marL="0" marR="0" lvl="0" indent="0" algn="l" rtl="0">
              <a:lnSpc>
                <a:spcPct val="100000"/>
              </a:lnSpc>
              <a:spcBef>
                <a:spcPts val="320"/>
              </a:spcBef>
              <a:spcAft>
                <a:spcPts val="0"/>
              </a:spcAft>
              <a:buNone/>
            </a:pPr>
            <a:endParaRPr/>
          </a:p>
          <a:p>
            <a:pPr marL="593725" marR="0" lvl="0" indent="0" algn="l" rtl="0">
              <a:lnSpc>
                <a:spcPct val="100000"/>
              </a:lnSpc>
              <a:spcBef>
                <a:spcPts val="320"/>
              </a:spcBef>
              <a:spcAft>
                <a:spcPts val="0"/>
              </a:spcAft>
              <a:buNone/>
            </a:pPr>
            <a:r>
              <a:rPr lang="en" sz="1600">
                <a:solidFill>
                  <a:schemeClr val="dk1"/>
                </a:solidFill>
                <a:latin typeface="Palatino"/>
                <a:ea typeface="Palatino"/>
                <a:cs typeface="Palatino"/>
                <a:sym typeface="Palatino"/>
              </a:rPr>
              <a:t>7. </a:t>
            </a:r>
            <a:r>
              <a:rPr lang="en" sz="1600" b="0" i="0" u="none" strike="noStrike" cap="none">
                <a:solidFill>
                  <a:schemeClr val="dk1"/>
                </a:solidFill>
                <a:latin typeface="Palatino"/>
                <a:ea typeface="Palatino"/>
                <a:cs typeface="Palatino"/>
                <a:sym typeface="Palatino"/>
              </a:rPr>
              <a:t>Refine user scenarios based on stakeholder feedback.</a:t>
            </a:r>
            <a:endParaRPr/>
          </a:p>
          <a:p>
            <a:pPr marL="593725" marR="0" lvl="0" indent="0" algn="l" rtl="0">
              <a:lnSpc>
                <a:spcPct val="100000"/>
              </a:lnSpc>
              <a:spcBef>
                <a:spcPts val="320"/>
              </a:spcBef>
              <a:spcAft>
                <a:spcPts val="0"/>
              </a:spcAft>
              <a:buNone/>
            </a:pPr>
            <a:r>
              <a:rPr lang="en" sz="1600">
                <a:solidFill>
                  <a:schemeClr val="dk1"/>
                </a:solidFill>
                <a:latin typeface="Palatino"/>
                <a:ea typeface="Palatino"/>
                <a:cs typeface="Palatino"/>
                <a:sym typeface="Palatino"/>
              </a:rPr>
              <a:t>8. </a:t>
            </a:r>
            <a:r>
              <a:rPr lang="en" sz="1600" b="0" i="0" u="none" strike="noStrike" cap="none">
                <a:solidFill>
                  <a:schemeClr val="dk1"/>
                </a:solidFill>
                <a:latin typeface="Palatino"/>
                <a:ea typeface="Palatino"/>
                <a:cs typeface="Palatino"/>
                <a:sym typeface="Palatino"/>
              </a:rPr>
              <a:t>Build a revised list of stakeholder requirements.</a:t>
            </a:r>
            <a:endParaRPr/>
          </a:p>
          <a:p>
            <a:pPr marL="593725" marR="0" lvl="0" indent="0" algn="l" rtl="0">
              <a:lnSpc>
                <a:spcPct val="100000"/>
              </a:lnSpc>
              <a:spcBef>
                <a:spcPts val="320"/>
              </a:spcBef>
              <a:spcAft>
                <a:spcPts val="0"/>
              </a:spcAft>
              <a:buNone/>
            </a:pPr>
            <a:r>
              <a:rPr lang="en" sz="1600">
                <a:solidFill>
                  <a:schemeClr val="dk1"/>
                </a:solidFill>
                <a:latin typeface="Palatino"/>
                <a:ea typeface="Palatino"/>
                <a:cs typeface="Palatino"/>
                <a:sym typeface="Palatino"/>
              </a:rPr>
              <a:t>9. </a:t>
            </a:r>
            <a:r>
              <a:rPr lang="en" sz="1600" b="0" i="0" u="none" strike="noStrike" cap="none">
                <a:solidFill>
                  <a:schemeClr val="dk1"/>
                </a:solidFill>
                <a:latin typeface="Palatino"/>
                <a:ea typeface="Palatino"/>
                <a:cs typeface="Palatino"/>
                <a:sym typeface="Palatino"/>
              </a:rPr>
              <a:t>Use quality function deployment techniques to prioritize requirements.</a:t>
            </a:r>
            <a:endParaRPr/>
          </a:p>
          <a:p>
            <a:pPr marL="593725" marR="0" lvl="0" indent="0" algn="l" rtl="0">
              <a:lnSpc>
                <a:spcPct val="100000"/>
              </a:lnSpc>
              <a:spcBef>
                <a:spcPts val="320"/>
              </a:spcBef>
              <a:spcAft>
                <a:spcPts val="0"/>
              </a:spcAft>
              <a:buNone/>
            </a:pPr>
            <a:r>
              <a:rPr lang="en" sz="1600">
                <a:solidFill>
                  <a:schemeClr val="dk1"/>
                </a:solidFill>
                <a:latin typeface="Palatino"/>
                <a:ea typeface="Palatino"/>
                <a:cs typeface="Palatino"/>
                <a:sym typeface="Palatino"/>
              </a:rPr>
              <a:t>10. </a:t>
            </a:r>
            <a:r>
              <a:rPr lang="en" sz="1600" b="0" i="0" u="none" strike="noStrike" cap="none">
                <a:solidFill>
                  <a:schemeClr val="dk1"/>
                </a:solidFill>
                <a:latin typeface="Palatino"/>
                <a:ea typeface="Palatino"/>
                <a:cs typeface="Palatino"/>
                <a:sym typeface="Palatino"/>
              </a:rPr>
              <a:t>Package requirements so that they can be delivered incrementally.</a:t>
            </a:r>
            <a:endParaRPr/>
          </a:p>
          <a:p>
            <a:pPr marL="593725" marR="0" lvl="0" indent="0" algn="l" rtl="0">
              <a:lnSpc>
                <a:spcPct val="100000"/>
              </a:lnSpc>
              <a:spcBef>
                <a:spcPts val="320"/>
              </a:spcBef>
              <a:spcAft>
                <a:spcPts val="0"/>
              </a:spcAft>
              <a:buNone/>
            </a:pPr>
            <a:r>
              <a:rPr lang="en" sz="1600">
                <a:solidFill>
                  <a:schemeClr val="dk1"/>
                </a:solidFill>
                <a:latin typeface="Palatino"/>
                <a:ea typeface="Palatino"/>
                <a:cs typeface="Palatino"/>
                <a:sym typeface="Palatino"/>
              </a:rPr>
              <a:t>11. </a:t>
            </a:r>
            <a:r>
              <a:rPr lang="en" sz="1600" b="0" i="0" u="none" strike="noStrike" cap="none">
                <a:solidFill>
                  <a:schemeClr val="dk1"/>
                </a:solidFill>
                <a:latin typeface="Palatino"/>
                <a:ea typeface="Palatino"/>
                <a:cs typeface="Palatino"/>
                <a:sym typeface="Palatino"/>
              </a:rPr>
              <a:t>Note constraints and restrictions that will be placed on the system.</a:t>
            </a:r>
            <a:endParaRPr/>
          </a:p>
          <a:p>
            <a:pPr marL="593725" marR="0" lvl="0" indent="0" algn="l" rtl="0">
              <a:lnSpc>
                <a:spcPct val="100000"/>
              </a:lnSpc>
              <a:spcBef>
                <a:spcPts val="320"/>
              </a:spcBef>
              <a:spcAft>
                <a:spcPts val="0"/>
              </a:spcAft>
              <a:buNone/>
            </a:pPr>
            <a:r>
              <a:rPr lang="en" sz="1600">
                <a:solidFill>
                  <a:schemeClr val="dk1"/>
                </a:solidFill>
                <a:latin typeface="Palatino"/>
                <a:ea typeface="Palatino"/>
                <a:cs typeface="Palatino"/>
                <a:sym typeface="Palatino"/>
              </a:rPr>
              <a:t>12. </a:t>
            </a:r>
            <a:r>
              <a:rPr lang="en" sz="1600" b="0" i="0" u="none" strike="noStrike" cap="none">
                <a:solidFill>
                  <a:schemeClr val="dk1"/>
                </a:solidFill>
                <a:latin typeface="Palatino"/>
                <a:ea typeface="Palatino"/>
                <a:cs typeface="Palatino"/>
                <a:sym typeface="Palatino"/>
              </a:rPr>
              <a:t>Discuss methods for validating the system. </a:t>
            </a:r>
            <a:endParaRPr/>
          </a:p>
          <a:p>
            <a:pPr marL="777875" marR="0" lvl="1" indent="-457200" algn="l" rtl="0">
              <a:lnSpc>
                <a:spcPct val="100000"/>
              </a:lnSpc>
              <a:spcBef>
                <a:spcPts val="320"/>
              </a:spcBef>
              <a:spcAft>
                <a:spcPts val="0"/>
              </a:spcAft>
              <a:buClr>
                <a:schemeClr val="accent1"/>
              </a:buClr>
              <a:buSzPts val="1600"/>
              <a:buFont typeface="Arial"/>
              <a:buNone/>
            </a:pPr>
            <a:endParaRPr sz="1600" b="0" i="0" u="none" strike="noStrike" cap="none">
              <a:solidFill>
                <a:schemeClr val="dk1"/>
              </a:solidFill>
              <a:latin typeface="Palatino"/>
              <a:ea typeface="Palatino"/>
              <a:cs typeface="Palatino"/>
              <a:sym typeface="Palatino"/>
            </a:endParaRPr>
          </a:p>
          <a:p>
            <a:pPr marL="777875" marR="0" lvl="1" indent="-457200" algn="l" rtl="0">
              <a:lnSpc>
                <a:spcPct val="100000"/>
              </a:lnSpc>
              <a:spcBef>
                <a:spcPts val="440"/>
              </a:spcBef>
              <a:spcAft>
                <a:spcPts val="0"/>
              </a:spcAft>
              <a:buClr>
                <a:schemeClr val="accent1"/>
              </a:buClr>
              <a:buSzPts val="2200"/>
              <a:buFont typeface="Noto Sans Symbols"/>
              <a:buChar char="■"/>
            </a:pPr>
            <a:r>
              <a:rPr lang="en" sz="2200" b="0" i="0" u="none" strike="noStrike" cap="none">
                <a:solidFill>
                  <a:schemeClr val="folHlink"/>
                </a:solidFill>
                <a:latin typeface="Palatino"/>
                <a:ea typeface="Palatino"/>
                <a:cs typeface="Palatino"/>
                <a:sym typeface="Palatino"/>
              </a:rPr>
              <a:t>Both do the same work with different depth and formality. Choose the task sets that achieve the goal and still maintain quality and agility. </a:t>
            </a:r>
            <a:endParaRPr/>
          </a:p>
        </p:txBody>
      </p:sp>
      <p:sp>
        <p:nvSpPr>
          <p:cNvPr id="209" name="Google Shape;209;p36"/>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677350" y="4457700"/>
            <a:ext cx="6781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000" b="0" i="0" u="none">
                <a:solidFill>
                  <a:srgbClr val="262626"/>
                </a:solidFill>
                <a:latin typeface="Impact"/>
                <a:ea typeface="Impact"/>
                <a:cs typeface="Impact"/>
                <a:sym typeface="Impact"/>
              </a:rPr>
              <a:t>Process Patterns</a:t>
            </a:r>
            <a:endParaRPr sz="3000"/>
          </a:p>
        </p:txBody>
      </p:sp>
      <p:sp>
        <p:nvSpPr>
          <p:cNvPr id="215" name="Google Shape;215;p37"/>
          <p:cNvSpPr txBox="1">
            <a:spLocks noGrp="1"/>
          </p:cNvSpPr>
          <p:nvPr>
            <p:ph type="body" idx="1"/>
          </p:nvPr>
        </p:nvSpPr>
        <p:spPr>
          <a:xfrm>
            <a:off x="245550" y="779700"/>
            <a:ext cx="8652900" cy="34863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90000"/>
              </a:lnSpc>
              <a:spcBef>
                <a:spcPts val="0"/>
              </a:spcBef>
              <a:spcAft>
                <a:spcPts val="0"/>
              </a:spcAft>
              <a:buClr>
                <a:schemeClr val="accent1"/>
              </a:buClr>
              <a:buSzPts val="2000"/>
              <a:buFont typeface="Arial"/>
              <a:buChar char="•"/>
            </a:pPr>
            <a:r>
              <a:rPr lang="en" sz="2000" b="0" i="0" u="none" dirty="0">
                <a:solidFill>
                  <a:schemeClr val="dk2"/>
                </a:solidFill>
                <a:latin typeface="Palatino"/>
                <a:ea typeface="Palatino"/>
                <a:cs typeface="Palatino"/>
                <a:sym typeface="Palatino"/>
              </a:rPr>
              <a:t>A </a:t>
            </a:r>
            <a:r>
              <a:rPr lang="en" sz="2000" b="0" i="1" u="none" dirty="0">
                <a:solidFill>
                  <a:schemeClr val="folHlink"/>
                </a:solidFill>
                <a:latin typeface="Palatino"/>
                <a:ea typeface="Palatino"/>
                <a:cs typeface="Palatino"/>
                <a:sym typeface="Palatino"/>
              </a:rPr>
              <a:t>process pattern</a:t>
            </a:r>
            <a:r>
              <a:rPr lang="en" sz="2000" b="0" i="0" u="none" dirty="0">
                <a:solidFill>
                  <a:schemeClr val="folHlink"/>
                </a:solidFill>
                <a:latin typeface="Palatino"/>
                <a:ea typeface="Palatino"/>
                <a:cs typeface="Palatino"/>
                <a:sym typeface="Palatino"/>
              </a:rPr>
              <a:t> </a:t>
            </a:r>
            <a:endParaRPr sz="2000" b="0" i="0" u="none" dirty="0">
              <a:solidFill>
                <a:schemeClr val="dk2"/>
              </a:solidFill>
              <a:latin typeface="Palatino"/>
              <a:ea typeface="Palatino"/>
              <a:cs typeface="Palatino"/>
              <a:sym typeface="Palatino"/>
            </a:endParaRPr>
          </a:p>
          <a:p>
            <a:pPr marL="593725" marR="0" lvl="1" indent="-273050" algn="l" rtl="0">
              <a:lnSpc>
                <a:spcPct val="90000"/>
              </a:lnSpc>
              <a:spcBef>
                <a:spcPts val="400"/>
              </a:spcBef>
              <a:spcAft>
                <a:spcPts val="0"/>
              </a:spcAft>
              <a:buClr>
                <a:schemeClr val="accent1"/>
              </a:buClr>
              <a:buSzPts val="2000"/>
              <a:buFont typeface="Arial"/>
              <a:buChar char="•"/>
            </a:pPr>
            <a:r>
              <a:rPr lang="en" sz="2000" b="0" i="0" u="none" strike="noStrike" cap="none" dirty="0">
                <a:solidFill>
                  <a:schemeClr val="dk2"/>
                </a:solidFill>
                <a:latin typeface="Palatino"/>
                <a:ea typeface="Palatino"/>
                <a:cs typeface="Palatino"/>
                <a:sym typeface="Palatino"/>
              </a:rPr>
              <a:t>describes a process-related problem that is encountered during software engineering work, </a:t>
            </a:r>
            <a:endParaRPr dirty="0"/>
          </a:p>
          <a:p>
            <a:pPr marL="593725" marR="0" lvl="1" indent="-273050" algn="l" rtl="0">
              <a:lnSpc>
                <a:spcPct val="90000"/>
              </a:lnSpc>
              <a:spcBef>
                <a:spcPts val="400"/>
              </a:spcBef>
              <a:spcAft>
                <a:spcPts val="0"/>
              </a:spcAft>
              <a:buClr>
                <a:schemeClr val="accent1"/>
              </a:buClr>
              <a:buSzPts val="2000"/>
              <a:buFont typeface="Arial"/>
              <a:buChar char="•"/>
            </a:pPr>
            <a:r>
              <a:rPr lang="en" sz="2000" b="0" i="0" u="none" strike="noStrike" cap="none" dirty="0">
                <a:solidFill>
                  <a:schemeClr val="dk2"/>
                </a:solidFill>
                <a:latin typeface="Palatino"/>
                <a:ea typeface="Palatino"/>
                <a:cs typeface="Palatino"/>
                <a:sym typeface="Palatino"/>
              </a:rPr>
              <a:t>identifies the environment in which the problem has been encountered, and </a:t>
            </a:r>
            <a:endParaRPr dirty="0"/>
          </a:p>
          <a:p>
            <a:pPr marL="593725" marR="0" lvl="1" indent="-273050" algn="l" rtl="0">
              <a:lnSpc>
                <a:spcPct val="90000"/>
              </a:lnSpc>
              <a:spcBef>
                <a:spcPts val="400"/>
              </a:spcBef>
              <a:spcAft>
                <a:spcPts val="0"/>
              </a:spcAft>
              <a:buClr>
                <a:schemeClr val="accent1"/>
              </a:buClr>
              <a:buSzPts val="2000"/>
              <a:buFont typeface="Arial"/>
              <a:buChar char="•"/>
            </a:pPr>
            <a:r>
              <a:rPr lang="en" sz="2000" b="0" i="0" u="none" strike="noStrike" cap="none" dirty="0">
                <a:solidFill>
                  <a:schemeClr val="dk2"/>
                </a:solidFill>
                <a:latin typeface="Palatino"/>
                <a:ea typeface="Palatino"/>
                <a:cs typeface="Palatino"/>
                <a:sym typeface="Palatino"/>
              </a:rPr>
              <a:t>suggests one or more proven solutions to the problem. </a:t>
            </a:r>
            <a:endParaRPr dirty="0"/>
          </a:p>
          <a:p>
            <a:pPr marL="273050" marR="0" lvl="0" indent="-273050" algn="l" rtl="0">
              <a:lnSpc>
                <a:spcPct val="90000"/>
              </a:lnSpc>
              <a:spcBef>
                <a:spcPts val="400"/>
              </a:spcBef>
              <a:spcAft>
                <a:spcPts val="0"/>
              </a:spcAft>
              <a:buClr>
                <a:schemeClr val="accent1"/>
              </a:buClr>
              <a:buSzPts val="2000"/>
              <a:buFont typeface="Arial"/>
              <a:buChar char="•"/>
            </a:pPr>
            <a:r>
              <a:rPr lang="en" sz="2000" b="0" i="0" u="none" dirty="0">
                <a:solidFill>
                  <a:schemeClr val="dk2"/>
                </a:solidFill>
                <a:latin typeface="Palatino"/>
                <a:ea typeface="Palatino"/>
                <a:cs typeface="Palatino"/>
                <a:sym typeface="Palatino"/>
              </a:rPr>
              <a:t>Stated in more general terms, a process pattern provides you with —</a:t>
            </a:r>
            <a:r>
              <a:rPr lang="en" sz="2000" b="0" i="0" u="none" dirty="0">
                <a:solidFill>
                  <a:schemeClr val="folHlink"/>
                </a:solidFill>
                <a:latin typeface="Palatino"/>
                <a:ea typeface="Palatino"/>
                <a:cs typeface="Palatino"/>
                <a:sym typeface="Palatino"/>
              </a:rPr>
              <a:t>a consistent method for describing problem solutions within the context of the software process.</a:t>
            </a:r>
            <a:endParaRPr dirty="0"/>
          </a:p>
          <a:p>
            <a:pPr marL="593725" marR="0" lvl="1" indent="-273050" algn="l" rtl="0">
              <a:lnSpc>
                <a:spcPct val="90000"/>
              </a:lnSpc>
              <a:spcBef>
                <a:spcPts val="400"/>
              </a:spcBef>
              <a:spcAft>
                <a:spcPts val="0"/>
              </a:spcAft>
              <a:buClr>
                <a:schemeClr val="accent1"/>
              </a:buClr>
              <a:buSzPts val="2000"/>
              <a:buFont typeface="Impact"/>
              <a:buAutoNum type="arabicPeriod"/>
            </a:pPr>
            <a:r>
              <a:rPr lang="en" sz="2000" b="0" i="0" u="none" strike="noStrike" cap="none" dirty="0">
                <a:solidFill>
                  <a:schemeClr val="dk1"/>
                </a:solidFill>
                <a:latin typeface="Palatino"/>
                <a:ea typeface="Palatino"/>
                <a:cs typeface="Palatino"/>
                <a:sym typeface="Palatino"/>
              </a:rPr>
              <a:t>Problems and solutions associated with a complete process model (e.g. prototyping).</a:t>
            </a:r>
            <a:endParaRPr dirty="0"/>
          </a:p>
          <a:p>
            <a:pPr marL="593725" marR="0" lvl="1" indent="-273050" algn="l" rtl="0">
              <a:lnSpc>
                <a:spcPct val="90000"/>
              </a:lnSpc>
              <a:spcBef>
                <a:spcPts val="400"/>
              </a:spcBef>
              <a:spcAft>
                <a:spcPts val="0"/>
              </a:spcAft>
              <a:buClr>
                <a:schemeClr val="accent1"/>
              </a:buClr>
              <a:buSzPts val="2000"/>
              <a:buFont typeface="Impact"/>
              <a:buAutoNum type="arabicPeriod"/>
            </a:pPr>
            <a:r>
              <a:rPr lang="en" sz="2000" b="0" i="0" u="none" strike="noStrike" cap="none" dirty="0">
                <a:solidFill>
                  <a:schemeClr val="dk1"/>
                </a:solidFill>
                <a:latin typeface="Palatino"/>
                <a:ea typeface="Palatino"/>
                <a:cs typeface="Palatino"/>
                <a:sym typeface="Palatino"/>
              </a:rPr>
              <a:t>Problems and solutions associated with a framework activity (e.g. planning) or </a:t>
            </a:r>
            <a:endParaRPr dirty="0"/>
          </a:p>
          <a:p>
            <a:pPr marL="593725" marR="0" lvl="1" indent="-273050" algn="l" rtl="0">
              <a:lnSpc>
                <a:spcPct val="90000"/>
              </a:lnSpc>
              <a:spcBef>
                <a:spcPts val="400"/>
              </a:spcBef>
              <a:spcAft>
                <a:spcPts val="0"/>
              </a:spcAft>
              <a:buClr>
                <a:schemeClr val="accent1"/>
              </a:buClr>
              <a:buSzPts val="2000"/>
              <a:buFont typeface="Impact"/>
              <a:buAutoNum type="arabicPeriod"/>
            </a:pPr>
            <a:r>
              <a:rPr lang="en" sz="2000" dirty="0">
                <a:solidFill>
                  <a:schemeClr val="dk1"/>
                </a:solidFill>
                <a:latin typeface="Palatino"/>
                <a:ea typeface="Palatino"/>
                <a:cs typeface="Palatino"/>
                <a:sym typeface="Palatino"/>
              </a:rPr>
              <a:t>A</a:t>
            </a:r>
            <a:r>
              <a:rPr lang="en" sz="2000" b="0" i="0" u="none" strike="noStrike" cap="none" dirty="0">
                <a:solidFill>
                  <a:schemeClr val="dk1"/>
                </a:solidFill>
                <a:latin typeface="Palatino"/>
                <a:ea typeface="Palatino"/>
                <a:cs typeface="Palatino"/>
                <a:sym typeface="Palatino"/>
              </a:rPr>
              <a:t>n action with a framework activity (e.g. project estimating). </a:t>
            </a:r>
            <a:endParaRPr dirty="0"/>
          </a:p>
        </p:txBody>
      </p:sp>
      <p:sp>
        <p:nvSpPr>
          <p:cNvPr id="216" name="Google Shape;216;p37"/>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762000" y="4458900"/>
            <a:ext cx="6781800" cy="684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000" b="0" i="0" u="none">
                <a:solidFill>
                  <a:srgbClr val="262626"/>
                </a:solidFill>
                <a:latin typeface="Impact"/>
                <a:ea typeface="Impact"/>
                <a:cs typeface="Impact"/>
                <a:sym typeface="Impact"/>
              </a:rPr>
              <a:t>Process Pattern Types</a:t>
            </a:r>
            <a:endParaRPr sz="3000"/>
          </a:p>
        </p:txBody>
      </p:sp>
      <p:sp>
        <p:nvSpPr>
          <p:cNvPr id="222" name="Google Shape;222;p38"/>
          <p:cNvSpPr txBox="1">
            <a:spLocks noGrp="1"/>
          </p:cNvSpPr>
          <p:nvPr>
            <p:ph type="body" idx="1"/>
          </p:nvPr>
        </p:nvSpPr>
        <p:spPr>
          <a:xfrm>
            <a:off x="-50" y="902809"/>
            <a:ext cx="9144050" cy="32004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Arial"/>
              <a:buChar char="•"/>
            </a:pPr>
            <a:r>
              <a:rPr lang="en" sz="2400" b="0" i="1" u="none" dirty="0">
                <a:solidFill>
                  <a:schemeClr val="folHlink"/>
                </a:solidFill>
                <a:latin typeface="Palatino"/>
                <a:ea typeface="Palatino"/>
                <a:cs typeface="Palatino"/>
                <a:sym typeface="Palatino"/>
              </a:rPr>
              <a:t>Stage patterns</a:t>
            </a:r>
            <a:r>
              <a:rPr lang="en" sz="2400" b="0" i="0" u="none" dirty="0">
                <a:solidFill>
                  <a:srgbClr val="000000"/>
                </a:solidFill>
                <a:latin typeface="Palatino"/>
                <a:ea typeface="Palatino"/>
                <a:cs typeface="Palatino"/>
                <a:sym typeface="Palatino"/>
              </a:rPr>
              <a:t>—defines a problem associated with a framework activity for the process. It includes multiple task patterns as well. For example, Establishing Communication would incorporate the task pattern Requirements Gathering and others.</a:t>
            </a:r>
            <a:endParaRPr dirty="0"/>
          </a:p>
          <a:p>
            <a:pPr marL="273050" marR="0" lvl="0" indent="-273050" algn="l" rtl="0">
              <a:lnSpc>
                <a:spcPct val="100000"/>
              </a:lnSpc>
              <a:spcBef>
                <a:spcPts val="480"/>
              </a:spcBef>
              <a:spcAft>
                <a:spcPts val="0"/>
              </a:spcAft>
              <a:buClr>
                <a:schemeClr val="accent1"/>
              </a:buClr>
              <a:buSzPts val="2400"/>
              <a:buFont typeface="Arial"/>
              <a:buChar char="•"/>
            </a:pPr>
            <a:r>
              <a:rPr lang="en" sz="2400" b="0" i="1" u="none" dirty="0">
                <a:solidFill>
                  <a:schemeClr val="folHlink"/>
                </a:solidFill>
                <a:latin typeface="Palatino"/>
                <a:ea typeface="Palatino"/>
                <a:cs typeface="Palatino"/>
                <a:sym typeface="Palatino"/>
              </a:rPr>
              <a:t>Task patterns</a:t>
            </a:r>
            <a:r>
              <a:rPr lang="en" sz="2400" b="0" i="0" u="none" dirty="0">
                <a:solidFill>
                  <a:srgbClr val="000000"/>
                </a:solidFill>
                <a:latin typeface="Palatino"/>
                <a:ea typeface="Palatino"/>
                <a:cs typeface="Palatino"/>
                <a:sym typeface="Palatino"/>
              </a:rPr>
              <a:t>—defines a problem associated with a software engineering action or work task and relevant to successful software engineering practice</a:t>
            </a:r>
            <a:endParaRPr dirty="0"/>
          </a:p>
          <a:p>
            <a:pPr marL="273050" marR="0" lvl="0" indent="-273050" algn="l" rtl="0">
              <a:lnSpc>
                <a:spcPct val="100000"/>
              </a:lnSpc>
              <a:spcBef>
                <a:spcPts val="480"/>
              </a:spcBef>
              <a:spcAft>
                <a:spcPts val="0"/>
              </a:spcAft>
              <a:buClr>
                <a:schemeClr val="accent1"/>
              </a:buClr>
              <a:buSzPts val="2400"/>
              <a:buFont typeface="Arial"/>
              <a:buChar char="•"/>
            </a:pPr>
            <a:r>
              <a:rPr lang="en" sz="2400" b="0" i="1" u="none" dirty="0">
                <a:solidFill>
                  <a:schemeClr val="folHlink"/>
                </a:solidFill>
                <a:latin typeface="Palatino"/>
                <a:ea typeface="Palatino"/>
                <a:cs typeface="Palatino"/>
                <a:sym typeface="Palatino"/>
              </a:rPr>
              <a:t>Phase patterns</a:t>
            </a:r>
            <a:r>
              <a:rPr lang="en" sz="2400" b="0" i="0" u="none" dirty="0">
                <a:solidFill>
                  <a:srgbClr val="000000"/>
                </a:solidFill>
                <a:latin typeface="Palatino"/>
                <a:ea typeface="Palatino"/>
                <a:cs typeface="Palatino"/>
                <a:sym typeface="Palatino"/>
              </a:rPr>
              <a:t>—define the sequence of framework activities that occur with the process, even when the overall flow of activities is iterative in nature. Example includes </a:t>
            </a:r>
            <a:r>
              <a:rPr lang="en" sz="2400" b="0" i="0" u="none" dirty="0" err="1">
                <a:solidFill>
                  <a:srgbClr val="000000"/>
                </a:solidFill>
                <a:latin typeface="Palatino"/>
                <a:ea typeface="Palatino"/>
                <a:cs typeface="Palatino"/>
                <a:sym typeface="Palatino"/>
              </a:rPr>
              <a:t>Sprial</a:t>
            </a:r>
            <a:r>
              <a:rPr lang="en" sz="2400" b="0" i="0" u="none" dirty="0">
                <a:solidFill>
                  <a:srgbClr val="000000"/>
                </a:solidFill>
                <a:latin typeface="Palatino"/>
                <a:ea typeface="Palatino"/>
                <a:cs typeface="Palatino"/>
                <a:sym typeface="Palatino"/>
              </a:rPr>
              <a:t> Model or Prototyping. </a:t>
            </a:r>
            <a:endParaRPr dirty="0"/>
          </a:p>
        </p:txBody>
      </p:sp>
      <p:sp>
        <p:nvSpPr>
          <p:cNvPr id="223" name="Google Shape;223;p38"/>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762000" y="3429000"/>
            <a:ext cx="6781800" cy="1200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Process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914400" y="4727972"/>
            <a:ext cx="7696200" cy="415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Helvetica Neue"/>
              <a:buNone/>
            </a:pPr>
            <a:r>
              <a:rPr lang="en" sz="1000" b="1" i="0" u="none">
                <a:solidFill>
                  <a:schemeClr val="dk1"/>
                </a:solidFill>
                <a:latin typeface="Helvetica Neue"/>
                <a:ea typeface="Helvetica Neue"/>
                <a:cs typeface="Helvetica Neue"/>
                <a:sym typeface="Helvetica Neue"/>
              </a:rPr>
              <a:t>These slides are designed and adapted from slides provided by </a:t>
            </a:r>
            <a:r>
              <a:rPr lang="en" sz="1000" b="1" i="1" u="none">
                <a:solidFill>
                  <a:schemeClr val="dk1"/>
                </a:solidFill>
                <a:latin typeface="Helvetica Neue"/>
                <a:ea typeface="Helvetica Neue"/>
                <a:cs typeface="Helvetica Neue"/>
                <a:sym typeface="Helvetica Neue"/>
              </a:rPr>
              <a:t>Software Engineering: A Practitioner’s Approach, 7/e </a:t>
            </a:r>
            <a:r>
              <a:rPr lang="en" sz="1000" b="1" i="0" u="none">
                <a:solidFill>
                  <a:schemeClr val="dk1"/>
                </a:solidFill>
                <a:latin typeface="Helvetica Neue"/>
                <a:ea typeface="Helvetica Neue"/>
                <a:cs typeface="Helvetica Neue"/>
                <a:sym typeface="Helvetica Neue"/>
              </a:rPr>
              <a:t>(McGraw-Hill 2009) by Roger Pressman and </a:t>
            </a:r>
            <a:r>
              <a:rPr lang="en" sz="1000" b="1" i="1" u="none">
                <a:solidFill>
                  <a:schemeClr val="dk1"/>
                </a:solidFill>
                <a:latin typeface="Helvetica Neue"/>
                <a:ea typeface="Helvetica Neue"/>
                <a:cs typeface="Helvetica Neue"/>
                <a:sym typeface="Helvetica Neue"/>
              </a:rPr>
              <a:t>Software Engineering 9</a:t>
            </a:r>
            <a:r>
              <a:rPr lang="en" sz="1000" b="1" i="1" u="none" baseline="30000">
                <a:solidFill>
                  <a:schemeClr val="dk1"/>
                </a:solidFill>
                <a:latin typeface="Helvetica Neue"/>
                <a:ea typeface="Helvetica Neue"/>
                <a:cs typeface="Helvetica Neue"/>
                <a:sym typeface="Helvetica Neue"/>
              </a:rPr>
              <a:t>/e</a:t>
            </a:r>
            <a:r>
              <a:rPr lang="en" sz="1000" b="1" i="1" u="none">
                <a:solidFill>
                  <a:schemeClr val="dk1"/>
                </a:solidFill>
                <a:latin typeface="Helvetica Neue"/>
                <a:ea typeface="Helvetica Neue"/>
                <a:cs typeface="Helvetica Neue"/>
                <a:sym typeface="Helvetica Neue"/>
              </a:rPr>
              <a:t> </a:t>
            </a:r>
            <a:r>
              <a:rPr lang="en" sz="1000" b="1" i="0" u="none">
                <a:solidFill>
                  <a:schemeClr val="dk1"/>
                </a:solidFill>
                <a:latin typeface="Helvetica Neue"/>
                <a:ea typeface="Helvetica Neue"/>
                <a:cs typeface="Helvetica Neue"/>
                <a:sym typeface="Helvetica Neue"/>
              </a:rPr>
              <a:t>Addison Wesley 2011 by Ian Sommerville with some additional content</a:t>
            </a:r>
            <a:endParaRPr/>
          </a:p>
        </p:txBody>
      </p:sp>
      <p:sp>
        <p:nvSpPr>
          <p:cNvPr id="110" name="Google Shape;110;p22"/>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a:t>
            </a:fld>
            <a:endParaRPr/>
          </a:p>
        </p:txBody>
      </p:sp>
      <p:sp>
        <p:nvSpPr>
          <p:cNvPr id="111" name="Google Shape;111;p22"/>
          <p:cNvSpPr txBox="1"/>
          <p:nvPr/>
        </p:nvSpPr>
        <p:spPr>
          <a:xfrm>
            <a:off x="504825" y="972740"/>
            <a:ext cx="83058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000"/>
              <a:buFont typeface="Helvetica Neue"/>
              <a:buNone/>
            </a:pPr>
            <a:r>
              <a:rPr lang="en" sz="3000" b="1" i="1">
                <a:solidFill>
                  <a:schemeClr val="dk2"/>
                </a:solidFill>
                <a:latin typeface="Helvetica Neue"/>
                <a:ea typeface="Helvetica Neue"/>
                <a:cs typeface="Helvetica Neue"/>
                <a:sym typeface="Helvetica Neue"/>
              </a:rPr>
              <a:t>Software Process Models </a:t>
            </a:r>
            <a:endParaRPr/>
          </a:p>
          <a:p>
            <a:pPr marL="0" marR="0" lvl="0" indent="0" algn="l" rtl="0">
              <a:lnSpc>
                <a:spcPct val="100000"/>
              </a:lnSpc>
              <a:spcBef>
                <a:spcPts val="0"/>
              </a:spcBef>
              <a:spcAft>
                <a:spcPts val="0"/>
              </a:spcAft>
              <a:buClr>
                <a:schemeClr val="dk2"/>
              </a:buClr>
              <a:buSzPts val="3000"/>
              <a:buFont typeface="Helvetica Neue"/>
              <a:buNone/>
            </a:pPr>
            <a:endParaRPr/>
          </a:p>
        </p:txBody>
      </p:sp>
      <p:sp>
        <p:nvSpPr>
          <p:cNvPr id="112" name="Google Shape;112;p22"/>
          <p:cNvSpPr txBox="1"/>
          <p:nvPr/>
        </p:nvSpPr>
        <p:spPr>
          <a:xfrm>
            <a:off x="588900" y="2699025"/>
            <a:ext cx="4121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4"/>
                </a:solidFill>
                <a:latin typeface="Times New Roman"/>
                <a:ea typeface="Times New Roman"/>
                <a:cs typeface="Times New Roman"/>
                <a:sym typeface="Times New Roman"/>
              </a:rPr>
              <a:t>Dr. Devotha Nyambo</a:t>
            </a:r>
            <a:endParaRPr sz="1900">
              <a:solidFill>
                <a:schemeClr val="accent4"/>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855125" y="359825"/>
            <a:ext cx="64770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4900"/>
              <a:buFont typeface="Impact"/>
              <a:buNone/>
            </a:pPr>
            <a:r>
              <a:rPr lang="en" sz="3800" b="0" i="0" u="none">
                <a:solidFill>
                  <a:srgbClr val="262626"/>
                </a:solidFill>
                <a:latin typeface="Impact"/>
                <a:ea typeface="Impact"/>
                <a:cs typeface="Impact"/>
                <a:sym typeface="Impact"/>
              </a:rPr>
              <a:t>Prescriptive Models</a:t>
            </a:r>
            <a:endParaRPr sz="3800"/>
          </a:p>
        </p:txBody>
      </p:sp>
      <p:sp>
        <p:nvSpPr>
          <p:cNvPr id="234" name="Google Shape;234;p40"/>
          <p:cNvSpPr txBox="1">
            <a:spLocks noGrp="1"/>
          </p:cNvSpPr>
          <p:nvPr>
            <p:ph type="body" idx="1"/>
          </p:nvPr>
        </p:nvSpPr>
        <p:spPr>
          <a:xfrm>
            <a:off x="685800" y="1314450"/>
            <a:ext cx="8356800" cy="30291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000"/>
              <a:buFont typeface="Arial"/>
              <a:buChar char="•"/>
            </a:pPr>
            <a:r>
              <a:rPr lang="en" sz="2000" b="0" i="0" u="none">
                <a:solidFill>
                  <a:schemeClr val="dk2"/>
                </a:solidFill>
                <a:latin typeface="Times New Roman"/>
                <a:ea typeface="Times New Roman"/>
                <a:cs typeface="Times New Roman"/>
                <a:sym typeface="Times New Roman"/>
              </a:rPr>
              <a:t>Originally proposed to bring order to chaos. </a:t>
            </a:r>
            <a:endParaRPr/>
          </a:p>
          <a:p>
            <a:pPr marL="273050" marR="0" lvl="0" indent="-273050" algn="l" rtl="0">
              <a:lnSpc>
                <a:spcPct val="100000"/>
              </a:lnSpc>
              <a:spcBef>
                <a:spcPts val="400"/>
              </a:spcBef>
              <a:spcAft>
                <a:spcPts val="0"/>
              </a:spcAft>
              <a:buClr>
                <a:schemeClr val="accent1"/>
              </a:buClr>
              <a:buSzPts val="2000"/>
              <a:buFont typeface="Arial"/>
              <a:buChar char="•"/>
            </a:pPr>
            <a:r>
              <a:rPr lang="en" sz="2000" b="0" i="0" u="none">
                <a:solidFill>
                  <a:schemeClr val="dk2"/>
                </a:solidFill>
                <a:latin typeface="Times New Roman"/>
                <a:ea typeface="Times New Roman"/>
                <a:cs typeface="Times New Roman"/>
                <a:sym typeface="Times New Roman"/>
              </a:rPr>
              <a:t>Prescriptive process models advocate an orderly approach to software engineering. However, will some extent of chaos (less rigid) be beneficial to bring some creativity?</a:t>
            </a:r>
            <a:endParaRPr sz="2000" b="0" i="0" u="none">
              <a:solidFill>
                <a:schemeClr val="dk2"/>
              </a:solidFill>
              <a:latin typeface="Times New Roman"/>
              <a:ea typeface="Times New Roman"/>
              <a:cs typeface="Times New Roman"/>
              <a:sym typeface="Times New Roman"/>
            </a:endParaRPr>
          </a:p>
          <a:p>
            <a:pPr marL="273050" marR="0" lvl="0" indent="-273050" algn="l" rtl="0">
              <a:lnSpc>
                <a:spcPct val="100000"/>
              </a:lnSpc>
              <a:spcBef>
                <a:spcPts val="400"/>
              </a:spcBef>
              <a:spcAft>
                <a:spcPts val="0"/>
              </a:spcAft>
              <a:buClr>
                <a:schemeClr val="accent1"/>
              </a:buClr>
              <a:buSzPts val="2000"/>
              <a:buFont typeface="Arial"/>
              <a:buNone/>
            </a:pPr>
            <a:r>
              <a:rPr lang="en" sz="2000" b="0" i="1" u="none">
                <a:solidFill>
                  <a:schemeClr val="folHlink"/>
                </a:solidFill>
                <a:latin typeface="Times New Roman"/>
                <a:ea typeface="Times New Roman"/>
                <a:cs typeface="Times New Roman"/>
                <a:sym typeface="Times New Roman"/>
              </a:rPr>
              <a:t>That leads to a few questions </a:t>
            </a:r>
            <a:r>
              <a:rPr lang="en" sz="2000" b="0" i="1" u="none">
                <a:solidFill>
                  <a:srgbClr val="F3FF07"/>
                </a:solidFill>
                <a:latin typeface="Times New Roman"/>
                <a:ea typeface="Times New Roman"/>
                <a:cs typeface="Times New Roman"/>
                <a:sym typeface="Times New Roman"/>
              </a:rPr>
              <a:t>…</a:t>
            </a:r>
            <a:endParaRPr sz="2000" b="0" i="0" u="none">
              <a:solidFill>
                <a:schemeClr val="dk2"/>
              </a:solidFill>
              <a:latin typeface="Times New Roman"/>
              <a:ea typeface="Times New Roman"/>
              <a:cs typeface="Times New Roman"/>
              <a:sym typeface="Times New Roman"/>
            </a:endParaRPr>
          </a:p>
          <a:p>
            <a:pPr marL="273050" marR="0" lvl="0" indent="-273050" algn="l" rtl="0">
              <a:lnSpc>
                <a:spcPct val="100000"/>
              </a:lnSpc>
              <a:spcBef>
                <a:spcPts val="600"/>
              </a:spcBef>
              <a:spcAft>
                <a:spcPts val="0"/>
              </a:spcAft>
              <a:buClr>
                <a:schemeClr val="accent1"/>
              </a:buClr>
              <a:buSzPts val="2000"/>
              <a:buFont typeface="Arial"/>
              <a:buChar char="•"/>
            </a:pPr>
            <a:r>
              <a:rPr lang="en" sz="2000" b="0" i="0" u="none">
                <a:solidFill>
                  <a:schemeClr val="dk2"/>
                </a:solidFill>
                <a:latin typeface="Times New Roman"/>
                <a:ea typeface="Times New Roman"/>
                <a:cs typeface="Times New Roman"/>
                <a:sym typeface="Times New Roman"/>
              </a:rPr>
              <a:t>If prescriptive process models strive for structure and order (prescribe a set of process elements and process flow), </a:t>
            </a:r>
            <a:r>
              <a:rPr lang="en" sz="2000" b="0" i="0" u="none">
                <a:solidFill>
                  <a:schemeClr val="folHlink"/>
                </a:solidFill>
                <a:latin typeface="Times New Roman"/>
                <a:ea typeface="Times New Roman"/>
                <a:cs typeface="Times New Roman"/>
                <a:sym typeface="Times New Roman"/>
              </a:rPr>
              <a:t>are they inappropriate for a software world that thrives on change? </a:t>
            </a:r>
            <a:endParaRPr/>
          </a:p>
          <a:p>
            <a:pPr marL="273050" marR="0" lvl="0" indent="-273050" algn="l" rtl="0">
              <a:lnSpc>
                <a:spcPct val="100000"/>
              </a:lnSpc>
              <a:spcBef>
                <a:spcPts val="600"/>
              </a:spcBef>
              <a:spcAft>
                <a:spcPts val="0"/>
              </a:spcAft>
              <a:buClr>
                <a:schemeClr val="accent1"/>
              </a:buClr>
              <a:buSzPts val="2000"/>
              <a:buFont typeface="Arial"/>
              <a:buChar char="•"/>
            </a:pPr>
            <a:r>
              <a:rPr lang="en" sz="2000" b="0" i="0" u="none">
                <a:solidFill>
                  <a:schemeClr val="dk2"/>
                </a:solidFill>
                <a:latin typeface="Times New Roman"/>
                <a:ea typeface="Times New Roman"/>
                <a:cs typeface="Times New Roman"/>
                <a:sym typeface="Times New Roman"/>
              </a:rPr>
              <a:t>Yet, if we reject traditional process models (and the order they imply) and replace them with something less structured,</a:t>
            </a:r>
            <a:r>
              <a:rPr lang="en" sz="2000" b="0" i="0" u="none">
                <a:solidFill>
                  <a:schemeClr val="folHlink"/>
                </a:solidFill>
                <a:latin typeface="Times New Roman"/>
                <a:ea typeface="Times New Roman"/>
                <a:cs typeface="Times New Roman"/>
                <a:sym typeface="Times New Roman"/>
              </a:rPr>
              <a:t> do we make it impossible to achieve coordination and coherence in software work?</a:t>
            </a:r>
            <a:endParaRPr/>
          </a:p>
        </p:txBody>
      </p:sp>
      <p:sp>
        <p:nvSpPr>
          <p:cNvPr id="235" name="Google Shape;235;p40"/>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528625" y="342900"/>
            <a:ext cx="46719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5400"/>
              <a:buFont typeface="Impact"/>
              <a:buNone/>
            </a:pPr>
            <a:r>
              <a:rPr lang="en" sz="3800" b="0" i="0" u="none">
                <a:solidFill>
                  <a:srgbClr val="262626"/>
                </a:solidFill>
                <a:latin typeface="Impact"/>
                <a:ea typeface="Impact"/>
                <a:cs typeface="Impact"/>
                <a:sym typeface="Impact"/>
              </a:rPr>
              <a:t>The Waterfall Model</a:t>
            </a:r>
            <a:endParaRPr sz="3800"/>
          </a:p>
        </p:txBody>
      </p:sp>
      <p:sp>
        <p:nvSpPr>
          <p:cNvPr id="241" name="Google Shape;241;p41"/>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21</a:t>
            </a:fld>
            <a:endParaRPr/>
          </a:p>
        </p:txBody>
      </p:sp>
      <p:sp>
        <p:nvSpPr>
          <p:cNvPr id="242" name="Google Shape;242;p41"/>
          <p:cNvSpPr txBox="1"/>
          <p:nvPr/>
        </p:nvSpPr>
        <p:spPr>
          <a:xfrm>
            <a:off x="528637" y="3028950"/>
            <a:ext cx="8305800" cy="1627584"/>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2000"/>
              <a:buFont typeface="Arial"/>
              <a:buNone/>
            </a:pPr>
            <a:r>
              <a:rPr lang="en" sz="2000" b="1" i="0" u="none">
                <a:solidFill>
                  <a:schemeClr val="dk1"/>
                </a:solidFill>
                <a:latin typeface="Arial"/>
                <a:ea typeface="Arial"/>
                <a:cs typeface="Arial"/>
                <a:sym typeface="Arial"/>
              </a:rPr>
              <a:t>It is the oldest paradigm for SE. When requirements are well defined and reasonably stable, it leads to a linear fashion. </a:t>
            </a:r>
            <a:endParaRPr/>
          </a:p>
          <a:p>
            <a:pPr marL="0" marR="0" lvl="0" indent="0" algn="l" rtl="0">
              <a:lnSpc>
                <a:spcPct val="90000"/>
              </a:lnSpc>
              <a:spcBef>
                <a:spcPts val="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500"/>
              <a:buFont typeface="Arial"/>
              <a:buNone/>
            </a:pPr>
            <a:r>
              <a:rPr lang="en" sz="1500" b="1" i="0" u="none">
                <a:solidFill>
                  <a:schemeClr val="dk1"/>
                </a:solidFill>
                <a:latin typeface="Arial"/>
                <a:ea typeface="Arial"/>
                <a:cs typeface="Arial"/>
                <a:sym typeface="Arial"/>
              </a:rPr>
              <a:t>(problems: 1. rarely linear, iteration needed. 2. hard to state all requirements explicitly. Blocking state. 3. code will not be released until very late.)</a:t>
            </a:r>
            <a:endParaRPr/>
          </a:p>
          <a:p>
            <a:pPr marL="0" marR="0" lvl="0" indent="0" algn="l" rtl="0">
              <a:lnSpc>
                <a:spcPct val="90000"/>
              </a:lnSpc>
              <a:spcBef>
                <a:spcPts val="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000"/>
              <a:buFont typeface="Arial"/>
              <a:buNone/>
            </a:pPr>
            <a:r>
              <a:rPr lang="en" sz="2000" b="1" i="0" u="none">
                <a:solidFill>
                  <a:schemeClr val="dk1"/>
                </a:solidFill>
                <a:latin typeface="Arial"/>
                <a:ea typeface="Arial"/>
                <a:cs typeface="Arial"/>
                <a:sym typeface="Arial"/>
              </a:rPr>
              <a:t>The classic life cycle suggests a systematic, sequential approach to software development. </a:t>
            </a:r>
            <a:endParaRPr/>
          </a:p>
        </p:txBody>
      </p:sp>
      <p:pic>
        <p:nvPicPr>
          <p:cNvPr id="243" name="Google Shape;243;p41"/>
          <p:cNvPicPr preferRelativeResize="0"/>
          <p:nvPr/>
        </p:nvPicPr>
        <p:blipFill>
          <a:blip r:embed="rId3">
            <a:alphaModFix/>
          </a:blip>
          <a:stretch>
            <a:fillRect/>
          </a:stretch>
        </p:blipFill>
        <p:spPr>
          <a:xfrm>
            <a:off x="1136675" y="1131600"/>
            <a:ext cx="7245337" cy="174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436875" y="4043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4900"/>
              <a:buFont typeface="Impact"/>
              <a:buNone/>
            </a:pPr>
            <a:r>
              <a:rPr lang="en" sz="3800" b="0" i="0" u="none">
                <a:solidFill>
                  <a:srgbClr val="262626"/>
                </a:solidFill>
                <a:latin typeface="Impact"/>
                <a:ea typeface="Impact"/>
                <a:cs typeface="Impact"/>
                <a:sym typeface="Impact"/>
              </a:rPr>
              <a:t>The V-Model</a:t>
            </a:r>
            <a:endParaRPr sz="3800"/>
          </a:p>
        </p:txBody>
      </p:sp>
      <p:sp>
        <p:nvSpPr>
          <p:cNvPr id="249" name="Google Shape;249;p42"/>
          <p:cNvSpPr txBox="1"/>
          <p:nvPr/>
        </p:nvSpPr>
        <p:spPr>
          <a:xfrm>
            <a:off x="8458200" y="4869656"/>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22</a:t>
            </a:fld>
            <a:endParaRPr/>
          </a:p>
        </p:txBody>
      </p:sp>
      <p:sp>
        <p:nvSpPr>
          <p:cNvPr id="250" name="Google Shape;250;p42"/>
          <p:cNvSpPr txBox="1"/>
          <p:nvPr/>
        </p:nvSpPr>
        <p:spPr>
          <a:xfrm>
            <a:off x="4543425" y="514350"/>
            <a:ext cx="4343400" cy="42483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2200"/>
              <a:buFont typeface="Arial"/>
              <a:buNone/>
            </a:pPr>
            <a:r>
              <a:rPr lang="en" sz="2000" b="1" i="0" u="none">
                <a:solidFill>
                  <a:schemeClr val="dk1"/>
                </a:solidFill>
                <a:latin typeface="Arial"/>
                <a:ea typeface="Arial"/>
                <a:cs typeface="Arial"/>
                <a:sym typeface="Arial"/>
              </a:rPr>
              <a:t>A variation of waterfall model depicts the relationship of quality assurance actions to the actions associated with communication, modeling and early code construction activates. </a:t>
            </a:r>
            <a:endParaRPr sz="2000"/>
          </a:p>
          <a:p>
            <a:pPr marL="0" marR="0" lvl="0" indent="0" algn="l" rtl="0">
              <a:lnSpc>
                <a:spcPct val="90000"/>
              </a:lnSpc>
              <a:spcBef>
                <a:spcPts val="0"/>
              </a:spcBef>
              <a:spcAft>
                <a:spcPts val="0"/>
              </a:spcAft>
              <a:buClr>
                <a:schemeClr val="dk1"/>
              </a:buClr>
              <a:buSzPts val="2200"/>
              <a:buFont typeface="Arial"/>
              <a:buNone/>
            </a:pPr>
            <a:endParaRPr sz="2000" b="1" i="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200"/>
              <a:buFont typeface="Arial"/>
              <a:buNone/>
            </a:pPr>
            <a:r>
              <a:rPr lang="en" sz="2000" b="1" i="0" u="none">
                <a:solidFill>
                  <a:schemeClr val="dk1"/>
                </a:solidFill>
                <a:latin typeface="Arial"/>
                <a:ea typeface="Arial"/>
                <a:cs typeface="Arial"/>
                <a:sym typeface="Arial"/>
              </a:rPr>
              <a:t>Team first moves down the left side of the V to refine the problem requirements. Once code is generated, the team moves up the right side of the V, performing a series of tests that validate each of the models created as the team moved down the left side. </a:t>
            </a:r>
            <a:endParaRPr sz="2000"/>
          </a:p>
        </p:txBody>
      </p:sp>
      <p:pic>
        <p:nvPicPr>
          <p:cNvPr id="251" name="Google Shape;251;p42"/>
          <p:cNvPicPr preferRelativeResize="0"/>
          <p:nvPr/>
        </p:nvPicPr>
        <p:blipFill>
          <a:blip r:embed="rId3">
            <a:alphaModFix/>
          </a:blip>
          <a:stretch>
            <a:fillRect/>
          </a:stretch>
        </p:blipFill>
        <p:spPr>
          <a:xfrm>
            <a:off x="566276" y="879549"/>
            <a:ext cx="3666000" cy="3744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804325" y="306900"/>
            <a:ext cx="66690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5400"/>
              <a:buFont typeface="Impact"/>
              <a:buNone/>
            </a:pPr>
            <a:r>
              <a:rPr lang="en" sz="3800" b="0" i="0" u="none">
                <a:solidFill>
                  <a:srgbClr val="262626"/>
                </a:solidFill>
                <a:latin typeface="Impact"/>
                <a:ea typeface="Impact"/>
                <a:cs typeface="Impact"/>
                <a:sym typeface="Impact"/>
              </a:rPr>
              <a:t>The Incremental Model</a:t>
            </a:r>
            <a:endParaRPr sz="3800"/>
          </a:p>
        </p:txBody>
      </p:sp>
      <p:sp>
        <p:nvSpPr>
          <p:cNvPr id="264" name="Google Shape;264;p44"/>
          <p:cNvSpPr txBox="1">
            <a:spLocks noGrp="1"/>
          </p:cNvSpPr>
          <p:nvPr>
            <p:ph type="body" idx="1"/>
          </p:nvPr>
        </p:nvSpPr>
        <p:spPr>
          <a:xfrm>
            <a:off x="685800" y="1078675"/>
            <a:ext cx="8069100" cy="3374100"/>
          </a:xfrm>
          <a:prstGeom prst="rect">
            <a:avLst/>
          </a:prstGeom>
          <a:noFill/>
          <a:ln>
            <a:noFill/>
          </a:ln>
        </p:spPr>
        <p:txBody>
          <a:bodyPr spcFirstLastPara="1" wrap="square" lIns="90475" tIns="44450" rIns="90475" bIns="44450" anchor="ctr" anchorCtr="0">
            <a:noAutofit/>
          </a:bodyPr>
          <a:lstStyle/>
          <a:p>
            <a:pPr marL="285750" marR="0" lvl="0" indent="-285750" algn="l" rtl="0">
              <a:lnSpc>
                <a:spcPct val="100000"/>
              </a:lnSpc>
              <a:spcBef>
                <a:spcPts val="0"/>
              </a:spcBef>
              <a:spcAft>
                <a:spcPts val="0"/>
              </a:spcAft>
              <a:buClr>
                <a:schemeClr val="accent1"/>
              </a:buClr>
              <a:buSzPts val="2400"/>
              <a:buFont typeface="Arial"/>
              <a:buChar char="•"/>
            </a:pPr>
            <a:r>
              <a:rPr lang="en" sz="2400" b="0" i="0" u="none">
                <a:solidFill>
                  <a:schemeClr val="dk1"/>
                </a:solidFill>
                <a:latin typeface="Times New Roman"/>
                <a:ea typeface="Times New Roman"/>
                <a:cs typeface="Times New Roman"/>
                <a:sym typeface="Times New Roman"/>
              </a:rPr>
              <a:t>When initial requirements are reasonably well defined, but the overall scope of the development effort precludes a purely linear process. A compelling need to expand a limited set of new functions to a later system release. </a:t>
            </a:r>
            <a:endParaRPr/>
          </a:p>
          <a:p>
            <a:pPr marL="285750" marR="0" lvl="0" indent="-285750" algn="l" rtl="0">
              <a:lnSpc>
                <a:spcPct val="100000"/>
              </a:lnSpc>
              <a:spcBef>
                <a:spcPts val="480"/>
              </a:spcBef>
              <a:spcAft>
                <a:spcPts val="0"/>
              </a:spcAft>
              <a:buClr>
                <a:schemeClr val="accent1"/>
              </a:buClr>
              <a:buSzPts val="2400"/>
              <a:buFont typeface="Arial"/>
              <a:buChar char="•"/>
            </a:pPr>
            <a:r>
              <a:rPr lang="en" sz="2400" b="0" i="0" u="none">
                <a:solidFill>
                  <a:schemeClr val="dk1"/>
                </a:solidFill>
                <a:latin typeface="Times New Roman"/>
                <a:ea typeface="Times New Roman"/>
                <a:cs typeface="Times New Roman"/>
                <a:sym typeface="Times New Roman"/>
              </a:rPr>
              <a:t>It combines elements of linear and parallel process flows. Each linear sequence produces deliverable increments of the software. </a:t>
            </a:r>
            <a:endParaRPr/>
          </a:p>
          <a:p>
            <a:pPr marL="285750" marR="0" lvl="0" indent="-285750" algn="l" rtl="0">
              <a:lnSpc>
                <a:spcPct val="100000"/>
              </a:lnSpc>
              <a:spcBef>
                <a:spcPts val="480"/>
              </a:spcBef>
              <a:spcAft>
                <a:spcPts val="0"/>
              </a:spcAft>
              <a:buClr>
                <a:schemeClr val="accent1"/>
              </a:buClr>
              <a:buSzPts val="2400"/>
              <a:buFont typeface="Arial"/>
              <a:buChar char="•"/>
            </a:pPr>
            <a:r>
              <a:rPr lang="en" sz="2400" b="0" i="0" u="none">
                <a:solidFill>
                  <a:schemeClr val="dk1"/>
                </a:solidFill>
                <a:latin typeface="Times New Roman"/>
                <a:ea typeface="Times New Roman"/>
                <a:cs typeface="Times New Roman"/>
                <a:sym typeface="Times New Roman"/>
              </a:rPr>
              <a:t>The first increment is often a core product with many supplementary features. Users use it and evaluate it with more modifications to better meet the needs. </a:t>
            </a:r>
            <a:endParaRPr/>
          </a:p>
        </p:txBody>
      </p:sp>
      <p:sp>
        <p:nvSpPr>
          <p:cNvPr id="265" name="Google Shape;265;p44"/>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1246632" y="411175"/>
            <a:ext cx="53229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5400"/>
              <a:buFont typeface="Impact"/>
              <a:buNone/>
            </a:pPr>
            <a:r>
              <a:rPr lang="en" sz="3800" b="0" i="0" u="none" dirty="0">
                <a:solidFill>
                  <a:srgbClr val="262626"/>
                </a:solidFill>
                <a:latin typeface="Impact"/>
                <a:ea typeface="Impact"/>
                <a:cs typeface="Impact"/>
                <a:sym typeface="Impact"/>
              </a:rPr>
              <a:t>The Incremental Model</a:t>
            </a:r>
            <a:endParaRPr sz="3800" dirty="0"/>
          </a:p>
        </p:txBody>
      </p:sp>
      <p:sp>
        <p:nvSpPr>
          <p:cNvPr id="257" name="Google Shape;257;p43"/>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24</a:t>
            </a:fld>
            <a:endParaRPr/>
          </a:p>
        </p:txBody>
      </p:sp>
      <p:pic>
        <p:nvPicPr>
          <p:cNvPr id="258" name="Google Shape;258;p43"/>
          <p:cNvPicPr preferRelativeResize="0"/>
          <p:nvPr/>
        </p:nvPicPr>
        <p:blipFill>
          <a:blip r:embed="rId3">
            <a:alphaModFix/>
          </a:blip>
          <a:stretch>
            <a:fillRect/>
          </a:stretch>
        </p:blipFill>
        <p:spPr>
          <a:xfrm>
            <a:off x="1326476" y="1080403"/>
            <a:ext cx="7055524" cy="345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533400" y="514350"/>
            <a:ext cx="8458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Evolutionary Models</a:t>
            </a:r>
            <a:endParaRPr sz="3800"/>
          </a:p>
        </p:txBody>
      </p:sp>
      <p:sp>
        <p:nvSpPr>
          <p:cNvPr id="271" name="Google Shape;271;p45"/>
          <p:cNvSpPr txBox="1">
            <a:spLocks noGrp="1"/>
          </p:cNvSpPr>
          <p:nvPr>
            <p:ph type="body" idx="1"/>
          </p:nvPr>
        </p:nvSpPr>
        <p:spPr>
          <a:xfrm>
            <a:off x="304800" y="1143000"/>
            <a:ext cx="8458200" cy="3374231"/>
          </a:xfrm>
          <a:prstGeom prst="rect">
            <a:avLst/>
          </a:prstGeom>
          <a:noFill/>
          <a:ln>
            <a:noFill/>
          </a:ln>
        </p:spPr>
        <p:txBody>
          <a:bodyPr spcFirstLastPara="1" wrap="square" lIns="90475" tIns="44450" rIns="90475" bIns="44450" anchor="ctr" anchorCtr="0">
            <a:noAutofit/>
          </a:bodyPr>
          <a:lstStyle/>
          <a:p>
            <a:pPr marL="285750" marR="0" lvl="0" indent="-285750" algn="l" rtl="0">
              <a:lnSpc>
                <a:spcPct val="100000"/>
              </a:lnSpc>
              <a:spcBef>
                <a:spcPts val="0"/>
              </a:spcBef>
              <a:spcAft>
                <a:spcPts val="0"/>
              </a:spcAft>
              <a:buClr>
                <a:schemeClr val="accent1"/>
              </a:buClr>
              <a:buSzPts val="2400"/>
              <a:buFont typeface="Arial"/>
              <a:buChar char="•"/>
            </a:pPr>
            <a:r>
              <a:rPr lang="en" sz="2400" b="0" i="0" u="none">
                <a:solidFill>
                  <a:schemeClr val="dk1"/>
                </a:solidFill>
                <a:latin typeface="Times New Roman"/>
                <a:ea typeface="Times New Roman"/>
                <a:cs typeface="Times New Roman"/>
                <a:sym typeface="Times New Roman"/>
              </a:rPr>
              <a:t>Software system evolves over time as requirements often change as development proceeds. Thus, a straight line to a complete end product is not possible. However, a limited version must be delivered to meet competitive pressure. </a:t>
            </a:r>
            <a:endParaRPr sz="2400" b="0" i="0" u="none">
              <a:solidFill>
                <a:schemeClr val="dk1"/>
              </a:solidFill>
              <a:latin typeface="Times New Roman"/>
              <a:ea typeface="Times New Roman"/>
              <a:cs typeface="Times New Roman"/>
              <a:sym typeface="Times New Roman"/>
            </a:endParaRPr>
          </a:p>
          <a:p>
            <a:pPr marL="273050" marR="0" lvl="0" indent="0" algn="l" rtl="0">
              <a:lnSpc>
                <a:spcPct val="100000"/>
              </a:lnSpc>
              <a:spcBef>
                <a:spcPts val="0"/>
              </a:spcBef>
              <a:spcAft>
                <a:spcPts val="0"/>
              </a:spcAft>
              <a:buNone/>
            </a:pPr>
            <a:endParaRPr>
              <a:solidFill>
                <a:schemeClr val="dk1"/>
              </a:solidFill>
            </a:endParaRPr>
          </a:p>
          <a:p>
            <a:pPr marL="285750" marR="0" lvl="0" indent="-285750" algn="l" rtl="0">
              <a:lnSpc>
                <a:spcPct val="100000"/>
              </a:lnSpc>
              <a:spcBef>
                <a:spcPts val="480"/>
              </a:spcBef>
              <a:spcAft>
                <a:spcPts val="0"/>
              </a:spcAft>
              <a:buClr>
                <a:schemeClr val="accent1"/>
              </a:buClr>
              <a:buSzPts val="2400"/>
              <a:buFont typeface="Arial"/>
              <a:buChar char="•"/>
            </a:pPr>
            <a:r>
              <a:rPr lang="en" sz="2400" b="0" i="0" u="none">
                <a:solidFill>
                  <a:schemeClr val="dk1"/>
                </a:solidFill>
                <a:latin typeface="Times New Roman"/>
                <a:ea typeface="Times New Roman"/>
                <a:cs typeface="Times New Roman"/>
                <a:sym typeface="Times New Roman"/>
              </a:rPr>
              <a:t>Usually a set of core product or system requirements is well understood, but the details and extension have yet to be defined. </a:t>
            </a:r>
            <a:endParaRPr/>
          </a:p>
          <a:p>
            <a:pPr marL="273050" marR="0" lvl="0" indent="0" algn="l" rtl="0">
              <a:lnSpc>
                <a:spcPct val="100000"/>
              </a:lnSpc>
              <a:spcBef>
                <a:spcPts val="480"/>
              </a:spcBef>
              <a:spcAft>
                <a:spcPts val="0"/>
              </a:spcAft>
              <a:buNone/>
            </a:pPr>
            <a:endParaRPr/>
          </a:p>
        </p:txBody>
      </p:sp>
      <p:sp>
        <p:nvSpPr>
          <p:cNvPr id="272" name="Google Shape;272;p45"/>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533400" y="514350"/>
            <a:ext cx="8458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Evolutionary Models</a:t>
            </a:r>
            <a:endParaRPr sz="3800"/>
          </a:p>
        </p:txBody>
      </p:sp>
      <p:sp>
        <p:nvSpPr>
          <p:cNvPr id="278" name="Google Shape;278;p46"/>
          <p:cNvSpPr txBox="1">
            <a:spLocks noGrp="1"/>
          </p:cNvSpPr>
          <p:nvPr>
            <p:ph type="body" idx="1"/>
          </p:nvPr>
        </p:nvSpPr>
        <p:spPr>
          <a:xfrm>
            <a:off x="304800" y="1143000"/>
            <a:ext cx="8458200" cy="3374100"/>
          </a:xfrm>
          <a:prstGeom prst="rect">
            <a:avLst/>
          </a:prstGeom>
          <a:noFill/>
          <a:ln>
            <a:noFill/>
          </a:ln>
        </p:spPr>
        <p:txBody>
          <a:bodyPr spcFirstLastPara="1" wrap="square" lIns="90475" tIns="44450" rIns="90475" bIns="44450" anchor="ctr" anchorCtr="0">
            <a:noAutofit/>
          </a:bodyPr>
          <a:lstStyle/>
          <a:p>
            <a:pPr marL="273050" marR="0" lvl="0" indent="0" algn="l" rtl="0">
              <a:lnSpc>
                <a:spcPct val="100000"/>
              </a:lnSpc>
              <a:spcBef>
                <a:spcPts val="480"/>
              </a:spcBef>
              <a:spcAft>
                <a:spcPts val="0"/>
              </a:spcAft>
              <a:buNone/>
            </a:pPr>
            <a:endParaRPr dirty="0"/>
          </a:p>
          <a:p>
            <a:pPr marL="285750" marR="0" lvl="0" indent="-285750" algn="l" rtl="0">
              <a:lnSpc>
                <a:spcPct val="100000"/>
              </a:lnSpc>
              <a:spcBef>
                <a:spcPts val="480"/>
              </a:spcBef>
              <a:spcAft>
                <a:spcPts val="0"/>
              </a:spcAft>
              <a:buClr>
                <a:schemeClr val="accent1"/>
              </a:buClr>
              <a:buSzPts val="2400"/>
              <a:buFont typeface="Arial"/>
              <a:buChar char="•"/>
            </a:pPr>
            <a:r>
              <a:rPr lang="en" sz="2400" b="0" i="0" u="none" dirty="0">
                <a:solidFill>
                  <a:schemeClr val="dk1"/>
                </a:solidFill>
                <a:latin typeface="Times New Roman"/>
                <a:ea typeface="Times New Roman"/>
                <a:cs typeface="Times New Roman"/>
                <a:sym typeface="Times New Roman"/>
              </a:rPr>
              <a:t>You need a process model that has been explicitly designed to accommodate a product that evolve over time. </a:t>
            </a:r>
            <a:endParaRPr dirty="0"/>
          </a:p>
          <a:p>
            <a:pPr marL="285750" marR="0" lvl="0" indent="-285750" algn="l" rtl="0">
              <a:lnSpc>
                <a:spcPct val="100000"/>
              </a:lnSpc>
              <a:spcBef>
                <a:spcPts val="480"/>
              </a:spcBef>
              <a:spcAft>
                <a:spcPts val="0"/>
              </a:spcAft>
              <a:buClr>
                <a:schemeClr val="accent1"/>
              </a:buClr>
              <a:buSzPts val="2400"/>
              <a:buFont typeface="Arial"/>
              <a:buChar char="•"/>
            </a:pPr>
            <a:r>
              <a:rPr lang="en" sz="2400" b="0" i="0" u="none" dirty="0">
                <a:solidFill>
                  <a:schemeClr val="dk1"/>
                </a:solidFill>
                <a:latin typeface="Times New Roman"/>
                <a:ea typeface="Times New Roman"/>
                <a:cs typeface="Times New Roman"/>
                <a:sym typeface="Times New Roman"/>
              </a:rPr>
              <a:t>It is the iterations that enables you to develop increasingly more complete version of the software. </a:t>
            </a:r>
            <a:endParaRPr dirty="0"/>
          </a:p>
          <a:p>
            <a:pPr marL="285750" marR="0" lvl="0" indent="-285750" algn="l" rtl="0">
              <a:lnSpc>
                <a:spcPct val="100000"/>
              </a:lnSpc>
              <a:spcBef>
                <a:spcPts val="480"/>
              </a:spcBef>
              <a:spcAft>
                <a:spcPts val="0"/>
              </a:spcAft>
              <a:buClr>
                <a:schemeClr val="accent1"/>
              </a:buClr>
              <a:buSzPts val="2400"/>
              <a:buFont typeface="Arial"/>
              <a:buChar char="•"/>
            </a:pPr>
            <a:r>
              <a:rPr lang="en" sz="2400" b="0" i="0" u="none" dirty="0">
                <a:solidFill>
                  <a:schemeClr val="dk1"/>
                </a:solidFill>
                <a:latin typeface="Times New Roman"/>
                <a:ea typeface="Times New Roman"/>
                <a:cs typeface="Times New Roman"/>
                <a:sym typeface="Times New Roman"/>
              </a:rPr>
              <a:t>Two types are introduced, namely </a:t>
            </a:r>
            <a:r>
              <a:rPr lang="en" sz="2400" b="0" i="0" u="none" dirty="0">
                <a:solidFill>
                  <a:srgbClr val="C00000"/>
                </a:solidFill>
                <a:latin typeface="Times New Roman"/>
                <a:ea typeface="Times New Roman"/>
                <a:cs typeface="Times New Roman"/>
                <a:sym typeface="Times New Roman"/>
              </a:rPr>
              <a:t>Prototyping and Spiral models. </a:t>
            </a:r>
            <a:endParaRPr dirty="0"/>
          </a:p>
        </p:txBody>
      </p:sp>
      <p:sp>
        <p:nvSpPr>
          <p:cNvPr id="279" name="Google Shape;279;p46"/>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533400" y="514350"/>
            <a:ext cx="8458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Evolutionary Models: Prototyping</a:t>
            </a:r>
            <a:endParaRPr sz="3800"/>
          </a:p>
        </p:txBody>
      </p:sp>
      <p:sp>
        <p:nvSpPr>
          <p:cNvPr id="285" name="Google Shape;285;p47"/>
          <p:cNvSpPr txBox="1">
            <a:spLocks noGrp="1"/>
          </p:cNvSpPr>
          <p:nvPr>
            <p:ph type="body" idx="1"/>
          </p:nvPr>
        </p:nvSpPr>
        <p:spPr>
          <a:xfrm>
            <a:off x="304800" y="1257300"/>
            <a:ext cx="8610600" cy="3374231"/>
          </a:xfrm>
          <a:prstGeom prst="rect">
            <a:avLst/>
          </a:prstGeom>
          <a:noFill/>
          <a:ln>
            <a:noFill/>
          </a:ln>
        </p:spPr>
        <p:txBody>
          <a:bodyPr spcFirstLastPara="1" wrap="square" lIns="90475" tIns="44450" rIns="90475" bIns="44450" anchor="ctr" anchorCtr="0">
            <a:noAutofit/>
          </a:bodyPr>
          <a:lstStyle/>
          <a:p>
            <a:pPr marL="285750" marR="0" lvl="0" indent="-298450" algn="l" rtl="0">
              <a:lnSpc>
                <a:spcPct val="100000"/>
              </a:lnSpc>
              <a:spcBef>
                <a:spcPts val="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When to use: Customer defines a set of general objectives but does not identify detailed requirements for functions and features. Or Developer may be unsure of the efficiency of an algorithm, the form that human computer interaction should take. </a:t>
            </a:r>
            <a:endParaRPr sz="2000" b="0" i="0" u="none">
              <a:solidFill>
                <a:schemeClr val="dk1"/>
              </a:solidFill>
              <a:latin typeface="Times New Roman"/>
              <a:ea typeface="Times New Roman"/>
              <a:cs typeface="Times New Roman"/>
              <a:sym typeface="Times New Roman"/>
            </a:endParaRPr>
          </a:p>
          <a:p>
            <a:pPr marL="273050" marR="0" lvl="0" indent="0" algn="l" rtl="0">
              <a:lnSpc>
                <a:spcPct val="100000"/>
              </a:lnSpc>
              <a:spcBef>
                <a:spcPts val="0"/>
              </a:spcBef>
              <a:spcAft>
                <a:spcPts val="0"/>
              </a:spcAft>
              <a:buNone/>
            </a:pPr>
            <a:endParaRPr sz="2000">
              <a:solidFill>
                <a:schemeClr val="dk1"/>
              </a:solidFill>
            </a:endParaRPr>
          </a:p>
          <a:p>
            <a:pPr marL="285750" marR="0" lvl="0" indent="-298450" algn="l" rtl="0">
              <a:lnSpc>
                <a:spcPct val="100000"/>
              </a:lnSpc>
              <a:spcBef>
                <a:spcPts val="48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What step: Begins with communication by meeting with stakeholders to define the objective, identify whatever requirements are known, outline areas where further definition is mandatory. A quick plan for prototyping and modeling (quick design) occur.  </a:t>
            </a:r>
            <a:endParaRPr sz="2000"/>
          </a:p>
        </p:txBody>
      </p:sp>
      <p:sp>
        <p:nvSpPr>
          <p:cNvPr id="286" name="Google Shape;286;p47"/>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533400" y="514350"/>
            <a:ext cx="8458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Evolutionary Models: Prototyping</a:t>
            </a:r>
            <a:endParaRPr sz="3800"/>
          </a:p>
        </p:txBody>
      </p:sp>
      <p:sp>
        <p:nvSpPr>
          <p:cNvPr id="292" name="Google Shape;292;p48"/>
          <p:cNvSpPr txBox="1">
            <a:spLocks noGrp="1"/>
          </p:cNvSpPr>
          <p:nvPr>
            <p:ph type="body" idx="1"/>
          </p:nvPr>
        </p:nvSpPr>
        <p:spPr>
          <a:xfrm>
            <a:off x="304800" y="1257300"/>
            <a:ext cx="8610600" cy="3374100"/>
          </a:xfrm>
          <a:prstGeom prst="rect">
            <a:avLst/>
          </a:prstGeom>
          <a:noFill/>
          <a:ln>
            <a:noFill/>
          </a:ln>
        </p:spPr>
        <p:txBody>
          <a:bodyPr spcFirstLastPara="1" wrap="square" lIns="90475" tIns="44450" rIns="90475" bIns="44450" anchor="ctr" anchorCtr="0">
            <a:noAutofit/>
          </a:bodyPr>
          <a:lstStyle/>
          <a:p>
            <a:pPr marL="285750" marR="0" lvl="0" indent="-298450" algn="l" rtl="0">
              <a:lnSpc>
                <a:spcPct val="100000"/>
              </a:lnSpc>
              <a:spcBef>
                <a:spcPts val="48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Quick design focuses on a representation of those aspects the software that will be visible to end users</a:t>
            </a:r>
            <a:r>
              <a:rPr lang="en" sz="2000">
                <a:solidFill>
                  <a:schemeClr val="dk1"/>
                </a:solidFill>
              </a:rPr>
              <a:t> </a:t>
            </a:r>
            <a:r>
              <a:rPr lang="en" sz="2000" b="0" i="0" u="none">
                <a:solidFill>
                  <a:schemeClr val="dk1"/>
                </a:solidFill>
                <a:latin typeface="Times New Roman"/>
                <a:ea typeface="Times New Roman"/>
                <a:cs typeface="Times New Roman"/>
                <a:sym typeface="Times New Roman"/>
              </a:rPr>
              <a:t>( interface and output). Design leads to the construction of a prototype which will be deployed and evaluated. Stakeholder’s comments will be used to refine requirements. </a:t>
            </a:r>
            <a:endParaRPr sz="2000" b="0" i="0" u="none">
              <a:solidFill>
                <a:schemeClr val="dk1"/>
              </a:solidFill>
              <a:latin typeface="Times New Roman"/>
              <a:ea typeface="Times New Roman"/>
              <a:cs typeface="Times New Roman"/>
              <a:sym typeface="Times New Roman"/>
            </a:endParaRPr>
          </a:p>
          <a:p>
            <a:pPr marL="273050" marR="0" lvl="0" indent="0" algn="l" rtl="0">
              <a:lnSpc>
                <a:spcPct val="100000"/>
              </a:lnSpc>
              <a:spcBef>
                <a:spcPts val="480"/>
              </a:spcBef>
              <a:spcAft>
                <a:spcPts val="0"/>
              </a:spcAft>
              <a:buNone/>
            </a:pPr>
            <a:endParaRPr sz="2000">
              <a:solidFill>
                <a:schemeClr val="dk1"/>
              </a:solidFill>
            </a:endParaRPr>
          </a:p>
          <a:p>
            <a:pPr marL="285750" marR="0" lvl="0" indent="-298450" algn="l" rtl="0">
              <a:lnSpc>
                <a:spcPct val="100000"/>
              </a:lnSpc>
              <a:spcBef>
                <a:spcPts val="36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endParaRPr sz="2000"/>
          </a:p>
        </p:txBody>
      </p:sp>
      <p:sp>
        <p:nvSpPr>
          <p:cNvPr id="293" name="Google Shape;293;p48"/>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561587" y="306250"/>
            <a:ext cx="75501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300"/>
              <a:buFont typeface="Impact"/>
              <a:buNone/>
            </a:pPr>
            <a:r>
              <a:rPr lang="en" sz="3800" b="0" i="0" u="none">
                <a:solidFill>
                  <a:srgbClr val="262626"/>
                </a:solidFill>
                <a:latin typeface="Impact"/>
                <a:ea typeface="Impact"/>
                <a:cs typeface="Impact"/>
                <a:sym typeface="Impact"/>
              </a:rPr>
              <a:t>Evolutionary Models: Prototyping</a:t>
            </a:r>
            <a:endParaRPr sz="3800"/>
          </a:p>
        </p:txBody>
      </p:sp>
      <p:sp>
        <p:nvSpPr>
          <p:cNvPr id="299" name="Google Shape;299;p49"/>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29</a:t>
            </a:fld>
            <a:endParaRPr/>
          </a:p>
        </p:txBody>
      </p:sp>
      <p:pic>
        <p:nvPicPr>
          <p:cNvPr id="300" name="Google Shape;300;p49"/>
          <p:cNvPicPr preferRelativeResize="0"/>
          <p:nvPr/>
        </p:nvPicPr>
        <p:blipFill>
          <a:blip r:embed="rId3">
            <a:alphaModFix/>
          </a:blip>
          <a:stretch>
            <a:fillRect/>
          </a:stretch>
        </p:blipFill>
        <p:spPr>
          <a:xfrm>
            <a:off x="1844075" y="942550"/>
            <a:ext cx="5159675" cy="4095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952500" y="393700"/>
            <a:ext cx="7239000" cy="555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rgbClr val="262626"/>
              </a:buClr>
              <a:buSzPct val="128947"/>
              <a:buFont typeface="Impact"/>
              <a:buNone/>
            </a:pPr>
            <a:r>
              <a:rPr lang="en" sz="3800" b="0" i="0" u="none">
                <a:solidFill>
                  <a:srgbClr val="262626"/>
                </a:solidFill>
                <a:latin typeface="Impact"/>
                <a:ea typeface="Impact"/>
                <a:cs typeface="Impact"/>
                <a:sym typeface="Impact"/>
              </a:rPr>
              <a:t>Social Learning Process	</a:t>
            </a:r>
            <a:endParaRPr sz="3800"/>
          </a:p>
        </p:txBody>
      </p:sp>
      <p:sp>
        <p:nvSpPr>
          <p:cNvPr id="118" name="Google Shape;118;p23"/>
          <p:cNvSpPr txBox="1">
            <a:spLocks noGrp="1"/>
          </p:cNvSpPr>
          <p:nvPr>
            <p:ph type="body" idx="1"/>
          </p:nvPr>
        </p:nvSpPr>
        <p:spPr>
          <a:xfrm>
            <a:off x="762000" y="1600200"/>
            <a:ext cx="7924800" cy="26289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Arial"/>
              <a:buChar char="•"/>
            </a:pPr>
            <a:r>
              <a:rPr lang="en" sz="2400" b="0" i="0" u="none" strike="noStrike" cap="none">
                <a:solidFill>
                  <a:schemeClr val="dk2"/>
                </a:solidFill>
                <a:latin typeface="Times New Roman"/>
                <a:ea typeface="Times New Roman"/>
                <a:cs typeface="Times New Roman"/>
                <a:sym typeface="Times New Roman"/>
              </a:rPr>
              <a:t>Software is embodied knowledge that is initially dispersed, tacit and incomplete. </a:t>
            </a:r>
            <a:endParaRPr/>
          </a:p>
          <a:p>
            <a:pPr marL="273050" marR="0" lvl="0" indent="-120650" algn="l" rtl="0">
              <a:lnSpc>
                <a:spcPct val="100000"/>
              </a:lnSpc>
              <a:spcBef>
                <a:spcPts val="480"/>
              </a:spcBef>
              <a:spcAft>
                <a:spcPts val="0"/>
              </a:spcAft>
              <a:buClr>
                <a:schemeClr val="accent1"/>
              </a:buClr>
              <a:buSzPts val="2400"/>
              <a:buFont typeface="Arial"/>
              <a:buNone/>
            </a:pPr>
            <a:endParaRPr sz="2400" b="0" i="0" u="none" strike="noStrike" cap="none">
              <a:solidFill>
                <a:schemeClr val="dk2"/>
              </a:solidFill>
              <a:latin typeface="Times New Roman"/>
              <a:ea typeface="Times New Roman"/>
              <a:cs typeface="Times New Roman"/>
              <a:sym typeface="Times New Roman"/>
            </a:endParaRPr>
          </a:p>
          <a:p>
            <a:pPr marL="273050" marR="0" lvl="0" indent="-273050" algn="l" rtl="0">
              <a:lnSpc>
                <a:spcPct val="100000"/>
              </a:lnSpc>
              <a:spcBef>
                <a:spcPts val="480"/>
              </a:spcBef>
              <a:spcAft>
                <a:spcPts val="0"/>
              </a:spcAft>
              <a:buClr>
                <a:schemeClr val="accent1"/>
              </a:buClr>
              <a:buSzPts val="2400"/>
              <a:buFont typeface="Arial"/>
              <a:buChar char="•"/>
            </a:pPr>
            <a:r>
              <a:rPr lang="en" sz="2400" b="0" i="0" u="none" strike="noStrike" cap="none">
                <a:solidFill>
                  <a:schemeClr val="dk2"/>
                </a:solidFill>
                <a:latin typeface="Times New Roman"/>
                <a:ea typeface="Times New Roman"/>
                <a:cs typeface="Times New Roman"/>
                <a:sym typeface="Times New Roman"/>
              </a:rPr>
              <a:t>In order to convert knowledge into software, dialogues are needed between users and designers, between designers and tools to bring knowledge into software.</a:t>
            </a:r>
            <a:endParaRPr/>
          </a:p>
          <a:p>
            <a:pPr marL="273050" marR="0" lvl="0" indent="-273050" algn="l" rtl="0">
              <a:lnSpc>
                <a:spcPct val="100000"/>
              </a:lnSpc>
              <a:spcBef>
                <a:spcPts val="480"/>
              </a:spcBef>
              <a:spcAft>
                <a:spcPts val="0"/>
              </a:spcAft>
              <a:buClr>
                <a:schemeClr val="accent1"/>
              </a:buClr>
              <a:buSzPts val="2400"/>
              <a:buFont typeface="Arial"/>
              <a:buNone/>
            </a:pPr>
            <a:endParaRPr sz="2400" b="0" i="0" u="none" strike="noStrike" cap="none">
              <a:solidFill>
                <a:schemeClr val="dk2"/>
              </a:solidFill>
              <a:latin typeface="Times New Roman"/>
              <a:ea typeface="Times New Roman"/>
              <a:cs typeface="Times New Roman"/>
              <a:sym typeface="Times New Roman"/>
            </a:endParaRPr>
          </a:p>
          <a:p>
            <a:pPr marL="273050" marR="0" lvl="0" indent="-273050" algn="l" rtl="0">
              <a:lnSpc>
                <a:spcPct val="100000"/>
              </a:lnSpc>
              <a:spcBef>
                <a:spcPts val="480"/>
              </a:spcBef>
              <a:spcAft>
                <a:spcPts val="0"/>
              </a:spcAft>
              <a:buClr>
                <a:schemeClr val="accent1"/>
              </a:buClr>
              <a:buSzPts val="2400"/>
              <a:buFont typeface="Arial"/>
              <a:buChar char="•"/>
            </a:pPr>
            <a:r>
              <a:rPr lang="en" sz="2400" b="0" i="0" u="none" strike="noStrike" cap="none">
                <a:solidFill>
                  <a:schemeClr val="dk2"/>
                </a:solidFill>
                <a:latin typeface="Times New Roman"/>
                <a:ea typeface="Times New Roman"/>
                <a:cs typeface="Times New Roman"/>
                <a:sym typeface="Times New Roman"/>
              </a:rPr>
              <a:t>Software development is essentially an iterative social learning process, and the outcome is “software capital”. </a:t>
            </a:r>
            <a:endParaRPr/>
          </a:p>
          <a:p>
            <a:pPr marL="273050" marR="0" lvl="0" indent="-120650" algn="l" rtl="0">
              <a:spcBef>
                <a:spcPts val="480"/>
              </a:spcBef>
              <a:spcAft>
                <a:spcPts val="0"/>
              </a:spcAft>
              <a:buClr>
                <a:schemeClr val="accent1"/>
              </a:buClr>
              <a:buSzPts val="2400"/>
              <a:buFont typeface="Arial"/>
              <a:buNone/>
            </a:pPr>
            <a:endParaRPr sz="2400" b="0" i="0" u="none">
              <a:solidFill>
                <a:schemeClr val="dk2"/>
              </a:solidFill>
              <a:latin typeface="Times New Roman"/>
              <a:ea typeface="Times New Roman"/>
              <a:cs typeface="Times New Roman"/>
              <a:sym typeface="Times New Roman"/>
            </a:endParaRPr>
          </a:p>
        </p:txBody>
      </p:sp>
      <p:sp>
        <p:nvSpPr>
          <p:cNvPr id="119" name="Google Shape;119;p23"/>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533400" y="514350"/>
            <a:ext cx="8458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Evolutionary Models: The Spiral</a:t>
            </a:r>
            <a:endParaRPr sz="3800"/>
          </a:p>
        </p:txBody>
      </p:sp>
      <p:sp>
        <p:nvSpPr>
          <p:cNvPr id="306" name="Google Shape;306;p50"/>
          <p:cNvSpPr txBox="1">
            <a:spLocks noGrp="1"/>
          </p:cNvSpPr>
          <p:nvPr>
            <p:ph type="body" idx="1"/>
          </p:nvPr>
        </p:nvSpPr>
        <p:spPr>
          <a:xfrm>
            <a:off x="304800" y="914400"/>
            <a:ext cx="8610600" cy="4114800"/>
          </a:xfrm>
          <a:prstGeom prst="rect">
            <a:avLst/>
          </a:prstGeom>
          <a:noFill/>
          <a:ln>
            <a:noFill/>
          </a:ln>
        </p:spPr>
        <p:txBody>
          <a:bodyPr spcFirstLastPara="1" wrap="square" lIns="90475" tIns="44450" rIns="90475" bIns="44450" anchor="ctr" anchorCtr="0">
            <a:noAutofit/>
          </a:bodyPr>
          <a:lstStyle/>
          <a:p>
            <a:pPr marL="285750" marR="0" lvl="0" indent="-317500" algn="l" rtl="0">
              <a:lnSpc>
                <a:spcPct val="100000"/>
              </a:lnSpc>
              <a:spcBef>
                <a:spcPts val="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It couples the iterative nature of prototyping with the </a:t>
            </a:r>
            <a:r>
              <a:rPr lang="en" sz="2000" b="0" i="0" u="none">
                <a:solidFill>
                  <a:srgbClr val="FF0000"/>
                </a:solidFill>
                <a:latin typeface="Times New Roman"/>
                <a:ea typeface="Times New Roman"/>
                <a:cs typeface="Times New Roman"/>
                <a:sym typeface="Times New Roman"/>
              </a:rPr>
              <a:t>controlled and systematic aspects of the waterfall model and is a risk-driven process model generator</a:t>
            </a:r>
            <a:r>
              <a:rPr lang="en" sz="2000" b="0" i="0" u="none">
                <a:solidFill>
                  <a:schemeClr val="dk1"/>
                </a:solidFill>
                <a:latin typeface="Times New Roman"/>
                <a:ea typeface="Times New Roman"/>
                <a:cs typeface="Times New Roman"/>
                <a:sym typeface="Times New Roman"/>
              </a:rPr>
              <a:t> that is used to guide multi-stakeholder concurrent engineering of software intensive systems. </a:t>
            </a:r>
            <a:endParaRPr sz="2000"/>
          </a:p>
          <a:p>
            <a:pPr marL="285750" marR="0" lvl="0" indent="-317500" algn="l" rtl="0">
              <a:lnSpc>
                <a:spcPct val="100000"/>
              </a:lnSpc>
              <a:spcBef>
                <a:spcPts val="3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Two main distinguishing features: one is </a:t>
            </a:r>
            <a:r>
              <a:rPr lang="en" sz="2000" b="0" i="0" u="none">
                <a:solidFill>
                  <a:srgbClr val="C00000"/>
                </a:solidFill>
                <a:latin typeface="Times New Roman"/>
                <a:ea typeface="Times New Roman"/>
                <a:cs typeface="Times New Roman"/>
                <a:sym typeface="Times New Roman"/>
              </a:rPr>
              <a:t>cyclic approach </a:t>
            </a:r>
            <a:r>
              <a:rPr lang="en" sz="2000" b="0" i="0" u="none">
                <a:solidFill>
                  <a:schemeClr val="dk1"/>
                </a:solidFill>
                <a:latin typeface="Times New Roman"/>
                <a:ea typeface="Times New Roman"/>
                <a:cs typeface="Times New Roman"/>
                <a:sym typeface="Times New Roman"/>
              </a:rPr>
              <a:t>for incrementally growing a system’s degree of definition and implementation while decreasing its degree of risk. The other is a set of </a:t>
            </a:r>
            <a:r>
              <a:rPr lang="en" sz="2000" b="0" i="0" u="none">
                <a:solidFill>
                  <a:srgbClr val="C00000"/>
                </a:solidFill>
                <a:latin typeface="Times New Roman"/>
                <a:ea typeface="Times New Roman"/>
                <a:cs typeface="Times New Roman"/>
                <a:sym typeface="Times New Roman"/>
              </a:rPr>
              <a:t>anchor point milestones </a:t>
            </a:r>
            <a:r>
              <a:rPr lang="en" sz="2000" b="0" i="0" u="none">
                <a:solidFill>
                  <a:schemeClr val="dk1"/>
                </a:solidFill>
                <a:latin typeface="Times New Roman"/>
                <a:ea typeface="Times New Roman"/>
                <a:cs typeface="Times New Roman"/>
                <a:sym typeface="Times New Roman"/>
              </a:rPr>
              <a:t>for ensuring stakeholder commitment to feasible and mutually satisfactory system solutions. </a:t>
            </a:r>
            <a:endParaRPr sz="2000"/>
          </a:p>
          <a:p>
            <a:pPr marL="285750" marR="0" lvl="0" indent="-317500" algn="l" rtl="0">
              <a:lnSpc>
                <a:spcPct val="100000"/>
              </a:lnSpc>
              <a:spcBef>
                <a:spcPts val="3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A series of evolutionary releases are delivered. During the early iterations, the release might be a model or prototype. During later iterations, increasingly more complete version of the engineered system are produced. </a:t>
            </a:r>
            <a:endParaRPr sz="2000"/>
          </a:p>
          <a:p>
            <a:pPr marL="273050" marR="0" lvl="0" indent="0" algn="l" rtl="0">
              <a:lnSpc>
                <a:spcPct val="100000"/>
              </a:lnSpc>
              <a:spcBef>
                <a:spcPts val="300"/>
              </a:spcBef>
              <a:spcAft>
                <a:spcPts val="0"/>
              </a:spcAft>
              <a:buNone/>
            </a:pPr>
            <a:endParaRPr sz="2000"/>
          </a:p>
        </p:txBody>
      </p:sp>
      <p:sp>
        <p:nvSpPr>
          <p:cNvPr id="307" name="Google Shape;307;p50"/>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533400" y="514350"/>
            <a:ext cx="8458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Evolutionary Models: The Spiral</a:t>
            </a:r>
            <a:endParaRPr sz="3800"/>
          </a:p>
        </p:txBody>
      </p:sp>
      <p:sp>
        <p:nvSpPr>
          <p:cNvPr id="313" name="Google Shape;313;p51"/>
          <p:cNvSpPr txBox="1">
            <a:spLocks noGrp="1"/>
          </p:cNvSpPr>
          <p:nvPr>
            <p:ph type="body" idx="1"/>
          </p:nvPr>
        </p:nvSpPr>
        <p:spPr>
          <a:xfrm>
            <a:off x="304800" y="914400"/>
            <a:ext cx="8610600" cy="4114800"/>
          </a:xfrm>
          <a:prstGeom prst="rect">
            <a:avLst/>
          </a:prstGeom>
          <a:noFill/>
          <a:ln>
            <a:noFill/>
          </a:ln>
        </p:spPr>
        <p:txBody>
          <a:bodyPr spcFirstLastPara="1" wrap="square" lIns="90475" tIns="44450" rIns="90475" bIns="44450" anchor="ctr" anchorCtr="0">
            <a:noAutofit/>
          </a:bodyPr>
          <a:lstStyle/>
          <a:p>
            <a:pPr marL="0" marR="0" lvl="0" indent="0" algn="l" rtl="0">
              <a:lnSpc>
                <a:spcPct val="100000"/>
              </a:lnSpc>
              <a:spcBef>
                <a:spcPts val="300"/>
              </a:spcBef>
              <a:spcAft>
                <a:spcPts val="0"/>
              </a:spcAft>
              <a:buNone/>
            </a:pPr>
            <a:endParaRPr sz="2000"/>
          </a:p>
          <a:p>
            <a:pPr marL="285750" marR="0" lvl="0" indent="-317500" algn="l" rtl="0">
              <a:lnSpc>
                <a:spcPct val="100000"/>
              </a:lnSpc>
              <a:spcBef>
                <a:spcPts val="3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The first circuit in the clockwise direction might result in the product </a:t>
            </a:r>
            <a:r>
              <a:rPr lang="en" sz="2000" b="0" i="0" u="none">
                <a:solidFill>
                  <a:srgbClr val="C00000"/>
                </a:solidFill>
                <a:latin typeface="Times New Roman"/>
                <a:ea typeface="Times New Roman"/>
                <a:cs typeface="Times New Roman"/>
                <a:sym typeface="Times New Roman"/>
              </a:rPr>
              <a:t>specification</a:t>
            </a:r>
            <a:r>
              <a:rPr lang="en" sz="2000" b="0" i="0" u="none">
                <a:solidFill>
                  <a:schemeClr val="dk1"/>
                </a:solidFill>
                <a:latin typeface="Times New Roman"/>
                <a:ea typeface="Times New Roman"/>
                <a:cs typeface="Times New Roman"/>
                <a:sym typeface="Times New Roman"/>
              </a:rPr>
              <a:t>; subsequent passes around the spiral might be used to develop a </a:t>
            </a:r>
            <a:r>
              <a:rPr lang="en" sz="2000" b="0" i="0" u="none">
                <a:solidFill>
                  <a:srgbClr val="C00000"/>
                </a:solidFill>
                <a:latin typeface="Times New Roman"/>
                <a:ea typeface="Times New Roman"/>
                <a:cs typeface="Times New Roman"/>
                <a:sym typeface="Times New Roman"/>
              </a:rPr>
              <a:t>prototype</a:t>
            </a:r>
            <a:r>
              <a:rPr lang="en" sz="2000" b="0" i="0" u="none">
                <a:solidFill>
                  <a:schemeClr val="dk1"/>
                </a:solidFill>
                <a:latin typeface="Times New Roman"/>
                <a:ea typeface="Times New Roman"/>
                <a:cs typeface="Times New Roman"/>
                <a:sym typeface="Times New Roman"/>
              </a:rPr>
              <a:t> and then progressively more sophisticated versions of the </a:t>
            </a:r>
            <a:r>
              <a:rPr lang="en" sz="2000" b="0" i="0" u="none">
                <a:solidFill>
                  <a:srgbClr val="C00000"/>
                </a:solidFill>
                <a:latin typeface="Times New Roman"/>
                <a:ea typeface="Times New Roman"/>
                <a:cs typeface="Times New Roman"/>
                <a:sym typeface="Times New Roman"/>
              </a:rPr>
              <a:t>software</a:t>
            </a:r>
            <a:r>
              <a:rPr lang="en" sz="2000" b="0" i="0" u="none">
                <a:solidFill>
                  <a:schemeClr val="dk1"/>
                </a:solidFill>
                <a:latin typeface="Times New Roman"/>
                <a:ea typeface="Times New Roman"/>
                <a:cs typeface="Times New Roman"/>
                <a:sym typeface="Times New Roman"/>
              </a:rPr>
              <a:t>. Each pass results in adjustments to the project plan. Cost and schedule are adjusted based on feedback. Also, the number of iterations will be adjusted by project manager. </a:t>
            </a:r>
            <a:endParaRPr sz="2000" b="0" i="0" u="none">
              <a:solidFill>
                <a:schemeClr val="dk1"/>
              </a:solidFill>
              <a:latin typeface="Times New Roman"/>
              <a:ea typeface="Times New Roman"/>
              <a:cs typeface="Times New Roman"/>
              <a:sym typeface="Times New Roman"/>
            </a:endParaRPr>
          </a:p>
          <a:p>
            <a:pPr marL="273050" marR="0" lvl="0" indent="0" algn="l" rtl="0">
              <a:lnSpc>
                <a:spcPct val="100000"/>
              </a:lnSpc>
              <a:spcBef>
                <a:spcPts val="300"/>
              </a:spcBef>
              <a:spcAft>
                <a:spcPts val="0"/>
              </a:spcAft>
              <a:buNone/>
            </a:pPr>
            <a:endParaRPr sz="2000">
              <a:solidFill>
                <a:schemeClr val="dk1"/>
              </a:solidFill>
            </a:endParaRPr>
          </a:p>
          <a:p>
            <a:pPr marL="285750" marR="0" lvl="0" indent="-317500" algn="l" rtl="0">
              <a:lnSpc>
                <a:spcPct val="100000"/>
              </a:lnSpc>
              <a:spcBef>
                <a:spcPts val="3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Good to develop large-scale system as software evolves as the process progresses and risk should be understood and properly reacted to. Prototyping is used to reduce risk. </a:t>
            </a:r>
            <a:endParaRPr sz="2000"/>
          </a:p>
          <a:p>
            <a:pPr marL="285750" marR="0" lvl="0" indent="-317500" algn="l" rtl="0">
              <a:lnSpc>
                <a:spcPct val="100000"/>
              </a:lnSpc>
              <a:spcBef>
                <a:spcPts val="3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However, it may be difficult to convince customers that it is controllable as it demands considerable risk assessment expertise. </a:t>
            </a:r>
            <a:endParaRPr sz="2000"/>
          </a:p>
        </p:txBody>
      </p:sp>
      <p:sp>
        <p:nvSpPr>
          <p:cNvPr id="314" name="Google Shape;314;p51"/>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823800" y="285497"/>
            <a:ext cx="71772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300"/>
              <a:buFont typeface="Impact"/>
              <a:buNone/>
            </a:pPr>
            <a:r>
              <a:rPr lang="en" sz="3800" b="0" i="0" u="none" dirty="0">
                <a:solidFill>
                  <a:srgbClr val="262626"/>
                </a:solidFill>
                <a:latin typeface="Impact"/>
                <a:ea typeface="Impact"/>
                <a:cs typeface="Impact"/>
                <a:sym typeface="Impact"/>
              </a:rPr>
              <a:t>Evolutionary Models: The Spiral</a:t>
            </a:r>
            <a:endParaRPr sz="3800" dirty="0"/>
          </a:p>
        </p:txBody>
      </p:sp>
      <p:sp>
        <p:nvSpPr>
          <p:cNvPr id="320" name="Google Shape;320;p52"/>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32</a:t>
            </a:fld>
            <a:endParaRPr/>
          </a:p>
        </p:txBody>
      </p:sp>
      <p:pic>
        <p:nvPicPr>
          <p:cNvPr id="321" name="Google Shape;321;p52"/>
          <p:cNvPicPr preferRelativeResize="0"/>
          <p:nvPr/>
        </p:nvPicPr>
        <p:blipFill>
          <a:blip r:embed="rId3">
            <a:alphaModFix/>
          </a:blip>
          <a:stretch>
            <a:fillRect/>
          </a:stretch>
        </p:blipFill>
        <p:spPr>
          <a:xfrm>
            <a:off x="1720295" y="1060425"/>
            <a:ext cx="5360429" cy="35572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3"/>
          <p:cNvSpPr txBox="1">
            <a:spLocks noGrp="1"/>
          </p:cNvSpPr>
          <p:nvPr>
            <p:ph type="title"/>
          </p:nvPr>
        </p:nvSpPr>
        <p:spPr>
          <a:xfrm>
            <a:off x="186475" y="285750"/>
            <a:ext cx="8805000" cy="636300"/>
          </a:xfrm>
          <a:prstGeom prst="rect">
            <a:avLst/>
          </a:prstGeom>
          <a:noFill/>
          <a:ln>
            <a:noFill/>
          </a:ln>
        </p:spPr>
        <p:txBody>
          <a:bodyPr spcFirstLastPara="1" wrap="square" lIns="63500" tIns="25400" rIns="63500" bIns="25400" anchor="t" anchorCtr="0">
            <a:spAutoFit/>
          </a:bodyPr>
          <a:lstStyle/>
          <a:p>
            <a:pPr marL="0" lvl="0" indent="0" algn="l" rtl="0">
              <a:lnSpc>
                <a:spcPct val="100000"/>
              </a:lnSpc>
              <a:spcBef>
                <a:spcPts val="0"/>
              </a:spcBef>
              <a:spcAft>
                <a:spcPts val="0"/>
              </a:spcAft>
              <a:buClr>
                <a:srgbClr val="262626"/>
              </a:buClr>
              <a:buSzPts val="4800"/>
              <a:buFont typeface="Impact"/>
              <a:buNone/>
            </a:pPr>
            <a:r>
              <a:rPr lang="en" sz="3800" b="0" i="0" u="none">
                <a:solidFill>
                  <a:srgbClr val="262626"/>
                </a:solidFill>
                <a:latin typeface="Impact"/>
                <a:ea typeface="Impact"/>
                <a:cs typeface="Impact"/>
                <a:sym typeface="Impact"/>
              </a:rPr>
              <a:t>Three Concerns on Evolutionary Processes</a:t>
            </a:r>
            <a:endParaRPr sz="3800"/>
          </a:p>
        </p:txBody>
      </p:sp>
      <p:sp>
        <p:nvSpPr>
          <p:cNvPr id="327" name="Google Shape;327;p53"/>
          <p:cNvSpPr txBox="1">
            <a:spLocks noGrp="1"/>
          </p:cNvSpPr>
          <p:nvPr>
            <p:ph type="body" idx="1"/>
          </p:nvPr>
        </p:nvSpPr>
        <p:spPr>
          <a:xfrm>
            <a:off x="76200" y="1050425"/>
            <a:ext cx="8610600" cy="3693000"/>
          </a:xfrm>
          <a:prstGeom prst="rect">
            <a:avLst/>
          </a:prstGeom>
          <a:noFill/>
          <a:ln>
            <a:noFill/>
          </a:ln>
        </p:spPr>
        <p:txBody>
          <a:bodyPr spcFirstLastPara="1" wrap="square" lIns="90475" tIns="44450" rIns="90475" bIns="44450" anchor="ctr" anchorCtr="0">
            <a:noAutofit/>
          </a:bodyPr>
          <a:lstStyle/>
          <a:p>
            <a:pPr marL="285750" marR="0" lvl="0" indent="-285750" algn="l" rtl="0">
              <a:lnSpc>
                <a:spcPct val="100000"/>
              </a:lnSpc>
              <a:spcBef>
                <a:spcPts val="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First concern is that prototyping poses a problem to project planning because of the </a:t>
            </a:r>
            <a:r>
              <a:rPr lang="en" sz="2000" b="0" i="0" u="none">
                <a:solidFill>
                  <a:srgbClr val="FF9900"/>
                </a:solidFill>
                <a:latin typeface="Times New Roman"/>
                <a:ea typeface="Times New Roman"/>
                <a:cs typeface="Times New Roman"/>
                <a:sym typeface="Times New Roman"/>
              </a:rPr>
              <a:t>uncertain number of cycles required</a:t>
            </a:r>
            <a:r>
              <a:rPr lang="en" sz="2000" b="0" i="0" u="none">
                <a:solidFill>
                  <a:schemeClr val="dk1"/>
                </a:solidFill>
                <a:latin typeface="Times New Roman"/>
                <a:ea typeface="Times New Roman"/>
                <a:cs typeface="Times New Roman"/>
                <a:sym typeface="Times New Roman"/>
              </a:rPr>
              <a:t> to construct the product. </a:t>
            </a:r>
            <a:endParaRPr/>
          </a:p>
          <a:p>
            <a:pPr marL="285750" marR="0" lvl="0" indent="-285750" algn="l" rtl="0">
              <a:lnSpc>
                <a:spcPct val="100000"/>
              </a:lnSpc>
              <a:spcBef>
                <a:spcPts val="4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Second, it </a:t>
            </a:r>
            <a:r>
              <a:rPr lang="en" sz="2000" b="0" i="0" u="none">
                <a:solidFill>
                  <a:srgbClr val="FF9900"/>
                </a:solidFill>
                <a:latin typeface="Times New Roman"/>
                <a:ea typeface="Times New Roman"/>
                <a:cs typeface="Times New Roman"/>
                <a:sym typeface="Times New Roman"/>
              </a:rPr>
              <a:t>does not establish the maximum speed of the evolution</a:t>
            </a:r>
            <a:r>
              <a:rPr lang="en" sz="2000" b="0" i="0" u="none">
                <a:solidFill>
                  <a:schemeClr val="dk1"/>
                </a:solidFill>
                <a:latin typeface="Times New Roman"/>
                <a:ea typeface="Times New Roman"/>
                <a:cs typeface="Times New Roman"/>
                <a:sym typeface="Times New Roman"/>
              </a:rPr>
              <a:t>. If the evolution occur too fast, without a period of relaxation, it is certain that the process will fall into chaos. On the other hand if the speed is too slow then productivity could be affected. </a:t>
            </a:r>
            <a:endParaRPr/>
          </a:p>
          <a:p>
            <a:pPr marL="285750" marR="0" lvl="0" indent="-285750" algn="l" rtl="0">
              <a:lnSpc>
                <a:spcPct val="100000"/>
              </a:lnSpc>
              <a:spcBef>
                <a:spcPts val="400"/>
              </a:spcBef>
              <a:spcAft>
                <a:spcPts val="0"/>
              </a:spcAft>
              <a:buClr>
                <a:schemeClr val="accent1"/>
              </a:buClr>
              <a:buSzPts val="2000"/>
              <a:buFont typeface="Arial"/>
              <a:buChar char="•"/>
            </a:pPr>
            <a:r>
              <a:rPr lang="en" sz="2000" b="0" i="0" u="none">
                <a:solidFill>
                  <a:schemeClr val="dk1"/>
                </a:solidFill>
                <a:latin typeface="Times New Roman"/>
                <a:ea typeface="Times New Roman"/>
                <a:cs typeface="Times New Roman"/>
                <a:sym typeface="Times New Roman"/>
              </a:rPr>
              <a:t>Third, software processes should be focused on flexibility and extensibility rather than on high quality. We should prioritize the speed of the development over zero defects. </a:t>
            </a:r>
            <a:r>
              <a:rPr lang="en" sz="2000" b="0" i="0" u="none">
                <a:solidFill>
                  <a:srgbClr val="FF9900"/>
                </a:solidFill>
                <a:latin typeface="Times New Roman"/>
                <a:ea typeface="Times New Roman"/>
                <a:cs typeface="Times New Roman"/>
                <a:sym typeface="Times New Roman"/>
              </a:rPr>
              <a:t>Extending the development in order to reach high quality could result in a late delivery of the product when the opportunity niche has disappeared. </a:t>
            </a:r>
            <a:endParaRPr>
              <a:solidFill>
                <a:srgbClr val="FF9900"/>
              </a:solidFill>
            </a:endParaRPr>
          </a:p>
        </p:txBody>
      </p:sp>
      <p:sp>
        <p:nvSpPr>
          <p:cNvPr id="328" name="Google Shape;328;p53"/>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762000" y="3429000"/>
            <a:ext cx="6781800" cy="1200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Case study</a:t>
            </a:r>
            <a:endParaRPr/>
          </a:p>
        </p:txBody>
      </p:sp>
      <p:sp>
        <p:nvSpPr>
          <p:cNvPr id="334" name="Google Shape;334;p54"/>
          <p:cNvSpPr txBox="1">
            <a:spLocks noGrp="1"/>
          </p:cNvSpPr>
          <p:nvPr>
            <p:ph type="body" idx="1"/>
          </p:nvPr>
        </p:nvSpPr>
        <p:spPr>
          <a:xfrm>
            <a:off x="762000" y="514350"/>
            <a:ext cx="7543800" cy="29148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
              <a:t>Breakout session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5"/>
          <p:cNvSpPr txBox="1">
            <a:spLocks noGrp="1"/>
          </p:cNvSpPr>
          <p:nvPr>
            <p:ph type="body" idx="1"/>
          </p:nvPr>
        </p:nvSpPr>
        <p:spPr>
          <a:xfrm>
            <a:off x="762000" y="514350"/>
            <a:ext cx="7543800" cy="38856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 dirty="0"/>
              <a:t>Consider the three case studies during previous sessions:</a:t>
            </a:r>
            <a:endParaRPr dirty="0"/>
          </a:p>
          <a:p>
            <a:pPr marL="457200" lvl="0" indent="-342900" algn="l" rtl="0">
              <a:spcBef>
                <a:spcPts val="360"/>
              </a:spcBef>
              <a:spcAft>
                <a:spcPts val="0"/>
              </a:spcAft>
              <a:buSzPts val="1800"/>
              <a:buAutoNum type="arabicPeriod"/>
            </a:pPr>
            <a:r>
              <a:rPr lang="en" dirty="0"/>
              <a:t>Computer store</a:t>
            </a:r>
            <a:endParaRPr dirty="0"/>
          </a:p>
          <a:p>
            <a:pPr marL="457200" lvl="0" indent="-342900" algn="l" rtl="0">
              <a:spcBef>
                <a:spcPts val="0"/>
              </a:spcBef>
              <a:spcAft>
                <a:spcPts val="0"/>
              </a:spcAft>
              <a:buSzPts val="1800"/>
              <a:buAutoNum type="arabicPeriod"/>
            </a:pPr>
            <a:r>
              <a:rPr lang="en" dirty="0"/>
              <a:t>Cake business</a:t>
            </a:r>
            <a:endParaRPr dirty="0"/>
          </a:p>
          <a:p>
            <a:pPr marL="457200" lvl="0" indent="-342900" algn="l" rtl="0">
              <a:spcBef>
                <a:spcPts val="0"/>
              </a:spcBef>
              <a:spcAft>
                <a:spcPts val="0"/>
              </a:spcAft>
              <a:buSzPts val="1800"/>
              <a:buAutoNum type="arabicPeriod"/>
            </a:pPr>
            <a:r>
              <a:rPr lang="en" dirty="0" err="1"/>
              <a:t>Sipps</a:t>
            </a:r>
            <a:r>
              <a:rPr lang="en" dirty="0"/>
              <a:t> inventory management and distribution </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 dirty="0"/>
              <a:t>Under each scenario propose whether a prescriptive or evolutionary model would be appropriate. Justify based pros and cons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62000" y="4113800"/>
            <a:ext cx="7874100" cy="51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4900"/>
              <a:buFont typeface="Impact"/>
              <a:buNone/>
            </a:pPr>
            <a:r>
              <a:rPr lang="en" sz="3800" b="0" i="0" u="none">
                <a:solidFill>
                  <a:srgbClr val="262626"/>
                </a:solidFill>
                <a:latin typeface="Impact"/>
                <a:ea typeface="Impact"/>
                <a:cs typeface="Impact"/>
                <a:sym typeface="Impact"/>
              </a:rPr>
              <a:t>What / who / why is Process Models?</a:t>
            </a:r>
            <a:endParaRPr sz="3800"/>
          </a:p>
        </p:txBody>
      </p:sp>
      <p:sp>
        <p:nvSpPr>
          <p:cNvPr id="125" name="Google Shape;125;p24"/>
          <p:cNvSpPr txBox="1">
            <a:spLocks noGrp="1"/>
          </p:cNvSpPr>
          <p:nvPr>
            <p:ph type="body" idx="1"/>
          </p:nvPr>
        </p:nvSpPr>
        <p:spPr>
          <a:xfrm>
            <a:off x="228600" y="342900"/>
            <a:ext cx="8797200" cy="365250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80000"/>
              </a:lnSpc>
              <a:spcBef>
                <a:spcPts val="0"/>
              </a:spcBef>
              <a:spcAft>
                <a:spcPts val="0"/>
              </a:spcAft>
              <a:buClr>
                <a:schemeClr val="accent1"/>
              </a:buClr>
              <a:buSzPts val="2000"/>
              <a:buFont typeface="Noto Sans Symbols"/>
              <a:buChar char="■"/>
            </a:pPr>
            <a:r>
              <a:rPr lang="en" sz="2000" b="1" i="0" u="none">
                <a:solidFill>
                  <a:schemeClr val="dk2"/>
                </a:solidFill>
                <a:latin typeface="Times New Roman"/>
                <a:ea typeface="Times New Roman"/>
                <a:cs typeface="Times New Roman"/>
                <a:sym typeface="Times New Roman"/>
              </a:rPr>
              <a:t>What</a:t>
            </a:r>
            <a:r>
              <a:rPr lang="en" sz="2000" b="0" i="0" u="none">
                <a:solidFill>
                  <a:schemeClr val="dk2"/>
                </a:solidFill>
                <a:latin typeface="Times New Roman"/>
                <a:ea typeface="Times New Roman"/>
                <a:cs typeface="Times New Roman"/>
                <a:sym typeface="Times New Roman"/>
              </a:rPr>
              <a:t>: Go through a series of predictable steps--- a </a:t>
            </a:r>
            <a:r>
              <a:rPr lang="en" sz="2000" b="0" i="0" u="none">
                <a:solidFill>
                  <a:srgbClr val="FFC000"/>
                </a:solidFill>
                <a:latin typeface="Times New Roman"/>
                <a:ea typeface="Times New Roman"/>
                <a:cs typeface="Times New Roman"/>
                <a:sym typeface="Times New Roman"/>
              </a:rPr>
              <a:t>road map </a:t>
            </a:r>
            <a:r>
              <a:rPr lang="en" sz="2000" b="0" i="0" u="none">
                <a:solidFill>
                  <a:schemeClr val="dk2"/>
                </a:solidFill>
                <a:latin typeface="Times New Roman"/>
                <a:ea typeface="Times New Roman"/>
                <a:cs typeface="Times New Roman"/>
                <a:sym typeface="Times New Roman"/>
              </a:rPr>
              <a:t>that helps you create a timely, high-quality results. </a:t>
            </a:r>
            <a:endParaRPr/>
          </a:p>
          <a:p>
            <a:pPr marL="273050" marR="0" lvl="0" indent="-273050" algn="l" rtl="0">
              <a:lnSpc>
                <a:spcPct val="80000"/>
              </a:lnSpc>
              <a:spcBef>
                <a:spcPts val="400"/>
              </a:spcBef>
              <a:spcAft>
                <a:spcPts val="0"/>
              </a:spcAft>
              <a:buClr>
                <a:schemeClr val="accent1"/>
              </a:buClr>
              <a:buSzPts val="2000"/>
              <a:buFont typeface="Noto Sans Symbols"/>
              <a:buChar char="■"/>
            </a:pPr>
            <a:r>
              <a:rPr lang="en" sz="2000" b="1" i="0" u="none">
                <a:solidFill>
                  <a:schemeClr val="dk2"/>
                </a:solidFill>
                <a:latin typeface="Times New Roman"/>
                <a:ea typeface="Times New Roman"/>
                <a:cs typeface="Times New Roman"/>
                <a:sym typeface="Times New Roman"/>
              </a:rPr>
              <a:t>Who</a:t>
            </a:r>
            <a:r>
              <a:rPr lang="en" sz="2000" b="0" i="0" u="none">
                <a:solidFill>
                  <a:schemeClr val="dk2"/>
                </a:solidFill>
                <a:latin typeface="Times New Roman"/>
                <a:ea typeface="Times New Roman"/>
                <a:cs typeface="Times New Roman"/>
                <a:sym typeface="Times New Roman"/>
              </a:rPr>
              <a:t>: Software engineers and their managers, clients also. People adapt the process to their needs and follow it. </a:t>
            </a:r>
            <a:endParaRPr/>
          </a:p>
          <a:p>
            <a:pPr marL="273050" marR="0" lvl="0" indent="-273050" algn="l" rtl="0">
              <a:lnSpc>
                <a:spcPct val="80000"/>
              </a:lnSpc>
              <a:spcBef>
                <a:spcPts val="400"/>
              </a:spcBef>
              <a:spcAft>
                <a:spcPts val="0"/>
              </a:spcAft>
              <a:buClr>
                <a:schemeClr val="accent1"/>
              </a:buClr>
              <a:buSzPts val="2000"/>
              <a:buFont typeface="Noto Sans Symbols"/>
              <a:buChar char="■"/>
            </a:pPr>
            <a:r>
              <a:rPr lang="en" sz="2000" b="1" i="0" u="none">
                <a:solidFill>
                  <a:schemeClr val="dk2"/>
                </a:solidFill>
                <a:latin typeface="Times New Roman"/>
                <a:ea typeface="Times New Roman"/>
                <a:cs typeface="Times New Roman"/>
                <a:sym typeface="Times New Roman"/>
              </a:rPr>
              <a:t>Why</a:t>
            </a:r>
            <a:r>
              <a:rPr lang="en" sz="2000" b="0" i="0" u="none">
                <a:solidFill>
                  <a:schemeClr val="dk2"/>
                </a:solidFill>
                <a:latin typeface="Times New Roman"/>
                <a:ea typeface="Times New Roman"/>
                <a:cs typeface="Times New Roman"/>
                <a:sym typeface="Times New Roman"/>
              </a:rPr>
              <a:t>: Provides stability, control, and organization to an activity that can if left uncontrolled, become quite chaotic. However, modern software engineering approaches must be agile and demand </a:t>
            </a:r>
            <a:r>
              <a:rPr lang="en" sz="2000" b="0" i="0" u="none">
                <a:solidFill>
                  <a:srgbClr val="FFC000"/>
                </a:solidFill>
                <a:latin typeface="Times New Roman"/>
                <a:ea typeface="Times New Roman"/>
                <a:cs typeface="Times New Roman"/>
                <a:sym typeface="Times New Roman"/>
              </a:rPr>
              <a:t>ONLY</a:t>
            </a:r>
            <a:r>
              <a:rPr lang="en" sz="2000" b="0" i="0" u="none">
                <a:solidFill>
                  <a:schemeClr val="dk2"/>
                </a:solidFill>
                <a:latin typeface="Times New Roman"/>
                <a:ea typeface="Times New Roman"/>
                <a:cs typeface="Times New Roman"/>
                <a:sym typeface="Times New Roman"/>
              </a:rPr>
              <a:t> those activities, controls and work products that are appropriate. </a:t>
            </a:r>
            <a:endParaRPr/>
          </a:p>
          <a:p>
            <a:pPr marL="273050" marR="0" lvl="0" indent="-273050" algn="l" rtl="0">
              <a:lnSpc>
                <a:spcPct val="80000"/>
              </a:lnSpc>
              <a:spcBef>
                <a:spcPts val="400"/>
              </a:spcBef>
              <a:spcAft>
                <a:spcPts val="0"/>
              </a:spcAft>
              <a:buClr>
                <a:schemeClr val="accent1"/>
              </a:buClr>
              <a:buSzPts val="2000"/>
              <a:buFont typeface="Noto Sans Symbols"/>
              <a:buChar char="■"/>
            </a:pPr>
            <a:r>
              <a:rPr lang="en" sz="2000" b="1" i="0" u="none">
                <a:solidFill>
                  <a:schemeClr val="dk2"/>
                </a:solidFill>
                <a:latin typeface="Times New Roman"/>
                <a:ea typeface="Times New Roman"/>
                <a:cs typeface="Times New Roman"/>
                <a:sym typeface="Times New Roman"/>
              </a:rPr>
              <a:t>What Work products</a:t>
            </a:r>
            <a:r>
              <a:rPr lang="en" sz="2000" b="0" i="0" u="none">
                <a:solidFill>
                  <a:schemeClr val="dk2"/>
                </a:solidFill>
                <a:latin typeface="Times New Roman"/>
                <a:ea typeface="Times New Roman"/>
                <a:cs typeface="Times New Roman"/>
                <a:sym typeface="Times New Roman"/>
              </a:rPr>
              <a:t>: Programs, documents, and data </a:t>
            </a:r>
            <a:endParaRPr/>
          </a:p>
          <a:p>
            <a:pPr marL="273050" marR="0" lvl="0" indent="-146050" algn="l" rtl="0">
              <a:spcBef>
                <a:spcPts val="400"/>
              </a:spcBef>
              <a:spcAft>
                <a:spcPts val="0"/>
              </a:spcAft>
              <a:buClr>
                <a:schemeClr val="accent1"/>
              </a:buClr>
              <a:buSzPts val="2000"/>
              <a:buFont typeface="Arial"/>
              <a:buNone/>
            </a:pPr>
            <a:endParaRPr sz="2000" b="0" i="0" u="none">
              <a:solidFill>
                <a:schemeClr val="dk2"/>
              </a:solidFill>
              <a:latin typeface="Times New Roman"/>
              <a:ea typeface="Times New Roman"/>
              <a:cs typeface="Times New Roman"/>
              <a:sym typeface="Times New Roman"/>
            </a:endParaRPr>
          </a:p>
        </p:txBody>
      </p:sp>
      <p:sp>
        <p:nvSpPr>
          <p:cNvPr id="126" name="Google Shape;126;p24"/>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762000" y="4113800"/>
            <a:ext cx="7874100" cy="51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4900"/>
              <a:buFont typeface="Impact"/>
              <a:buNone/>
            </a:pPr>
            <a:r>
              <a:rPr lang="en" sz="3800" b="0" i="0" u="none">
                <a:solidFill>
                  <a:srgbClr val="262626"/>
                </a:solidFill>
                <a:latin typeface="Impact"/>
                <a:ea typeface="Impact"/>
                <a:cs typeface="Impact"/>
                <a:sym typeface="Impact"/>
              </a:rPr>
              <a:t>What / who / why is Process Models?</a:t>
            </a:r>
            <a:endParaRPr sz="3800"/>
          </a:p>
        </p:txBody>
      </p:sp>
      <p:sp>
        <p:nvSpPr>
          <p:cNvPr id="132" name="Google Shape;132;p25"/>
          <p:cNvSpPr txBox="1">
            <a:spLocks noGrp="1"/>
          </p:cNvSpPr>
          <p:nvPr>
            <p:ph type="body" idx="1"/>
          </p:nvPr>
        </p:nvSpPr>
        <p:spPr>
          <a:xfrm>
            <a:off x="228600" y="342900"/>
            <a:ext cx="8797200" cy="3652500"/>
          </a:xfrm>
          <a:prstGeom prst="rect">
            <a:avLst/>
          </a:prstGeom>
          <a:noFill/>
          <a:ln>
            <a:noFill/>
          </a:ln>
        </p:spPr>
        <p:txBody>
          <a:bodyPr spcFirstLastPara="1" wrap="square" lIns="91425" tIns="45700" rIns="91425" bIns="45700" anchor="ctr" anchorCtr="0">
            <a:noAutofit/>
          </a:bodyPr>
          <a:lstStyle/>
          <a:p>
            <a:pPr marL="273050" marR="0" lvl="0" indent="0" algn="l" rtl="0">
              <a:lnSpc>
                <a:spcPct val="80000"/>
              </a:lnSpc>
              <a:spcBef>
                <a:spcPts val="400"/>
              </a:spcBef>
              <a:spcAft>
                <a:spcPts val="0"/>
              </a:spcAft>
              <a:buNone/>
            </a:pPr>
            <a:endParaRPr/>
          </a:p>
          <a:p>
            <a:pPr marL="273050" marR="0" lvl="0" indent="-273050" algn="l" rtl="0">
              <a:lnSpc>
                <a:spcPct val="80000"/>
              </a:lnSpc>
              <a:spcBef>
                <a:spcPts val="400"/>
              </a:spcBef>
              <a:spcAft>
                <a:spcPts val="0"/>
              </a:spcAft>
              <a:buClr>
                <a:schemeClr val="accent1"/>
              </a:buClr>
              <a:buSzPts val="2000"/>
              <a:buFont typeface="Noto Sans Symbols"/>
              <a:buChar char="■"/>
            </a:pPr>
            <a:r>
              <a:rPr lang="en" sz="2000" b="1" i="0" u="none">
                <a:solidFill>
                  <a:schemeClr val="dk2"/>
                </a:solidFill>
                <a:latin typeface="Times New Roman"/>
                <a:ea typeface="Times New Roman"/>
                <a:cs typeface="Times New Roman"/>
                <a:sym typeface="Times New Roman"/>
              </a:rPr>
              <a:t>What are the steps: </a:t>
            </a:r>
            <a:r>
              <a:rPr lang="en" sz="2000" b="0" i="0" u="none">
                <a:solidFill>
                  <a:schemeClr val="dk2"/>
                </a:solidFill>
                <a:latin typeface="Times New Roman"/>
                <a:ea typeface="Times New Roman"/>
                <a:cs typeface="Times New Roman"/>
                <a:sym typeface="Times New Roman"/>
              </a:rPr>
              <a:t>The process you adopt depends on the software that you are building. One process might be good for aircraft avionic system, while an entirely different process would be used for website creation.  </a:t>
            </a:r>
            <a:endParaRPr/>
          </a:p>
          <a:p>
            <a:pPr marL="273050" marR="0" lvl="0" indent="-273050" algn="l" rtl="0">
              <a:lnSpc>
                <a:spcPct val="80000"/>
              </a:lnSpc>
              <a:spcBef>
                <a:spcPts val="400"/>
              </a:spcBef>
              <a:spcAft>
                <a:spcPts val="0"/>
              </a:spcAft>
              <a:buClr>
                <a:schemeClr val="accent1"/>
              </a:buClr>
              <a:buSzPts val="2000"/>
              <a:buFont typeface="Noto Sans Symbols"/>
              <a:buChar char="■"/>
            </a:pPr>
            <a:r>
              <a:rPr lang="en" sz="2000" b="1" i="0" u="none">
                <a:solidFill>
                  <a:schemeClr val="dk2"/>
                </a:solidFill>
                <a:latin typeface="Times New Roman"/>
                <a:ea typeface="Times New Roman"/>
                <a:cs typeface="Times New Roman"/>
                <a:sym typeface="Times New Roman"/>
              </a:rPr>
              <a:t>How to ensure right</a:t>
            </a:r>
            <a:r>
              <a:rPr lang="en" sz="2000" b="0" i="0" u="none">
                <a:solidFill>
                  <a:schemeClr val="dk2"/>
                </a:solidFill>
                <a:latin typeface="Times New Roman"/>
                <a:ea typeface="Times New Roman"/>
                <a:cs typeface="Times New Roman"/>
                <a:sym typeface="Times New Roman"/>
              </a:rPr>
              <a:t>: A number of software process assessment mechanisms that enable us to determine the maturity of the software process. However, the quality, timeliness and long-term viability of the software are the best indicators of the efficacy of the process you use.</a:t>
            </a:r>
            <a:endParaRPr/>
          </a:p>
          <a:p>
            <a:pPr marL="273050" marR="0" lvl="0" indent="-146050" algn="l" rtl="0">
              <a:spcBef>
                <a:spcPts val="400"/>
              </a:spcBef>
              <a:spcAft>
                <a:spcPts val="0"/>
              </a:spcAft>
              <a:buClr>
                <a:schemeClr val="accent1"/>
              </a:buClr>
              <a:buSzPts val="2000"/>
              <a:buFont typeface="Arial"/>
              <a:buNone/>
            </a:pPr>
            <a:endParaRPr sz="2000" b="0" i="0" u="none">
              <a:solidFill>
                <a:schemeClr val="dk2"/>
              </a:solidFill>
              <a:latin typeface="Times New Roman"/>
              <a:ea typeface="Times New Roman"/>
              <a:cs typeface="Times New Roman"/>
              <a:sym typeface="Times New Roman"/>
            </a:endParaRPr>
          </a:p>
        </p:txBody>
      </p:sp>
      <p:sp>
        <p:nvSpPr>
          <p:cNvPr id="133" name="Google Shape;133;p25"/>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838200" y="306925"/>
            <a:ext cx="7239000" cy="675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262626"/>
              </a:buClr>
              <a:buSzPts val="4900"/>
              <a:buFont typeface="Impact"/>
              <a:buNone/>
            </a:pPr>
            <a:r>
              <a:rPr lang="en" sz="3800" b="0" i="0" u="none">
                <a:solidFill>
                  <a:srgbClr val="262626"/>
                </a:solidFill>
                <a:latin typeface="Impact"/>
                <a:ea typeface="Impact"/>
                <a:cs typeface="Impact"/>
                <a:sym typeface="Impact"/>
              </a:rPr>
              <a:t>Definition of Software Process	</a:t>
            </a:r>
            <a:endParaRPr sz="3800"/>
          </a:p>
        </p:txBody>
      </p:sp>
      <p:sp>
        <p:nvSpPr>
          <p:cNvPr id="139" name="Google Shape;139;p26"/>
          <p:cNvSpPr txBox="1">
            <a:spLocks noGrp="1"/>
          </p:cNvSpPr>
          <p:nvPr>
            <p:ph type="body" idx="1"/>
          </p:nvPr>
        </p:nvSpPr>
        <p:spPr>
          <a:xfrm>
            <a:off x="685800" y="1371600"/>
            <a:ext cx="7543800" cy="291465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Arial"/>
              <a:buChar char="•"/>
            </a:pPr>
            <a:r>
              <a:rPr lang="en" sz="2400" b="0" i="0" u="none">
                <a:solidFill>
                  <a:schemeClr val="dk2"/>
                </a:solidFill>
                <a:latin typeface="Times New Roman"/>
                <a:ea typeface="Times New Roman"/>
                <a:cs typeface="Times New Roman"/>
                <a:sym typeface="Times New Roman"/>
              </a:rPr>
              <a:t>A </a:t>
            </a:r>
            <a:r>
              <a:rPr lang="en" sz="2400" b="1" i="0" u="none">
                <a:solidFill>
                  <a:schemeClr val="dk2"/>
                </a:solidFill>
                <a:latin typeface="Times New Roman"/>
                <a:ea typeface="Times New Roman"/>
                <a:cs typeface="Times New Roman"/>
                <a:sym typeface="Times New Roman"/>
              </a:rPr>
              <a:t>framework</a:t>
            </a:r>
            <a:r>
              <a:rPr lang="en" sz="2400" b="0" i="0" u="none">
                <a:solidFill>
                  <a:schemeClr val="dk2"/>
                </a:solidFill>
                <a:latin typeface="Times New Roman"/>
                <a:ea typeface="Times New Roman"/>
                <a:cs typeface="Times New Roman"/>
                <a:sym typeface="Times New Roman"/>
              </a:rPr>
              <a:t> for the activities, actions, and tasks that are required to build high-quality software. </a:t>
            </a:r>
            <a:endParaRPr/>
          </a:p>
          <a:p>
            <a:pPr marL="273050" marR="0" lvl="0" indent="-120650" algn="l" rtl="0">
              <a:lnSpc>
                <a:spcPct val="100000"/>
              </a:lnSpc>
              <a:spcBef>
                <a:spcPts val="480"/>
              </a:spcBef>
              <a:spcAft>
                <a:spcPts val="0"/>
              </a:spcAft>
              <a:buClr>
                <a:schemeClr val="accent1"/>
              </a:buClr>
              <a:buSzPts val="2400"/>
              <a:buFont typeface="Arial"/>
              <a:buNone/>
            </a:pPr>
            <a:endParaRPr sz="2400" b="0" i="0" u="none">
              <a:solidFill>
                <a:schemeClr val="dk2"/>
              </a:solidFill>
              <a:latin typeface="Times New Roman"/>
              <a:ea typeface="Times New Roman"/>
              <a:cs typeface="Times New Roman"/>
              <a:sym typeface="Times New Roman"/>
            </a:endParaRPr>
          </a:p>
          <a:p>
            <a:pPr marL="273050" marR="0" lvl="0" indent="-273050" algn="l" rtl="0">
              <a:lnSpc>
                <a:spcPct val="100000"/>
              </a:lnSpc>
              <a:spcBef>
                <a:spcPts val="480"/>
              </a:spcBef>
              <a:spcAft>
                <a:spcPts val="0"/>
              </a:spcAft>
              <a:buClr>
                <a:schemeClr val="accent1"/>
              </a:buClr>
              <a:buSzPts val="2400"/>
              <a:buFont typeface="Arial"/>
              <a:buChar char="•"/>
            </a:pPr>
            <a:r>
              <a:rPr lang="en" sz="2400" b="0" i="0" u="none">
                <a:solidFill>
                  <a:schemeClr val="dk2"/>
                </a:solidFill>
                <a:latin typeface="Times New Roman"/>
                <a:ea typeface="Times New Roman"/>
                <a:cs typeface="Times New Roman"/>
                <a:sym typeface="Times New Roman"/>
              </a:rPr>
              <a:t>SP defines the approach that is taken as software is engineered. </a:t>
            </a:r>
            <a:endParaRPr/>
          </a:p>
          <a:p>
            <a:pPr marL="273050" marR="0" lvl="0" indent="-120650" algn="l" rtl="0">
              <a:lnSpc>
                <a:spcPct val="100000"/>
              </a:lnSpc>
              <a:spcBef>
                <a:spcPts val="480"/>
              </a:spcBef>
              <a:spcAft>
                <a:spcPts val="0"/>
              </a:spcAft>
              <a:buClr>
                <a:schemeClr val="accent1"/>
              </a:buClr>
              <a:buSzPts val="2400"/>
              <a:buFont typeface="Arial"/>
              <a:buNone/>
            </a:pPr>
            <a:endParaRPr sz="2400" b="0" i="0" u="none">
              <a:solidFill>
                <a:schemeClr val="dk2"/>
              </a:solidFill>
              <a:latin typeface="Times New Roman"/>
              <a:ea typeface="Times New Roman"/>
              <a:cs typeface="Times New Roman"/>
              <a:sym typeface="Times New Roman"/>
            </a:endParaRPr>
          </a:p>
          <a:p>
            <a:pPr marL="273050" marR="0" lvl="0" indent="-273050" algn="l" rtl="0">
              <a:lnSpc>
                <a:spcPct val="100000"/>
              </a:lnSpc>
              <a:spcBef>
                <a:spcPts val="480"/>
              </a:spcBef>
              <a:spcAft>
                <a:spcPts val="0"/>
              </a:spcAft>
              <a:buClr>
                <a:schemeClr val="accent1"/>
              </a:buClr>
              <a:buSzPts val="2400"/>
              <a:buFont typeface="Arial"/>
              <a:buChar char="•"/>
            </a:pPr>
            <a:r>
              <a:rPr lang="en" sz="2400" b="0" i="0" u="none">
                <a:solidFill>
                  <a:schemeClr val="dk2"/>
                </a:solidFill>
                <a:latin typeface="Times New Roman"/>
                <a:ea typeface="Times New Roman"/>
                <a:cs typeface="Times New Roman"/>
                <a:sym typeface="Times New Roman"/>
              </a:rPr>
              <a:t>Is not equal to software engineering, which also encompasses </a:t>
            </a:r>
            <a:r>
              <a:rPr lang="en" sz="2400" b="1" i="0" u="none">
                <a:solidFill>
                  <a:schemeClr val="dk2"/>
                </a:solidFill>
                <a:latin typeface="Times New Roman"/>
                <a:ea typeface="Times New Roman"/>
                <a:cs typeface="Times New Roman"/>
                <a:sym typeface="Times New Roman"/>
              </a:rPr>
              <a:t>technologies</a:t>
            </a:r>
            <a:r>
              <a:rPr lang="en" sz="2400" b="0" i="0" u="none">
                <a:solidFill>
                  <a:schemeClr val="dk2"/>
                </a:solidFill>
                <a:latin typeface="Times New Roman"/>
                <a:ea typeface="Times New Roman"/>
                <a:cs typeface="Times New Roman"/>
                <a:sym typeface="Times New Roman"/>
              </a:rPr>
              <a:t> that populate the process– technical methods and automated tools. </a:t>
            </a:r>
            <a:endParaRPr/>
          </a:p>
        </p:txBody>
      </p:sp>
      <p:sp>
        <p:nvSpPr>
          <p:cNvPr id="140" name="Google Shape;140;p26"/>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262626"/>
              </a:buClr>
              <a:buSzPts val="4900"/>
              <a:buFont typeface="Impact"/>
              <a:buNone/>
            </a:pPr>
            <a:r>
              <a:rPr lang="en" sz="2800" b="0" i="0" u="none">
                <a:solidFill>
                  <a:srgbClr val="262626"/>
                </a:solidFill>
                <a:latin typeface="Impact"/>
                <a:ea typeface="Impact"/>
                <a:cs typeface="Impact"/>
                <a:sym typeface="Impact"/>
              </a:rPr>
              <a:t> A Generic Process Model</a:t>
            </a:r>
            <a:endParaRPr sz="2800"/>
          </a:p>
        </p:txBody>
      </p:sp>
      <p:sp>
        <p:nvSpPr>
          <p:cNvPr id="146" name="Google Shape;146;p27"/>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7</a:t>
            </a:fld>
            <a:endParaRPr/>
          </a:p>
        </p:txBody>
      </p:sp>
      <p:pic>
        <p:nvPicPr>
          <p:cNvPr id="147" name="Google Shape;147;p27"/>
          <p:cNvPicPr preferRelativeResize="0"/>
          <p:nvPr/>
        </p:nvPicPr>
        <p:blipFill>
          <a:blip r:embed="rId3">
            <a:alphaModFix/>
          </a:blip>
          <a:stretch>
            <a:fillRect/>
          </a:stretch>
        </p:blipFill>
        <p:spPr>
          <a:xfrm>
            <a:off x="3082075" y="0"/>
            <a:ext cx="3064949" cy="4266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62000" y="3946025"/>
            <a:ext cx="7620000" cy="683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800" b="0" i="0" u="none">
                <a:solidFill>
                  <a:srgbClr val="262626"/>
                </a:solidFill>
                <a:latin typeface="Impact"/>
                <a:ea typeface="Impact"/>
                <a:cs typeface="Impact"/>
                <a:sym typeface="Impact"/>
              </a:rPr>
              <a:t>A Generic Process Model</a:t>
            </a:r>
            <a:endParaRPr sz="3800"/>
          </a:p>
        </p:txBody>
      </p:sp>
      <p:sp>
        <p:nvSpPr>
          <p:cNvPr id="153" name="Google Shape;153;p28"/>
          <p:cNvSpPr txBox="1">
            <a:spLocks noGrp="1"/>
          </p:cNvSpPr>
          <p:nvPr>
            <p:ph type="body" idx="1"/>
          </p:nvPr>
        </p:nvSpPr>
        <p:spPr>
          <a:xfrm>
            <a:off x="533400" y="342900"/>
            <a:ext cx="8458200" cy="3829050"/>
          </a:xfrm>
          <a:prstGeom prst="rect">
            <a:avLst/>
          </a:prstGeom>
          <a:noFill/>
          <a:ln>
            <a:noFill/>
          </a:ln>
        </p:spPr>
        <p:txBody>
          <a:bodyPr spcFirstLastPara="1" wrap="square" lIns="91425" tIns="45700" rIns="91425" bIns="45700" anchor="ctr" anchorCtr="0">
            <a:noAutofit/>
          </a:bodyPr>
          <a:lstStyle/>
          <a:p>
            <a:pPr marL="273050" marR="0" lvl="0" indent="-273050" algn="l" rtl="0">
              <a:lnSpc>
                <a:spcPct val="100000"/>
              </a:lnSpc>
              <a:spcBef>
                <a:spcPts val="0"/>
              </a:spcBef>
              <a:spcAft>
                <a:spcPts val="0"/>
              </a:spcAft>
              <a:buClr>
                <a:schemeClr val="accent1"/>
              </a:buClr>
              <a:buSzPts val="2400"/>
              <a:buFont typeface="Noto Sans Symbols"/>
              <a:buChar char="■"/>
            </a:pPr>
            <a:r>
              <a:rPr lang="en" sz="2400" b="0" i="0" u="none">
                <a:solidFill>
                  <a:schemeClr val="dk2"/>
                </a:solidFill>
                <a:latin typeface="Palatino"/>
                <a:ea typeface="Palatino"/>
                <a:cs typeface="Palatino"/>
                <a:sym typeface="Palatino"/>
              </a:rPr>
              <a:t>As we discussed before, a generic process framework for software engineering defines five framework activities-communication, planning, modeling, construction, and deployment. </a:t>
            </a:r>
            <a:endParaRPr sz="2400" b="0" i="0" u="none">
              <a:solidFill>
                <a:schemeClr val="folHlink"/>
              </a:solidFill>
              <a:latin typeface="Palatino"/>
              <a:ea typeface="Palatino"/>
              <a:cs typeface="Palatino"/>
              <a:sym typeface="Palatino"/>
            </a:endParaRPr>
          </a:p>
          <a:p>
            <a:pPr marL="273050" marR="0" lvl="0" indent="-273050" algn="l" rtl="0">
              <a:lnSpc>
                <a:spcPct val="100000"/>
              </a:lnSpc>
              <a:spcBef>
                <a:spcPts val="480"/>
              </a:spcBef>
              <a:spcAft>
                <a:spcPts val="0"/>
              </a:spcAft>
              <a:buClr>
                <a:schemeClr val="accent1"/>
              </a:buClr>
              <a:buSzPts val="2400"/>
              <a:buFont typeface="Noto Sans Symbols"/>
              <a:buChar char="■"/>
            </a:pPr>
            <a:r>
              <a:rPr lang="en" sz="2400" b="0" i="0" u="none">
                <a:solidFill>
                  <a:schemeClr val="dk2"/>
                </a:solidFill>
                <a:latin typeface="Palatino"/>
                <a:ea typeface="Palatino"/>
                <a:cs typeface="Palatino"/>
                <a:sym typeface="Palatino"/>
              </a:rPr>
              <a:t>In addition, a set of umbrella activities- project tracking and control, risk management, quality assurance, configuration management, technical reviews, and others are applied throughout the process. </a:t>
            </a:r>
            <a:endParaRPr/>
          </a:p>
          <a:p>
            <a:pPr marL="273050" marR="0" lvl="0" indent="0" algn="l" rtl="0">
              <a:lnSpc>
                <a:spcPct val="100000"/>
              </a:lnSpc>
              <a:spcBef>
                <a:spcPts val="480"/>
              </a:spcBef>
              <a:spcAft>
                <a:spcPts val="0"/>
              </a:spcAft>
              <a:buNone/>
            </a:pPr>
            <a:endParaRPr/>
          </a:p>
        </p:txBody>
      </p:sp>
      <p:sp>
        <p:nvSpPr>
          <p:cNvPr id="154" name="Google Shape;154;p28"/>
          <p:cNvSpPr txBox="1"/>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762000" y="3946025"/>
            <a:ext cx="7620000" cy="683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5400"/>
              <a:buFont typeface="Impact"/>
              <a:buNone/>
            </a:pPr>
            <a:r>
              <a:rPr lang="en" sz="3800" b="0" i="0" u="none">
                <a:solidFill>
                  <a:srgbClr val="262626"/>
                </a:solidFill>
                <a:latin typeface="Impact"/>
                <a:ea typeface="Impact"/>
                <a:cs typeface="Impact"/>
                <a:sym typeface="Impact"/>
              </a:rPr>
              <a:t>A Generic Process Model</a:t>
            </a:r>
            <a:endParaRPr sz="3800"/>
          </a:p>
        </p:txBody>
      </p:sp>
      <p:sp>
        <p:nvSpPr>
          <p:cNvPr id="160" name="Google Shape;160;p29"/>
          <p:cNvSpPr txBox="1">
            <a:spLocks noGrp="1"/>
          </p:cNvSpPr>
          <p:nvPr>
            <p:ph type="body" idx="1"/>
          </p:nvPr>
        </p:nvSpPr>
        <p:spPr>
          <a:xfrm>
            <a:off x="533400" y="342900"/>
            <a:ext cx="8458200" cy="3828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480"/>
              </a:spcBef>
              <a:spcAft>
                <a:spcPts val="0"/>
              </a:spcAft>
              <a:buNone/>
            </a:pPr>
            <a:endParaRPr/>
          </a:p>
          <a:p>
            <a:pPr marL="273050" marR="0" lvl="0" indent="-273050" algn="l" rtl="0">
              <a:lnSpc>
                <a:spcPct val="100000"/>
              </a:lnSpc>
              <a:spcBef>
                <a:spcPts val="480"/>
              </a:spcBef>
              <a:spcAft>
                <a:spcPts val="0"/>
              </a:spcAft>
              <a:buClr>
                <a:schemeClr val="accent1"/>
              </a:buClr>
              <a:buSzPts val="2400"/>
              <a:buFont typeface="Noto Sans Symbols"/>
              <a:buChar char="■"/>
            </a:pPr>
            <a:r>
              <a:rPr lang="en" sz="2400" b="0" i="0" u="none">
                <a:solidFill>
                  <a:schemeClr val="dk2"/>
                </a:solidFill>
                <a:latin typeface="Palatino"/>
                <a:ea typeface="Palatino"/>
                <a:cs typeface="Palatino"/>
                <a:sym typeface="Palatino"/>
              </a:rPr>
              <a:t>Next question is: how the framework activities and the actions and tasks that occur within each activity are organized with respect to sequence and time? See the </a:t>
            </a:r>
            <a:r>
              <a:rPr lang="en" sz="2400" b="1" i="0" u="none">
                <a:solidFill>
                  <a:schemeClr val="dk2"/>
                </a:solidFill>
                <a:latin typeface="Palatino"/>
                <a:ea typeface="Palatino"/>
                <a:cs typeface="Palatino"/>
                <a:sym typeface="Palatino"/>
              </a:rPr>
              <a:t>process flow </a:t>
            </a:r>
            <a:r>
              <a:rPr lang="en" sz="2400" b="0" i="0" u="none">
                <a:solidFill>
                  <a:schemeClr val="dk2"/>
                </a:solidFill>
                <a:latin typeface="Palatino"/>
                <a:ea typeface="Palatino"/>
                <a:cs typeface="Palatino"/>
                <a:sym typeface="Palatino"/>
              </a:rPr>
              <a:t>for answer. </a:t>
            </a:r>
            <a:endParaRPr/>
          </a:p>
        </p:txBody>
      </p:sp>
      <p:sp>
        <p:nvSpPr>
          <p:cNvPr id="161" name="Google Shape;161;p29"/>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 sz="1000" b="0" i="0" u="none">
                <a:solidFill>
                  <a:schemeClr val="dk1"/>
                </a:solidFill>
                <a:latin typeface="Helvetica Neue"/>
                <a:ea typeface="Helvetica Neue"/>
                <a:cs typeface="Helvetica Neue"/>
                <a:sym typeface="Helvetica Neue"/>
              </a:r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2389</Words>
  <Application>Microsoft Macintosh PowerPoint</Application>
  <PresentationFormat>On-screen Show (16:9)</PresentationFormat>
  <Paragraphs>187</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Palatino</vt:lpstr>
      <vt:lpstr>Arial</vt:lpstr>
      <vt:lpstr>Impact</vt:lpstr>
      <vt:lpstr>Helvetica Neue</vt:lpstr>
      <vt:lpstr>Times New Roman</vt:lpstr>
      <vt:lpstr>Noto Sans Symbols</vt:lpstr>
      <vt:lpstr>Simple Light</vt:lpstr>
      <vt:lpstr>NewsPrint</vt:lpstr>
      <vt:lpstr>PowerPoint Presentation</vt:lpstr>
      <vt:lpstr>PowerPoint Presentation</vt:lpstr>
      <vt:lpstr>Social Learning Process </vt:lpstr>
      <vt:lpstr>What / who / why is Process Models?</vt:lpstr>
      <vt:lpstr>What / who / why is Process Models?</vt:lpstr>
      <vt:lpstr>Definition of Software Process </vt:lpstr>
      <vt:lpstr> A Generic Process Model</vt:lpstr>
      <vt:lpstr>A Generic Process Model</vt:lpstr>
      <vt:lpstr>A Generic Process Model</vt:lpstr>
      <vt:lpstr>Process Flow</vt:lpstr>
      <vt:lpstr>PowerPoint Presentation</vt:lpstr>
      <vt:lpstr>Identifying a Task Set</vt:lpstr>
      <vt:lpstr>Identifying a Task Set</vt:lpstr>
      <vt:lpstr>Example of a Task Set for Elicitation</vt:lpstr>
      <vt:lpstr>Example of a Task Set for Elicitation</vt:lpstr>
      <vt:lpstr>Example of a Task Set for Elicitation</vt:lpstr>
      <vt:lpstr>Process Patterns</vt:lpstr>
      <vt:lpstr>Process Pattern Types</vt:lpstr>
      <vt:lpstr>Process Models</vt:lpstr>
      <vt:lpstr>Prescriptive Models</vt:lpstr>
      <vt:lpstr>The Waterfall Model</vt:lpstr>
      <vt:lpstr>The V-Model</vt:lpstr>
      <vt:lpstr>The Incremental Model</vt:lpstr>
      <vt:lpstr>The Incremental Model</vt:lpstr>
      <vt:lpstr>Evolutionary Models</vt:lpstr>
      <vt:lpstr>Evolutionary Models</vt:lpstr>
      <vt:lpstr>Evolutionary Models: Prototyping</vt:lpstr>
      <vt:lpstr>Evolutionary Models: Prototyping</vt:lpstr>
      <vt:lpstr>Evolutionary Models: Prototyping</vt:lpstr>
      <vt:lpstr>Evolutionary Models: The Spiral</vt:lpstr>
      <vt:lpstr>Evolutionary Models: The Spiral</vt:lpstr>
      <vt:lpstr>Evolutionary Models: The Spiral</vt:lpstr>
      <vt:lpstr>Three Concerns on Evolutionary Processes</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devotha nyambo</cp:lastModifiedBy>
  <cp:revision>3</cp:revision>
  <dcterms:modified xsi:type="dcterms:W3CDTF">2022-07-01T06:59:39Z</dcterms:modified>
</cp:coreProperties>
</file>