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18" r:id="rId3"/>
    <p:sldId id="383" r:id="rId4"/>
    <p:sldId id="355" r:id="rId5"/>
    <p:sldId id="335" r:id="rId6"/>
    <p:sldId id="359" r:id="rId7"/>
    <p:sldId id="356" r:id="rId8"/>
    <p:sldId id="357" r:id="rId9"/>
    <p:sldId id="338" r:id="rId10"/>
    <p:sldId id="360" r:id="rId11"/>
    <p:sldId id="362" r:id="rId12"/>
    <p:sldId id="361" r:id="rId13"/>
    <p:sldId id="363" r:id="rId14"/>
    <p:sldId id="364" r:id="rId15"/>
    <p:sldId id="339"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9" r:id="rId30"/>
    <p:sldId id="380" r:id="rId31"/>
    <p:sldId id="381" r:id="rId32"/>
    <p:sldId id="382" r:id="rId33"/>
    <p:sldId id="34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54" d="100"/>
          <a:sy n="54" d="100"/>
        </p:scale>
        <p:origin x="6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8C21B-F673-44E7-B590-B51DE1E9859D}" type="datetimeFigureOut">
              <a:rPr lang="en-ZA" smtClean="0"/>
              <a:t>2022/11/29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13697-D86D-4744-939F-21E8085D1442}" type="slidenum">
              <a:rPr lang="en-ZA" smtClean="0"/>
              <a:t>‹#›</a:t>
            </a:fld>
            <a:endParaRPr lang="en-ZA"/>
          </a:p>
        </p:txBody>
      </p:sp>
    </p:spTree>
    <p:extLst>
      <p:ext uri="{BB962C8B-B14F-4D97-AF65-F5344CB8AC3E}">
        <p14:creationId xmlns:p14="http://schemas.microsoft.com/office/powerpoint/2010/main" val="33477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2</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11</a:t>
            </a:fld>
            <a:endParaRPr lang="en-US" altLang="en-US" sz="1200"/>
          </a:p>
        </p:txBody>
      </p:sp>
    </p:spTree>
    <p:extLst>
      <p:ext uri="{BB962C8B-B14F-4D97-AF65-F5344CB8AC3E}">
        <p14:creationId xmlns:p14="http://schemas.microsoft.com/office/powerpoint/2010/main" val="229646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12</a:t>
            </a:fld>
            <a:endParaRPr lang="en-US" altLang="en-US" sz="1200"/>
          </a:p>
        </p:txBody>
      </p:sp>
    </p:spTree>
    <p:extLst>
      <p:ext uri="{BB962C8B-B14F-4D97-AF65-F5344CB8AC3E}">
        <p14:creationId xmlns:p14="http://schemas.microsoft.com/office/powerpoint/2010/main" val="1667162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13</a:t>
            </a:fld>
            <a:endParaRPr lang="en-US" altLang="en-US" sz="1200"/>
          </a:p>
        </p:txBody>
      </p:sp>
    </p:spTree>
    <p:extLst>
      <p:ext uri="{BB962C8B-B14F-4D97-AF65-F5344CB8AC3E}">
        <p14:creationId xmlns:p14="http://schemas.microsoft.com/office/powerpoint/2010/main" val="1733324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14</a:t>
            </a:fld>
            <a:endParaRPr lang="en-US" altLang="en-US" sz="1200"/>
          </a:p>
        </p:txBody>
      </p:sp>
    </p:spTree>
    <p:extLst>
      <p:ext uri="{BB962C8B-B14F-4D97-AF65-F5344CB8AC3E}">
        <p14:creationId xmlns:p14="http://schemas.microsoft.com/office/powerpoint/2010/main" val="3723236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15</a:t>
            </a:fld>
            <a:endParaRPr lang="en-US" altLang="en-US" sz="1200"/>
          </a:p>
        </p:txBody>
      </p:sp>
    </p:spTree>
    <p:extLst>
      <p:ext uri="{BB962C8B-B14F-4D97-AF65-F5344CB8AC3E}">
        <p14:creationId xmlns:p14="http://schemas.microsoft.com/office/powerpoint/2010/main" val="342609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16</a:t>
            </a:fld>
            <a:endParaRPr lang="en-US" altLang="en-US" sz="1200"/>
          </a:p>
        </p:txBody>
      </p:sp>
    </p:spTree>
    <p:extLst>
      <p:ext uri="{BB962C8B-B14F-4D97-AF65-F5344CB8AC3E}">
        <p14:creationId xmlns:p14="http://schemas.microsoft.com/office/powerpoint/2010/main" val="3903060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17</a:t>
            </a:fld>
            <a:endParaRPr lang="en-US" altLang="en-US" sz="1200"/>
          </a:p>
        </p:txBody>
      </p:sp>
    </p:spTree>
    <p:extLst>
      <p:ext uri="{BB962C8B-B14F-4D97-AF65-F5344CB8AC3E}">
        <p14:creationId xmlns:p14="http://schemas.microsoft.com/office/powerpoint/2010/main" val="106871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18</a:t>
            </a:fld>
            <a:endParaRPr lang="en-US" altLang="en-US" sz="1200"/>
          </a:p>
        </p:txBody>
      </p:sp>
    </p:spTree>
    <p:extLst>
      <p:ext uri="{BB962C8B-B14F-4D97-AF65-F5344CB8AC3E}">
        <p14:creationId xmlns:p14="http://schemas.microsoft.com/office/powerpoint/2010/main" val="1098177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19</a:t>
            </a:fld>
            <a:endParaRPr lang="en-US" altLang="en-US" sz="1200"/>
          </a:p>
        </p:txBody>
      </p:sp>
    </p:spTree>
    <p:extLst>
      <p:ext uri="{BB962C8B-B14F-4D97-AF65-F5344CB8AC3E}">
        <p14:creationId xmlns:p14="http://schemas.microsoft.com/office/powerpoint/2010/main" val="1705551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20</a:t>
            </a:fld>
            <a:endParaRPr lang="en-US" altLang="en-US" sz="1200"/>
          </a:p>
        </p:txBody>
      </p:sp>
    </p:spTree>
    <p:extLst>
      <p:ext uri="{BB962C8B-B14F-4D97-AF65-F5344CB8AC3E}">
        <p14:creationId xmlns:p14="http://schemas.microsoft.com/office/powerpoint/2010/main" val="106469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3</a:t>
            </a:fld>
            <a:endParaRPr lang="en-US" altLang="en-US" sz="1200"/>
          </a:p>
        </p:txBody>
      </p:sp>
    </p:spTree>
    <p:extLst>
      <p:ext uri="{BB962C8B-B14F-4D97-AF65-F5344CB8AC3E}">
        <p14:creationId xmlns:p14="http://schemas.microsoft.com/office/powerpoint/2010/main" val="3866252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21</a:t>
            </a:fld>
            <a:endParaRPr lang="en-US" altLang="en-US" sz="1200"/>
          </a:p>
        </p:txBody>
      </p:sp>
    </p:spTree>
    <p:extLst>
      <p:ext uri="{BB962C8B-B14F-4D97-AF65-F5344CB8AC3E}">
        <p14:creationId xmlns:p14="http://schemas.microsoft.com/office/powerpoint/2010/main" val="244266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22</a:t>
            </a:fld>
            <a:endParaRPr lang="en-US" altLang="en-US" sz="1200"/>
          </a:p>
        </p:txBody>
      </p:sp>
    </p:spTree>
    <p:extLst>
      <p:ext uri="{BB962C8B-B14F-4D97-AF65-F5344CB8AC3E}">
        <p14:creationId xmlns:p14="http://schemas.microsoft.com/office/powerpoint/2010/main" val="4150762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23</a:t>
            </a:fld>
            <a:endParaRPr lang="en-US" altLang="en-US" sz="1200"/>
          </a:p>
        </p:txBody>
      </p:sp>
    </p:spTree>
    <p:extLst>
      <p:ext uri="{BB962C8B-B14F-4D97-AF65-F5344CB8AC3E}">
        <p14:creationId xmlns:p14="http://schemas.microsoft.com/office/powerpoint/2010/main" val="788338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24</a:t>
            </a:fld>
            <a:endParaRPr lang="en-US" altLang="en-US" sz="1200"/>
          </a:p>
        </p:txBody>
      </p:sp>
    </p:spTree>
    <p:extLst>
      <p:ext uri="{BB962C8B-B14F-4D97-AF65-F5344CB8AC3E}">
        <p14:creationId xmlns:p14="http://schemas.microsoft.com/office/powerpoint/2010/main" val="2660759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25</a:t>
            </a:fld>
            <a:endParaRPr lang="en-US" altLang="en-US" sz="1200"/>
          </a:p>
        </p:txBody>
      </p:sp>
    </p:spTree>
    <p:extLst>
      <p:ext uri="{BB962C8B-B14F-4D97-AF65-F5344CB8AC3E}">
        <p14:creationId xmlns:p14="http://schemas.microsoft.com/office/powerpoint/2010/main" val="3738313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26</a:t>
            </a:fld>
            <a:endParaRPr lang="en-US" altLang="en-US" sz="1200"/>
          </a:p>
        </p:txBody>
      </p:sp>
    </p:spTree>
    <p:extLst>
      <p:ext uri="{BB962C8B-B14F-4D97-AF65-F5344CB8AC3E}">
        <p14:creationId xmlns:p14="http://schemas.microsoft.com/office/powerpoint/2010/main" val="2824633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27</a:t>
            </a:fld>
            <a:endParaRPr lang="en-US" altLang="en-US" sz="1200"/>
          </a:p>
        </p:txBody>
      </p:sp>
    </p:spTree>
    <p:extLst>
      <p:ext uri="{BB962C8B-B14F-4D97-AF65-F5344CB8AC3E}">
        <p14:creationId xmlns:p14="http://schemas.microsoft.com/office/powerpoint/2010/main" val="2067943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28</a:t>
            </a:fld>
            <a:endParaRPr lang="en-US" altLang="en-US" sz="1200"/>
          </a:p>
        </p:txBody>
      </p:sp>
    </p:spTree>
    <p:extLst>
      <p:ext uri="{BB962C8B-B14F-4D97-AF65-F5344CB8AC3E}">
        <p14:creationId xmlns:p14="http://schemas.microsoft.com/office/powerpoint/2010/main" val="4096172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29</a:t>
            </a:fld>
            <a:endParaRPr lang="en-US" altLang="en-US" sz="1200"/>
          </a:p>
        </p:txBody>
      </p:sp>
    </p:spTree>
    <p:extLst>
      <p:ext uri="{BB962C8B-B14F-4D97-AF65-F5344CB8AC3E}">
        <p14:creationId xmlns:p14="http://schemas.microsoft.com/office/powerpoint/2010/main" val="1229530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30</a:t>
            </a:fld>
            <a:endParaRPr lang="en-US" altLang="en-US" sz="1200"/>
          </a:p>
        </p:txBody>
      </p:sp>
    </p:spTree>
    <p:extLst>
      <p:ext uri="{BB962C8B-B14F-4D97-AF65-F5344CB8AC3E}">
        <p14:creationId xmlns:p14="http://schemas.microsoft.com/office/powerpoint/2010/main" val="2560898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E605FE98-773F-4D4E-859B-A7E943FB2F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CE9EBD9-E5C9-4353-B8CF-02EA9598A3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E44AE83E-67A6-4F6D-8FC7-6C3D909653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EFC907E-E037-471B-8A41-344AF34705B7}" type="slidenum">
              <a:rPr lang="en-US" altLang="en-US" sz="1200"/>
              <a:pPr/>
              <a:t>4</a:t>
            </a:fld>
            <a:endParaRPr lang="en-US" altLang="en-US" sz="1200"/>
          </a:p>
        </p:txBody>
      </p:sp>
    </p:spTree>
    <p:extLst>
      <p:ext uri="{BB962C8B-B14F-4D97-AF65-F5344CB8AC3E}">
        <p14:creationId xmlns:p14="http://schemas.microsoft.com/office/powerpoint/2010/main" val="39167046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31</a:t>
            </a:fld>
            <a:endParaRPr lang="en-US" altLang="en-US" sz="1200"/>
          </a:p>
        </p:txBody>
      </p:sp>
    </p:spTree>
    <p:extLst>
      <p:ext uri="{BB962C8B-B14F-4D97-AF65-F5344CB8AC3E}">
        <p14:creationId xmlns:p14="http://schemas.microsoft.com/office/powerpoint/2010/main" val="92787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32</a:t>
            </a:fld>
            <a:endParaRPr lang="en-US" altLang="en-US" sz="1200"/>
          </a:p>
        </p:txBody>
      </p:sp>
    </p:spTree>
    <p:extLst>
      <p:ext uri="{BB962C8B-B14F-4D97-AF65-F5344CB8AC3E}">
        <p14:creationId xmlns:p14="http://schemas.microsoft.com/office/powerpoint/2010/main" val="536446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33</a:t>
            </a:fld>
            <a:endParaRPr lang="en-US" altLang="en-US" sz="1200"/>
          </a:p>
        </p:txBody>
      </p:sp>
    </p:spTree>
    <p:extLst>
      <p:ext uri="{BB962C8B-B14F-4D97-AF65-F5344CB8AC3E}">
        <p14:creationId xmlns:p14="http://schemas.microsoft.com/office/powerpoint/2010/main" val="202748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6</a:t>
            </a:fld>
            <a:endParaRPr lang="en-US" altLang="en-US" sz="1200"/>
          </a:p>
        </p:txBody>
      </p:sp>
    </p:spTree>
    <p:extLst>
      <p:ext uri="{BB962C8B-B14F-4D97-AF65-F5344CB8AC3E}">
        <p14:creationId xmlns:p14="http://schemas.microsoft.com/office/powerpoint/2010/main" val="102418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7</a:t>
            </a:fld>
            <a:endParaRPr lang="en-US" altLang="en-US" sz="1200"/>
          </a:p>
        </p:txBody>
      </p:sp>
    </p:spTree>
    <p:extLst>
      <p:ext uri="{BB962C8B-B14F-4D97-AF65-F5344CB8AC3E}">
        <p14:creationId xmlns:p14="http://schemas.microsoft.com/office/powerpoint/2010/main" val="207497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8</a:t>
            </a:fld>
            <a:endParaRPr lang="en-US" altLang="en-US" sz="1200"/>
          </a:p>
        </p:txBody>
      </p:sp>
    </p:spTree>
    <p:extLst>
      <p:ext uri="{BB962C8B-B14F-4D97-AF65-F5344CB8AC3E}">
        <p14:creationId xmlns:p14="http://schemas.microsoft.com/office/powerpoint/2010/main" val="571029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9</a:t>
            </a:fld>
            <a:endParaRPr lang="en-US" altLang="en-US" sz="1200"/>
          </a:p>
        </p:txBody>
      </p:sp>
    </p:spTree>
    <p:extLst>
      <p:ext uri="{BB962C8B-B14F-4D97-AF65-F5344CB8AC3E}">
        <p14:creationId xmlns:p14="http://schemas.microsoft.com/office/powerpoint/2010/main" val="2573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8C3D7B61-C0C0-4D81-9438-6848096945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0483BC74-308A-4FF3-A68C-8CD1B32129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F2CB28A8-DC86-471F-9CA6-F0B18ADD17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172987-3309-48B7-A1C2-F06AAEEF7A48}" type="slidenum">
              <a:rPr lang="en-US" altLang="en-US" sz="1200"/>
              <a:pPr/>
              <a:t>10</a:t>
            </a:fld>
            <a:endParaRPr lang="en-US" altLang="en-US" sz="1200"/>
          </a:p>
        </p:txBody>
      </p:sp>
    </p:spTree>
    <p:extLst>
      <p:ext uri="{BB962C8B-B14F-4D97-AF65-F5344CB8AC3E}">
        <p14:creationId xmlns:p14="http://schemas.microsoft.com/office/powerpoint/2010/main" val="132741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9CE6-3A69-401E-9230-D30514A77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5EBAD08-22C4-4672-B4F0-6F6D086A4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9428527-7734-4D74-9881-C92EF780137E}"/>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5" name="Footer Placeholder 4">
            <a:extLst>
              <a:ext uri="{FF2B5EF4-FFF2-40B4-BE49-F238E27FC236}">
                <a16:creationId xmlns:a16="http://schemas.microsoft.com/office/drawing/2014/main" id="{8981B62E-30E7-4797-9A20-5C98E140691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899E01E-32B8-4C63-BB28-802EE4E9711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3003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110-E114-4A74-8830-C6859771465A}"/>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8B47E75-B49B-4CF2-8061-2DAF539AD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0569973-AA5A-4634-852E-B0088171F72C}"/>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5" name="Footer Placeholder 4">
            <a:extLst>
              <a:ext uri="{FF2B5EF4-FFF2-40B4-BE49-F238E27FC236}">
                <a16:creationId xmlns:a16="http://schemas.microsoft.com/office/drawing/2014/main" id="{D84A5894-3BEE-4FFF-9609-C009BA3449C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6FF7DD0-150F-48F2-BF97-A20D9CECCE5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355248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2D26A-6D7D-427E-B2DF-E60613AB14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FDFB64C-C429-4AA6-A1A6-9D0D00916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7FF0AD5-90CD-49BB-A226-44C204CCE9A4}"/>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5" name="Footer Placeholder 4">
            <a:extLst>
              <a:ext uri="{FF2B5EF4-FFF2-40B4-BE49-F238E27FC236}">
                <a16:creationId xmlns:a16="http://schemas.microsoft.com/office/drawing/2014/main" id="{7D8C3FA0-75AA-46B1-AF24-707D1CCF354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90593E5-53BD-49B3-BC3A-5171AB891FC7}"/>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91633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DCF5-B159-4E86-B457-954AFC70BFFD}"/>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B6CEB3A-66E0-4710-B8E1-332EF5ACE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2B63A97-0CFE-4C2B-8D18-7B13083CCA95}"/>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5" name="Footer Placeholder 4">
            <a:extLst>
              <a:ext uri="{FF2B5EF4-FFF2-40B4-BE49-F238E27FC236}">
                <a16:creationId xmlns:a16="http://schemas.microsoft.com/office/drawing/2014/main" id="{1629DD89-00CB-4B81-9E86-26794FEC9FC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FFF3A13-5020-4B42-8581-09F901EF536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4916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2E76-AAB3-4961-ACDA-61E81CB12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8653559-EBBD-4120-948F-A89DECDD25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17589D-00E8-48CD-BF69-352CBB54B5DA}"/>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5" name="Footer Placeholder 4">
            <a:extLst>
              <a:ext uri="{FF2B5EF4-FFF2-40B4-BE49-F238E27FC236}">
                <a16:creationId xmlns:a16="http://schemas.microsoft.com/office/drawing/2014/main" id="{9306CEF5-8F31-46FC-B7A4-5D7E2A091C1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E6BE48C-5E4A-44BC-8E2E-41155ECA69A2}"/>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9356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DB39-0AC4-4C6B-BC23-6EA71BCDCDB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FCF829B-8C2A-47CF-A765-6EB7AC63B6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52D316D-B129-4EA3-8147-37FBB3070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F328474-E0CF-48B6-9ACC-409D2175CC94}"/>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6" name="Footer Placeholder 5">
            <a:extLst>
              <a:ext uri="{FF2B5EF4-FFF2-40B4-BE49-F238E27FC236}">
                <a16:creationId xmlns:a16="http://schemas.microsoft.com/office/drawing/2014/main" id="{4E0BFE48-F51B-4E89-8143-E24175EEA63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54D9DF6-9BCC-446F-99F1-27928B135440}"/>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83108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18D1-F685-42F8-B84B-3886ADE90B4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F3D1658-114B-4339-A4BA-744FFDD91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EDA5C-D91C-40D4-90A9-69758D658F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9B20001-798C-4D52-BB80-08E6C2359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6774C6-5775-46A5-99C1-00E482714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838146E6-EB01-42A4-905E-0817A63546F4}"/>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8" name="Footer Placeholder 7">
            <a:extLst>
              <a:ext uri="{FF2B5EF4-FFF2-40B4-BE49-F238E27FC236}">
                <a16:creationId xmlns:a16="http://schemas.microsoft.com/office/drawing/2014/main" id="{B7AA5469-21A9-4EF7-9280-4AF88D701BB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587C9C4-0228-4F34-A15F-EB220EB5F2C1}"/>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61201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E6B1-8113-40AF-B53F-D1CF1B2FBC7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A071575A-C5CA-42F7-89AE-FE56B674A9CB}"/>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4" name="Footer Placeholder 3">
            <a:extLst>
              <a:ext uri="{FF2B5EF4-FFF2-40B4-BE49-F238E27FC236}">
                <a16:creationId xmlns:a16="http://schemas.microsoft.com/office/drawing/2014/main" id="{DE2267F3-5199-4BD7-B5EA-63D2F83ECE0F}"/>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BF778E71-4286-4FF7-87DB-2259F5D5DE3B}"/>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79866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6A663-89AE-4A1B-B32E-B87127A7BB57}"/>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3" name="Footer Placeholder 2">
            <a:extLst>
              <a:ext uri="{FF2B5EF4-FFF2-40B4-BE49-F238E27FC236}">
                <a16:creationId xmlns:a16="http://schemas.microsoft.com/office/drawing/2014/main" id="{A7842017-168F-451D-AEE6-00FE750286EF}"/>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4C08564C-02F0-4BAC-ABA6-5CA80177A83E}"/>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77812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567B-0AF5-4E25-8263-557920C37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DE1CAFE5-5022-4C3C-9844-CB948E8FD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819AF65-C9C8-4E99-863E-AEFA1A45A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D33C79-C2D4-4E67-A69F-49AFD0FEBFE0}"/>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6" name="Footer Placeholder 5">
            <a:extLst>
              <a:ext uri="{FF2B5EF4-FFF2-40B4-BE49-F238E27FC236}">
                <a16:creationId xmlns:a16="http://schemas.microsoft.com/office/drawing/2014/main" id="{4274B502-764C-401C-8B1F-74408229ECE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5F40CB0-5CF0-4EC2-91F2-29BA92E48A9C}"/>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169965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456B-28CB-4034-BA09-B02206BF3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EDFE991-7120-48E0-8AC7-575D5BD04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13CC8246-D739-4D04-B587-05BABD927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53713D-487F-4ACE-9D6B-AFC00C174855}"/>
              </a:ext>
            </a:extLst>
          </p:cNvPr>
          <p:cNvSpPr>
            <a:spLocks noGrp="1"/>
          </p:cNvSpPr>
          <p:nvPr>
            <p:ph type="dt" sz="half" idx="10"/>
          </p:nvPr>
        </p:nvSpPr>
        <p:spPr/>
        <p:txBody>
          <a:bodyPr/>
          <a:lstStyle/>
          <a:p>
            <a:fld id="{0AE94414-238F-4CA9-8CDD-F66CD4ADEBDB}" type="datetimeFigureOut">
              <a:rPr lang="en-ZA" smtClean="0"/>
              <a:t>2022/11/29</a:t>
            </a:fld>
            <a:endParaRPr lang="en-ZA"/>
          </a:p>
        </p:txBody>
      </p:sp>
      <p:sp>
        <p:nvSpPr>
          <p:cNvPr id="6" name="Footer Placeholder 5">
            <a:extLst>
              <a:ext uri="{FF2B5EF4-FFF2-40B4-BE49-F238E27FC236}">
                <a16:creationId xmlns:a16="http://schemas.microsoft.com/office/drawing/2014/main" id="{EA214C83-41D5-4D9B-947C-26673652291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D41B459-651A-41A5-B6E5-7A7B25F56A99}"/>
              </a:ext>
            </a:extLst>
          </p:cNvPr>
          <p:cNvSpPr>
            <a:spLocks noGrp="1"/>
          </p:cNvSpPr>
          <p:nvPr>
            <p:ph type="sldNum" sz="quarter" idx="12"/>
          </p:nvPr>
        </p:nvSpPr>
        <p:spPr/>
        <p:txBody>
          <a:bodyPr/>
          <a:lstStyle/>
          <a:p>
            <a:fld id="{0B0FF4D1-9872-4BA0-81CC-64298108DFD0}" type="slidenum">
              <a:rPr lang="en-ZA" smtClean="0"/>
              <a:t>‹#›</a:t>
            </a:fld>
            <a:endParaRPr lang="en-ZA"/>
          </a:p>
        </p:txBody>
      </p:sp>
    </p:spTree>
    <p:extLst>
      <p:ext uri="{BB962C8B-B14F-4D97-AF65-F5344CB8AC3E}">
        <p14:creationId xmlns:p14="http://schemas.microsoft.com/office/powerpoint/2010/main" val="2807367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5143B-5C85-41AA-9EC9-9FDBD8750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1BF11B1-457D-47CE-A8AC-F4239F3CA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275162B-7192-4EC0-8308-DBA8DCD050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94414-238F-4CA9-8CDD-F66CD4ADEBDB}" type="datetimeFigureOut">
              <a:rPr lang="en-ZA" smtClean="0"/>
              <a:t>2022/11/29</a:t>
            </a:fld>
            <a:endParaRPr lang="en-ZA"/>
          </a:p>
        </p:txBody>
      </p:sp>
      <p:sp>
        <p:nvSpPr>
          <p:cNvPr id="5" name="Footer Placeholder 4">
            <a:extLst>
              <a:ext uri="{FF2B5EF4-FFF2-40B4-BE49-F238E27FC236}">
                <a16:creationId xmlns:a16="http://schemas.microsoft.com/office/drawing/2014/main" id="{6923015E-0119-465E-AA23-9AA745A22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D4C74B4A-7AAC-4761-A5D3-58AA65CDD6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FF4D1-9872-4BA0-81CC-64298108DFD0}" type="slidenum">
              <a:rPr lang="en-ZA" smtClean="0"/>
              <a:t>‹#›</a:t>
            </a:fld>
            <a:endParaRPr lang="en-ZA"/>
          </a:p>
        </p:txBody>
      </p:sp>
    </p:spTree>
    <p:extLst>
      <p:ext uri="{BB962C8B-B14F-4D97-AF65-F5344CB8AC3E}">
        <p14:creationId xmlns:p14="http://schemas.microsoft.com/office/powerpoint/2010/main" val="85008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F61298-EACC-4AFA-A687-FB7B7DC5FFF6}"/>
              </a:ext>
            </a:extLst>
          </p:cNvPr>
          <p:cNvSpPr>
            <a:spLocks noGrp="1"/>
          </p:cNvSpPr>
          <p:nvPr>
            <p:ph type="subTitle" idx="1"/>
          </p:nvPr>
        </p:nvSpPr>
        <p:spPr>
          <a:xfrm>
            <a:off x="1817077" y="5109275"/>
            <a:ext cx="8998406" cy="1148295"/>
          </a:xfrm>
        </p:spPr>
        <p:txBody>
          <a:bodyPr>
            <a:normAutofit/>
          </a:bodyPr>
          <a:lstStyle/>
          <a:p>
            <a:endParaRPr lang="en-ZA" sz="3200" b="1" dirty="0"/>
          </a:p>
          <a:p>
            <a:r>
              <a:rPr lang="en-ZA" sz="3200" b="1" dirty="0" smtClean="0"/>
              <a:t>Learning Unit 1: Fundamentals of Research</a:t>
            </a:r>
            <a:endParaRPr lang="en-ZA" sz="3200" b="1" dirty="0"/>
          </a:p>
        </p:txBody>
      </p:sp>
      <p:pic>
        <p:nvPicPr>
          <p:cNvPr id="5" name="Picture 4">
            <a:extLst>
              <a:ext uri="{FF2B5EF4-FFF2-40B4-BE49-F238E27FC236}">
                <a16:creationId xmlns:a16="http://schemas.microsoft.com/office/drawing/2014/main" id="{89AFC7CB-640A-41BD-940A-EA8585BF26EF}"/>
              </a:ext>
            </a:extLst>
          </p:cNvPr>
          <p:cNvPicPr>
            <a:picLocks noChangeAspect="1"/>
          </p:cNvPicPr>
          <p:nvPr/>
        </p:nvPicPr>
        <p:blipFill>
          <a:blip r:embed="rId2"/>
          <a:stretch>
            <a:fillRect/>
          </a:stretch>
        </p:blipFill>
        <p:spPr>
          <a:xfrm>
            <a:off x="83034" y="417839"/>
            <a:ext cx="2280616" cy="1667467"/>
          </a:xfrm>
          <a:prstGeom prst="rect">
            <a:avLst/>
          </a:prstGeom>
        </p:spPr>
      </p:pic>
      <p:sp>
        <p:nvSpPr>
          <p:cNvPr id="7" name="Title 1">
            <a:extLst>
              <a:ext uri="{FF2B5EF4-FFF2-40B4-BE49-F238E27FC236}">
                <a16:creationId xmlns:a16="http://schemas.microsoft.com/office/drawing/2014/main" id="{B45575CE-3BA3-40EA-A6AC-7FA6DE625DDF}"/>
              </a:ext>
            </a:extLst>
          </p:cNvPr>
          <p:cNvSpPr txBox="1">
            <a:spLocks/>
          </p:cNvSpPr>
          <p:nvPr/>
        </p:nvSpPr>
        <p:spPr>
          <a:xfrm>
            <a:off x="1348365" y="2216899"/>
            <a:ext cx="9935829" cy="27607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smtClean="0">
                <a:solidFill>
                  <a:srgbClr val="0070C0"/>
                </a:solidFill>
                <a:latin typeface="+mn-lt"/>
              </a:rPr>
              <a:t>  Course </a:t>
            </a:r>
            <a:r>
              <a:rPr lang="en-ZA" sz="3600" b="1" dirty="0" smtClean="0">
                <a:solidFill>
                  <a:srgbClr val="0070C0"/>
                </a:solidFill>
                <a:latin typeface="+mn-lt"/>
              </a:rPr>
              <a:t>Name: Research Methods and </a:t>
            </a:r>
            <a:r>
              <a:rPr lang="en-ZA" sz="3600" b="1" dirty="0" smtClean="0">
                <a:solidFill>
                  <a:srgbClr val="0070C0"/>
                </a:solidFill>
                <a:latin typeface="+mn-lt"/>
              </a:rPr>
              <a:t>   </a:t>
            </a:r>
          </a:p>
          <a:p>
            <a:r>
              <a:rPr lang="en-ZA" sz="3600" b="1" dirty="0">
                <a:solidFill>
                  <a:srgbClr val="0070C0"/>
                </a:solidFill>
                <a:latin typeface="+mn-lt"/>
              </a:rPr>
              <a:t> </a:t>
            </a:r>
            <a:r>
              <a:rPr lang="en-ZA" sz="3600" b="1" dirty="0" smtClean="0">
                <a:solidFill>
                  <a:srgbClr val="0070C0"/>
                </a:solidFill>
                <a:latin typeface="+mn-lt"/>
              </a:rPr>
              <a:t>               </a:t>
            </a:r>
            <a:r>
              <a:rPr lang="en-ZA" sz="3600" b="1" dirty="0" smtClean="0">
                <a:solidFill>
                  <a:srgbClr val="0070C0"/>
                </a:solidFill>
                <a:latin typeface="+mn-lt"/>
              </a:rPr>
              <a:t>Communication</a:t>
            </a:r>
          </a:p>
          <a:p>
            <a:pPr algn="l"/>
            <a:r>
              <a:rPr lang="en-ZA" sz="3600" b="1" dirty="0">
                <a:solidFill>
                  <a:srgbClr val="0070C0"/>
                </a:solidFill>
                <a:latin typeface="+mn-lt"/>
              </a:rPr>
              <a:t> </a:t>
            </a:r>
            <a:r>
              <a:rPr lang="en-ZA" sz="3600" b="1" dirty="0" smtClean="0">
                <a:solidFill>
                  <a:srgbClr val="0070C0"/>
                </a:solidFill>
                <a:latin typeface="+mn-lt"/>
              </a:rPr>
              <a:t>              Course Code: 6001</a:t>
            </a:r>
            <a:endParaRPr lang="en-ZA" sz="3600" b="1" dirty="0">
              <a:solidFill>
                <a:srgbClr val="C00000"/>
              </a:solidFill>
              <a:latin typeface="+mn-lt"/>
            </a:endParaRPr>
          </a:p>
          <a:p>
            <a:r>
              <a:rPr lang="en-ZA" sz="3600" b="1" dirty="0" smtClean="0">
                <a:solidFill>
                  <a:srgbClr val="C00000"/>
                </a:solidFill>
                <a:latin typeface="+mn-lt"/>
              </a:rPr>
              <a:t>(</a:t>
            </a:r>
            <a:r>
              <a:rPr lang="en-ZA" sz="3600" b="1" dirty="0">
                <a:solidFill>
                  <a:srgbClr val="C00000"/>
                </a:solidFill>
                <a:latin typeface="+mn-lt"/>
              </a:rPr>
              <a:t>Lecturer: Elizabeth </a:t>
            </a:r>
            <a:r>
              <a:rPr lang="en-ZA" sz="3600" b="1" dirty="0" err="1">
                <a:solidFill>
                  <a:srgbClr val="C00000"/>
                </a:solidFill>
                <a:latin typeface="+mn-lt"/>
              </a:rPr>
              <a:t>Mkoba</a:t>
            </a:r>
            <a:r>
              <a:rPr lang="en-ZA" sz="3600" b="1" dirty="0">
                <a:solidFill>
                  <a:srgbClr val="C00000"/>
                </a:solidFill>
                <a:latin typeface="+mn-lt"/>
              </a:rPr>
              <a:t>, PhD</a:t>
            </a:r>
            <a:r>
              <a:rPr lang="en-ZA" sz="3600" b="1" dirty="0" smtClean="0">
                <a:solidFill>
                  <a:srgbClr val="C00000"/>
                </a:solidFill>
                <a:latin typeface="+mn-lt"/>
              </a:rPr>
              <a:t>)</a:t>
            </a:r>
            <a:endParaRPr lang="en-ZA" sz="3600" b="1" dirty="0">
              <a:solidFill>
                <a:srgbClr val="0070C0"/>
              </a:solidFill>
              <a:latin typeface="+mn-lt"/>
            </a:endParaRPr>
          </a:p>
        </p:txBody>
      </p:sp>
      <p:sp>
        <p:nvSpPr>
          <p:cNvPr id="6" name="Title 1">
            <a:extLst>
              <a:ext uri="{FF2B5EF4-FFF2-40B4-BE49-F238E27FC236}">
                <a16:creationId xmlns:a16="http://schemas.microsoft.com/office/drawing/2014/main" id="{B45575CE-3BA3-40EA-A6AC-7FA6DE625DDF}"/>
              </a:ext>
            </a:extLst>
          </p:cNvPr>
          <p:cNvSpPr txBox="1">
            <a:spLocks/>
          </p:cNvSpPr>
          <p:nvPr/>
        </p:nvSpPr>
        <p:spPr>
          <a:xfrm>
            <a:off x="2363650" y="708647"/>
            <a:ext cx="9123501" cy="108585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600" b="1" dirty="0">
                <a:solidFill>
                  <a:srgbClr val="C00000"/>
                </a:solidFill>
              </a:rPr>
              <a:t/>
            </a:r>
            <a:br>
              <a:rPr lang="en-ZA" sz="3600" b="1" dirty="0">
                <a:solidFill>
                  <a:srgbClr val="C00000"/>
                </a:solidFill>
              </a:rPr>
            </a:br>
            <a:r>
              <a:rPr lang="en-ZA" sz="4600" b="1" dirty="0">
                <a:solidFill>
                  <a:srgbClr val="C00000"/>
                </a:solidFill>
              </a:rPr>
              <a:t> </a:t>
            </a:r>
            <a:r>
              <a:rPr lang="en-ZA" sz="4600" b="1" dirty="0" smtClean="0">
                <a:solidFill>
                  <a:srgbClr val="C00000"/>
                </a:solidFill>
                <a:latin typeface="+mn-lt"/>
              </a:rPr>
              <a:t>The Nelson Mandela African Institution of Science and Technology</a:t>
            </a:r>
            <a:endParaRPr lang="en-ZA" sz="4600" b="1" dirty="0">
              <a:solidFill>
                <a:srgbClr val="C00000"/>
              </a:solidFill>
              <a:latin typeface="+mn-lt"/>
            </a:endParaRPr>
          </a:p>
        </p:txBody>
      </p:sp>
    </p:spTree>
    <p:extLst>
      <p:ext uri="{BB962C8B-B14F-4D97-AF65-F5344CB8AC3E}">
        <p14:creationId xmlns:p14="http://schemas.microsoft.com/office/powerpoint/2010/main" val="83712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2.   Types of Research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Autofit/>
          </a:bodyPr>
          <a:lstStyle/>
          <a:p>
            <a:pPr marL="0" indent="0" algn="just">
              <a:lnSpc>
                <a:spcPct val="150000"/>
              </a:lnSpc>
              <a:spcBef>
                <a:spcPct val="0"/>
              </a:spcBef>
              <a:buNone/>
            </a:pPr>
            <a:r>
              <a:rPr lang="en-US" b="1" dirty="0">
                <a:solidFill>
                  <a:srgbClr val="C00000"/>
                </a:solidFill>
              </a:rPr>
              <a:t>2</a:t>
            </a:r>
            <a:r>
              <a:rPr lang="en-US" b="1" dirty="0" smtClean="0">
                <a:solidFill>
                  <a:srgbClr val="C00000"/>
                </a:solidFill>
              </a:rPr>
              <a:t>. Applied </a:t>
            </a:r>
            <a:r>
              <a:rPr lang="en-US" b="1" dirty="0">
                <a:solidFill>
                  <a:srgbClr val="C00000"/>
                </a:solidFill>
              </a:rPr>
              <a:t> </a:t>
            </a:r>
            <a:r>
              <a:rPr lang="en-US" b="1" dirty="0" smtClean="0">
                <a:solidFill>
                  <a:srgbClr val="C00000"/>
                </a:solidFill>
              </a:rPr>
              <a:t>Research </a:t>
            </a:r>
          </a:p>
          <a:p>
            <a:pPr algn="just">
              <a:lnSpc>
                <a:spcPct val="150000"/>
              </a:lnSpc>
              <a:spcBef>
                <a:spcPct val="0"/>
              </a:spcBef>
            </a:pPr>
            <a:r>
              <a:rPr lang="en-US" dirty="0"/>
              <a:t>Applied Research </a:t>
            </a:r>
            <a:r>
              <a:rPr lang="en-US" dirty="0">
                <a:solidFill>
                  <a:srgbClr val="C00000"/>
                </a:solidFill>
              </a:rPr>
              <a:t>aims at finding a solution for an immediate problem facing a society or an industry/business </a:t>
            </a:r>
            <a:r>
              <a:rPr lang="en-US" dirty="0" err="1">
                <a:solidFill>
                  <a:srgbClr val="C00000"/>
                </a:solidFill>
              </a:rPr>
              <a:t>organisation</a:t>
            </a:r>
            <a:r>
              <a:rPr lang="en-US" dirty="0">
                <a:solidFill>
                  <a:srgbClr val="C00000"/>
                </a:solidFill>
              </a:rPr>
              <a:t>.</a:t>
            </a:r>
          </a:p>
          <a:p>
            <a:pPr algn="just">
              <a:lnSpc>
                <a:spcPct val="150000"/>
              </a:lnSpc>
              <a:spcBef>
                <a:spcPct val="0"/>
              </a:spcBef>
            </a:pPr>
            <a:r>
              <a:rPr lang="en-US" dirty="0" smtClean="0"/>
              <a:t>Goal of applied research is </a:t>
            </a:r>
            <a:r>
              <a:rPr lang="en-US" dirty="0"/>
              <a:t>to </a:t>
            </a:r>
            <a:r>
              <a:rPr lang="en-US" dirty="0">
                <a:solidFill>
                  <a:srgbClr val="C00000"/>
                </a:solidFill>
              </a:rPr>
              <a:t>find strategies that can be used to address a specific research problem</a:t>
            </a:r>
            <a:r>
              <a:rPr lang="en-US" dirty="0"/>
              <a:t>. </a:t>
            </a:r>
            <a:endParaRPr lang="en-US" dirty="0" smtClean="0"/>
          </a:p>
          <a:p>
            <a:pPr algn="just">
              <a:lnSpc>
                <a:spcPct val="150000"/>
              </a:lnSpc>
              <a:spcBef>
                <a:spcPct val="0"/>
              </a:spcBef>
            </a:pPr>
            <a:r>
              <a:rPr lang="en-US" dirty="0" smtClean="0"/>
              <a:t>Applied </a:t>
            </a:r>
            <a:r>
              <a:rPr lang="en-US" dirty="0"/>
              <a:t>research draws on theory to </a:t>
            </a:r>
            <a:r>
              <a:rPr lang="en-US" dirty="0">
                <a:solidFill>
                  <a:srgbClr val="C00000"/>
                </a:solidFill>
              </a:rPr>
              <a:t>generate practical scientific knowledge</a:t>
            </a:r>
            <a:r>
              <a:rPr lang="en-US" dirty="0"/>
              <a:t>, and its use is very common in </a:t>
            </a:r>
            <a:r>
              <a:rPr lang="en-US" dirty="0">
                <a:solidFill>
                  <a:srgbClr val="C00000"/>
                </a:solidFill>
              </a:rPr>
              <a:t>STEM fields </a:t>
            </a:r>
            <a:r>
              <a:rPr lang="en-US" dirty="0"/>
              <a:t>such as </a:t>
            </a:r>
            <a:r>
              <a:rPr lang="en-US" dirty="0">
                <a:solidFill>
                  <a:srgbClr val="C00000"/>
                </a:solidFill>
              </a:rPr>
              <a:t>engineering, computer science and medicine</a:t>
            </a:r>
            <a:r>
              <a:rPr lang="en-US" dirty="0" smtClean="0"/>
              <a:t>.</a:t>
            </a:r>
            <a:endParaRPr lang="en-US" dirty="0"/>
          </a:p>
        </p:txBody>
      </p:sp>
    </p:spTree>
    <p:extLst>
      <p:ext uri="{BB962C8B-B14F-4D97-AF65-F5344CB8AC3E}">
        <p14:creationId xmlns:p14="http://schemas.microsoft.com/office/powerpoint/2010/main" val="2835137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2.   Types of Research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rmAutofit lnSpcReduction="10000"/>
          </a:bodyPr>
          <a:lstStyle/>
          <a:p>
            <a:pPr marL="0" indent="0">
              <a:buNone/>
            </a:pPr>
            <a:r>
              <a:rPr lang="en-US" b="1" dirty="0" smtClean="0">
                <a:solidFill>
                  <a:srgbClr val="C00000"/>
                </a:solidFill>
              </a:rPr>
              <a:t>Applied research </a:t>
            </a:r>
            <a:r>
              <a:rPr lang="en-US" b="1" dirty="0">
                <a:solidFill>
                  <a:srgbClr val="C00000"/>
                </a:solidFill>
              </a:rPr>
              <a:t>is subdivided into two types:</a:t>
            </a:r>
          </a:p>
          <a:p>
            <a:pPr algn="just" fontAlgn="base"/>
            <a:r>
              <a:rPr lang="en-US" b="1" dirty="0"/>
              <a:t>Technological applied research</a:t>
            </a:r>
            <a:r>
              <a:rPr lang="en-US" dirty="0"/>
              <a:t>: looks towards improving efficiency in a particular productive sector through the improvement of processes or machinery related to said productive processes.</a:t>
            </a:r>
          </a:p>
          <a:p>
            <a:pPr algn="just" fontAlgn="base"/>
            <a:r>
              <a:rPr lang="en-US" b="1" dirty="0"/>
              <a:t>Scientific applied research</a:t>
            </a:r>
            <a:r>
              <a:rPr lang="en-US" dirty="0"/>
              <a:t>: has predictive purposes. Through this type of research design, we can measure certain variables to predict </a:t>
            </a:r>
            <a:r>
              <a:rPr lang="en-US" dirty="0" err="1"/>
              <a:t>behaviours</a:t>
            </a:r>
            <a:r>
              <a:rPr lang="en-US" dirty="0"/>
              <a:t> useful to the goods and services sector, such as consumption patterns and viability of commercial projects</a:t>
            </a:r>
            <a:r>
              <a:rPr lang="en-US" dirty="0" smtClean="0"/>
              <a:t>.</a:t>
            </a:r>
          </a:p>
          <a:p>
            <a:pPr marL="0" indent="0">
              <a:buNone/>
            </a:pPr>
            <a:r>
              <a:rPr lang="en-US" dirty="0"/>
              <a:t>	</a:t>
            </a:r>
            <a:r>
              <a:rPr lang="en-US" dirty="0" smtClean="0"/>
              <a:t>For </a:t>
            </a:r>
            <a:r>
              <a:rPr lang="en-US" dirty="0"/>
              <a:t>example, market research, because by examining consumption </a:t>
            </a:r>
            <a:r>
              <a:rPr lang="en-US" dirty="0" smtClean="0"/>
              <a:t>	patterns</a:t>
            </a:r>
            <a:r>
              <a:rPr lang="en-US" dirty="0"/>
              <a:t>, strategies can be developed for the development of new </a:t>
            </a:r>
            <a:r>
              <a:rPr lang="en-US" dirty="0" smtClean="0"/>
              <a:t>	products </a:t>
            </a:r>
            <a:r>
              <a:rPr lang="en-US" dirty="0"/>
              <a:t>and marketing campaigns, etc.</a:t>
            </a:r>
          </a:p>
          <a:p>
            <a:r>
              <a:rPr lang="en-US" b="1" dirty="0">
                <a:solidFill>
                  <a:srgbClr val="C00000"/>
                </a:solidFill>
              </a:rPr>
              <a:t>Note:</a:t>
            </a:r>
            <a:r>
              <a:rPr lang="en-US" dirty="0">
                <a:solidFill>
                  <a:srgbClr val="C00000"/>
                </a:solidFill>
              </a:rPr>
              <a:t> Applied research is usually based on knowledge or results obtained through theoretical research.</a:t>
            </a:r>
          </a:p>
          <a:p>
            <a:pPr algn="just" fontAlgn="base"/>
            <a:endParaRPr lang="en-US" dirty="0" smtClean="0"/>
          </a:p>
          <a:p>
            <a:pPr algn="just" fontAlgn="base"/>
            <a:endParaRPr lang="en-US" dirty="0"/>
          </a:p>
        </p:txBody>
      </p:sp>
    </p:spTree>
    <p:extLst>
      <p:ext uri="{BB962C8B-B14F-4D97-AF65-F5344CB8AC3E}">
        <p14:creationId xmlns:p14="http://schemas.microsoft.com/office/powerpoint/2010/main" val="4127500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2</a:t>
            </a:r>
            <a:r>
              <a:rPr lang="en-ZA" altLang="en-US" sz="2800" b="1" dirty="0" smtClean="0">
                <a:solidFill>
                  <a:srgbClr val="0070C0"/>
                </a:solidFill>
                <a:latin typeface="+mn-lt"/>
                <a:ea typeface="+mn-ea"/>
                <a:cs typeface="+mn-cs"/>
              </a:rPr>
              <a:t>.   Types of Research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556334" cy="5678129"/>
          </a:xfrm>
        </p:spPr>
        <p:txBody>
          <a:bodyPr>
            <a:normAutofit fontScale="85000" lnSpcReduction="20000"/>
          </a:bodyPr>
          <a:lstStyle/>
          <a:p>
            <a:pPr marL="0" indent="0" algn="just">
              <a:lnSpc>
                <a:spcPct val="150000"/>
              </a:lnSpc>
              <a:spcBef>
                <a:spcPct val="0"/>
              </a:spcBef>
              <a:buNone/>
            </a:pPr>
            <a:r>
              <a:rPr lang="en-US" sz="3300" b="1" dirty="0" smtClean="0">
                <a:solidFill>
                  <a:srgbClr val="C00000"/>
                </a:solidFill>
              </a:rPr>
              <a:t>3. Exploratory Research </a:t>
            </a:r>
          </a:p>
          <a:p>
            <a:pPr algn="just"/>
            <a:r>
              <a:rPr lang="en-US" sz="3300" dirty="0"/>
              <a:t>Exploratory research is used for the preliminary </a:t>
            </a:r>
            <a:r>
              <a:rPr lang="en-US" sz="3300" dirty="0">
                <a:solidFill>
                  <a:srgbClr val="C00000"/>
                </a:solidFill>
              </a:rPr>
              <a:t>investigation of a subject that is not yet well understood or sufficiently researched</a:t>
            </a:r>
            <a:r>
              <a:rPr lang="en-US" sz="3300" dirty="0"/>
              <a:t>. </a:t>
            </a:r>
            <a:endParaRPr lang="en-US" sz="3300" dirty="0" smtClean="0"/>
          </a:p>
          <a:p>
            <a:pPr marL="0" indent="0" algn="just">
              <a:buNone/>
            </a:pPr>
            <a:endParaRPr lang="en-US" sz="3300" dirty="0" smtClean="0"/>
          </a:p>
          <a:p>
            <a:pPr algn="just">
              <a:buFont typeface="Wingdings" panose="05000000000000000000" pitchFamily="2" charset="2"/>
              <a:buChar char="q"/>
            </a:pPr>
            <a:r>
              <a:rPr lang="en-US" sz="3300" dirty="0" smtClean="0"/>
              <a:t>For </a:t>
            </a:r>
            <a:r>
              <a:rPr lang="en-US" sz="3300" dirty="0"/>
              <a:t>example, Research on investigating how the agile project can be </a:t>
            </a:r>
            <a:r>
              <a:rPr lang="en-US" sz="3300" dirty="0" smtClean="0"/>
              <a:t>audited using Artificial Intelligence.</a:t>
            </a:r>
            <a:endParaRPr lang="en-US" sz="3300" dirty="0"/>
          </a:p>
          <a:p>
            <a:pPr marL="0" indent="0" algn="just">
              <a:buNone/>
            </a:pPr>
            <a:endParaRPr lang="en-US" sz="3300" dirty="0" smtClean="0"/>
          </a:p>
          <a:p>
            <a:pPr algn="just"/>
            <a:r>
              <a:rPr lang="en-US" sz="3300" dirty="0" smtClean="0"/>
              <a:t>It </a:t>
            </a:r>
            <a:r>
              <a:rPr lang="en-US" sz="3300" dirty="0"/>
              <a:t>serves to establish a frame of reference and a hypothesis from which an in-depth study can be developed that will enable conclusive results to be generated.</a:t>
            </a:r>
          </a:p>
          <a:p>
            <a:pPr algn="just"/>
            <a:r>
              <a:rPr lang="en-US" sz="3300" dirty="0"/>
              <a:t>Because exploratory research is based on the study of little-studied phenomena, </a:t>
            </a:r>
            <a:r>
              <a:rPr lang="en-US" sz="3300" dirty="0">
                <a:solidFill>
                  <a:srgbClr val="C00000"/>
                </a:solidFill>
              </a:rPr>
              <a:t>it relies less on theory and more on the collection of data to identify patterns that explain these phenomena</a:t>
            </a:r>
            <a:r>
              <a:rPr lang="en-US" sz="3300" dirty="0" smtClean="0"/>
              <a:t>.</a:t>
            </a:r>
          </a:p>
          <a:p>
            <a:pPr marL="0" indent="0" algn="just">
              <a:buNone/>
            </a:pPr>
            <a:r>
              <a:rPr lang="en-US" sz="3300" dirty="0" smtClean="0"/>
              <a:t>	</a:t>
            </a:r>
            <a:endParaRPr lang="en-US" sz="3300" b="1" dirty="0" smtClean="0"/>
          </a:p>
          <a:p>
            <a:pPr algn="just">
              <a:lnSpc>
                <a:spcPct val="150000"/>
              </a:lnSpc>
              <a:spcBef>
                <a:spcPct val="0"/>
              </a:spcBef>
            </a:pPr>
            <a:endParaRPr lang="en-US" sz="2400" dirty="0" smtClean="0"/>
          </a:p>
        </p:txBody>
      </p:sp>
    </p:spTree>
    <p:extLst>
      <p:ext uri="{BB962C8B-B14F-4D97-AF65-F5344CB8AC3E}">
        <p14:creationId xmlns:p14="http://schemas.microsoft.com/office/powerpoint/2010/main" val="3016905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2.   Types of Research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556334" cy="5678129"/>
          </a:xfrm>
        </p:spPr>
        <p:txBody>
          <a:bodyPr>
            <a:normAutofit lnSpcReduction="10000"/>
          </a:bodyPr>
          <a:lstStyle/>
          <a:p>
            <a:pPr marL="0" indent="0" algn="just">
              <a:lnSpc>
                <a:spcPct val="150000"/>
              </a:lnSpc>
              <a:spcBef>
                <a:spcPct val="0"/>
              </a:spcBef>
              <a:buNone/>
            </a:pPr>
            <a:r>
              <a:rPr lang="en-US" sz="3300" b="1" dirty="0">
                <a:solidFill>
                  <a:srgbClr val="C00000"/>
                </a:solidFill>
              </a:rPr>
              <a:t>4</a:t>
            </a:r>
            <a:r>
              <a:rPr lang="en-US" sz="3300" b="1" dirty="0" smtClean="0">
                <a:solidFill>
                  <a:srgbClr val="C00000"/>
                </a:solidFill>
              </a:rPr>
              <a:t>. Explanatory Research </a:t>
            </a:r>
          </a:p>
          <a:p>
            <a:pPr algn="just">
              <a:lnSpc>
                <a:spcPct val="100000"/>
              </a:lnSpc>
            </a:pPr>
            <a:r>
              <a:rPr lang="en-US" sz="3600" dirty="0">
                <a:solidFill>
                  <a:srgbClr val="0A0A0A"/>
                </a:solidFill>
              </a:rPr>
              <a:t>Explanatory research is the most common type of research method and is responsible for establishing </a:t>
            </a:r>
            <a:r>
              <a:rPr lang="en-US" sz="3600" dirty="0" smtClean="0">
                <a:solidFill>
                  <a:srgbClr val="0A0A0A"/>
                </a:solidFill>
              </a:rPr>
              <a:t>cause-effects relationships</a:t>
            </a:r>
            <a:r>
              <a:rPr lang="en-US" sz="3600" dirty="0">
                <a:solidFill>
                  <a:srgbClr val="0A0A0A"/>
                </a:solidFill>
              </a:rPr>
              <a:t> that allow </a:t>
            </a:r>
            <a:r>
              <a:rPr lang="en-US" sz="3600" dirty="0" err="1">
                <a:solidFill>
                  <a:srgbClr val="0A0A0A"/>
                </a:solidFill>
              </a:rPr>
              <a:t>generalisations</a:t>
            </a:r>
            <a:r>
              <a:rPr lang="en-US" sz="3600" dirty="0">
                <a:solidFill>
                  <a:srgbClr val="0A0A0A"/>
                </a:solidFill>
              </a:rPr>
              <a:t> to be extended to similar realities. </a:t>
            </a:r>
            <a:endParaRPr lang="en-US" sz="3600" dirty="0" smtClean="0">
              <a:solidFill>
                <a:srgbClr val="0A0A0A"/>
              </a:solidFill>
            </a:endParaRPr>
          </a:p>
          <a:p>
            <a:pPr algn="just">
              <a:lnSpc>
                <a:spcPct val="100000"/>
              </a:lnSpc>
            </a:pPr>
            <a:r>
              <a:rPr lang="en-US" sz="3600" dirty="0" smtClean="0">
                <a:solidFill>
                  <a:srgbClr val="0A0A0A"/>
                </a:solidFill>
              </a:rPr>
              <a:t>It </a:t>
            </a:r>
            <a:r>
              <a:rPr lang="en-US" sz="3600" dirty="0">
                <a:solidFill>
                  <a:srgbClr val="0A0A0A"/>
                </a:solidFill>
              </a:rPr>
              <a:t>is closely related to descriptive research, although it provides additional information about the observed object and its interactions with the environment</a:t>
            </a:r>
            <a:r>
              <a:rPr lang="en-US" sz="3600" dirty="0" smtClean="0">
                <a:solidFill>
                  <a:srgbClr val="0A0A0A"/>
                </a:solidFill>
              </a:rPr>
              <a:t>.</a:t>
            </a:r>
          </a:p>
          <a:p>
            <a:pPr algn="just">
              <a:lnSpc>
                <a:spcPct val="100000"/>
              </a:lnSpc>
              <a:buFont typeface="Wingdings" panose="05000000000000000000" pitchFamily="2" charset="2"/>
              <a:buChar char="q"/>
            </a:pPr>
            <a:r>
              <a:rPr lang="en-US" sz="3600" dirty="0" smtClean="0">
                <a:solidFill>
                  <a:srgbClr val="0A0A0A"/>
                </a:solidFill>
              </a:rPr>
              <a:t>For </a:t>
            </a:r>
            <a:r>
              <a:rPr lang="en-US" sz="3600" dirty="0">
                <a:solidFill>
                  <a:srgbClr val="0A0A0A"/>
                </a:solidFill>
              </a:rPr>
              <a:t>example investigating the brittle </a:t>
            </a:r>
            <a:r>
              <a:rPr lang="en-US" sz="3600" dirty="0" err="1">
                <a:solidFill>
                  <a:srgbClr val="0A0A0A"/>
                </a:solidFill>
              </a:rPr>
              <a:t>behaviour</a:t>
            </a:r>
            <a:r>
              <a:rPr lang="en-US" sz="3600" dirty="0">
                <a:solidFill>
                  <a:srgbClr val="0A0A0A"/>
                </a:solidFill>
              </a:rPr>
              <a:t> of a specific material when under compressive load.</a:t>
            </a:r>
            <a:endParaRPr lang="en-US" sz="2400" dirty="0" smtClean="0"/>
          </a:p>
        </p:txBody>
      </p:sp>
    </p:spTree>
    <p:extLst>
      <p:ext uri="{BB962C8B-B14F-4D97-AF65-F5344CB8AC3E}">
        <p14:creationId xmlns:p14="http://schemas.microsoft.com/office/powerpoint/2010/main" val="1574736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2.   Types of Research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556334" cy="5678129"/>
          </a:xfrm>
        </p:spPr>
        <p:txBody>
          <a:bodyPr>
            <a:normAutofit/>
          </a:bodyPr>
          <a:lstStyle/>
          <a:p>
            <a:pPr marL="0" indent="0" algn="just">
              <a:lnSpc>
                <a:spcPct val="150000"/>
              </a:lnSpc>
              <a:spcBef>
                <a:spcPct val="0"/>
              </a:spcBef>
              <a:buNone/>
            </a:pPr>
            <a:r>
              <a:rPr lang="en-US" sz="3300" b="1" dirty="0" smtClean="0">
                <a:solidFill>
                  <a:srgbClr val="C00000"/>
                </a:solidFill>
              </a:rPr>
              <a:t>5. Action Research </a:t>
            </a:r>
          </a:p>
          <a:p>
            <a:pPr algn="just"/>
            <a:r>
              <a:rPr lang="en-US" dirty="0" smtClean="0"/>
              <a:t>Action </a:t>
            </a:r>
            <a:r>
              <a:rPr lang="en-US" dirty="0"/>
              <a:t>research is a philosophy and methodology of research generally applied in the social sciences. It seeks transformative change through the simultaneous process of taking action and doing research, which are linked together by critical </a:t>
            </a:r>
            <a:r>
              <a:rPr lang="en-US" dirty="0" smtClean="0"/>
              <a:t>reflection.</a:t>
            </a:r>
          </a:p>
          <a:p>
            <a:pPr algn="just"/>
            <a:r>
              <a:rPr lang="en-US" dirty="0"/>
              <a:t>Studies carried out in the course of an activity or occupation to improve the methods and approach of those involved</a:t>
            </a:r>
            <a:r>
              <a:rPr lang="en-US" dirty="0" smtClean="0"/>
              <a:t>.</a:t>
            </a:r>
          </a:p>
          <a:p>
            <a:pPr algn="just"/>
            <a:r>
              <a:rPr lang="en-US" dirty="0"/>
              <a:t>Action research may also be called a cycle of action or cycle of inquiry, since it typically follows a predefined process that is repeated over time. </a:t>
            </a:r>
            <a:endParaRPr lang="en-US" dirty="0" smtClean="0"/>
          </a:p>
          <a:p>
            <a:pPr algn="just">
              <a:buFont typeface="Wingdings" panose="05000000000000000000" pitchFamily="2" charset="2"/>
              <a:buChar char="q"/>
            </a:pPr>
            <a:r>
              <a:rPr lang="en-US" dirty="0" smtClean="0"/>
              <a:t>For example: Identify </a:t>
            </a:r>
            <a:r>
              <a:rPr lang="en-US" dirty="0"/>
              <a:t>a problem to be </a:t>
            </a:r>
            <a:r>
              <a:rPr lang="en-US" dirty="0" smtClean="0"/>
              <a:t>studied, Collect </a:t>
            </a:r>
            <a:r>
              <a:rPr lang="en-US" dirty="0"/>
              <a:t>data on the </a:t>
            </a:r>
            <a:r>
              <a:rPr lang="en-US" dirty="0" smtClean="0"/>
              <a:t>problem</a:t>
            </a:r>
            <a:r>
              <a:rPr lang="en-US" dirty="0"/>
              <a:t>, Organize, analyze, and interpret the </a:t>
            </a:r>
            <a:r>
              <a:rPr lang="en-US" dirty="0" smtClean="0"/>
              <a:t>data.</a:t>
            </a:r>
            <a:endParaRPr lang="en-US" dirty="0"/>
          </a:p>
          <a:p>
            <a:endParaRPr lang="en-US" dirty="0"/>
          </a:p>
        </p:txBody>
      </p:sp>
    </p:spTree>
    <p:extLst>
      <p:ext uri="{BB962C8B-B14F-4D97-AF65-F5344CB8AC3E}">
        <p14:creationId xmlns:p14="http://schemas.microsoft.com/office/powerpoint/2010/main" val="739231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3. Attributes of a Good Research Topic</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rmAutofit fontScale="92500" lnSpcReduction="20000"/>
          </a:bodyPr>
          <a:lstStyle/>
          <a:p>
            <a:pPr algn="just">
              <a:lnSpc>
                <a:spcPct val="150000"/>
              </a:lnSpc>
            </a:pPr>
            <a:r>
              <a:rPr lang="en-GB" sz="2400" dirty="0"/>
              <a:t> </a:t>
            </a:r>
            <a:r>
              <a:rPr lang="en-US" sz="2600" dirty="0"/>
              <a:t>Does the topic fits the specification and standards set by the Institution?</a:t>
            </a:r>
          </a:p>
          <a:p>
            <a:pPr algn="just">
              <a:lnSpc>
                <a:spcPct val="150000"/>
              </a:lnSpc>
            </a:pPr>
            <a:r>
              <a:rPr lang="en-US" sz="2600" dirty="0"/>
              <a:t>Is the topic something you are capable of undertaking and with which you are really fascinated?</a:t>
            </a:r>
          </a:p>
          <a:p>
            <a:pPr algn="just">
              <a:lnSpc>
                <a:spcPct val="150000"/>
              </a:lnSpc>
            </a:pPr>
            <a:r>
              <a:rPr lang="en-US" sz="2600" dirty="0"/>
              <a:t>Do you have or can you develop within the project time frame, the necessary skills to undertake the topic?</a:t>
            </a:r>
          </a:p>
          <a:p>
            <a:pPr algn="just">
              <a:lnSpc>
                <a:spcPct val="150000"/>
              </a:lnSpc>
            </a:pPr>
            <a:r>
              <a:rPr lang="en-US" sz="2600" dirty="0"/>
              <a:t>Is the research topic achievable within the available time?  </a:t>
            </a:r>
          </a:p>
          <a:p>
            <a:pPr algn="just">
              <a:lnSpc>
                <a:spcPct val="150000"/>
              </a:lnSpc>
            </a:pPr>
            <a:r>
              <a:rPr lang="en-US" sz="2600" dirty="0"/>
              <a:t>Is the research topic achievable within the financial resources likely to be available?</a:t>
            </a:r>
          </a:p>
          <a:p>
            <a:pPr algn="just">
              <a:lnSpc>
                <a:spcPct val="150000"/>
              </a:lnSpc>
            </a:pPr>
            <a:r>
              <a:rPr lang="en-US" sz="2600" dirty="0"/>
              <a:t>Are you reasonably certain of being able to </a:t>
            </a:r>
            <a:r>
              <a:rPr lang="en-US" sz="2600" dirty="0">
                <a:solidFill>
                  <a:srgbClr val="FF0000"/>
                </a:solidFill>
              </a:rPr>
              <a:t>gain access to data</a:t>
            </a:r>
            <a:r>
              <a:rPr lang="en-US" sz="2600" dirty="0"/>
              <a:t> you are likely to require for the topic?</a:t>
            </a:r>
          </a:p>
          <a:p>
            <a:pPr algn="just">
              <a:lnSpc>
                <a:spcPct val="150000"/>
              </a:lnSpc>
              <a:spcBef>
                <a:spcPct val="0"/>
              </a:spcBef>
            </a:pPr>
            <a:endParaRPr lang="en-GB" altLang="en-US" sz="2600" dirty="0">
              <a:solidFill>
                <a:srgbClr val="C00000"/>
              </a:solidFill>
            </a:endParaRPr>
          </a:p>
        </p:txBody>
      </p:sp>
    </p:spTree>
    <p:extLst>
      <p:ext uri="{BB962C8B-B14F-4D97-AF65-F5344CB8AC3E}">
        <p14:creationId xmlns:p14="http://schemas.microsoft.com/office/powerpoint/2010/main" val="2568437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3. Attributes of a Good Research Topic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rmAutofit/>
          </a:bodyPr>
          <a:lstStyle/>
          <a:p>
            <a:pPr algn="just">
              <a:lnSpc>
                <a:spcPct val="150000"/>
              </a:lnSpc>
            </a:pPr>
            <a:r>
              <a:rPr lang="en-GB" sz="2400" dirty="0"/>
              <a:t> </a:t>
            </a:r>
            <a:r>
              <a:rPr lang="en-US" altLang="en-US" dirty="0"/>
              <a:t>Are you able to state your research questions and objectives clearly?</a:t>
            </a:r>
          </a:p>
          <a:p>
            <a:pPr algn="just">
              <a:lnSpc>
                <a:spcPct val="150000"/>
              </a:lnSpc>
            </a:pPr>
            <a:r>
              <a:rPr lang="en-US" altLang="en-US" dirty="0"/>
              <a:t>Will your proposed research be able to provide fresh insights on this topic?</a:t>
            </a:r>
          </a:p>
          <a:p>
            <a:pPr algn="just">
              <a:lnSpc>
                <a:spcPct val="150000"/>
              </a:lnSpc>
            </a:pPr>
            <a:r>
              <a:rPr lang="en-US" altLang="en-US" dirty="0"/>
              <a:t>Does your research topic relate clearly to the idea you have been given? </a:t>
            </a:r>
          </a:p>
          <a:p>
            <a:pPr algn="just">
              <a:lnSpc>
                <a:spcPct val="150000"/>
              </a:lnSpc>
            </a:pPr>
            <a:r>
              <a:rPr lang="en-US" altLang="en-US" dirty="0"/>
              <a:t>Are the findings of this research topic likely to be symmetrical i.e. of similar value  whatever the outcome?</a:t>
            </a:r>
          </a:p>
          <a:p>
            <a:pPr algn="just">
              <a:lnSpc>
                <a:spcPct val="150000"/>
              </a:lnSpc>
            </a:pPr>
            <a:r>
              <a:rPr lang="en-US" altLang="en-US" dirty="0"/>
              <a:t>Does the research topic match your career goals?</a:t>
            </a:r>
          </a:p>
          <a:p>
            <a:pPr algn="just">
              <a:lnSpc>
                <a:spcPct val="150000"/>
              </a:lnSpc>
            </a:pPr>
            <a:endParaRPr lang="en-GB" altLang="en-US" dirty="0">
              <a:solidFill>
                <a:srgbClr val="C00000"/>
              </a:solidFill>
            </a:endParaRPr>
          </a:p>
        </p:txBody>
      </p:sp>
    </p:spTree>
    <p:extLst>
      <p:ext uri="{BB962C8B-B14F-4D97-AF65-F5344CB8AC3E}">
        <p14:creationId xmlns:p14="http://schemas.microsoft.com/office/powerpoint/2010/main" val="3839444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r>
              <a:rPr lang="en-ZA" altLang="en-US" sz="2800" b="1" dirty="0" smtClean="0">
                <a:solidFill>
                  <a:srgbClr val="0070C0"/>
                </a:solidFill>
                <a:latin typeface="+mn-lt"/>
                <a:ea typeface="+mn-ea"/>
                <a:cs typeface="+mn-cs"/>
              </a:rPr>
              <a:t>4. </a:t>
            </a:r>
            <a:r>
              <a:rPr lang="en-US" altLang="en-US" sz="2800" b="1" dirty="0">
                <a:solidFill>
                  <a:srgbClr val="0070C0"/>
                </a:solidFill>
                <a:latin typeface="+mn-lt"/>
                <a:ea typeface="+mn-ea"/>
                <a:cs typeface="+mn-cs"/>
              </a:rPr>
              <a:t>Attributes of a Good Research Topic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556334" cy="5678129"/>
          </a:xfrm>
        </p:spPr>
        <p:txBody>
          <a:bodyPr>
            <a:normAutofit lnSpcReduction="10000"/>
          </a:bodyPr>
          <a:lstStyle/>
          <a:p>
            <a:pPr marL="0" indent="0" algn="just">
              <a:lnSpc>
                <a:spcPct val="150000"/>
              </a:lnSpc>
              <a:spcBef>
                <a:spcPct val="0"/>
              </a:spcBef>
              <a:buNone/>
            </a:pPr>
            <a:r>
              <a:rPr lang="en-US" sz="3300" b="1" dirty="0" smtClean="0">
                <a:solidFill>
                  <a:srgbClr val="C00000"/>
                </a:solidFill>
              </a:rPr>
              <a:t>Research Title</a:t>
            </a:r>
          </a:p>
          <a:p>
            <a:pPr algn="just">
              <a:lnSpc>
                <a:spcPct val="150000"/>
              </a:lnSpc>
            </a:pPr>
            <a:r>
              <a:rPr lang="en-US" dirty="0"/>
              <a:t>The title of a research should be informative and concise. </a:t>
            </a:r>
          </a:p>
          <a:p>
            <a:pPr algn="just">
              <a:lnSpc>
                <a:spcPct val="150000"/>
              </a:lnSpc>
            </a:pPr>
            <a:r>
              <a:rPr lang="en-US" dirty="0"/>
              <a:t>It should convey to the reader the main focus of the research. </a:t>
            </a:r>
          </a:p>
          <a:p>
            <a:pPr algn="just">
              <a:lnSpc>
                <a:spcPct val="150000"/>
              </a:lnSpc>
            </a:pPr>
            <a:r>
              <a:rPr lang="en-US" dirty="0"/>
              <a:t>Limit the title to a single sentence excluding any words that are not essential to the overall understanding of the title. </a:t>
            </a:r>
          </a:p>
          <a:p>
            <a:pPr algn="just">
              <a:lnSpc>
                <a:spcPct val="150000"/>
              </a:lnSpc>
            </a:pPr>
            <a:r>
              <a:rPr lang="en-US" dirty="0"/>
              <a:t>A research title for Master’s should not exceed </a:t>
            </a:r>
            <a:r>
              <a:rPr lang="en-US" dirty="0">
                <a:solidFill>
                  <a:srgbClr val="C00000"/>
                </a:solidFill>
              </a:rPr>
              <a:t>16 words (Depends on the University).</a:t>
            </a:r>
            <a:endParaRPr lang="en-US" dirty="0"/>
          </a:p>
          <a:p>
            <a:pPr algn="just">
              <a:lnSpc>
                <a:spcPct val="150000"/>
              </a:lnSpc>
            </a:pPr>
            <a:r>
              <a:rPr lang="en-US" dirty="0"/>
              <a:t>It should be written without abbreviations or acronyms.</a:t>
            </a:r>
          </a:p>
          <a:p>
            <a:endParaRPr lang="en-US" dirty="0"/>
          </a:p>
        </p:txBody>
      </p:sp>
    </p:spTree>
    <p:extLst>
      <p:ext uri="{BB962C8B-B14F-4D97-AF65-F5344CB8AC3E}">
        <p14:creationId xmlns:p14="http://schemas.microsoft.com/office/powerpoint/2010/main" val="2954671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r>
              <a:rPr lang="en-ZA" altLang="en-US" sz="2800" b="1" dirty="0" smtClean="0">
                <a:solidFill>
                  <a:srgbClr val="0070C0"/>
                </a:solidFill>
                <a:latin typeface="+mn-lt"/>
                <a:ea typeface="+mn-ea"/>
                <a:cs typeface="+mn-cs"/>
              </a:rPr>
              <a:t>4. </a:t>
            </a:r>
            <a:r>
              <a:rPr lang="en-US" altLang="en-US" sz="2800" b="1" dirty="0">
                <a:solidFill>
                  <a:srgbClr val="0070C0"/>
                </a:solidFill>
                <a:latin typeface="+mn-lt"/>
                <a:ea typeface="+mn-ea"/>
                <a:cs typeface="+mn-cs"/>
              </a:rPr>
              <a:t>Attributes of a Good Research Topic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556334" cy="5678129"/>
          </a:xfrm>
        </p:spPr>
        <p:txBody>
          <a:bodyPr>
            <a:normAutofit/>
          </a:bodyPr>
          <a:lstStyle/>
          <a:p>
            <a:pPr marL="0" indent="0" algn="just">
              <a:lnSpc>
                <a:spcPct val="150000"/>
              </a:lnSpc>
              <a:spcBef>
                <a:spcPct val="0"/>
              </a:spcBef>
              <a:buNone/>
            </a:pPr>
            <a:r>
              <a:rPr lang="en-US" sz="3300" b="1" dirty="0" smtClean="0">
                <a:solidFill>
                  <a:srgbClr val="C00000"/>
                </a:solidFill>
              </a:rPr>
              <a:t>Research Title …</a:t>
            </a:r>
          </a:p>
          <a:p>
            <a:pPr marL="0" indent="0" algn="just">
              <a:lnSpc>
                <a:spcPct val="150000"/>
              </a:lnSpc>
              <a:buNone/>
            </a:pPr>
            <a:r>
              <a:rPr lang="en-US" b="1" dirty="0"/>
              <a:t>Subtitle: Importance of having a subtitle</a:t>
            </a:r>
          </a:p>
          <a:p>
            <a:pPr algn="just">
              <a:lnSpc>
                <a:spcPct val="150000"/>
              </a:lnSpc>
            </a:pPr>
            <a:r>
              <a:rPr lang="en-US" dirty="0"/>
              <a:t>Explains or provides additional context, </a:t>
            </a:r>
          </a:p>
          <a:p>
            <a:pPr algn="just">
              <a:lnSpc>
                <a:spcPct val="150000"/>
              </a:lnSpc>
            </a:pPr>
            <a:r>
              <a:rPr lang="en-US" dirty="0"/>
              <a:t>Adds substance to a literary, provocative, or imaginative title, </a:t>
            </a:r>
          </a:p>
          <a:p>
            <a:pPr algn="just">
              <a:lnSpc>
                <a:spcPct val="150000"/>
              </a:lnSpc>
            </a:pPr>
            <a:r>
              <a:rPr lang="en-US" dirty="0"/>
              <a:t>Qualifies the geographic scope of the research, </a:t>
            </a:r>
          </a:p>
          <a:p>
            <a:pPr algn="just">
              <a:lnSpc>
                <a:spcPct val="150000"/>
              </a:lnSpc>
            </a:pPr>
            <a:r>
              <a:rPr lang="en-US" dirty="0"/>
              <a:t>Qualifies the temporal scope of the research, </a:t>
            </a:r>
          </a:p>
          <a:p>
            <a:pPr algn="just">
              <a:lnSpc>
                <a:spcPct val="150000"/>
              </a:lnSpc>
            </a:pPr>
            <a:r>
              <a:rPr lang="en-US" dirty="0"/>
              <a:t>Focuses on investigating the ideas, theories, or work of a particular individual</a:t>
            </a:r>
          </a:p>
          <a:p>
            <a:endParaRPr lang="en-US" dirty="0"/>
          </a:p>
        </p:txBody>
      </p:sp>
    </p:spTree>
    <p:extLst>
      <p:ext uri="{BB962C8B-B14F-4D97-AF65-F5344CB8AC3E}">
        <p14:creationId xmlns:p14="http://schemas.microsoft.com/office/powerpoint/2010/main" val="538287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r>
              <a:rPr lang="en-ZA" altLang="en-US" sz="2800" b="1" dirty="0" smtClean="0">
                <a:solidFill>
                  <a:srgbClr val="0070C0"/>
                </a:solidFill>
                <a:latin typeface="+mn-lt"/>
                <a:ea typeface="+mn-ea"/>
                <a:cs typeface="+mn-cs"/>
              </a:rPr>
              <a:t>4. </a:t>
            </a:r>
            <a:r>
              <a:rPr lang="en-US" altLang="en-US" sz="2800" b="1" dirty="0">
                <a:solidFill>
                  <a:srgbClr val="0070C0"/>
                </a:solidFill>
                <a:latin typeface="+mn-lt"/>
                <a:ea typeface="+mn-ea"/>
                <a:cs typeface="+mn-cs"/>
              </a:rPr>
              <a:t>Attributes of a Good Research Topic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556334" cy="5678129"/>
          </a:xfrm>
        </p:spPr>
        <p:txBody>
          <a:bodyPr>
            <a:normAutofit fontScale="92500" lnSpcReduction="10000"/>
          </a:bodyPr>
          <a:lstStyle/>
          <a:p>
            <a:pPr marL="0" indent="0" algn="just">
              <a:lnSpc>
                <a:spcPct val="150000"/>
              </a:lnSpc>
              <a:spcBef>
                <a:spcPct val="0"/>
              </a:spcBef>
              <a:buNone/>
            </a:pPr>
            <a:r>
              <a:rPr lang="en-US" sz="3300" b="1" dirty="0" smtClean="0">
                <a:solidFill>
                  <a:srgbClr val="C00000"/>
                </a:solidFill>
              </a:rPr>
              <a:t>Research Title …</a:t>
            </a:r>
          </a:p>
          <a:p>
            <a:pPr marL="0" indent="0" algn="just">
              <a:lnSpc>
                <a:spcPct val="150000"/>
              </a:lnSpc>
              <a:buNone/>
            </a:pPr>
            <a:r>
              <a:rPr lang="en-US" b="1" dirty="0"/>
              <a:t>Example of titles:</a:t>
            </a:r>
          </a:p>
          <a:p>
            <a:pPr>
              <a:buFont typeface="Wingdings" panose="05000000000000000000" pitchFamily="2" charset="2"/>
              <a:buChar char="Ø"/>
            </a:pPr>
            <a:r>
              <a:rPr lang="en-US" dirty="0"/>
              <a:t>Deep Learning Model for Forecasting COVID-19 Outbreak in Egypt</a:t>
            </a:r>
          </a:p>
          <a:p>
            <a:pPr marL="0" indent="0">
              <a:buNone/>
            </a:pPr>
            <a:r>
              <a:rPr lang="en-US" dirty="0"/>
              <a:t>                    (Deliverable + Purpose+ Focus area – if any)</a:t>
            </a:r>
          </a:p>
          <a:p>
            <a:pPr algn="just">
              <a:lnSpc>
                <a:spcPct val="150000"/>
              </a:lnSpc>
              <a:buFont typeface="Wingdings" panose="05000000000000000000" pitchFamily="2" charset="2"/>
              <a:buChar char="Ø"/>
            </a:pPr>
            <a:r>
              <a:rPr lang="en-US" dirty="0"/>
              <a:t>A Conceptual Framework for Auditing Agile Project</a:t>
            </a:r>
          </a:p>
          <a:p>
            <a:pPr marL="0" indent="0" algn="just">
              <a:lnSpc>
                <a:spcPct val="150000"/>
              </a:lnSpc>
              <a:buNone/>
            </a:pPr>
            <a:r>
              <a:rPr lang="en-US" dirty="0"/>
              <a:t>		(Deliverable + Purpose)</a:t>
            </a:r>
          </a:p>
          <a:p>
            <a:pPr marL="0" indent="0" algn="just">
              <a:lnSpc>
                <a:spcPct val="150000"/>
              </a:lnSpc>
              <a:buNone/>
            </a:pPr>
            <a:r>
              <a:rPr lang="en-US" b="1" dirty="0"/>
              <a:t>Subtitle</a:t>
            </a:r>
          </a:p>
          <a:p>
            <a:pPr algn="just">
              <a:lnSpc>
                <a:spcPct val="150000"/>
              </a:lnSpc>
              <a:buFont typeface="Wingdings" panose="05000000000000000000" pitchFamily="2" charset="2"/>
              <a:buChar char="Ø"/>
            </a:pPr>
            <a:r>
              <a:rPr lang="en-US" dirty="0"/>
              <a:t>Mobile Based Application for Sharing Maize Diseases Knowledge: A Case of Smallholder Farmers in </a:t>
            </a:r>
            <a:r>
              <a:rPr lang="en-US" dirty="0" smtClean="0"/>
              <a:t>Africa.</a:t>
            </a:r>
            <a:endParaRPr lang="en-US" dirty="0"/>
          </a:p>
        </p:txBody>
      </p:sp>
    </p:spTree>
    <p:extLst>
      <p:ext uri="{BB962C8B-B14F-4D97-AF65-F5344CB8AC3E}">
        <p14:creationId xmlns:p14="http://schemas.microsoft.com/office/powerpoint/2010/main" val="1117590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a:xfrm>
            <a:off x="3164678" y="339321"/>
            <a:ext cx="5262563" cy="1133677"/>
          </a:xfrm>
        </p:spPr>
        <p:txBody>
          <a:bodyPr>
            <a:normAutofit/>
          </a:bodyPr>
          <a:lstStyle/>
          <a:p>
            <a:pPr algn="ctr" eaLnBrk="1" hangingPunct="1"/>
            <a:r>
              <a:rPr lang="en-ZA" altLang="en-US" sz="2800" b="1" dirty="0" smtClean="0">
                <a:solidFill>
                  <a:srgbClr val="0070C0"/>
                </a:solidFill>
                <a:latin typeface="+mn-lt"/>
                <a:ea typeface="+mn-ea"/>
                <a:cs typeface="+mn-cs"/>
              </a:rPr>
              <a:t>Read This Slowly by </a:t>
            </a:r>
            <a:r>
              <a:rPr lang="en-ZA" altLang="en-US" sz="2800" b="1" dirty="0" err="1" smtClean="0">
                <a:solidFill>
                  <a:srgbClr val="0070C0"/>
                </a:solidFill>
                <a:latin typeface="+mn-lt"/>
                <a:ea typeface="+mn-ea"/>
                <a:cs typeface="+mn-cs"/>
              </a:rPr>
              <a:t>Jakewoodard</a:t>
            </a:r>
            <a:endParaRPr lang="en-ZA" altLang="en-US" sz="2800" b="1" dirty="0">
              <a:solidFill>
                <a:srgbClr val="0070C0"/>
              </a:solidFill>
              <a:latin typeface="+mn-lt"/>
              <a:ea typeface="+mn-ea"/>
              <a:cs typeface="+mn-cs"/>
            </a:endParaRP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538161" y="1472997"/>
            <a:ext cx="11206164" cy="5242127"/>
          </a:xfrm>
        </p:spPr>
        <p:txBody>
          <a:bodyPr>
            <a:normAutofit fontScale="92500" lnSpcReduction="10000"/>
          </a:bodyPr>
          <a:lstStyle/>
          <a:p>
            <a:pPr marL="0" indent="0" algn="just">
              <a:lnSpc>
                <a:spcPct val="110000"/>
              </a:lnSpc>
              <a:buNone/>
            </a:pPr>
            <a:r>
              <a:rPr lang="en-GB" altLang="en-US" dirty="0" smtClean="0"/>
              <a:t>“The </a:t>
            </a:r>
            <a:r>
              <a:rPr lang="en-GB" altLang="en-US" b="1" dirty="0" smtClean="0">
                <a:solidFill>
                  <a:srgbClr val="C00000"/>
                </a:solidFill>
              </a:rPr>
              <a:t>Universe responds to your frequency. </a:t>
            </a:r>
            <a:r>
              <a:rPr lang="en-GB" altLang="en-US" dirty="0" smtClean="0"/>
              <a:t>It does not recognize your personal desires, wants or needs. It only understands the frequency in which you are vibrating at. </a:t>
            </a:r>
          </a:p>
          <a:p>
            <a:pPr marL="0" indent="0" algn="just">
              <a:lnSpc>
                <a:spcPct val="110000"/>
              </a:lnSpc>
              <a:buNone/>
            </a:pPr>
            <a:r>
              <a:rPr lang="en-GB" altLang="en-US" i="1" dirty="0" smtClean="0"/>
              <a:t>For example, </a:t>
            </a:r>
          </a:p>
          <a:p>
            <a:pPr algn="just">
              <a:lnSpc>
                <a:spcPct val="110000"/>
              </a:lnSpc>
              <a:buFont typeface="Wingdings" panose="05000000000000000000" pitchFamily="2" charset="2"/>
              <a:buChar char="q"/>
            </a:pPr>
            <a:r>
              <a:rPr lang="en-GB" altLang="en-US" dirty="0" smtClean="0"/>
              <a:t>If you are vibrating in the frequency of </a:t>
            </a:r>
            <a:r>
              <a:rPr lang="en-GB" altLang="en-US" b="1" dirty="0" smtClean="0">
                <a:solidFill>
                  <a:srgbClr val="C00000"/>
                </a:solidFill>
              </a:rPr>
              <a:t>fear, guilt or shame</a:t>
            </a:r>
            <a:r>
              <a:rPr lang="en-GB" altLang="en-US" dirty="0" smtClean="0"/>
              <a:t>, you are going to attract things of similar vibration to support that frequency. </a:t>
            </a:r>
          </a:p>
          <a:p>
            <a:pPr algn="just">
              <a:lnSpc>
                <a:spcPct val="110000"/>
              </a:lnSpc>
              <a:buFont typeface="Wingdings" panose="05000000000000000000" pitchFamily="2" charset="2"/>
              <a:buChar char="q"/>
            </a:pPr>
            <a:r>
              <a:rPr lang="en-GB" altLang="en-US" dirty="0" smtClean="0"/>
              <a:t>If you are vibrating in the frequency of </a:t>
            </a:r>
            <a:r>
              <a:rPr lang="en-GB" altLang="en-US" b="1" dirty="0" smtClean="0">
                <a:solidFill>
                  <a:srgbClr val="C00000"/>
                </a:solidFill>
              </a:rPr>
              <a:t>love, joy and abundance, </a:t>
            </a:r>
            <a:r>
              <a:rPr lang="en-GB" altLang="en-US" dirty="0" smtClean="0"/>
              <a:t>you are going to attract things to support that frequency.</a:t>
            </a:r>
            <a:endParaRPr lang="en-GB" altLang="en-US" dirty="0"/>
          </a:p>
          <a:p>
            <a:pPr marL="0" indent="0" algn="just">
              <a:lnSpc>
                <a:spcPct val="110000"/>
              </a:lnSpc>
              <a:buNone/>
            </a:pPr>
            <a:r>
              <a:rPr lang="en-GB" altLang="en-US" dirty="0" smtClean="0"/>
              <a:t>It is like tuning into a radio station. You have to be tuned into the radio station you want to listen to just like </a:t>
            </a:r>
            <a:r>
              <a:rPr lang="en-GB" altLang="en-US" b="1" dirty="0" smtClean="0">
                <a:solidFill>
                  <a:srgbClr val="C00000"/>
                </a:solidFill>
              </a:rPr>
              <a:t>you have to be tuned into energy you want to manifest in your </a:t>
            </a:r>
            <a:r>
              <a:rPr lang="en-GB" altLang="en-US" b="1" smtClean="0">
                <a:solidFill>
                  <a:srgbClr val="C00000"/>
                </a:solidFill>
              </a:rPr>
              <a:t>life”.</a:t>
            </a:r>
            <a:endParaRPr lang="en-GB" altLang="en-US" b="1" dirty="0" smtClean="0"/>
          </a:p>
          <a:p>
            <a:pPr marL="0" indent="0">
              <a:buNone/>
            </a:pPr>
            <a:endParaRPr lang="en-GB" altLang="en-US" dirty="0">
              <a:solidFill>
                <a:srgbClr val="C00000"/>
              </a:solidFill>
            </a:endParaRPr>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rmAutofit fontScale="92500"/>
          </a:bodyPr>
          <a:lstStyle/>
          <a:p>
            <a:pPr lvl="0" algn="just">
              <a:lnSpc>
                <a:spcPct val="150000"/>
              </a:lnSpc>
            </a:pPr>
            <a:r>
              <a:rPr lang="en-GB" sz="2400" dirty="0" smtClean="0"/>
              <a:t> </a:t>
            </a:r>
            <a:r>
              <a:rPr lang="en-US" sz="2600" dirty="0" smtClean="0">
                <a:solidFill>
                  <a:prstClr val="black"/>
                </a:solidFill>
              </a:rPr>
              <a:t>Research problem </a:t>
            </a:r>
            <a:r>
              <a:rPr lang="en-US" sz="2600" dirty="0">
                <a:solidFill>
                  <a:prstClr val="black"/>
                </a:solidFill>
              </a:rPr>
              <a:t>statement flows naturally from the introduction and background. </a:t>
            </a:r>
          </a:p>
          <a:p>
            <a:pPr lvl="0" algn="just">
              <a:lnSpc>
                <a:spcPct val="150000"/>
              </a:lnSpc>
            </a:pPr>
            <a:r>
              <a:rPr lang="en-US" sz="2600" dirty="0">
                <a:solidFill>
                  <a:prstClr val="black"/>
                </a:solidFill>
              </a:rPr>
              <a:t>Technical problem has to be clearly described and is clear on what problem the research intents to address</a:t>
            </a:r>
            <a:r>
              <a:rPr lang="en-US" sz="2600" dirty="0">
                <a:solidFill>
                  <a:srgbClr val="FF0000"/>
                </a:solidFill>
              </a:rPr>
              <a:t>.**Support with references</a:t>
            </a:r>
          </a:p>
          <a:p>
            <a:pPr lvl="0" eaLnBrk="0" hangingPunct="0"/>
            <a:r>
              <a:rPr lang="x-none" sz="2600" dirty="0">
                <a:solidFill>
                  <a:prstClr val="black"/>
                </a:solidFill>
              </a:rPr>
              <a:t>In clarifying problem, </a:t>
            </a:r>
            <a:r>
              <a:rPr lang="en-US" sz="2600" dirty="0">
                <a:solidFill>
                  <a:prstClr val="black"/>
                </a:solidFill>
              </a:rPr>
              <a:t>you</a:t>
            </a:r>
            <a:r>
              <a:rPr lang="x-none" sz="2600" dirty="0">
                <a:solidFill>
                  <a:prstClr val="black"/>
                </a:solidFill>
              </a:rPr>
              <a:t> must show the following:</a:t>
            </a:r>
            <a:endParaRPr lang="en-US" sz="2600" dirty="0">
              <a:solidFill>
                <a:prstClr val="black"/>
              </a:solidFill>
            </a:endParaRPr>
          </a:p>
          <a:p>
            <a:pPr marL="914400" lvl="1" indent="-457200" algn="just" eaLnBrk="0" hangingPunct="0">
              <a:buFont typeface="+mj-lt"/>
              <a:buAutoNum type="arabicPeriod"/>
            </a:pPr>
            <a:r>
              <a:rPr lang="x-none" sz="2600" dirty="0">
                <a:solidFill>
                  <a:srgbClr val="FF0000"/>
                </a:solidFill>
              </a:rPr>
              <a:t>Indicators of what a researcher claims to be a problem should be given</a:t>
            </a:r>
            <a:endParaRPr lang="en-US" sz="2600" dirty="0">
              <a:solidFill>
                <a:srgbClr val="FF0000"/>
              </a:solidFill>
            </a:endParaRPr>
          </a:p>
          <a:p>
            <a:pPr marL="914400" lvl="1" indent="-457200" algn="just" eaLnBrk="0" hangingPunct="0">
              <a:buFont typeface="+mj-lt"/>
              <a:buAutoNum type="arabicPeriod"/>
            </a:pPr>
            <a:r>
              <a:rPr lang="x-none" sz="2600" dirty="0">
                <a:solidFill>
                  <a:srgbClr val="FF0000"/>
                </a:solidFill>
              </a:rPr>
              <a:t>Evidence of existence of the problem must be given, e.g. figures quantifying the problem</a:t>
            </a:r>
            <a:endParaRPr lang="en-US" sz="2600" dirty="0">
              <a:solidFill>
                <a:srgbClr val="FF0000"/>
              </a:solidFill>
            </a:endParaRPr>
          </a:p>
          <a:p>
            <a:pPr marL="914400" lvl="1" indent="-457200" algn="just" eaLnBrk="0" hangingPunct="0">
              <a:buFont typeface="+mj-lt"/>
              <a:buAutoNum type="arabicPeriod"/>
            </a:pPr>
            <a:r>
              <a:rPr lang="x-none" sz="2600" dirty="0">
                <a:solidFill>
                  <a:srgbClr val="FF0000"/>
                </a:solidFill>
              </a:rPr>
              <a:t>Extent of problem is stated</a:t>
            </a:r>
            <a:endParaRPr lang="en-US" sz="2600" dirty="0">
              <a:solidFill>
                <a:srgbClr val="FF0000"/>
              </a:solidFill>
            </a:endParaRPr>
          </a:p>
          <a:p>
            <a:pPr marL="914400" lvl="1" indent="-457200" algn="just" eaLnBrk="0" hangingPunct="0">
              <a:buFont typeface="+mj-lt"/>
              <a:buAutoNum type="arabicPeriod"/>
            </a:pPr>
            <a:r>
              <a:rPr lang="x-none" sz="2600" dirty="0">
                <a:solidFill>
                  <a:srgbClr val="FF0000"/>
                </a:solidFill>
              </a:rPr>
              <a:t>Adverse effects of problem are also given</a:t>
            </a:r>
            <a:endParaRPr lang="en-US" sz="2600" dirty="0">
              <a:solidFill>
                <a:srgbClr val="FF0000"/>
              </a:solidFill>
            </a:endParaRPr>
          </a:p>
          <a:p>
            <a:pPr marL="914400" lvl="1" indent="-457200" algn="just" eaLnBrk="0" hangingPunct="0">
              <a:buFont typeface="+mj-lt"/>
              <a:buAutoNum type="arabicPeriod"/>
            </a:pPr>
            <a:r>
              <a:rPr lang="x-none" sz="2600" dirty="0">
                <a:solidFill>
                  <a:srgbClr val="FF0000"/>
                </a:solidFill>
              </a:rPr>
              <a:t>Focus and scope of problem is also </a:t>
            </a:r>
            <a:r>
              <a:rPr lang="x-none" sz="2600" dirty="0" smtClean="0">
                <a:solidFill>
                  <a:srgbClr val="FF0000"/>
                </a:solidFill>
              </a:rPr>
              <a:t>provided</a:t>
            </a:r>
            <a:endParaRPr lang="en-US" sz="2600" dirty="0">
              <a:solidFill>
                <a:srgbClr val="FF0000"/>
              </a:solidFill>
            </a:endParaRPr>
          </a:p>
        </p:txBody>
      </p:sp>
    </p:spTree>
    <p:extLst>
      <p:ext uri="{BB962C8B-B14F-4D97-AF65-F5344CB8AC3E}">
        <p14:creationId xmlns:p14="http://schemas.microsoft.com/office/powerpoint/2010/main" val="3534199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710688"/>
            <a:ext cx="11527758" cy="5835292"/>
          </a:xfrm>
        </p:spPr>
        <p:txBody>
          <a:bodyPr>
            <a:noAutofit/>
          </a:bodyPr>
          <a:lstStyle/>
          <a:p>
            <a:pPr marL="0" lvl="0" indent="0" algn="just">
              <a:lnSpc>
                <a:spcPct val="150000"/>
              </a:lnSpc>
              <a:buNone/>
            </a:pPr>
            <a:r>
              <a:rPr lang="en-GB" sz="2400" b="1" dirty="0" smtClean="0"/>
              <a:t>Importance of formulating a research problem:</a:t>
            </a:r>
          </a:p>
          <a:p>
            <a:pPr lvl="0" algn="just">
              <a:lnSpc>
                <a:spcPct val="150000"/>
              </a:lnSpc>
            </a:pPr>
            <a:r>
              <a:rPr lang="en-US" sz="2400" dirty="0"/>
              <a:t>The formulation of a research problem is the first and most important step of the research </a:t>
            </a:r>
            <a:r>
              <a:rPr lang="en-US" sz="2400" dirty="0" smtClean="0"/>
              <a:t>process</a:t>
            </a:r>
            <a:r>
              <a:rPr lang="en-US" sz="2400" dirty="0"/>
              <a:t>. </a:t>
            </a:r>
            <a:endParaRPr lang="en-US" sz="2400" dirty="0" smtClean="0"/>
          </a:p>
          <a:p>
            <a:pPr lvl="0" algn="just">
              <a:lnSpc>
                <a:spcPct val="150000"/>
              </a:lnSpc>
            </a:pPr>
            <a:r>
              <a:rPr lang="en-US" sz="2400" dirty="0" smtClean="0"/>
              <a:t>It </a:t>
            </a:r>
            <a:r>
              <a:rPr lang="en-US" sz="2400" dirty="0"/>
              <a:t>is like the identification of a destination before undertaking a journey. In the absence of a destination, it is impossible to identify the shortest </a:t>
            </a:r>
            <a:r>
              <a:rPr lang="en-US" sz="2400" dirty="0" smtClean="0"/>
              <a:t>or </a:t>
            </a:r>
            <a:r>
              <a:rPr lang="en-US" sz="2400" dirty="0"/>
              <a:t>indeed any </a:t>
            </a:r>
            <a:r>
              <a:rPr lang="en-US" sz="2400" dirty="0" smtClean="0"/>
              <a:t>route</a:t>
            </a:r>
            <a:r>
              <a:rPr lang="en-US" sz="2400" dirty="0"/>
              <a:t>. </a:t>
            </a:r>
            <a:r>
              <a:rPr lang="en-US" sz="2400" dirty="0" smtClean="0"/>
              <a:t>Similarly</a:t>
            </a:r>
            <a:r>
              <a:rPr lang="en-US" sz="2400" dirty="0"/>
              <a:t>, in the absence of a clear research problem, a clear and economical plan is impossible. </a:t>
            </a:r>
            <a:endParaRPr lang="en-US" sz="2400" dirty="0" smtClean="0"/>
          </a:p>
          <a:p>
            <a:pPr lvl="0" algn="just">
              <a:lnSpc>
                <a:spcPct val="150000"/>
              </a:lnSpc>
            </a:pPr>
            <a:r>
              <a:rPr lang="en-US" sz="2400" dirty="0" smtClean="0"/>
              <a:t>A </a:t>
            </a:r>
            <a:r>
              <a:rPr lang="en-US" sz="2400" dirty="0"/>
              <a:t>research problem is like the foundation of a building. The type and design of the building are dependent upon the foundation. If the foundation is well designed and strong you can expect the building to be also. </a:t>
            </a:r>
            <a:endParaRPr lang="en-US" sz="2400" dirty="0" smtClean="0"/>
          </a:p>
          <a:p>
            <a:pPr lvl="0" algn="just">
              <a:lnSpc>
                <a:spcPct val="150000"/>
              </a:lnSpc>
            </a:pPr>
            <a:r>
              <a:rPr lang="en-US" sz="2400" dirty="0" smtClean="0"/>
              <a:t>The </a:t>
            </a:r>
            <a:r>
              <a:rPr lang="en-US" sz="2400" dirty="0"/>
              <a:t>research problem serves as the foundation of a research </a:t>
            </a:r>
            <a:r>
              <a:rPr lang="en-US" sz="2400" dirty="0" smtClean="0"/>
              <a:t>study.</a:t>
            </a:r>
            <a:endParaRPr lang="en-US" sz="2400" dirty="0">
              <a:solidFill>
                <a:srgbClr val="FF0000"/>
              </a:solidFill>
            </a:endParaRPr>
          </a:p>
        </p:txBody>
      </p:sp>
    </p:spTree>
    <p:extLst>
      <p:ext uri="{BB962C8B-B14F-4D97-AF65-F5344CB8AC3E}">
        <p14:creationId xmlns:p14="http://schemas.microsoft.com/office/powerpoint/2010/main" val="813120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710688"/>
            <a:ext cx="11527758" cy="5835292"/>
          </a:xfrm>
        </p:spPr>
        <p:txBody>
          <a:bodyPr>
            <a:noAutofit/>
          </a:bodyPr>
          <a:lstStyle/>
          <a:p>
            <a:pPr marL="0" lvl="0" indent="0" algn="just">
              <a:lnSpc>
                <a:spcPct val="150000"/>
              </a:lnSpc>
              <a:buNone/>
            </a:pPr>
            <a:r>
              <a:rPr lang="en-GB" sz="3200" b="1" dirty="0" smtClean="0"/>
              <a:t>Sources of a Research Problem</a:t>
            </a:r>
          </a:p>
          <a:p>
            <a:pPr lvl="0" algn="just">
              <a:lnSpc>
                <a:spcPct val="150000"/>
              </a:lnSpc>
            </a:pPr>
            <a:r>
              <a:rPr lang="en-US" sz="3200" dirty="0" smtClean="0"/>
              <a:t>People/society/industry/government </a:t>
            </a:r>
            <a:r>
              <a:rPr lang="en-US" sz="3200" dirty="0" err="1" smtClean="0"/>
              <a:t>etc</a:t>
            </a:r>
            <a:r>
              <a:rPr lang="en-US" sz="3200" dirty="0" smtClean="0"/>
              <a:t>; </a:t>
            </a:r>
          </a:p>
          <a:p>
            <a:pPr lvl="0" algn="just">
              <a:lnSpc>
                <a:spcPct val="150000"/>
              </a:lnSpc>
            </a:pPr>
            <a:r>
              <a:rPr lang="en-US" sz="3200" dirty="0" smtClean="0"/>
              <a:t>problems</a:t>
            </a:r>
            <a:r>
              <a:rPr lang="en-US" sz="3200" dirty="0"/>
              <a:t>; </a:t>
            </a:r>
            <a:endParaRPr lang="en-US" sz="3200" dirty="0" smtClean="0"/>
          </a:p>
          <a:p>
            <a:pPr marL="0" lvl="0" indent="0" algn="just">
              <a:lnSpc>
                <a:spcPct val="150000"/>
              </a:lnSpc>
              <a:buNone/>
            </a:pPr>
            <a:r>
              <a:rPr lang="en-US" sz="3200" dirty="0" smtClean="0"/>
              <a:t>• </a:t>
            </a:r>
            <a:r>
              <a:rPr lang="en-US" sz="3200" dirty="0" err="1"/>
              <a:t>programmes</a:t>
            </a:r>
            <a:r>
              <a:rPr lang="en-US" sz="3200" dirty="0"/>
              <a:t>; </a:t>
            </a:r>
            <a:endParaRPr lang="en-US" sz="3200" dirty="0" smtClean="0"/>
          </a:p>
          <a:p>
            <a:pPr marL="0" lvl="0" indent="0" algn="just">
              <a:lnSpc>
                <a:spcPct val="150000"/>
              </a:lnSpc>
              <a:buNone/>
            </a:pPr>
            <a:r>
              <a:rPr lang="en-US" sz="3200" dirty="0" smtClean="0"/>
              <a:t>• </a:t>
            </a:r>
            <a:r>
              <a:rPr lang="en-US" sz="3200" dirty="0"/>
              <a:t>phenomena.</a:t>
            </a:r>
            <a:endParaRPr lang="en-US" sz="3200" dirty="0" smtClean="0"/>
          </a:p>
        </p:txBody>
      </p:sp>
    </p:spTree>
    <p:extLst>
      <p:ext uri="{BB962C8B-B14F-4D97-AF65-F5344CB8AC3E}">
        <p14:creationId xmlns:p14="http://schemas.microsoft.com/office/powerpoint/2010/main" val="2717548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710688"/>
            <a:ext cx="11527758" cy="5835292"/>
          </a:xfrm>
        </p:spPr>
        <p:txBody>
          <a:bodyPr>
            <a:noAutofit/>
          </a:bodyPr>
          <a:lstStyle/>
          <a:p>
            <a:pPr marL="0" lvl="0" indent="0" algn="just">
              <a:lnSpc>
                <a:spcPct val="150000"/>
              </a:lnSpc>
              <a:buNone/>
            </a:pPr>
            <a:r>
              <a:rPr lang="en-US" sz="2400" b="1" dirty="0" smtClean="0"/>
              <a:t>Example:</a:t>
            </a:r>
          </a:p>
          <a:p>
            <a:pPr lvl="0" algn="just">
              <a:lnSpc>
                <a:spcPct val="150000"/>
              </a:lnSpc>
            </a:pPr>
            <a:r>
              <a:rPr lang="en-US" sz="2400" dirty="0"/>
              <a:t>You may select a group of individuals </a:t>
            </a:r>
            <a:r>
              <a:rPr lang="en-US" sz="2400" dirty="0" smtClean="0"/>
              <a:t>or </a:t>
            </a:r>
            <a:r>
              <a:rPr lang="en-US" sz="2400" dirty="0"/>
              <a:t>a community as such </a:t>
            </a:r>
            <a:r>
              <a:rPr lang="en-US" sz="2400" dirty="0" smtClean="0"/>
              <a:t> </a:t>
            </a:r>
            <a:r>
              <a:rPr lang="en-US" sz="2400" dirty="0">
                <a:solidFill>
                  <a:srgbClr val="C00000"/>
                </a:solidFill>
              </a:rPr>
              <a:t>‘people</a:t>
            </a:r>
            <a:r>
              <a:rPr lang="en-US" sz="2400" dirty="0" smtClean="0"/>
              <a:t>’, </a:t>
            </a:r>
            <a:r>
              <a:rPr lang="en-US" sz="2400" dirty="0"/>
              <a:t>to examine the existence of certain issues or problems relating to their lives, to ascertain their attitude towards an issue </a:t>
            </a:r>
            <a:r>
              <a:rPr lang="en-US" sz="2400" dirty="0">
                <a:solidFill>
                  <a:srgbClr val="C00000"/>
                </a:solidFill>
              </a:rPr>
              <a:t>(‘problem</a:t>
            </a:r>
            <a:r>
              <a:rPr lang="en-US" sz="2400" dirty="0" smtClean="0">
                <a:solidFill>
                  <a:srgbClr val="C00000"/>
                </a:solidFill>
              </a:rPr>
              <a:t>’).</a:t>
            </a:r>
          </a:p>
          <a:p>
            <a:pPr lvl="0" algn="just">
              <a:lnSpc>
                <a:spcPct val="150000"/>
              </a:lnSpc>
            </a:pPr>
            <a:r>
              <a:rPr lang="en-US" sz="2400" dirty="0" smtClean="0"/>
              <a:t>To </a:t>
            </a:r>
            <a:r>
              <a:rPr lang="en-US" sz="2400" dirty="0"/>
              <a:t>establish the existence of a regularity (‘</a:t>
            </a:r>
            <a:r>
              <a:rPr lang="en-US" sz="2400" dirty="0">
                <a:solidFill>
                  <a:srgbClr val="C00000"/>
                </a:solidFill>
              </a:rPr>
              <a:t>phenomenon</a:t>
            </a:r>
            <a:r>
              <a:rPr lang="en-US" sz="2400" dirty="0" smtClean="0">
                <a:solidFill>
                  <a:srgbClr val="C00000"/>
                </a:solidFill>
              </a:rPr>
              <a:t>’</a:t>
            </a:r>
            <a:r>
              <a:rPr lang="en-US" sz="2400" dirty="0"/>
              <a:t>) i.e. the </a:t>
            </a:r>
            <a:r>
              <a:rPr lang="en-US" sz="2400" dirty="0" err="1"/>
              <a:t>relationship</a:t>
            </a:r>
            <a:r>
              <a:rPr lang="en-US" sz="2400" dirty="0"/>
              <a:t> between unemployment and street crime, smoking and cancer, or fertility and mortality, which is done on the basis of information collected from individuals, groups, communities or </a:t>
            </a:r>
            <a:r>
              <a:rPr lang="en-US" sz="2400" dirty="0" err="1"/>
              <a:t>organisations</a:t>
            </a:r>
            <a:r>
              <a:rPr lang="en-US" sz="2400" dirty="0"/>
              <a:t>.</a:t>
            </a:r>
          </a:p>
          <a:p>
            <a:pPr lvl="0" algn="just">
              <a:lnSpc>
                <a:spcPct val="150000"/>
              </a:lnSpc>
            </a:pPr>
            <a:r>
              <a:rPr lang="en-US" sz="2400" dirty="0" smtClean="0"/>
              <a:t>To </a:t>
            </a:r>
            <a:r>
              <a:rPr lang="en-US" sz="2400" dirty="0"/>
              <a:t>evaluate the effectiveness of an intervention (</a:t>
            </a:r>
            <a:r>
              <a:rPr lang="en-US" sz="2400" dirty="0">
                <a:solidFill>
                  <a:srgbClr val="C00000"/>
                </a:solidFill>
              </a:rPr>
              <a:t>‘</a:t>
            </a:r>
            <a:r>
              <a:rPr lang="en-US" sz="2400" dirty="0" err="1">
                <a:solidFill>
                  <a:srgbClr val="C00000"/>
                </a:solidFill>
              </a:rPr>
              <a:t>programme</a:t>
            </a:r>
            <a:r>
              <a:rPr lang="en-US" sz="2400" dirty="0"/>
              <a:t>’).</a:t>
            </a:r>
            <a:endParaRPr lang="en-US" sz="2400" dirty="0" smtClean="0"/>
          </a:p>
        </p:txBody>
      </p:sp>
    </p:spTree>
    <p:extLst>
      <p:ext uri="{BB962C8B-B14F-4D97-AF65-F5344CB8AC3E}">
        <p14:creationId xmlns:p14="http://schemas.microsoft.com/office/powerpoint/2010/main" val="12604449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710688"/>
            <a:ext cx="11527758" cy="5835292"/>
          </a:xfrm>
        </p:spPr>
        <p:txBody>
          <a:bodyPr>
            <a:noAutofit/>
          </a:bodyPr>
          <a:lstStyle/>
          <a:p>
            <a:pPr marL="0" lvl="0" indent="0" algn="just">
              <a:lnSpc>
                <a:spcPct val="150000"/>
              </a:lnSpc>
              <a:buNone/>
            </a:pPr>
            <a:r>
              <a:rPr lang="en-US" sz="2400" b="1" dirty="0"/>
              <a:t> </a:t>
            </a:r>
            <a:r>
              <a:rPr lang="en-US" sz="2400" b="1" dirty="0" smtClean="0"/>
              <a:t>    Aspects of a research problem</a:t>
            </a:r>
          </a:p>
          <a:p>
            <a:pPr marL="0" lvl="0" indent="0" algn="just">
              <a:lnSpc>
                <a:spcPct val="150000"/>
              </a:lnSpc>
              <a:buNone/>
            </a:pPr>
            <a:endParaRPr lang="en-US" sz="2400" b="1" dirty="0" smtClean="0"/>
          </a:p>
        </p:txBody>
      </p:sp>
      <p:pic>
        <p:nvPicPr>
          <p:cNvPr id="2" name="Picture 1"/>
          <p:cNvPicPr>
            <a:picLocks noChangeAspect="1"/>
          </p:cNvPicPr>
          <p:nvPr/>
        </p:nvPicPr>
        <p:blipFill>
          <a:blip r:embed="rId3"/>
          <a:stretch>
            <a:fillRect/>
          </a:stretch>
        </p:blipFill>
        <p:spPr>
          <a:xfrm>
            <a:off x="629282" y="1610952"/>
            <a:ext cx="10844348" cy="4324351"/>
          </a:xfrm>
          <a:prstGeom prst="rect">
            <a:avLst/>
          </a:prstGeom>
        </p:spPr>
      </p:pic>
    </p:spTree>
    <p:extLst>
      <p:ext uri="{BB962C8B-B14F-4D97-AF65-F5344CB8AC3E}">
        <p14:creationId xmlns:p14="http://schemas.microsoft.com/office/powerpoint/2010/main" val="3576487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710688"/>
            <a:ext cx="11527758" cy="6147312"/>
          </a:xfrm>
        </p:spPr>
        <p:txBody>
          <a:bodyPr>
            <a:noAutofit/>
          </a:bodyPr>
          <a:lstStyle/>
          <a:p>
            <a:pPr marL="0" lvl="0" indent="0" algn="just">
              <a:lnSpc>
                <a:spcPct val="150000"/>
              </a:lnSpc>
              <a:buNone/>
            </a:pPr>
            <a:r>
              <a:rPr lang="en-US" sz="2400" b="1" dirty="0" smtClean="0"/>
              <a:t>   Consideration in selecting a research problem:</a:t>
            </a:r>
          </a:p>
          <a:p>
            <a:pPr lvl="0" algn="just">
              <a:lnSpc>
                <a:spcPct val="150000"/>
              </a:lnSpc>
            </a:pPr>
            <a:r>
              <a:rPr lang="en-US" sz="2200" b="1" dirty="0" smtClean="0"/>
              <a:t>Interest:</a:t>
            </a:r>
            <a:r>
              <a:rPr lang="en-US" sz="2200" dirty="0" smtClean="0"/>
              <a:t> Interest </a:t>
            </a:r>
            <a:r>
              <a:rPr lang="en-US" sz="2200" dirty="0"/>
              <a:t>should be the most important consideration in selecting a research problem. </a:t>
            </a:r>
            <a:endParaRPr lang="en-US" sz="2200" dirty="0" smtClean="0"/>
          </a:p>
          <a:p>
            <a:pPr lvl="0" algn="just">
              <a:lnSpc>
                <a:spcPct val="150000"/>
              </a:lnSpc>
            </a:pPr>
            <a:r>
              <a:rPr lang="en-US" sz="2200" b="1" dirty="0" smtClean="0"/>
              <a:t>Magnitude: </a:t>
            </a:r>
            <a:r>
              <a:rPr lang="en-US" sz="2200" dirty="0" smtClean="0"/>
              <a:t>You </a:t>
            </a:r>
            <a:r>
              <a:rPr lang="en-US" sz="2200" dirty="0"/>
              <a:t>should have sufficient knowledge about the research process to be able to </a:t>
            </a:r>
            <a:r>
              <a:rPr lang="en-US" sz="2200" dirty="0" err="1"/>
              <a:t>visualise</a:t>
            </a:r>
            <a:r>
              <a:rPr lang="en-US" sz="2200" dirty="0"/>
              <a:t> the work involved in completing the proposed study. It is extremely important to select a topic that you can manage within the time and with the resources at your </a:t>
            </a:r>
            <a:r>
              <a:rPr lang="en-US" sz="2200" dirty="0" smtClean="0"/>
              <a:t>disposal.</a:t>
            </a:r>
          </a:p>
          <a:p>
            <a:pPr lvl="0" algn="just">
              <a:lnSpc>
                <a:spcPct val="150000"/>
              </a:lnSpc>
            </a:pPr>
            <a:r>
              <a:rPr lang="en-US" sz="2200" b="1" dirty="0"/>
              <a:t>Measurement of </a:t>
            </a:r>
            <a:r>
              <a:rPr lang="en-US" sz="2200" b="1" dirty="0" smtClean="0"/>
              <a:t>concepts: </a:t>
            </a:r>
            <a:r>
              <a:rPr lang="en-US" sz="2200" dirty="0" smtClean="0"/>
              <a:t>If </a:t>
            </a:r>
            <a:r>
              <a:rPr lang="en-US" sz="2200" dirty="0"/>
              <a:t>you are using a concept in your study (in quantitative studies), make sure you are clear </a:t>
            </a:r>
            <a:r>
              <a:rPr lang="en-US" sz="2200" dirty="0" smtClean="0"/>
              <a:t>about their </a:t>
            </a:r>
            <a:r>
              <a:rPr lang="en-US" sz="2200" dirty="0"/>
              <a:t>measurement. </a:t>
            </a:r>
            <a:r>
              <a:rPr lang="en-US" sz="2200" b="1" dirty="0" smtClean="0">
                <a:solidFill>
                  <a:srgbClr val="C00000"/>
                </a:solidFill>
              </a:rPr>
              <a:t>E.g. </a:t>
            </a:r>
            <a:r>
              <a:rPr lang="en-US" sz="2200" dirty="0" smtClean="0">
                <a:solidFill>
                  <a:srgbClr val="C00000"/>
                </a:solidFill>
              </a:rPr>
              <a:t>if </a:t>
            </a:r>
            <a:r>
              <a:rPr lang="en-US" sz="2200" dirty="0">
                <a:solidFill>
                  <a:srgbClr val="C00000"/>
                </a:solidFill>
              </a:rPr>
              <a:t>you plan to measure the effectiveness of a health promotion </a:t>
            </a:r>
            <a:r>
              <a:rPr lang="en-US" sz="2200" dirty="0" err="1">
                <a:solidFill>
                  <a:srgbClr val="C00000"/>
                </a:solidFill>
              </a:rPr>
              <a:t>programme</a:t>
            </a:r>
            <a:r>
              <a:rPr lang="en-US" sz="2200" dirty="0">
                <a:solidFill>
                  <a:srgbClr val="C00000"/>
                </a:solidFill>
              </a:rPr>
              <a:t>, you must be clear as to what determines effectiveness and how it will be </a:t>
            </a:r>
            <a:r>
              <a:rPr lang="en-US" sz="2200" dirty="0" smtClean="0">
                <a:solidFill>
                  <a:srgbClr val="C00000"/>
                </a:solidFill>
              </a:rPr>
              <a:t>measured.</a:t>
            </a:r>
          </a:p>
          <a:p>
            <a:pPr lvl="0" algn="just">
              <a:lnSpc>
                <a:spcPct val="150000"/>
              </a:lnSpc>
            </a:pPr>
            <a:r>
              <a:rPr lang="en-US" sz="2400" b="1" dirty="0"/>
              <a:t>Level of </a:t>
            </a:r>
            <a:r>
              <a:rPr lang="en-US" sz="2400" b="1" dirty="0" smtClean="0"/>
              <a:t>expertise</a:t>
            </a:r>
            <a:r>
              <a:rPr lang="en-US" sz="2400" dirty="0" smtClean="0"/>
              <a:t>: Make </a:t>
            </a:r>
            <a:r>
              <a:rPr lang="en-US" sz="2400" dirty="0"/>
              <a:t>sure you have an </a:t>
            </a:r>
            <a:r>
              <a:rPr lang="en-US" sz="2400" dirty="0">
                <a:solidFill>
                  <a:srgbClr val="C00000"/>
                </a:solidFill>
              </a:rPr>
              <a:t>adequate level of expertise </a:t>
            </a:r>
            <a:r>
              <a:rPr lang="en-US" sz="2400" dirty="0"/>
              <a:t>for the task you are proposing. </a:t>
            </a:r>
            <a:endParaRPr lang="en-US" sz="2200" dirty="0">
              <a:solidFill>
                <a:srgbClr val="C00000"/>
              </a:solidFill>
            </a:endParaRPr>
          </a:p>
          <a:p>
            <a:pPr marL="0" lvl="0" indent="0" algn="just">
              <a:lnSpc>
                <a:spcPct val="150000"/>
              </a:lnSpc>
              <a:buNone/>
            </a:pPr>
            <a:endParaRPr lang="en-US" sz="2400" dirty="0" smtClean="0"/>
          </a:p>
        </p:txBody>
      </p:sp>
    </p:spTree>
    <p:extLst>
      <p:ext uri="{BB962C8B-B14F-4D97-AF65-F5344CB8AC3E}">
        <p14:creationId xmlns:p14="http://schemas.microsoft.com/office/powerpoint/2010/main" val="883341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710688"/>
            <a:ext cx="11527758" cy="5790125"/>
          </a:xfrm>
        </p:spPr>
        <p:txBody>
          <a:bodyPr>
            <a:noAutofit/>
          </a:bodyPr>
          <a:lstStyle/>
          <a:p>
            <a:pPr marL="0" lvl="0" indent="0" algn="just">
              <a:lnSpc>
                <a:spcPct val="150000"/>
              </a:lnSpc>
              <a:buNone/>
            </a:pPr>
            <a:r>
              <a:rPr lang="en-US" sz="2400" b="1" dirty="0" smtClean="0"/>
              <a:t>   Consideration in selecting a research problem:</a:t>
            </a:r>
          </a:p>
          <a:p>
            <a:pPr lvl="0" algn="just">
              <a:lnSpc>
                <a:spcPct val="150000"/>
              </a:lnSpc>
            </a:pPr>
            <a:r>
              <a:rPr lang="en-US" sz="2400" b="1" dirty="0" smtClean="0"/>
              <a:t>Relevance: </a:t>
            </a:r>
            <a:r>
              <a:rPr lang="en-US" sz="2400" dirty="0" smtClean="0"/>
              <a:t>Select </a:t>
            </a:r>
            <a:r>
              <a:rPr lang="en-US" sz="2400" dirty="0"/>
              <a:t>a topic that is of relevance to you as a professional. Ensure that your study adds to the existing body of knowledge, bridges current gaps or is useful in policy formulation. This will help you to sustain interest in the study. </a:t>
            </a:r>
            <a:endParaRPr lang="en-US" sz="2400" dirty="0" smtClean="0"/>
          </a:p>
          <a:p>
            <a:pPr lvl="0" algn="just">
              <a:lnSpc>
                <a:spcPct val="150000"/>
              </a:lnSpc>
            </a:pPr>
            <a:r>
              <a:rPr lang="en-US" sz="2400" b="1" dirty="0" smtClean="0"/>
              <a:t>Availability </a:t>
            </a:r>
            <a:r>
              <a:rPr lang="en-US" sz="2400" b="1" dirty="0"/>
              <a:t>of </a:t>
            </a:r>
            <a:r>
              <a:rPr lang="en-US" sz="2400" b="1" dirty="0" smtClean="0"/>
              <a:t>data:  </a:t>
            </a:r>
            <a:r>
              <a:rPr lang="en-US" sz="2400" dirty="0"/>
              <a:t>If your topic entails collection of information from secondary sources (office records, client records, census or other already-published reports, etc.) make sure that this data is available and in the format you want before </a:t>
            </a:r>
            <a:r>
              <a:rPr lang="en-US" sz="2400" dirty="0" err="1"/>
              <a:t>finalising</a:t>
            </a:r>
            <a:r>
              <a:rPr lang="en-US" sz="2400" dirty="0"/>
              <a:t> your topic. </a:t>
            </a:r>
            <a:endParaRPr lang="en-US" sz="2400" dirty="0" smtClean="0"/>
          </a:p>
          <a:p>
            <a:pPr lvl="0" algn="just">
              <a:lnSpc>
                <a:spcPct val="150000"/>
              </a:lnSpc>
            </a:pPr>
            <a:r>
              <a:rPr lang="en-US" sz="2400" b="1" dirty="0" smtClean="0"/>
              <a:t>Ethical issues: </a:t>
            </a:r>
            <a:r>
              <a:rPr lang="en-US" sz="2400" dirty="0" smtClean="0"/>
              <a:t>Another </a:t>
            </a:r>
            <a:r>
              <a:rPr lang="en-US" sz="2400" dirty="0"/>
              <a:t>important consideration </a:t>
            </a:r>
            <a:r>
              <a:rPr lang="en-US" sz="2400" dirty="0" smtClean="0"/>
              <a:t>in  </a:t>
            </a:r>
            <a:r>
              <a:rPr lang="en-US" sz="2400" dirty="0"/>
              <a:t>formulating a research problem is the ethical issues involved. </a:t>
            </a:r>
            <a:r>
              <a:rPr lang="en-US" sz="2400" dirty="0" smtClean="0"/>
              <a:t>(Research approval letter, consent from participants, secure data, confidentiality  </a:t>
            </a:r>
            <a:r>
              <a:rPr lang="en-US" sz="2400" dirty="0" err="1" smtClean="0"/>
              <a:t>etc</a:t>
            </a:r>
            <a:r>
              <a:rPr lang="en-US" sz="2400" dirty="0" smtClean="0"/>
              <a:t>)</a:t>
            </a:r>
          </a:p>
        </p:txBody>
      </p:sp>
    </p:spTree>
    <p:extLst>
      <p:ext uri="{BB962C8B-B14F-4D97-AF65-F5344CB8AC3E}">
        <p14:creationId xmlns:p14="http://schemas.microsoft.com/office/powerpoint/2010/main" val="4018281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710688"/>
            <a:ext cx="11527758" cy="5790125"/>
          </a:xfrm>
        </p:spPr>
        <p:txBody>
          <a:bodyPr>
            <a:noAutofit/>
          </a:bodyPr>
          <a:lstStyle/>
          <a:p>
            <a:pPr marL="0" lvl="0" indent="0" algn="just">
              <a:lnSpc>
                <a:spcPct val="150000"/>
              </a:lnSpc>
              <a:buNone/>
            </a:pPr>
            <a:r>
              <a:rPr lang="en-US" sz="2400" b="1" dirty="0" smtClean="0"/>
              <a:t>Steps in formulating a research problem:</a:t>
            </a:r>
          </a:p>
          <a:p>
            <a:pPr lvl="0" algn="just">
              <a:lnSpc>
                <a:spcPct val="150000"/>
              </a:lnSpc>
            </a:pPr>
            <a:r>
              <a:rPr lang="en-US" sz="2400" b="1" dirty="0" smtClean="0"/>
              <a:t>Step 1: </a:t>
            </a:r>
            <a:r>
              <a:rPr lang="en-US" sz="2400" b="1" dirty="0"/>
              <a:t>Identify a broad field or subject area of interest to you</a:t>
            </a:r>
            <a:r>
              <a:rPr lang="en-US" sz="2400" dirty="0"/>
              <a:t>. Ask yourself, ‘What is it that really interests me as a professional?’ In the author’s opinion, it is a good idea to </a:t>
            </a:r>
            <a:r>
              <a:rPr lang="en-US" sz="2400" dirty="0">
                <a:solidFill>
                  <a:srgbClr val="C00000"/>
                </a:solidFill>
              </a:rPr>
              <a:t>think about the field in which you would like to work after graduation</a:t>
            </a:r>
            <a:r>
              <a:rPr lang="en-US" sz="2400" dirty="0" smtClean="0">
                <a:solidFill>
                  <a:srgbClr val="C00000"/>
                </a:solidFill>
              </a:rPr>
              <a:t>.</a:t>
            </a:r>
          </a:p>
          <a:p>
            <a:pPr lvl="0" algn="just">
              <a:lnSpc>
                <a:spcPct val="150000"/>
              </a:lnSpc>
            </a:pPr>
            <a:r>
              <a:rPr lang="en-US" sz="2400" b="1" dirty="0"/>
              <a:t>Step </a:t>
            </a:r>
            <a:r>
              <a:rPr lang="en-US" sz="2400" b="1" dirty="0" smtClean="0"/>
              <a:t>2: </a:t>
            </a:r>
            <a:r>
              <a:rPr lang="en-US" sz="2400" b="1" dirty="0"/>
              <a:t>Dissect the broad area into subareas</a:t>
            </a:r>
            <a:r>
              <a:rPr lang="en-US" sz="2400" dirty="0" smtClean="0"/>
              <a:t>.</a:t>
            </a:r>
          </a:p>
          <a:p>
            <a:pPr lvl="0" algn="just">
              <a:lnSpc>
                <a:spcPct val="150000"/>
              </a:lnSpc>
            </a:pPr>
            <a:r>
              <a:rPr lang="en-US" sz="2400" b="1" dirty="0"/>
              <a:t>Step </a:t>
            </a:r>
            <a:r>
              <a:rPr lang="en-US" sz="2400" b="1" dirty="0" smtClean="0"/>
              <a:t>3: Select </a:t>
            </a:r>
            <a:r>
              <a:rPr lang="en-US" sz="2400" b="1" dirty="0"/>
              <a:t>what is of most interest to you. </a:t>
            </a:r>
            <a:r>
              <a:rPr lang="en-US" sz="2400" dirty="0"/>
              <a:t>It is neither advisable nor feasible to study all subareas. Out of this list, select issues or subareas about which you are passionate. </a:t>
            </a:r>
            <a:endParaRPr lang="en-US" sz="2400" dirty="0" smtClean="0"/>
          </a:p>
          <a:p>
            <a:pPr lvl="0" algn="just">
              <a:lnSpc>
                <a:spcPct val="150000"/>
              </a:lnSpc>
            </a:pPr>
            <a:r>
              <a:rPr lang="en-US" sz="2400" b="1" dirty="0"/>
              <a:t>Step </a:t>
            </a:r>
            <a:r>
              <a:rPr lang="en-US" sz="2400" b="1" dirty="0" smtClean="0"/>
              <a:t>4: </a:t>
            </a:r>
            <a:r>
              <a:rPr lang="en-US" sz="2400" b="1" dirty="0"/>
              <a:t>Raise research questions</a:t>
            </a:r>
            <a:r>
              <a:rPr lang="en-US" sz="2400" dirty="0"/>
              <a:t>. At this step ask yourself, </a:t>
            </a:r>
            <a:r>
              <a:rPr lang="en-US" sz="2400" dirty="0">
                <a:solidFill>
                  <a:srgbClr val="C00000"/>
                </a:solidFill>
              </a:rPr>
              <a:t>‘What is it that I want to find out about in this subarea?’</a:t>
            </a:r>
            <a:endParaRPr lang="en-US" sz="2400" dirty="0" smtClean="0">
              <a:solidFill>
                <a:srgbClr val="C00000"/>
              </a:solidFill>
            </a:endParaRPr>
          </a:p>
          <a:p>
            <a:pPr lvl="0" algn="just">
              <a:lnSpc>
                <a:spcPct val="150000"/>
              </a:lnSpc>
            </a:pPr>
            <a:endParaRPr lang="en-US" sz="2400" dirty="0" smtClean="0"/>
          </a:p>
        </p:txBody>
      </p:sp>
    </p:spTree>
    <p:extLst>
      <p:ext uri="{BB962C8B-B14F-4D97-AF65-F5344CB8AC3E}">
        <p14:creationId xmlns:p14="http://schemas.microsoft.com/office/powerpoint/2010/main" val="2492203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572883"/>
          </a:xfrm>
        </p:spPr>
        <p:txBody>
          <a:bodyPr/>
          <a:lstStyle/>
          <a:p>
            <a:pPr eaLnBrk="1" hangingPunct="1"/>
            <a:r>
              <a:rPr lang="en-ZA" altLang="en-US" sz="2800" b="1" dirty="0">
                <a:solidFill>
                  <a:srgbClr val="0070C0"/>
                </a:solidFill>
                <a:latin typeface="+mn-lt"/>
                <a:ea typeface="+mn-ea"/>
                <a:cs typeface="+mn-cs"/>
              </a:rPr>
              <a:t>5</a:t>
            </a:r>
            <a:r>
              <a:rPr lang="en-ZA" altLang="en-US" sz="2800" b="1" dirty="0" smtClean="0">
                <a:solidFill>
                  <a:srgbClr val="0070C0"/>
                </a:solidFill>
                <a:latin typeface="+mn-lt"/>
                <a:ea typeface="+mn-ea"/>
                <a:cs typeface="+mn-cs"/>
              </a:rPr>
              <a:t>. Research Problem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527946"/>
            <a:ext cx="11527758" cy="5790125"/>
          </a:xfrm>
        </p:spPr>
        <p:txBody>
          <a:bodyPr>
            <a:noAutofit/>
          </a:bodyPr>
          <a:lstStyle/>
          <a:p>
            <a:pPr marL="0" lvl="0" indent="0" algn="just">
              <a:lnSpc>
                <a:spcPct val="150000"/>
              </a:lnSpc>
              <a:buNone/>
            </a:pPr>
            <a:r>
              <a:rPr lang="en-US" sz="2400" b="1" dirty="0" smtClean="0"/>
              <a:t>Steps in formulating a research problem:</a:t>
            </a:r>
          </a:p>
          <a:p>
            <a:pPr lvl="0" algn="just">
              <a:lnSpc>
                <a:spcPct val="150000"/>
              </a:lnSpc>
            </a:pPr>
            <a:r>
              <a:rPr lang="en-US" sz="2400" b="1" dirty="0" smtClean="0"/>
              <a:t>Step 5: Formulate </a:t>
            </a:r>
            <a:r>
              <a:rPr lang="en-US" sz="2400" b="1" dirty="0"/>
              <a:t>objectives. </a:t>
            </a:r>
            <a:r>
              <a:rPr lang="en-US" sz="2400" dirty="0"/>
              <a:t>Both your main objectives and your </a:t>
            </a:r>
            <a:r>
              <a:rPr lang="en-US" sz="2400" dirty="0" smtClean="0"/>
              <a:t>sub-objectives </a:t>
            </a:r>
            <a:r>
              <a:rPr lang="en-US" sz="2400" dirty="0"/>
              <a:t>now need to be formulated, which grow out of your research </a:t>
            </a:r>
            <a:r>
              <a:rPr lang="en-US" sz="2400" dirty="0" smtClean="0"/>
              <a:t>questions.</a:t>
            </a:r>
          </a:p>
          <a:p>
            <a:pPr lvl="0" algn="just">
              <a:lnSpc>
                <a:spcPct val="150000"/>
              </a:lnSpc>
            </a:pPr>
            <a:r>
              <a:rPr lang="en-US" sz="2400" b="1" dirty="0" smtClean="0"/>
              <a:t>Step 6</a:t>
            </a:r>
            <a:r>
              <a:rPr lang="en-US" sz="2400" b="1" dirty="0"/>
              <a:t>: Assess your objectives</a:t>
            </a:r>
            <a:r>
              <a:rPr lang="en-US" sz="2400" dirty="0"/>
              <a:t>. Now examine your objectives to ascertain the feasibility of achieving them through your research endeavour. Consider them in the light of the time, resources (financial and human) and technical expertise at your disposal</a:t>
            </a:r>
            <a:r>
              <a:rPr lang="en-US" sz="2400" dirty="0" smtClean="0"/>
              <a:t>.</a:t>
            </a:r>
          </a:p>
          <a:p>
            <a:pPr lvl="0" algn="just">
              <a:lnSpc>
                <a:spcPct val="150000"/>
              </a:lnSpc>
            </a:pPr>
            <a:r>
              <a:rPr lang="en-US" sz="2400" b="1" dirty="0"/>
              <a:t>Step 7: Double-check</a:t>
            </a:r>
            <a:r>
              <a:rPr lang="en-US" sz="2400" dirty="0"/>
              <a:t>. Go back and give final consideration to whether or not you are </a:t>
            </a:r>
            <a:r>
              <a:rPr lang="en-US" sz="2400" dirty="0" smtClean="0"/>
              <a:t>sufficiently </a:t>
            </a:r>
            <a:r>
              <a:rPr lang="en-US" sz="2400" dirty="0"/>
              <a:t>interested in the study, and have adequate resources to undertake it. Ask </a:t>
            </a:r>
            <a:r>
              <a:rPr lang="en-US" sz="2400" dirty="0" err="1" smtClean="0"/>
              <a:t>youself</a:t>
            </a:r>
            <a:r>
              <a:rPr lang="en-US" sz="2400" dirty="0" smtClean="0"/>
              <a:t>, </a:t>
            </a:r>
            <a:r>
              <a:rPr lang="en-US" sz="2400" dirty="0">
                <a:solidFill>
                  <a:srgbClr val="C00000"/>
                </a:solidFill>
              </a:rPr>
              <a:t>‘Am I really enthusiastic about this study?’ </a:t>
            </a:r>
            <a:r>
              <a:rPr lang="en-US" sz="2400" dirty="0"/>
              <a:t>and </a:t>
            </a:r>
            <a:r>
              <a:rPr lang="en-US" sz="2400" dirty="0">
                <a:solidFill>
                  <a:srgbClr val="C00000"/>
                </a:solidFill>
              </a:rPr>
              <a:t>‘Do I really have enough resources to undertake it?</a:t>
            </a:r>
            <a:r>
              <a:rPr lang="en-US" sz="2400" dirty="0"/>
              <a:t>’ Answer these questions thoughtfully and realistically. If your answer to one of them is ‘no’, </a:t>
            </a:r>
            <a:r>
              <a:rPr lang="en-US" sz="2400" dirty="0">
                <a:solidFill>
                  <a:srgbClr val="C00000"/>
                </a:solidFill>
              </a:rPr>
              <a:t>reassess your objectives.</a:t>
            </a:r>
            <a:endParaRPr lang="en-US" sz="2400" dirty="0" smtClean="0">
              <a:solidFill>
                <a:srgbClr val="C00000"/>
              </a:solidFill>
            </a:endParaRPr>
          </a:p>
        </p:txBody>
      </p:sp>
    </p:spTree>
    <p:extLst>
      <p:ext uri="{BB962C8B-B14F-4D97-AF65-F5344CB8AC3E}">
        <p14:creationId xmlns:p14="http://schemas.microsoft.com/office/powerpoint/2010/main" val="1509658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6. Research  Objectives</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1179871"/>
            <a:ext cx="11213433" cy="5320942"/>
          </a:xfrm>
        </p:spPr>
        <p:txBody>
          <a:bodyPr>
            <a:noAutofit/>
          </a:bodyPr>
          <a:lstStyle/>
          <a:p>
            <a:pPr lvl="0" algn="just">
              <a:lnSpc>
                <a:spcPct val="150000"/>
              </a:lnSpc>
            </a:pPr>
            <a:r>
              <a:rPr lang="en-US" sz="2400" dirty="0"/>
              <a:t>Objectives are </a:t>
            </a:r>
            <a:r>
              <a:rPr lang="en-US" sz="2400" dirty="0">
                <a:solidFill>
                  <a:srgbClr val="C00000"/>
                </a:solidFill>
              </a:rPr>
              <a:t>the goals you set out to attain in your study</a:t>
            </a:r>
            <a:r>
              <a:rPr lang="en-US" sz="2400" dirty="0"/>
              <a:t>. Since these objectives inform a reader of </a:t>
            </a:r>
            <a:r>
              <a:rPr lang="en-US" sz="2400" dirty="0">
                <a:solidFill>
                  <a:srgbClr val="C00000"/>
                </a:solidFill>
              </a:rPr>
              <a:t>what you want to achieve through the study</a:t>
            </a:r>
            <a:r>
              <a:rPr lang="en-US" sz="2400" dirty="0"/>
              <a:t>, it is </a:t>
            </a:r>
            <a:r>
              <a:rPr lang="en-US" sz="2400" dirty="0">
                <a:solidFill>
                  <a:srgbClr val="C00000"/>
                </a:solidFill>
              </a:rPr>
              <a:t>extremely important to word them clearly and </a:t>
            </a:r>
            <a:r>
              <a:rPr lang="en-US" sz="2400" dirty="0" smtClean="0">
                <a:solidFill>
                  <a:srgbClr val="C00000"/>
                </a:solidFill>
              </a:rPr>
              <a:t>specifically</a:t>
            </a:r>
            <a:r>
              <a:rPr lang="en-US" sz="2400" dirty="0" smtClean="0"/>
              <a:t>.</a:t>
            </a:r>
          </a:p>
          <a:p>
            <a:pPr lvl="0" algn="just">
              <a:lnSpc>
                <a:spcPct val="150000"/>
              </a:lnSpc>
            </a:pPr>
            <a:r>
              <a:rPr lang="en-US" sz="2400" dirty="0"/>
              <a:t>Objectives should be listed under two headings</a:t>
            </a:r>
            <a:r>
              <a:rPr lang="en-US" sz="2400" dirty="0" smtClean="0"/>
              <a:t>:</a:t>
            </a:r>
          </a:p>
          <a:p>
            <a:pPr marL="514350" lvl="0" indent="-514350" algn="just">
              <a:lnSpc>
                <a:spcPct val="150000"/>
              </a:lnSpc>
              <a:buFont typeface="+mj-lt"/>
              <a:buAutoNum type="romanLcPeriod"/>
            </a:pPr>
            <a:r>
              <a:rPr lang="en-US" sz="2400" b="1" dirty="0" smtClean="0">
                <a:solidFill>
                  <a:srgbClr val="C00000"/>
                </a:solidFill>
              </a:rPr>
              <a:t>Main Objective: </a:t>
            </a:r>
            <a:r>
              <a:rPr lang="en-US" sz="2400" dirty="0" smtClean="0"/>
              <a:t>What </a:t>
            </a:r>
            <a:r>
              <a:rPr lang="en-US" sz="2400" dirty="0"/>
              <a:t>one hopes to accomplish by the proposed </a:t>
            </a:r>
            <a:r>
              <a:rPr lang="en-US" sz="2400" dirty="0" smtClean="0"/>
              <a:t>research and must be aligned with the research title. </a:t>
            </a:r>
          </a:p>
          <a:p>
            <a:pPr marL="0" lvl="0" indent="0" algn="just">
              <a:lnSpc>
                <a:spcPct val="150000"/>
              </a:lnSpc>
              <a:buNone/>
            </a:pPr>
            <a:r>
              <a:rPr lang="en-US" sz="2400" dirty="0"/>
              <a:t>	</a:t>
            </a:r>
            <a:r>
              <a:rPr lang="en-US" sz="2400" dirty="0" smtClean="0"/>
              <a:t>For </a:t>
            </a:r>
            <a:r>
              <a:rPr lang="en-US" sz="2400" dirty="0"/>
              <a:t>Example:</a:t>
            </a:r>
          </a:p>
          <a:p>
            <a:pPr marL="0" indent="0" algn="just">
              <a:lnSpc>
                <a:spcPct val="150000"/>
              </a:lnSpc>
              <a:buNone/>
            </a:pPr>
            <a:r>
              <a:rPr lang="en-US" sz="2400" dirty="0" smtClean="0"/>
              <a:t>	“</a:t>
            </a:r>
            <a:r>
              <a:rPr lang="en-US" sz="2400" dirty="0"/>
              <a:t>The main objective of this study is to develop a mobile based application for </a:t>
            </a:r>
            <a:r>
              <a:rPr lang="en-US" sz="2400" dirty="0" smtClean="0"/>
              <a:t>	Covid-19 </a:t>
            </a:r>
            <a:r>
              <a:rPr lang="en-US" sz="2400" dirty="0"/>
              <a:t>knowledge sharing in Africa.”</a:t>
            </a:r>
          </a:p>
          <a:p>
            <a:pPr marL="514350" lvl="0" indent="-514350" algn="just">
              <a:lnSpc>
                <a:spcPct val="150000"/>
              </a:lnSpc>
              <a:buFont typeface="+mj-lt"/>
              <a:buAutoNum type="romanLcPeriod"/>
            </a:pPr>
            <a:endParaRPr lang="en-US" sz="2400" dirty="0" smtClean="0"/>
          </a:p>
          <a:p>
            <a:pPr marL="0" lvl="0" indent="0" algn="just">
              <a:lnSpc>
                <a:spcPct val="150000"/>
              </a:lnSpc>
              <a:buNone/>
            </a:pPr>
            <a:endParaRPr lang="en-US" sz="2400" dirty="0" smtClean="0"/>
          </a:p>
        </p:txBody>
      </p:sp>
    </p:spTree>
    <p:extLst>
      <p:ext uri="{BB962C8B-B14F-4D97-AF65-F5344CB8AC3E}">
        <p14:creationId xmlns:p14="http://schemas.microsoft.com/office/powerpoint/2010/main" val="4035886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D8BCE0B-E381-40E0-8E2D-A4A2788BD4AD}"/>
              </a:ext>
            </a:extLst>
          </p:cNvPr>
          <p:cNvSpPr>
            <a:spLocks noGrp="1"/>
          </p:cNvSpPr>
          <p:nvPr>
            <p:ph type="title"/>
          </p:nvPr>
        </p:nvSpPr>
        <p:spPr/>
        <p:txBody>
          <a:bodyPr>
            <a:normAutofit/>
          </a:bodyPr>
          <a:lstStyle/>
          <a:p>
            <a:pPr eaLnBrk="1" hangingPunct="1"/>
            <a:r>
              <a:rPr lang="en-ZA" altLang="en-US" sz="2800" b="1" dirty="0">
                <a:solidFill>
                  <a:srgbClr val="0070C0"/>
                </a:solidFill>
                <a:latin typeface="+mn-lt"/>
                <a:ea typeface="+mn-ea"/>
                <a:cs typeface="+mn-cs"/>
              </a:rPr>
              <a:t>LEARNING OUTCOMES </a:t>
            </a:r>
          </a:p>
        </p:txBody>
      </p:sp>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199" y="1515860"/>
            <a:ext cx="10515599" cy="4530980"/>
          </a:xfrm>
        </p:spPr>
        <p:txBody>
          <a:bodyPr>
            <a:normAutofit fontScale="92500" lnSpcReduction="10000"/>
          </a:bodyPr>
          <a:lstStyle/>
          <a:p>
            <a:pPr marL="0" indent="0">
              <a:buNone/>
            </a:pPr>
            <a:r>
              <a:rPr lang="en-GB" altLang="en-US" dirty="0"/>
              <a:t>Students should be able to:</a:t>
            </a:r>
          </a:p>
          <a:p>
            <a:pPr marL="457200" indent="-457200">
              <a:lnSpc>
                <a:spcPct val="150000"/>
              </a:lnSpc>
              <a:buFont typeface="+mj-lt"/>
              <a:buAutoNum type="arabicPeriod"/>
            </a:pPr>
            <a:r>
              <a:rPr lang="en-GB" altLang="en-US" dirty="0"/>
              <a:t>explain what a </a:t>
            </a:r>
            <a:r>
              <a:rPr lang="en-GB" altLang="en-US" dirty="0" smtClean="0"/>
              <a:t>research </a:t>
            </a:r>
            <a:r>
              <a:rPr lang="en-GB" altLang="en-US" dirty="0"/>
              <a:t>is;</a:t>
            </a:r>
          </a:p>
          <a:p>
            <a:pPr marL="457200" indent="-457200">
              <a:lnSpc>
                <a:spcPct val="150000"/>
              </a:lnSpc>
              <a:buFont typeface="+mj-lt"/>
              <a:buAutoNum type="arabicPeriod"/>
            </a:pPr>
            <a:r>
              <a:rPr lang="en-GB" altLang="en-US" dirty="0"/>
              <a:t>describe </a:t>
            </a:r>
            <a:r>
              <a:rPr lang="en-GB" altLang="en-US" dirty="0" smtClean="0"/>
              <a:t>types of research; </a:t>
            </a:r>
            <a:endParaRPr lang="en-GB" altLang="en-US" dirty="0"/>
          </a:p>
          <a:p>
            <a:pPr marL="457200" lvl="0" indent="-457200">
              <a:lnSpc>
                <a:spcPct val="150000"/>
              </a:lnSpc>
              <a:buFont typeface="+mj-lt"/>
              <a:buAutoNum type="arabicPeriod"/>
            </a:pPr>
            <a:r>
              <a:rPr lang="en-GB" altLang="en-US" dirty="0" smtClean="0"/>
              <a:t>describe the a</a:t>
            </a:r>
            <a:r>
              <a:rPr lang="en-GB" dirty="0" smtClean="0"/>
              <a:t>ttributes </a:t>
            </a:r>
            <a:r>
              <a:rPr lang="en-GB" dirty="0"/>
              <a:t>of a Good Research </a:t>
            </a:r>
            <a:r>
              <a:rPr lang="en-GB" dirty="0" smtClean="0"/>
              <a:t>Topic;</a:t>
            </a:r>
            <a:endParaRPr lang="en-US" dirty="0"/>
          </a:p>
          <a:p>
            <a:pPr marL="457200" indent="-457200">
              <a:lnSpc>
                <a:spcPct val="150000"/>
              </a:lnSpc>
              <a:buFont typeface="+mj-lt"/>
              <a:buAutoNum type="arabicPeriod"/>
            </a:pPr>
            <a:r>
              <a:rPr lang="en-GB" altLang="en-US" dirty="0" smtClean="0"/>
              <a:t> Understand and formulate a research problem statement;</a:t>
            </a:r>
            <a:endParaRPr lang="en-GB" altLang="en-US" dirty="0"/>
          </a:p>
          <a:p>
            <a:pPr marL="457200" indent="-457200">
              <a:lnSpc>
                <a:spcPct val="150000"/>
              </a:lnSpc>
              <a:buFont typeface="+mj-lt"/>
              <a:buAutoNum type="arabicPeriod"/>
            </a:pPr>
            <a:r>
              <a:rPr lang="en-GB" altLang="en-US" dirty="0" smtClean="0"/>
              <a:t>Understand and formulate research objectives;</a:t>
            </a:r>
          </a:p>
          <a:p>
            <a:pPr marL="457200" indent="-457200">
              <a:lnSpc>
                <a:spcPct val="150000"/>
              </a:lnSpc>
              <a:buFont typeface="+mj-lt"/>
              <a:buAutoNum type="arabicPeriod"/>
            </a:pPr>
            <a:r>
              <a:rPr lang="en-GB" altLang="en-US" dirty="0" smtClean="0"/>
              <a:t>Understand and formulate research questions.</a:t>
            </a:r>
            <a:endParaRPr lang="en-GB" altLang="en-US" dirty="0"/>
          </a:p>
          <a:p>
            <a:endParaRPr lang="en-GB" altLang="en-US" dirty="0">
              <a:solidFill>
                <a:srgbClr val="C00000"/>
              </a:solidFill>
            </a:endParaRPr>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Tree>
    <p:extLst>
      <p:ext uri="{BB962C8B-B14F-4D97-AF65-F5344CB8AC3E}">
        <p14:creationId xmlns:p14="http://schemas.microsoft.com/office/powerpoint/2010/main" val="3459563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6. Research  Objectives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951270"/>
            <a:ext cx="11713496" cy="5678129"/>
          </a:xfrm>
        </p:spPr>
        <p:txBody>
          <a:bodyPr>
            <a:noAutofit/>
          </a:bodyPr>
          <a:lstStyle/>
          <a:p>
            <a:pPr marL="0" lvl="0" indent="0" algn="just">
              <a:lnSpc>
                <a:spcPct val="150000"/>
              </a:lnSpc>
              <a:buNone/>
            </a:pPr>
            <a:r>
              <a:rPr lang="en-US" sz="2400" b="1" dirty="0" smtClean="0">
                <a:solidFill>
                  <a:srgbClr val="C00000"/>
                </a:solidFill>
              </a:rPr>
              <a:t>ii.	Specific Objectives:  </a:t>
            </a:r>
            <a:r>
              <a:rPr lang="en-US" sz="2400" dirty="0" smtClean="0"/>
              <a:t>Specific </a:t>
            </a:r>
            <a:r>
              <a:rPr lang="en-US" sz="2400" dirty="0"/>
              <a:t>objectives are statements of precise outputs to be achieved within the research time frame and that can be measured </a:t>
            </a:r>
            <a:r>
              <a:rPr lang="en-US" sz="2400" dirty="0">
                <a:solidFill>
                  <a:srgbClr val="C00000"/>
                </a:solidFill>
              </a:rPr>
              <a:t>in support of the main objective</a:t>
            </a:r>
            <a:r>
              <a:rPr lang="en-US" sz="2400" dirty="0"/>
              <a:t>.</a:t>
            </a:r>
          </a:p>
          <a:p>
            <a:pPr algn="just">
              <a:lnSpc>
                <a:spcPct val="150000"/>
              </a:lnSpc>
            </a:pPr>
            <a:r>
              <a:rPr lang="en-US" sz="2400" dirty="0"/>
              <a:t>Specific objectives should </a:t>
            </a:r>
            <a:r>
              <a:rPr lang="en-US" sz="2400" dirty="0">
                <a:solidFill>
                  <a:srgbClr val="C00000"/>
                </a:solidFill>
              </a:rPr>
              <a:t>adhere to ‘SMART’ characteristics </a:t>
            </a:r>
            <a:r>
              <a:rPr lang="en-US" sz="2400" dirty="0"/>
              <a:t>i.e. Specific (states exactly what will be achieved i.e. what will be done and for whom), Measurable (if it is possible measure or quantify attainment of objective or its results), Achievable (if the objective can be accomplished within the available time frame, resources and support), Relevant (if the objective will have an effect on the desired goal or strategy) and Time-bound (if the objective can be accomplished within a specified time frame). </a:t>
            </a:r>
          </a:p>
          <a:p>
            <a:pPr lvl="0" algn="just">
              <a:lnSpc>
                <a:spcPct val="150000"/>
              </a:lnSpc>
            </a:pPr>
            <a:r>
              <a:rPr lang="en-US" sz="2400" dirty="0"/>
              <a:t>Provide 3 specific objectives of the study.</a:t>
            </a:r>
          </a:p>
          <a:p>
            <a:pPr marL="0" lvl="0" indent="0" algn="just">
              <a:lnSpc>
                <a:spcPct val="150000"/>
              </a:lnSpc>
              <a:buNone/>
            </a:pPr>
            <a:endParaRPr lang="en-US" sz="2400" dirty="0" smtClean="0"/>
          </a:p>
        </p:txBody>
      </p:sp>
    </p:spTree>
    <p:extLst>
      <p:ext uri="{BB962C8B-B14F-4D97-AF65-F5344CB8AC3E}">
        <p14:creationId xmlns:p14="http://schemas.microsoft.com/office/powerpoint/2010/main" val="2762640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6. Research  Objectives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951270"/>
            <a:ext cx="11713496" cy="5678129"/>
          </a:xfrm>
        </p:spPr>
        <p:txBody>
          <a:bodyPr>
            <a:noAutofit/>
          </a:bodyPr>
          <a:lstStyle/>
          <a:p>
            <a:pPr marL="0" lvl="0" indent="0" algn="just">
              <a:lnSpc>
                <a:spcPct val="150000"/>
              </a:lnSpc>
              <a:buNone/>
            </a:pPr>
            <a:r>
              <a:rPr lang="en-US" sz="2400" b="1" dirty="0" smtClean="0">
                <a:solidFill>
                  <a:srgbClr val="C00000"/>
                </a:solidFill>
              </a:rPr>
              <a:t>Characteristics </a:t>
            </a:r>
            <a:r>
              <a:rPr lang="en-US" sz="2400" b="1" dirty="0">
                <a:solidFill>
                  <a:srgbClr val="C00000"/>
                </a:solidFill>
              </a:rPr>
              <a:t>of the wording of </a:t>
            </a:r>
            <a:r>
              <a:rPr lang="en-US" sz="2400" b="1" dirty="0" smtClean="0">
                <a:solidFill>
                  <a:srgbClr val="C00000"/>
                </a:solidFill>
              </a:rPr>
              <a:t>research objectives </a:t>
            </a:r>
            <a:r>
              <a:rPr lang="en-US" sz="2400" b="1" dirty="0">
                <a:solidFill>
                  <a:srgbClr val="C00000"/>
                </a:solidFill>
              </a:rPr>
              <a:t>in relation to the type of research </a:t>
            </a:r>
            <a:r>
              <a:rPr lang="en-US" sz="2400" b="1" dirty="0" smtClean="0">
                <a:solidFill>
                  <a:srgbClr val="C00000"/>
                </a:solidFill>
              </a:rPr>
              <a:t>study:</a:t>
            </a:r>
          </a:p>
          <a:p>
            <a:pPr marL="0" lvl="0" indent="0" algn="just">
              <a:lnSpc>
                <a:spcPct val="150000"/>
              </a:lnSpc>
              <a:buNone/>
            </a:pPr>
            <a:endParaRPr lang="en-US" sz="2400" b="1" dirty="0">
              <a:solidFill>
                <a:srgbClr val="C00000"/>
              </a:solidFill>
            </a:endParaRPr>
          </a:p>
          <a:p>
            <a:pPr marL="0" lvl="0" indent="0" algn="just">
              <a:lnSpc>
                <a:spcPct val="150000"/>
              </a:lnSpc>
              <a:buNone/>
            </a:pPr>
            <a:endParaRPr lang="en-US" sz="2400" b="1" dirty="0" smtClean="0">
              <a:solidFill>
                <a:srgbClr val="C00000"/>
              </a:solidFill>
            </a:endParaRPr>
          </a:p>
          <a:p>
            <a:pPr marL="0" lvl="0" indent="0" algn="just">
              <a:lnSpc>
                <a:spcPct val="150000"/>
              </a:lnSpc>
              <a:buNone/>
            </a:pPr>
            <a:endParaRPr lang="en-US" sz="2400" b="1" dirty="0">
              <a:solidFill>
                <a:srgbClr val="C00000"/>
              </a:solidFill>
            </a:endParaRPr>
          </a:p>
          <a:p>
            <a:pPr lvl="0" algn="just">
              <a:lnSpc>
                <a:spcPct val="100000"/>
              </a:lnSpc>
            </a:pPr>
            <a:r>
              <a:rPr lang="en-US" sz="2400" dirty="0" smtClean="0"/>
              <a:t>If </a:t>
            </a:r>
            <a:r>
              <a:rPr lang="en-US" sz="2400" dirty="0"/>
              <a:t>your study is primarily descriptive, your main objective should clearly describe the major focus of your study, even mentioning the </a:t>
            </a:r>
            <a:r>
              <a:rPr lang="en-US" sz="2400" dirty="0" err="1"/>
              <a:t>organisation</a:t>
            </a:r>
            <a:r>
              <a:rPr lang="en-US" sz="2400" dirty="0"/>
              <a:t> and its location unless these are to be kept </a:t>
            </a:r>
            <a:r>
              <a:rPr lang="en-US" sz="2400" dirty="0" smtClean="0"/>
              <a:t>confidential. </a:t>
            </a:r>
          </a:p>
          <a:p>
            <a:pPr lvl="0" algn="just">
              <a:lnSpc>
                <a:spcPct val="100000"/>
              </a:lnSpc>
            </a:pPr>
            <a:r>
              <a:rPr lang="en-US" sz="2400" dirty="0"/>
              <a:t>If your study is correlational in nature, </a:t>
            </a:r>
            <a:r>
              <a:rPr lang="en-US" sz="2400" dirty="0" smtClean="0"/>
              <a:t>the </a:t>
            </a:r>
            <a:r>
              <a:rPr lang="en-US" sz="2400" dirty="0"/>
              <a:t>wording of the main objective should also include the main variables being correlated (e.g. to ascertain the impact of migration on family roles or to compare the effectiveness of different teaching methods on the comprehension of students</a:t>
            </a:r>
            <a:r>
              <a:rPr lang="en-US" sz="2400" dirty="0" smtClean="0"/>
              <a:t>).</a:t>
            </a:r>
          </a:p>
          <a:p>
            <a:pPr lvl="0" algn="just">
              <a:lnSpc>
                <a:spcPct val="100000"/>
              </a:lnSpc>
            </a:pPr>
            <a:endParaRPr lang="en-US" sz="2400" b="1" dirty="0" smtClean="0">
              <a:solidFill>
                <a:srgbClr val="C00000"/>
              </a:solidFill>
            </a:endParaRPr>
          </a:p>
        </p:txBody>
      </p:sp>
      <p:pic>
        <p:nvPicPr>
          <p:cNvPr id="2" name="Picture 1"/>
          <p:cNvPicPr>
            <a:picLocks noChangeAspect="1"/>
          </p:cNvPicPr>
          <p:nvPr/>
        </p:nvPicPr>
        <p:blipFill>
          <a:blip r:embed="rId3"/>
          <a:stretch>
            <a:fillRect/>
          </a:stretch>
        </p:blipFill>
        <p:spPr>
          <a:xfrm>
            <a:off x="1745330" y="1546737"/>
            <a:ext cx="8284496" cy="2776486"/>
          </a:xfrm>
          <a:prstGeom prst="rect">
            <a:avLst/>
          </a:prstGeom>
        </p:spPr>
      </p:pic>
    </p:spTree>
    <p:extLst>
      <p:ext uri="{BB962C8B-B14F-4D97-AF65-F5344CB8AC3E}">
        <p14:creationId xmlns:p14="http://schemas.microsoft.com/office/powerpoint/2010/main" val="1458253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7</a:t>
            </a:r>
            <a:r>
              <a:rPr lang="en-ZA" altLang="en-US" sz="2800" b="1" dirty="0" smtClean="0">
                <a:solidFill>
                  <a:srgbClr val="0070C0"/>
                </a:solidFill>
                <a:latin typeface="+mn-lt"/>
                <a:ea typeface="+mn-ea"/>
                <a:cs typeface="+mn-cs"/>
              </a:rPr>
              <a:t>. Research Questions</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2" y="951270"/>
            <a:ext cx="11713496" cy="5678129"/>
          </a:xfrm>
        </p:spPr>
        <p:txBody>
          <a:bodyPr>
            <a:noAutofit/>
          </a:bodyPr>
          <a:lstStyle/>
          <a:p>
            <a:pPr algn="just">
              <a:lnSpc>
                <a:spcPct val="150000"/>
              </a:lnSpc>
            </a:pPr>
            <a:r>
              <a:rPr lang="en-US" dirty="0"/>
              <a:t>Research questions </a:t>
            </a:r>
            <a:r>
              <a:rPr lang="en-US" dirty="0" smtClean="0"/>
              <a:t> or </a:t>
            </a:r>
            <a:r>
              <a:rPr lang="en-US" dirty="0"/>
              <a:t>hypothesis are clearly stated.                                                                       </a:t>
            </a:r>
          </a:p>
          <a:p>
            <a:pPr algn="just">
              <a:lnSpc>
                <a:spcPct val="150000"/>
              </a:lnSpc>
            </a:pPr>
            <a:r>
              <a:rPr lang="en-US" dirty="0"/>
              <a:t>There is a logical link between the </a:t>
            </a:r>
            <a:r>
              <a:rPr lang="en-US" dirty="0" smtClean="0"/>
              <a:t>research problem </a:t>
            </a:r>
            <a:r>
              <a:rPr lang="en-US" dirty="0"/>
              <a:t>statement and the research questions/hypothesis</a:t>
            </a:r>
            <a:r>
              <a:rPr lang="en-US" dirty="0" smtClean="0"/>
              <a:t>.</a:t>
            </a:r>
          </a:p>
          <a:p>
            <a:pPr algn="just">
              <a:lnSpc>
                <a:spcPct val="150000"/>
              </a:lnSpc>
            </a:pPr>
            <a:r>
              <a:rPr lang="en-US" dirty="0" smtClean="0"/>
              <a:t>Use research objectives to come up with research questions</a:t>
            </a:r>
          </a:p>
          <a:p>
            <a:pPr algn="just">
              <a:lnSpc>
                <a:spcPct val="150000"/>
              </a:lnSpc>
            </a:pPr>
            <a:r>
              <a:rPr lang="en-US" b="1" dirty="0" smtClean="0"/>
              <a:t>Note: </a:t>
            </a:r>
            <a:r>
              <a:rPr lang="en-US" dirty="0" smtClean="0"/>
              <a:t>You cannot use both research questions and hypotheses.</a:t>
            </a:r>
          </a:p>
          <a:p>
            <a:pPr algn="just">
              <a:lnSpc>
                <a:spcPct val="150000"/>
              </a:lnSpc>
            </a:pPr>
            <a:r>
              <a:rPr lang="en-US" dirty="0" smtClean="0"/>
              <a:t>Formulate Hypotheses with </a:t>
            </a:r>
            <a:r>
              <a:rPr lang="en-US" dirty="0" smtClean="0"/>
              <a:t>evidences/references </a:t>
            </a:r>
            <a:r>
              <a:rPr lang="en-US" b="1" dirty="0" smtClean="0">
                <a:solidFill>
                  <a:srgbClr val="C00000"/>
                </a:solidFill>
              </a:rPr>
              <a:t>(Hypotheses must be formulate in the Literature Review Chapter)</a:t>
            </a:r>
            <a:endParaRPr lang="en-US" b="1" dirty="0" smtClean="0">
              <a:solidFill>
                <a:srgbClr val="C00000"/>
              </a:solidFill>
            </a:endParaRPr>
          </a:p>
          <a:p>
            <a:pPr marL="0" indent="0" algn="just">
              <a:lnSpc>
                <a:spcPct val="150000"/>
              </a:lnSpc>
              <a:buNone/>
            </a:pPr>
            <a:endParaRPr lang="en-US" dirty="0"/>
          </a:p>
          <a:p>
            <a:pPr marL="0" lvl="0" indent="0" algn="just">
              <a:lnSpc>
                <a:spcPct val="150000"/>
              </a:lnSpc>
              <a:buNone/>
            </a:pPr>
            <a:endParaRPr lang="en-US" sz="2400" dirty="0" smtClean="0"/>
          </a:p>
        </p:txBody>
      </p:sp>
    </p:spTree>
    <p:extLst>
      <p:ext uri="{BB962C8B-B14F-4D97-AF65-F5344CB8AC3E}">
        <p14:creationId xmlns:p14="http://schemas.microsoft.com/office/powerpoint/2010/main" val="3773952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396241"/>
            <a:ext cx="11299159" cy="5684520"/>
          </a:xfrm>
        </p:spPr>
        <p:txBody>
          <a:bodyPr>
            <a:normAutofit/>
          </a:bodyPr>
          <a:lstStyle/>
          <a:p>
            <a:pPr marL="0" indent="0" algn="just">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sz="2400"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endParaRPr lang="en-GB" b="1" dirty="0">
              <a:solidFill>
                <a:srgbClr val="0070C0"/>
              </a:solidFill>
            </a:endParaRPr>
          </a:p>
          <a:p>
            <a:pPr marL="0" indent="0" algn="ctr">
              <a:lnSpc>
                <a:spcPct val="150000"/>
              </a:lnSpc>
              <a:spcBef>
                <a:spcPct val="0"/>
              </a:spcBef>
              <a:buNone/>
            </a:pPr>
            <a:r>
              <a:rPr lang="en-GB" b="1" dirty="0">
                <a:solidFill>
                  <a:srgbClr val="0070C0"/>
                </a:solidFill>
              </a:rPr>
              <a:t>…End… </a:t>
            </a:r>
          </a:p>
        </p:txBody>
      </p:sp>
      <p:pic>
        <p:nvPicPr>
          <p:cNvPr id="3" name="Picture 2">
            <a:extLst>
              <a:ext uri="{FF2B5EF4-FFF2-40B4-BE49-F238E27FC236}">
                <a16:creationId xmlns:a16="http://schemas.microsoft.com/office/drawing/2014/main" id="{98393AF3-A129-4A7E-96B5-B9F605D76B24}"/>
              </a:ext>
            </a:extLst>
          </p:cNvPr>
          <p:cNvPicPr>
            <a:picLocks noChangeAspect="1"/>
          </p:cNvPicPr>
          <p:nvPr/>
        </p:nvPicPr>
        <p:blipFill>
          <a:blip r:embed="rId3"/>
          <a:stretch>
            <a:fillRect/>
          </a:stretch>
        </p:blipFill>
        <p:spPr>
          <a:xfrm>
            <a:off x="2741295" y="661035"/>
            <a:ext cx="6191250" cy="4124325"/>
          </a:xfrm>
          <a:prstGeom prst="rect">
            <a:avLst/>
          </a:prstGeom>
        </p:spPr>
      </p:pic>
    </p:spTree>
    <p:extLst>
      <p:ext uri="{BB962C8B-B14F-4D97-AF65-F5344CB8AC3E}">
        <p14:creationId xmlns:p14="http://schemas.microsoft.com/office/powerpoint/2010/main" val="2553044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a:extLst>
              <a:ext uri="{FF2B5EF4-FFF2-40B4-BE49-F238E27FC236}">
                <a16:creationId xmlns:a16="http://schemas.microsoft.com/office/drawing/2014/main" id="{5A6AD0CB-8892-4036-AD74-D4FCEAA47637}"/>
              </a:ext>
            </a:extLst>
          </p:cNvPr>
          <p:cNvSpPr>
            <a:spLocks noGrp="1"/>
          </p:cNvSpPr>
          <p:nvPr>
            <p:ph idx="1"/>
          </p:nvPr>
        </p:nvSpPr>
        <p:spPr>
          <a:xfrm>
            <a:off x="838199" y="1515860"/>
            <a:ext cx="10515599" cy="4530980"/>
          </a:xfrm>
        </p:spPr>
        <p:txBody>
          <a:bodyPr>
            <a:normAutofit lnSpcReduction="10000"/>
          </a:bodyPr>
          <a:lstStyle/>
          <a:p>
            <a:pPr marL="457200" indent="-457200">
              <a:lnSpc>
                <a:spcPct val="150000"/>
              </a:lnSpc>
              <a:buFont typeface="+mj-lt"/>
              <a:buAutoNum type="arabicPeriod"/>
            </a:pPr>
            <a:r>
              <a:rPr lang="en-GB" altLang="en-US" dirty="0" smtClean="0"/>
              <a:t>Understood what </a:t>
            </a:r>
            <a:r>
              <a:rPr lang="en-GB" altLang="en-US" dirty="0"/>
              <a:t>a </a:t>
            </a:r>
            <a:r>
              <a:rPr lang="en-GB" altLang="en-US" dirty="0" smtClean="0"/>
              <a:t>research </a:t>
            </a:r>
            <a:r>
              <a:rPr lang="en-GB" altLang="en-US" dirty="0"/>
              <a:t>is;</a:t>
            </a:r>
          </a:p>
          <a:p>
            <a:pPr marL="457200" indent="-457200">
              <a:lnSpc>
                <a:spcPct val="150000"/>
              </a:lnSpc>
              <a:buFont typeface="+mj-lt"/>
              <a:buAutoNum type="arabicPeriod"/>
            </a:pPr>
            <a:r>
              <a:rPr lang="en-GB" altLang="en-US" dirty="0" smtClean="0"/>
              <a:t>Understood types of research; </a:t>
            </a:r>
            <a:endParaRPr lang="en-GB" altLang="en-US" dirty="0"/>
          </a:p>
          <a:p>
            <a:pPr marL="457200" lvl="0" indent="-457200">
              <a:lnSpc>
                <a:spcPct val="150000"/>
              </a:lnSpc>
              <a:buFont typeface="+mj-lt"/>
              <a:buAutoNum type="arabicPeriod"/>
            </a:pPr>
            <a:r>
              <a:rPr lang="en-GB" altLang="en-US" dirty="0" smtClean="0"/>
              <a:t>Understood a</a:t>
            </a:r>
            <a:r>
              <a:rPr lang="en-GB" dirty="0" smtClean="0"/>
              <a:t>ttributes </a:t>
            </a:r>
            <a:r>
              <a:rPr lang="en-GB" dirty="0"/>
              <a:t>of a Good Research </a:t>
            </a:r>
            <a:r>
              <a:rPr lang="en-GB" dirty="0" smtClean="0"/>
              <a:t>Topic;</a:t>
            </a:r>
            <a:endParaRPr lang="en-US" dirty="0"/>
          </a:p>
          <a:p>
            <a:pPr marL="457200" indent="-457200">
              <a:lnSpc>
                <a:spcPct val="150000"/>
              </a:lnSpc>
              <a:buFont typeface="+mj-lt"/>
              <a:buAutoNum type="arabicPeriod"/>
            </a:pPr>
            <a:r>
              <a:rPr lang="en-GB" altLang="en-US" dirty="0" smtClean="0"/>
              <a:t>Understood how to formulate a research problem statement;</a:t>
            </a:r>
            <a:endParaRPr lang="en-GB" altLang="en-US" dirty="0"/>
          </a:p>
          <a:p>
            <a:pPr marL="457200" indent="-457200">
              <a:lnSpc>
                <a:spcPct val="150000"/>
              </a:lnSpc>
              <a:buFont typeface="+mj-lt"/>
              <a:buAutoNum type="arabicPeriod"/>
            </a:pPr>
            <a:r>
              <a:rPr lang="en-GB" altLang="en-US" dirty="0" smtClean="0"/>
              <a:t>Understood how  to formulate research objectives;</a:t>
            </a:r>
          </a:p>
          <a:p>
            <a:pPr marL="457200" indent="-457200">
              <a:lnSpc>
                <a:spcPct val="150000"/>
              </a:lnSpc>
              <a:buFont typeface="+mj-lt"/>
              <a:buAutoNum type="arabicPeriod"/>
            </a:pPr>
            <a:r>
              <a:rPr lang="en-GB" altLang="en-US" dirty="0" smtClean="0"/>
              <a:t>Understood how to formulate research questions.</a:t>
            </a:r>
            <a:endParaRPr lang="en-GB" altLang="en-US" dirty="0"/>
          </a:p>
          <a:p>
            <a:endParaRPr lang="en-GB" altLang="en-US" dirty="0">
              <a:solidFill>
                <a:srgbClr val="C00000"/>
              </a:solidFill>
            </a:endParaRPr>
          </a:p>
          <a:p>
            <a:endParaRPr lang="en-ZA" altLang="en-US" sz="1800" dirty="0"/>
          </a:p>
          <a:p>
            <a:endParaRPr lang="en-ZA" altLang="en-US" sz="1800" dirty="0"/>
          </a:p>
          <a:p>
            <a:pPr eaLnBrk="1" hangingPunct="1">
              <a:buFont typeface="Wingdings" panose="05000000000000000000" pitchFamily="2" charset="2"/>
              <a:buNone/>
            </a:pPr>
            <a:endParaRPr lang="en-ZA" altLang="en-US" sz="1800" dirty="0"/>
          </a:p>
          <a:p>
            <a:pPr eaLnBrk="1" hangingPunct="1"/>
            <a:endParaRPr lang="en-ZA" altLang="en-US" sz="1800" dirty="0"/>
          </a:p>
        </p:txBody>
      </p:sp>
      <p:sp>
        <p:nvSpPr>
          <p:cNvPr id="5" name="Title 1">
            <a:extLst>
              <a:ext uri="{FF2B5EF4-FFF2-40B4-BE49-F238E27FC236}">
                <a16:creationId xmlns:a16="http://schemas.microsoft.com/office/drawing/2014/main" id="{AD8BCE0B-E381-40E0-8E2D-A4A2788BD4A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altLang="en-US" sz="2800" b="1" dirty="0" smtClean="0">
                <a:solidFill>
                  <a:srgbClr val="0070C0"/>
                </a:solidFill>
                <a:latin typeface="+mn-lt"/>
                <a:ea typeface="+mn-ea"/>
                <a:cs typeface="+mn-cs"/>
              </a:rPr>
              <a:t>LEARNING UNIT 1 - ASSESSMENT CRITERIA</a:t>
            </a:r>
            <a:endParaRPr lang="en-ZA" altLang="en-US" sz="2800" b="1" dirty="0">
              <a:solidFill>
                <a:srgbClr val="0070C0"/>
              </a:solidFill>
              <a:latin typeface="+mn-lt"/>
              <a:ea typeface="+mn-ea"/>
              <a:cs typeface="+mn-cs"/>
            </a:endParaRPr>
          </a:p>
        </p:txBody>
      </p:sp>
    </p:spTree>
    <p:extLst>
      <p:ext uri="{BB962C8B-B14F-4D97-AF65-F5344CB8AC3E}">
        <p14:creationId xmlns:p14="http://schemas.microsoft.com/office/powerpoint/2010/main" val="2580593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1</a:t>
            </a:r>
            <a:r>
              <a:rPr lang="en-ZA" altLang="en-US" sz="2800" b="1" dirty="0" smtClean="0">
                <a:solidFill>
                  <a:srgbClr val="0070C0"/>
                </a:solidFill>
                <a:latin typeface="+mn-lt"/>
                <a:ea typeface="+mn-ea"/>
                <a:cs typeface="+mn-cs"/>
              </a:rPr>
              <a:t>.   </a:t>
            </a:r>
            <a:r>
              <a:rPr lang="en-ZA" altLang="en-US" sz="2800" b="1" dirty="0">
                <a:solidFill>
                  <a:srgbClr val="0070C0"/>
                </a:solidFill>
                <a:latin typeface="+mn-lt"/>
                <a:ea typeface="+mn-ea"/>
                <a:cs typeface="+mn-cs"/>
              </a:rPr>
              <a:t>What is </a:t>
            </a:r>
            <a:r>
              <a:rPr lang="en-ZA" altLang="en-US" sz="2800" b="1" dirty="0" smtClean="0">
                <a:solidFill>
                  <a:srgbClr val="0070C0"/>
                </a:solidFill>
                <a:latin typeface="+mn-lt"/>
                <a:ea typeface="+mn-ea"/>
                <a:cs typeface="+mn-cs"/>
              </a:rPr>
              <a:t>a Research?</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rmAutofit fontScale="85000" lnSpcReduction="10000"/>
          </a:bodyPr>
          <a:lstStyle/>
          <a:p>
            <a:pPr algn="just">
              <a:lnSpc>
                <a:spcPct val="170000"/>
              </a:lnSpc>
              <a:spcBef>
                <a:spcPct val="0"/>
              </a:spcBef>
            </a:pPr>
            <a:r>
              <a:rPr lang="en-GB" sz="3800" dirty="0" smtClean="0"/>
              <a:t>The challenges of society, industries are difficult to solve, as there are no sources or authorities that can provide us with a solution, especially when changes are happening very fast.</a:t>
            </a:r>
          </a:p>
          <a:p>
            <a:pPr algn="just">
              <a:lnSpc>
                <a:spcPct val="170000"/>
              </a:lnSpc>
              <a:spcBef>
                <a:spcPct val="0"/>
              </a:spcBef>
            </a:pPr>
            <a:r>
              <a:rPr lang="en-GB" sz="3800" dirty="0" smtClean="0"/>
              <a:t>In all aspects of life: </a:t>
            </a:r>
            <a:r>
              <a:rPr lang="en-GB" sz="3800" dirty="0" smtClean="0">
                <a:solidFill>
                  <a:srgbClr val="C00000"/>
                </a:solidFill>
              </a:rPr>
              <a:t>social, economic, educational, political and business </a:t>
            </a:r>
            <a:r>
              <a:rPr lang="en-GB" sz="3800" dirty="0" err="1" smtClean="0">
                <a:solidFill>
                  <a:srgbClr val="C00000"/>
                </a:solidFill>
              </a:rPr>
              <a:t>etc</a:t>
            </a:r>
            <a:r>
              <a:rPr lang="en-GB" sz="3800" dirty="0" smtClean="0">
                <a:solidFill>
                  <a:srgbClr val="C00000"/>
                </a:solidFill>
              </a:rPr>
              <a:t>,</a:t>
            </a:r>
            <a:r>
              <a:rPr lang="en-GB" sz="3800" dirty="0" smtClean="0"/>
              <a:t> there is increasing emphasis upon research which is </a:t>
            </a:r>
            <a:r>
              <a:rPr lang="en-GB" sz="3800" dirty="0" smtClean="0">
                <a:solidFill>
                  <a:srgbClr val="C00000"/>
                </a:solidFill>
              </a:rPr>
              <a:t>necessary to solve problems or understand a phenomena.</a:t>
            </a:r>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1</a:t>
            </a:r>
            <a:r>
              <a:rPr lang="en-ZA" altLang="en-US" sz="2800" b="1" dirty="0" smtClean="0">
                <a:solidFill>
                  <a:srgbClr val="0070C0"/>
                </a:solidFill>
                <a:latin typeface="+mn-lt"/>
                <a:ea typeface="+mn-ea"/>
                <a:cs typeface="+mn-cs"/>
              </a:rPr>
              <a:t>.   </a:t>
            </a:r>
            <a:r>
              <a:rPr lang="en-ZA" altLang="en-US" sz="2800" b="1" dirty="0">
                <a:solidFill>
                  <a:srgbClr val="0070C0"/>
                </a:solidFill>
                <a:latin typeface="+mn-lt"/>
                <a:ea typeface="+mn-ea"/>
                <a:cs typeface="+mn-cs"/>
              </a:rPr>
              <a:t>What is </a:t>
            </a:r>
            <a:r>
              <a:rPr lang="en-ZA" altLang="en-US" sz="2800" b="1" dirty="0" smtClean="0">
                <a:solidFill>
                  <a:srgbClr val="0070C0"/>
                </a:solidFill>
                <a:latin typeface="+mn-lt"/>
                <a:ea typeface="+mn-ea"/>
                <a:cs typeface="+mn-cs"/>
              </a:rPr>
              <a:t>a Research?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rmAutofit fontScale="62500" lnSpcReduction="20000"/>
          </a:bodyPr>
          <a:lstStyle/>
          <a:p>
            <a:pPr algn="just">
              <a:lnSpc>
                <a:spcPct val="170000"/>
              </a:lnSpc>
              <a:spcBef>
                <a:spcPct val="0"/>
              </a:spcBef>
            </a:pPr>
            <a:r>
              <a:rPr lang="en-US" sz="3800" b="1" dirty="0"/>
              <a:t>R-</a:t>
            </a:r>
            <a:r>
              <a:rPr lang="en-US" sz="3800" dirty="0"/>
              <a:t> Stands for a Rational way of </a:t>
            </a:r>
            <a:r>
              <a:rPr lang="en-US" sz="3800" dirty="0" smtClean="0"/>
              <a:t>thinking (Reliable)</a:t>
            </a:r>
            <a:endParaRPr lang="en-US" sz="3800" dirty="0"/>
          </a:p>
          <a:p>
            <a:pPr algn="just">
              <a:lnSpc>
                <a:spcPct val="170000"/>
              </a:lnSpc>
              <a:spcBef>
                <a:spcPct val="0"/>
              </a:spcBef>
            </a:pPr>
            <a:r>
              <a:rPr lang="en-US" sz="3800" b="1" dirty="0"/>
              <a:t>E-</a:t>
            </a:r>
            <a:r>
              <a:rPr lang="en-US" sz="3800" dirty="0"/>
              <a:t> Stands for Expert and Exhaustive </a:t>
            </a:r>
            <a:r>
              <a:rPr lang="en-US" sz="3800" dirty="0" smtClean="0"/>
              <a:t>Treatment</a:t>
            </a:r>
            <a:endParaRPr lang="en-US" sz="3800" dirty="0"/>
          </a:p>
          <a:p>
            <a:pPr algn="just">
              <a:lnSpc>
                <a:spcPct val="170000"/>
              </a:lnSpc>
              <a:spcBef>
                <a:spcPct val="0"/>
              </a:spcBef>
            </a:pPr>
            <a:r>
              <a:rPr lang="en-US" sz="3800" b="1" dirty="0"/>
              <a:t>S-</a:t>
            </a:r>
            <a:r>
              <a:rPr lang="en-US" sz="3800" dirty="0"/>
              <a:t> Stands for Search for Solution with scientific approach</a:t>
            </a:r>
          </a:p>
          <a:p>
            <a:pPr algn="just">
              <a:lnSpc>
                <a:spcPct val="170000"/>
              </a:lnSpc>
              <a:spcBef>
                <a:spcPct val="0"/>
              </a:spcBef>
            </a:pPr>
            <a:r>
              <a:rPr lang="en-US" sz="3800" b="1" dirty="0"/>
              <a:t>E- </a:t>
            </a:r>
            <a:r>
              <a:rPr lang="en-US" sz="3800" dirty="0"/>
              <a:t>Stands for Exactness</a:t>
            </a:r>
          </a:p>
          <a:p>
            <a:pPr algn="just">
              <a:lnSpc>
                <a:spcPct val="170000"/>
              </a:lnSpc>
              <a:spcBef>
                <a:spcPct val="0"/>
              </a:spcBef>
            </a:pPr>
            <a:r>
              <a:rPr lang="en-US" sz="3800" b="1" dirty="0"/>
              <a:t>A- </a:t>
            </a:r>
            <a:r>
              <a:rPr lang="en-US" sz="3800" dirty="0"/>
              <a:t>Stands for Analytical Analysis of adequate data</a:t>
            </a:r>
          </a:p>
          <a:p>
            <a:pPr algn="just">
              <a:lnSpc>
                <a:spcPct val="170000"/>
              </a:lnSpc>
              <a:spcBef>
                <a:spcPct val="0"/>
              </a:spcBef>
            </a:pPr>
            <a:r>
              <a:rPr lang="en-US" sz="3800" b="1" dirty="0"/>
              <a:t>R-</a:t>
            </a:r>
            <a:r>
              <a:rPr lang="en-US" sz="3800" dirty="0"/>
              <a:t> Stands for Relationship of Facts</a:t>
            </a:r>
          </a:p>
          <a:p>
            <a:pPr algn="just">
              <a:lnSpc>
                <a:spcPct val="170000"/>
              </a:lnSpc>
              <a:spcBef>
                <a:spcPct val="0"/>
              </a:spcBef>
            </a:pPr>
            <a:r>
              <a:rPr lang="en-US" sz="3800" b="1" dirty="0"/>
              <a:t>C-</a:t>
            </a:r>
            <a:r>
              <a:rPr lang="en-US" sz="3800" dirty="0"/>
              <a:t> Stands for Careful planning, Recording, Observation, Constructive attitude, condensed and compactly stated generalizations</a:t>
            </a:r>
          </a:p>
          <a:p>
            <a:pPr algn="just">
              <a:lnSpc>
                <a:spcPct val="170000"/>
              </a:lnSpc>
              <a:spcBef>
                <a:spcPct val="0"/>
              </a:spcBef>
            </a:pPr>
            <a:r>
              <a:rPr lang="en-US" sz="3800" b="1" dirty="0"/>
              <a:t>H- </a:t>
            </a:r>
            <a:r>
              <a:rPr lang="en-US" sz="3800" dirty="0"/>
              <a:t>Stands for honesty and hard work in all aspects of the treatment of </a:t>
            </a:r>
            <a:r>
              <a:rPr lang="en-US" sz="3800" dirty="0" smtClean="0"/>
              <a:t>data</a:t>
            </a:r>
            <a:r>
              <a:rPr lang="en-US" sz="3800" dirty="0"/>
              <a:t>.</a:t>
            </a: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3373609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1</a:t>
            </a:r>
            <a:r>
              <a:rPr lang="en-ZA" altLang="en-US" sz="2800" b="1" dirty="0" smtClean="0">
                <a:solidFill>
                  <a:srgbClr val="0070C0"/>
                </a:solidFill>
                <a:latin typeface="+mn-lt"/>
                <a:ea typeface="+mn-ea"/>
                <a:cs typeface="+mn-cs"/>
              </a:rPr>
              <a:t>.   </a:t>
            </a:r>
            <a:r>
              <a:rPr lang="en-ZA" altLang="en-US" sz="2800" b="1" dirty="0">
                <a:solidFill>
                  <a:srgbClr val="0070C0"/>
                </a:solidFill>
                <a:latin typeface="+mn-lt"/>
                <a:ea typeface="+mn-ea"/>
                <a:cs typeface="+mn-cs"/>
              </a:rPr>
              <a:t>What is </a:t>
            </a:r>
            <a:r>
              <a:rPr lang="en-ZA" altLang="en-US" sz="2800" b="1" dirty="0" smtClean="0">
                <a:solidFill>
                  <a:srgbClr val="0070C0"/>
                </a:solidFill>
                <a:latin typeface="+mn-lt"/>
                <a:ea typeface="+mn-ea"/>
                <a:cs typeface="+mn-cs"/>
              </a:rPr>
              <a:t>a Research?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rmAutofit fontScale="77500" lnSpcReduction="20000"/>
          </a:bodyPr>
          <a:lstStyle/>
          <a:p>
            <a:pPr algn="just">
              <a:lnSpc>
                <a:spcPct val="170000"/>
              </a:lnSpc>
              <a:spcBef>
                <a:spcPct val="0"/>
              </a:spcBef>
            </a:pPr>
            <a:r>
              <a:rPr lang="en-GB" sz="3200" dirty="0" smtClean="0"/>
              <a:t>The term ‘research’ comes from the French word </a:t>
            </a:r>
            <a:r>
              <a:rPr lang="en-GB" sz="3200" dirty="0" smtClean="0">
                <a:solidFill>
                  <a:srgbClr val="C00000"/>
                </a:solidFill>
              </a:rPr>
              <a:t>‘recherché’ that means survey.</a:t>
            </a:r>
          </a:p>
          <a:p>
            <a:pPr algn="just">
              <a:lnSpc>
                <a:spcPct val="170000"/>
              </a:lnSpc>
              <a:spcBef>
                <a:spcPct val="0"/>
              </a:spcBef>
            </a:pPr>
            <a:r>
              <a:rPr lang="en-GB" sz="3200" dirty="0" smtClean="0"/>
              <a:t>Research is something that people undertake in order to find out things in a systematic way, thereby </a:t>
            </a:r>
            <a:r>
              <a:rPr lang="en-GB" sz="3200" dirty="0" smtClean="0">
                <a:solidFill>
                  <a:srgbClr val="C00000"/>
                </a:solidFill>
              </a:rPr>
              <a:t>increasing their knowledge </a:t>
            </a:r>
            <a:r>
              <a:rPr lang="en-GB" sz="3200" dirty="0" smtClean="0"/>
              <a:t>(Saunders et al, 2012).</a:t>
            </a:r>
          </a:p>
          <a:p>
            <a:pPr algn="just">
              <a:lnSpc>
                <a:spcPct val="170000"/>
              </a:lnSpc>
              <a:spcBef>
                <a:spcPct val="0"/>
              </a:spcBef>
            </a:pPr>
            <a:r>
              <a:rPr lang="en-GB" sz="3200" dirty="0" smtClean="0"/>
              <a:t>Research is a careful inquiry or examination  to discover new information  or relationships and to expand and to verify </a:t>
            </a:r>
            <a:r>
              <a:rPr lang="en-GB" sz="3200" dirty="0" smtClean="0">
                <a:solidFill>
                  <a:srgbClr val="C00000"/>
                </a:solidFill>
              </a:rPr>
              <a:t>existing knowledge </a:t>
            </a:r>
            <a:r>
              <a:rPr lang="en-GB" sz="3200" dirty="0" smtClean="0"/>
              <a:t>(</a:t>
            </a:r>
            <a:r>
              <a:rPr lang="en-GB" sz="3200" dirty="0" err="1" smtClean="0"/>
              <a:t>Bryman</a:t>
            </a:r>
            <a:r>
              <a:rPr lang="en-GB" sz="3200" dirty="0" smtClean="0"/>
              <a:t> &amp; Bell, 2015).</a:t>
            </a:r>
          </a:p>
          <a:p>
            <a:pPr algn="just">
              <a:lnSpc>
                <a:spcPct val="170000"/>
              </a:lnSpc>
              <a:spcBef>
                <a:spcPct val="0"/>
              </a:spcBef>
            </a:pPr>
            <a:r>
              <a:rPr lang="en-GB" sz="3200" dirty="0" smtClean="0"/>
              <a:t>Research is </a:t>
            </a:r>
            <a:r>
              <a:rPr lang="en-GB" sz="3200" dirty="0" smtClean="0">
                <a:solidFill>
                  <a:srgbClr val="C00000"/>
                </a:solidFill>
              </a:rPr>
              <a:t>the manipulation of things, concepts or symbols and it has the purpose of generalizing, extending, correcting or verifying knowledge </a:t>
            </a:r>
            <a:r>
              <a:rPr lang="en-GB" sz="3200" dirty="0" smtClean="0"/>
              <a:t>whether that knowledge aids in the construction of a theory or in the practice of an art.</a:t>
            </a:r>
          </a:p>
          <a:p>
            <a:pPr marL="0" indent="0" algn="just">
              <a:lnSpc>
                <a:spcPct val="170000"/>
              </a:lnSpc>
              <a:spcBef>
                <a:spcPct val="0"/>
              </a:spcBef>
              <a:buNone/>
            </a:pPr>
            <a:endParaRPr lang="en-GB" sz="3200" dirty="0" smtClean="0"/>
          </a:p>
          <a:p>
            <a:pPr algn="just">
              <a:lnSpc>
                <a:spcPct val="170000"/>
              </a:lnSpc>
              <a:spcBef>
                <a:spcPct val="0"/>
              </a:spcBef>
            </a:pPr>
            <a:endParaRPr lang="en-GB" sz="3200" dirty="0" smtClean="0">
              <a:solidFill>
                <a:srgbClr val="C00000"/>
              </a:solidFill>
            </a:endParaRPr>
          </a:p>
          <a:p>
            <a:pPr algn="just">
              <a:lnSpc>
                <a:spcPct val="170000"/>
              </a:lnSpc>
              <a:spcBef>
                <a:spcPct val="0"/>
              </a:spcBef>
            </a:pPr>
            <a:endParaRPr lang="en-GB" sz="3800" dirty="0" smtClean="0">
              <a:solidFill>
                <a:srgbClr val="C00000"/>
              </a:solidFill>
            </a:endParaRPr>
          </a:p>
          <a:p>
            <a:pPr algn="just">
              <a:lnSpc>
                <a:spcPct val="170000"/>
              </a:lnSpc>
              <a:spcBef>
                <a:spcPct val="0"/>
              </a:spcBef>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3213398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a:solidFill>
                  <a:srgbClr val="0070C0"/>
                </a:solidFill>
                <a:latin typeface="+mn-lt"/>
                <a:ea typeface="+mn-ea"/>
                <a:cs typeface="+mn-cs"/>
              </a:rPr>
              <a:t>1</a:t>
            </a:r>
            <a:r>
              <a:rPr lang="en-ZA" altLang="en-US" sz="2800" b="1" dirty="0" smtClean="0">
                <a:solidFill>
                  <a:srgbClr val="0070C0"/>
                </a:solidFill>
                <a:latin typeface="+mn-lt"/>
                <a:ea typeface="+mn-ea"/>
                <a:cs typeface="+mn-cs"/>
              </a:rPr>
              <a:t>.   </a:t>
            </a:r>
            <a:r>
              <a:rPr lang="en-ZA" altLang="en-US" sz="2800" b="1" dirty="0">
                <a:solidFill>
                  <a:srgbClr val="0070C0"/>
                </a:solidFill>
                <a:latin typeface="+mn-lt"/>
                <a:ea typeface="+mn-ea"/>
                <a:cs typeface="+mn-cs"/>
              </a:rPr>
              <a:t>What is </a:t>
            </a:r>
            <a:r>
              <a:rPr lang="en-ZA" altLang="en-US" sz="2800" b="1" dirty="0" smtClean="0">
                <a:solidFill>
                  <a:srgbClr val="0070C0"/>
                </a:solidFill>
                <a:latin typeface="+mn-lt"/>
                <a:ea typeface="+mn-ea"/>
                <a:cs typeface="+mn-cs"/>
              </a:rPr>
              <a:t>a Research? …</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rmAutofit fontScale="92500"/>
          </a:bodyPr>
          <a:lstStyle/>
          <a:p>
            <a:pPr algn="just">
              <a:lnSpc>
                <a:spcPct val="170000"/>
              </a:lnSpc>
              <a:spcBef>
                <a:spcPct val="0"/>
              </a:spcBef>
            </a:pPr>
            <a:r>
              <a:rPr lang="en-GB" sz="3400" dirty="0" smtClean="0"/>
              <a:t>Scientific research is the systematic and refined use of specialized tools and procedures to obtain a more adequate solution to a problem than would be possible by less discrimination means. </a:t>
            </a:r>
          </a:p>
          <a:p>
            <a:pPr algn="just">
              <a:lnSpc>
                <a:spcPct val="170000"/>
              </a:lnSpc>
              <a:spcBef>
                <a:spcPct val="0"/>
              </a:spcBef>
            </a:pPr>
            <a:r>
              <a:rPr lang="en-GB" sz="3400" dirty="0" smtClean="0"/>
              <a:t>Scientific research </a:t>
            </a:r>
            <a:r>
              <a:rPr lang="en-GB" sz="3400" dirty="0" smtClean="0">
                <a:solidFill>
                  <a:srgbClr val="C00000"/>
                </a:solidFill>
              </a:rPr>
              <a:t>starts with a problem, collects facts, which are critically analysed and reaches decisions based on actual evidence</a:t>
            </a:r>
            <a:r>
              <a:rPr lang="en-GB" sz="3400" dirty="0" smtClean="0"/>
              <a:t>. It may involve experimentation, tentative hypotheses. </a:t>
            </a:r>
          </a:p>
          <a:p>
            <a:pPr algn="just">
              <a:lnSpc>
                <a:spcPct val="170000"/>
              </a:lnSpc>
              <a:spcBef>
                <a:spcPct val="0"/>
              </a:spcBef>
            </a:pPr>
            <a:endParaRPr lang="en-GB" sz="3400" dirty="0" smtClean="0">
              <a:solidFill>
                <a:srgbClr val="C00000"/>
              </a:solidFill>
            </a:endParaRPr>
          </a:p>
          <a:p>
            <a:pPr algn="just">
              <a:lnSpc>
                <a:spcPct val="170000"/>
              </a:lnSpc>
              <a:spcBef>
                <a:spcPct val="0"/>
              </a:spcBef>
            </a:pPr>
            <a:endParaRPr lang="en-GB" sz="3800" dirty="0" smtClean="0">
              <a:solidFill>
                <a:srgbClr val="C00000"/>
              </a:solidFill>
            </a:endParaRPr>
          </a:p>
          <a:p>
            <a:pPr algn="just">
              <a:lnSpc>
                <a:spcPct val="170000"/>
              </a:lnSpc>
              <a:spcBef>
                <a:spcPct val="0"/>
              </a:spcBef>
            </a:pPr>
            <a:endParaRPr lang="en-GB" sz="3800" dirty="0" smtClean="0"/>
          </a:p>
          <a:p>
            <a:pPr algn="just">
              <a:lnSpc>
                <a:spcPct val="170000"/>
              </a:lnSpc>
              <a:spcBef>
                <a:spcPct val="0"/>
              </a:spcBef>
            </a:pPr>
            <a:endParaRPr lang="en-GB" sz="3800" dirty="0" smtClean="0"/>
          </a:p>
          <a:p>
            <a:pPr marL="0" indent="0" algn="just">
              <a:lnSpc>
                <a:spcPct val="170000"/>
              </a:lnSpc>
              <a:spcBef>
                <a:spcPct val="0"/>
              </a:spcBef>
              <a:buNone/>
            </a:pPr>
            <a:endParaRPr lang="en-GB" sz="3800" dirty="0" smtClean="0"/>
          </a:p>
          <a:p>
            <a:pPr algn="just">
              <a:lnSpc>
                <a:spcPct val="170000"/>
              </a:lnSpc>
              <a:spcBef>
                <a:spcPct val="0"/>
              </a:spcBef>
            </a:pPr>
            <a:endParaRPr lang="en-GB" sz="3800" dirty="0" smtClean="0"/>
          </a:p>
          <a:p>
            <a:pPr algn="just">
              <a:lnSpc>
                <a:spcPct val="170000"/>
              </a:lnSpc>
              <a:spcBef>
                <a:spcPct val="0"/>
              </a:spcBef>
            </a:pPr>
            <a:endParaRPr lang="en-GB" sz="3800" dirty="0">
              <a:solidFill>
                <a:srgbClr val="C00000"/>
              </a:solidFill>
            </a:endParaRPr>
          </a:p>
          <a:p>
            <a:pPr marL="0" indent="0">
              <a:spcBef>
                <a:spcPct val="0"/>
              </a:spcBef>
              <a:buNone/>
            </a:pPr>
            <a:endParaRPr lang="en-GB" sz="3100" dirty="0">
              <a:solidFill>
                <a:srgbClr val="C00000"/>
              </a:solidFill>
            </a:endParaRPr>
          </a:p>
        </p:txBody>
      </p:sp>
    </p:spTree>
    <p:extLst>
      <p:ext uri="{BB962C8B-B14F-4D97-AF65-F5344CB8AC3E}">
        <p14:creationId xmlns:p14="http://schemas.microsoft.com/office/powerpoint/2010/main" val="72853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1D57C25-6C91-48A9-A122-CBF189C2B964}"/>
              </a:ext>
            </a:extLst>
          </p:cNvPr>
          <p:cNvSpPr>
            <a:spLocks noGrp="1"/>
          </p:cNvSpPr>
          <p:nvPr>
            <p:ph type="title"/>
          </p:nvPr>
        </p:nvSpPr>
        <p:spPr>
          <a:xfrm>
            <a:off x="359442" y="241505"/>
            <a:ext cx="8902545" cy="938366"/>
          </a:xfrm>
        </p:spPr>
        <p:txBody>
          <a:bodyPr/>
          <a:lstStyle/>
          <a:p>
            <a:pPr eaLnBrk="1" hangingPunct="1"/>
            <a:r>
              <a:rPr lang="en-ZA" altLang="en-US" sz="2800" b="1" dirty="0" smtClean="0">
                <a:solidFill>
                  <a:srgbClr val="0070C0"/>
                </a:solidFill>
                <a:latin typeface="+mn-lt"/>
                <a:ea typeface="+mn-ea"/>
                <a:cs typeface="+mn-cs"/>
              </a:rPr>
              <a:t>2.   Types of Research</a:t>
            </a:r>
            <a:endParaRPr lang="en-ZA" altLang="en-US" sz="2800" b="1" dirty="0">
              <a:solidFill>
                <a:srgbClr val="0070C0"/>
              </a:solidFill>
              <a:latin typeface="+mn-lt"/>
              <a:ea typeface="+mn-ea"/>
              <a:cs typeface="+mn-cs"/>
            </a:endParaRPr>
          </a:p>
        </p:txBody>
      </p:sp>
      <p:sp>
        <p:nvSpPr>
          <p:cNvPr id="6147" name="Content Placeholder 2">
            <a:extLst>
              <a:ext uri="{FF2B5EF4-FFF2-40B4-BE49-F238E27FC236}">
                <a16:creationId xmlns:a16="http://schemas.microsoft.com/office/drawing/2014/main" id="{FA052D80-0460-4462-A998-D2FAD49FADA8}"/>
              </a:ext>
            </a:extLst>
          </p:cNvPr>
          <p:cNvSpPr>
            <a:spLocks noGrp="1"/>
          </p:cNvSpPr>
          <p:nvPr>
            <p:ph idx="1"/>
          </p:nvPr>
        </p:nvSpPr>
        <p:spPr>
          <a:xfrm>
            <a:off x="359441" y="1179871"/>
            <a:ext cx="11473117" cy="5068529"/>
          </a:xfrm>
        </p:spPr>
        <p:txBody>
          <a:bodyPr>
            <a:noAutofit/>
          </a:bodyPr>
          <a:lstStyle/>
          <a:p>
            <a:pPr marL="0" indent="0" algn="just">
              <a:lnSpc>
                <a:spcPct val="150000"/>
              </a:lnSpc>
              <a:spcBef>
                <a:spcPct val="0"/>
              </a:spcBef>
              <a:buNone/>
            </a:pPr>
            <a:r>
              <a:rPr lang="en-US" b="1" dirty="0" smtClean="0">
                <a:solidFill>
                  <a:srgbClr val="C00000"/>
                </a:solidFill>
              </a:rPr>
              <a:t>1. Descriptive Research </a:t>
            </a:r>
          </a:p>
          <a:p>
            <a:pPr algn="just">
              <a:lnSpc>
                <a:spcPct val="150000"/>
              </a:lnSpc>
              <a:spcBef>
                <a:spcPct val="0"/>
              </a:spcBef>
            </a:pPr>
            <a:r>
              <a:rPr lang="en-US" b="1" dirty="0" smtClean="0"/>
              <a:t>Descriptive </a:t>
            </a:r>
            <a:r>
              <a:rPr lang="en-US" b="1" dirty="0"/>
              <a:t>research</a:t>
            </a:r>
            <a:r>
              <a:rPr lang="en-US" dirty="0"/>
              <a:t> includes surveys and fact-finding </a:t>
            </a:r>
            <a:r>
              <a:rPr lang="en-US" dirty="0" smtClean="0"/>
              <a:t>enquiries of </a:t>
            </a:r>
            <a:r>
              <a:rPr lang="en-US" dirty="0"/>
              <a:t>different kinds. The major purpose of descriptive research is description of the state </a:t>
            </a:r>
            <a:r>
              <a:rPr lang="en-US" dirty="0" smtClean="0"/>
              <a:t>of affairs </a:t>
            </a:r>
            <a:r>
              <a:rPr lang="en-US" dirty="0"/>
              <a:t>as it exists at present. </a:t>
            </a:r>
            <a:r>
              <a:rPr lang="en-US" dirty="0" smtClean="0"/>
              <a:t>The </a:t>
            </a:r>
            <a:r>
              <a:rPr lang="en-US" dirty="0"/>
              <a:t>main characteristic of this method is that the researcher has no control over the variables; </a:t>
            </a:r>
            <a:r>
              <a:rPr lang="en-US" dirty="0" smtClean="0"/>
              <a:t>he/she </a:t>
            </a:r>
            <a:r>
              <a:rPr lang="en-US" dirty="0"/>
              <a:t>can only report what has happened or what is happening. </a:t>
            </a:r>
            <a:endParaRPr lang="en-US" dirty="0" smtClean="0"/>
          </a:p>
          <a:p>
            <a:pPr algn="just">
              <a:lnSpc>
                <a:spcPct val="150000"/>
              </a:lnSpc>
              <a:spcBef>
                <a:spcPct val="0"/>
              </a:spcBef>
              <a:buFont typeface="Wingdings" panose="05000000000000000000" pitchFamily="2" charset="2"/>
              <a:buChar char="q"/>
            </a:pPr>
            <a:r>
              <a:rPr lang="en-US" dirty="0" smtClean="0"/>
              <a:t> For example: researcher </a:t>
            </a:r>
            <a:r>
              <a:rPr lang="en-US" dirty="0"/>
              <a:t>seeks to measure such items as, </a:t>
            </a:r>
            <a:r>
              <a:rPr lang="en-US" dirty="0" smtClean="0"/>
              <a:t>frequency </a:t>
            </a:r>
            <a:r>
              <a:rPr lang="en-US" dirty="0"/>
              <a:t>of shopping, </a:t>
            </a:r>
            <a:r>
              <a:rPr lang="en-US" dirty="0" smtClean="0"/>
              <a:t>	preferences </a:t>
            </a:r>
            <a:r>
              <a:rPr lang="en-US" dirty="0"/>
              <a:t>of </a:t>
            </a:r>
            <a:r>
              <a:rPr lang="en-US" dirty="0" smtClean="0"/>
              <a:t> people</a:t>
            </a:r>
            <a:r>
              <a:rPr lang="en-US" dirty="0"/>
              <a:t>, </a:t>
            </a:r>
            <a:r>
              <a:rPr lang="en-US" dirty="0" smtClean="0"/>
              <a:t>mean, standard deviation, or </a:t>
            </a:r>
            <a:r>
              <a:rPr lang="en-US" dirty="0"/>
              <a:t>similar data. </a:t>
            </a:r>
            <a:endParaRPr lang="en-US" dirty="0" smtClean="0"/>
          </a:p>
        </p:txBody>
      </p:sp>
    </p:spTree>
    <p:extLst>
      <p:ext uri="{BB962C8B-B14F-4D97-AF65-F5344CB8AC3E}">
        <p14:creationId xmlns:p14="http://schemas.microsoft.com/office/powerpoint/2010/main" val="30473882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1233</TotalTime>
  <Words>2725</Words>
  <Application>Microsoft Office PowerPoint</Application>
  <PresentationFormat>Widescreen</PresentationFormat>
  <Paragraphs>257</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Tahoma</vt:lpstr>
      <vt:lpstr>Wingdings</vt:lpstr>
      <vt:lpstr>Office Theme</vt:lpstr>
      <vt:lpstr>PowerPoint Presentation</vt:lpstr>
      <vt:lpstr>Read This Slowly by Jakewoodard</vt:lpstr>
      <vt:lpstr>LEARNING OUTCOMES </vt:lpstr>
      <vt:lpstr>PowerPoint Presentation</vt:lpstr>
      <vt:lpstr>1.   What is a Research?</vt:lpstr>
      <vt:lpstr>1.   What is a Research? …</vt:lpstr>
      <vt:lpstr>1.   What is a Research? …</vt:lpstr>
      <vt:lpstr>1.   What is a Research? …</vt:lpstr>
      <vt:lpstr>2.   Types of Research</vt:lpstr>
      <vt:lpstr>2.   Types of Research …</vt:lpstr>
      <vt:lpstr>2.   Types of Research …</vt:lpstr>
      <vt:lpstr>2.   Types of Research …</vt:lpstr>
      <vt:lpstr>2.   Types of Research …</vt:lpstr>
      <vt:lpstr>2.   Types of Research …</vt:lpstr>
      <vt:lpstr>3. Attributes of a Good Research Topic</vt:lpstr>
      <vt:lpstr>3. Attributes of a Good Research Topic …</vt:lpstr>
      <vt:lpstr>4. Attributes of a Good Research Topic …</vt:lpstr>
      <vt:lpstr>4. Attributes of a Good Research Topic …</vt:lpstr>
      <vt:lpstr>4. Attributes of a Good Research Topic …</vt:lpstr>
      <vt:lpstr>5. Research Problem</vt:lpstr>
      <vt:lpstr>5. Research Problem …</vt:lpstr>
      <vt:lpstr>5. Research Problem …</vt:lpstr>
      <vt:lpstr>5. Research Problem …</vt:lpstr>
      <vt:lpstr>5. Research Problem …</vt:lpstr>
      <vt:lpstr>5. Research Problem …</vt:lpstr>
      <vt:lpstr>5. Research Problem …</vt:lpstr>
      <vt:lpstr>5. Research Problem …</vt:lpstr>
      <vt:lpstr>5. Research Problem …</vt:lpstr>
      <vt:lpstr>6. Research  Objectives</vt:lpstr>
      <vt:lpstr>6. Research  Objectives …</vt:lpstr>
      <vt:lpstr>6. Research  Objectives …</vt:lpstr>
      <vt:lpstr>7. Research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Dr Elizabeth</dc:creator>
  <cp:lastModifiedBy>USER</cp:lastModifiedBy>
  <cp:revision>267</cp:revision>
  <dcterms:created xsi:type="dcterms:W3CDTF">2020-12-21T06:54:13Z</dcterms:created>
  <dcterms:modified xsi:type="dcterms:W3CDTF">2022-11-29T10:36:15Z</dcterms:modified>
</cp:coreProperties>
</file>