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18" r:id="rId3"/>
    <p:sldId id="383" r:id="rId4"/>
    <p:sldId id="405" r:id="rId5"/>
    <p:sldId id="356" r:id="rId6"/>
    <p:sldId id="407" r:id="rId7"/>
    <p:sldId id="406" r:id="rId8"/>
    <p:sldId id="384" r:id="rId9"/>
    <p:sldId id="391" r:id="rId10"/>
    <p:sldId id="385" r:id="rId11"/>
    <p:sldId id="386" r:id="rId12"/>
    <p:sldId id="388" r:id="rId13"/>
    <p:sldId id="387" r:id="rId14"/>
    <p:sldId id="389" r:id="rId15"/>
    <p:sldId id="392" r:id="rId16"/>
    <p:sldId id="398" r:id="rId17"/>
    <p:sldId id="393" r:id="rId18"/>
    <p:sldId id="394" r:id="rId19"/>
    <p:sldId id="395" r:id="rId20"/>
    <p:sldId id="396" r:id="rId21"/>
    <p:sldId id="397" r:id="rId22"/>
    <p:sldId id="400" r:id="rId23"/>
    <p:sldId id="399" r:id="rId24"/>
    <p:sldId id="401" r:id="rId25"/>
    <p:sldId id="403" r:id="rId26"/>
    <p:sldId id="402" r:id="rId27"/>
    <p:sldId id="404" r:id="rId28"/>
    <p:sldId id="34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660"/>
  </p:normalViewPr>
  <p:slideViewPr>
    <p:cSldViewPr snapToGrid="0">
      <p:cViewPr varScale="1">
        <p:scale>
          <a:sx n="54" d="100"/>
          <a:sy n="54" d="100"/>
        </p:scale>
        <p:origin x="65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8C21B-F673-44E7-B590-B51DE1E9859D}" type="datetimeFigureOut">
              <a:rPr lang="en-ZA" smtClean="0"/>
              <a:t>2022/11/30</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13697-D86D-4744-939F-21E8085D1442}" type="slidenum">
              <a:rPr lang="en-ZA" smtClean="0"/>
              <a:t>‹#›</a:t>
            </a:fld>
            <a:endParaRPr lang="en-ZA"/>
          </a:p>
        </p:txBody>
      </p:sp>
    </p:spTree>
    <p:extLst>
      <p:ext uri="{BB962C8B-B14F-4D97-AF65-F5344CB8AC3E}">
        <p14:creationId xmlns:p14="http://schemas.microsoft.com/office/powerpoint/2010/main" val="3347709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E605FE98-773F-4D4E-859B-A7E943FB2F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ECE9EBD9-E5C9-4353-B8CF-02EA9598A3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a:extLst>
              <a:ext uri="{FF2B5EF4-FFF2-40B4-BE49-F238E27FC236}">
                <a16:creationId xmlns:a16="http://schemas.microsoft.com/office/drawing/2014/main" id="{E44AE83E-67A6-4F6D-8FC7-6C3D909653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EFC907E-E037-471B-8A41-344AF34705B7}" type="slidenum">
              <a:rPr lang="en-US" altLang="en-US" sz="1200"/>
              <a:pPr/>
              <a:t>2</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11</a:t>
            </a:fld>
            <a:endParaRPr lang="en-US" altLang="en-US" sz="1200"/>
          </a:p>
        </p:txBody>
      </p:sp>
    </p:spTree>
    <p:extLst>
      <p:ext uri="{BB962C8B-B14F-4D97-AF65-F5344CB8AC3E}">
        <p14:creationId xmlns:p14="http://schemas.microsoft.com/office/powerpoint/2010/main" val="342508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12</a:t>
            </a:fld>
            <a:endParaRPr lang="en-US" altLang="en-US" sz="1200"/>
          </a:p>
        </p:txBody>
      </p:sp>
    </p:spTree>
    <p:extLst>
      <p:ext uri="{BB962C8B-B14F-4D97-AF65-F5344CB8AC3E}">
        <p14:creationId xmlns:p14="http://schemas.microsoft.com/office/powerpoint/2010/main" val="3230915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13</a:t>
            </a:fld>
            <a:endParaRPr lang="en-US" altLang="en-US" sz="1200"/>
          </a:p>
        </p:txBody>
      </p:sp>
    </p:spTree>
    <p:extLst>
      <p:ext uri="{BB962C8B-B14F-4D97-AF65-F5344CB8AC3E}">
        <p14:creationId xmlns:p14="http://schemas.microsoft.com/office/powerpoint/2010/main" val="1135629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14</a:t>
            </a:fld>
            <a:endParaRPr lang="en-US" altLang="en-US" sz="1200"/>
          </a:p>
        </p:txBody>
      </p:sp>
    </p:spTree>
    <p:extLst>
      <p:ext uri="{BB962C8B-B14F-4D97-AF65-F5344CB8AC3E}">
        <p14:creationId xmlns:p14="http://schemas.microsoft.com/office/powerpoint/2010/main" val="366874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15</a:t>
            </a:fld>
            <a:endParaRPr lang="en-US" altLang="en-US" sz="1200"/>
          </a:p>
        </p:txBody>
      </p:sp>
    </p:spTree>
    <p:extLst>
      <p:ext uri="{BB962C8B-B14F-4D97-AF65-F5344CB8AC3E}">
        <p14:creationId xmlns:p14="http://schemas.microsoft.com/office/powerpoint/2010/main" val="1714418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16</a:t>
            </a:fld>
            <a:endParaRPr lang="en-US" altLang="en-US" sz="1200"/>
          </a:p>
        </p:txBody>
      </p:sp>
    </p:spTree>
    <p:extLst>
      <p:ext uri="{BB962C8B-B14F-4D97-AF65-F5344CB8AC3E}">
        <p14:creationId xmlns:p14="http://schemas.microsoft.com/office/powerpoint/2010/main" val="508664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17</a:t>
            </a:fld>
            <a:endParaRPr lang="en-US" altLang="en-US" sz="1200"/>
          </a:p>
        </p:txBody>
      </p:sp>
    </p:spTree>
    <p:extLst>
      <p:ext uri="{BB962C8B-B14F-4D97-AF65-F5344CB8AC3E}">
        <p14:creationId xmlns:p14="http://schemas.microsoft.com/office/powerpoint/2010/main" val="980460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18</a:t>
            </a:fld>
            <a:endParaRPr lang="en-US" altLang="en-US" sz="1200"/>
          </a:p>
        </p:txBody>
      </p:sp>
    </p:spTree>
    <p:extLst>
      <p:ext uri="{BB962C8B-B14F-4D97-AF65-F5344CB8AC3E}">
        <p14:creationId xmlns:p14="http://schemas.microsoft.com/office/powerpoint/2010/main" val="461398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19</a:t>
            </a:fld>
            <a:endParaRPr lang="en-US" altLang="en-US" sz="1200"/>
          </a:p>
        </p:txBody>
      </p:sp>
    </p:spTree>
    <p:extLst>
      <p:ext uri="{BB962C8B-B14F-4D97-AF65-F5344CB8AC3E}">
        <p14:creationId xmlns:p14="http://schemas.microsoft.com/office/powerpoint/2010/main" val="1357057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20</a:t>
            </a:fld>
            <a:endParaRPr lang="en-US" altLang="en-US" sz="1200"/>
          </a:p>
        </p:txBody>
      </p:sp>
    </p:spTree>
    <p:extLst>
      <p:ext uri="{BB962C8B-B14F-4D97-AF65-F5344CB8AC3E}">
        <p14:creationId xmlns:p14="http://schemas.microsoft.com/office/powerpoint/2010/main" val="1570849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E605FE98-773F-4D4E-859B-A7E943FB2F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ECE9EBD9-E5C9-4353-B8CF-02EA9598A3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a:extLst>
              <a:ext uri="{FF2B5EF4-FFF2-40B4-BE49-F238E27FC236}">
                <a16:creationId xmlns:a16="http://schemas.microsoft.com/office/drawing/2014/main" id="{E44AE83E-67A6-4F6D-8FC7-6C3D909653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EFC907E-E037-471B-8A41-344AF34705B7}" type="slidenum">
              <a:rPr lang="en-US" altLang="en-US" sz="1200"/>
              <a:pPr/>
              <a:t>3</a:t>
            </a:fld>
            <a:endParaRPr lang="en-US" altLang="en-US" sz="1200"/>
          </a:p>
        </p:txBody>
      </p:sp>
    </p:spTree>
    <p:extLst>
      <p:ext uri="{BB962C8B-B14F-4D97-AF65-F5344CB8AC3E}">
        <p14:creationId xmlns:p14="http://schemas.microsoft.com/office/powerpoint/2010/main" val="3866252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21</a:t>
            </a:fld>
            <a:endParaRPr lang="en-US" altLang="en-US" sz="1200"/>
          </a:p>
        </p:txBody>
      </p:sp>
    </p:spTree>
    <p:extLst>
      <p:ext uri="{BB962C8B-B14F-4D97-AF65-F5344CB8AC3E}">
        <p14:creationId xmlns:p14="http://schemas.microsoft.com/office/powerpoint/2010/main" val="3495776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22</a:t>
            </a:fld>
            <a:endParaRPr lang="en-US" altLang="en-US" sz="1200"/>
          </a:p>
        </p:txBody>
      </p:sp>
    </p:spTree>
    <p:extLst>
      <p:ext uri="{BB962C8B-B14F-4D97-AF65-F5344CB8AC3E}">
        <p14:creationId xmlns:p14="http://schemas.microsoft.com/office/powerpoint/2010/main" val="1400482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23</a:t>
            </a:fld>
            <a:endParaRPr lang="en-US" altLang="en-US" sz="1200"/>
          </a:p>
        </p:txBody>
      </p:sp>
    </p:spTree>
    <p:extLst>
      <p:ext uri="{BB962C8B-B14F-4D97-AF65-F5344CB8AC3E}">
        <p14:creationId xmlns:p14="http://schemas.microsoft.com/office/powerpoint/2010/main" val="653565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24</a:t>
            </a:fld>
            <a:endParaRPr lang="en-US" altLang="en-US" sz="1200"/>
          </a:p>
        </p:txBody>
      </p:sp>
    </p:spTree>
    <p:extLst>
      <p:ext uri="{BB962C8B-B14F-4D97-AF65-F5344CB8AC3E}">
        <p14:creationId xmlns:p14="http://schemas.microsoft.com/office/powerpoint/2010/main" val="2890615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25</a:t>
            </a:fld>
            <a:endParaRPr lang="en-US" altLang="en-US" sz="1200"/>
          </a:p>
        </p:txBody>
      </p:sp>
    </p:spTree>
    <p:extLst>
      <p:ext uri="{BB962C8B-B14F-4D97-AF65-F5344CB8AC3E}">
        <p14:creationId xmlns:p14="http://schemas.microsoft.com/office/powerpoint/2010/main" val="24387978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26</a:t>
            </a:fld>
            <a:endParaRPr lang="en-US" altLang="en-US" sz="1200"/>
          </a:p>
        </p:txBody>
      </p:sp>
    </p:spTree>
    <p:extLst>
      <p:ext uri="{BB962C8B-B14F-4D97-AF65-F5344CB8AC3E}">
        <p14:creationId xmlns:p14="http://schemas.microsoft.com/office/powerpoint/2010/main" val="97605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27</a:t>
            </a:fld>
            <a:endParaRPr lang="en-US" altLang="en-US" sz="1200"/>
          </a:p>
        </p:txBody>
      </p:sp>
    </p:spTree>
    <p:extLst>
      <p:ext uri="{BB962C8B-B14F-4D97-AF65-F5344CB8AC3E}">
        <p14:creationId xmlns:p14="http://schemas.microsoft.com/office/powerpoint/2010/main" val="32945099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28</a:t>
            </a:fld>
            <a:endParaRPr lang="en-US" altLang="en-US" sz="1200"/>
          </a:p>
        </p:txBody>
      </p:sp>
    </p:spTree>
    <p:extLst>
      <p:ext uri="{BB962C8B-B14F-4D97-AF65-F5344CB8AC3E}">
        <p14:creationId xmlns:p14="http://schemas.microsoft.com/office/powerpoint/2010/main" val="202748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E605FE98-773F-4D4E-859B-A7E943FB2F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ECE9EBD9-E5C9-4353-B8CF-02EA9598A3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a:extLst>
              <a:ext uri="{FF2B5EF4-FFF2-40B4-BE49-F238E27FC236}">
                <a16:creationId xmlns:a16="http://schemas.microsoft.com/office/drawing/2014/main" id="{E44AE83E-67A6-4F6D-8FC7-6C3D909653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EFC907E-E037-471B-8A41-344AF34705B7}" type="slidenum">
              <a:rPr lang="en-US" altLang="en-US" sz="1200"/>
              <a:pPr/>
              <a:t>4</a:t>
            </a:fld>
            <a:endParaRPr lang="en-US" altLang="en-US" sz="1200"/>
          </a:p>
        </p:txBody>
      </p:sp>
    </p:spTree>
    <p:extLst>
      <p:ext uri="{BB962C8B-B14F-4D97-AF65-F5344CB8AC3E}">
        <p14:creationId xmlns:p14="http://schemas.microsoft.com/office/powerpoint/2010/main" val="1676488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5</a:t>
            </a:fld>
            <a:endParaRPr lang="en-US" altLang="en-US" sz="1200"/>
          </a:p>
        </p:txBody>
      </p:sp>
    </p:spTree>
    <p:extLst>
      <p:ext uri="{BB962C8B-B14F-4D97-AF65-F5344CB8AC3E}">
        <p14:creationId xmlns:p14="http://schemas.microsoft.com/office/powerpoint/2010/main" val="2074978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6</a:t>
            </a:fld>
            <a:endParaRPr lang="en-US" altLang="en-US" sz="1200"/>
          </a:p>
        </p:txBody>
      </p:sp>
    </p:spTree>
    <p:extLst>
      <p:ext uri="{BB962C8B-B14F-4D97-AF65-F5344CB8AC3E}">
        <p14:creationId xmlns:p14="http://schemas.microsoft.com/office/powerpoint/2010/main" val="1421020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7</a:t>
            </a:fld>
            <a:endParaRPr lang="en-US" altLang="en-US" sz="1200"/>
          </a:p>
        </p:txBody>
      </p:sp>
    </p:spTree>
    <p:extLst>
      <p:ext uri="{BB962C8B-B14F-4D97-AF65-F5344CB8AC3E}">
        <p14:creationId xmlns:p14="http://schemas.microsoft.com/office/powerpoint/2010/main" val="2164646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8</a:t>
            </a:fld>
            <a:endParaRPr lang="en-US" altLang="en-US" sz="1200"/>
          </a:p>
        </p:txBody>
      </p:sp>
    </p:spTree>
    <p:extLst>
      <p:ext uri="{BB962C8B-B14F-4D97-AF65-F5344CB8AC3E}">
        <p14:creationId xmlns:p14="http://schemas.microsoft.com/office/powerpoint/2010/main" val="2612873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9</a:t>
            </a:fld>
            <a:endParaRPr lang="en-US" altLang="en-US" sz="1200"/>
          </a:p>
        </p:txBody>
      </p:sp>
    </p:spTree>
    <p:extLst>
      <p:ext uri="{BB962C8B-B14F-4D97-AF65-F5344CB8AC3E}">
        <p14:creationId xmlns:p14="http://schemas.microsoft.com/office/powerpoint/2010/main" val="2153946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10</a:t>
            </a:fld>
            <a:endParaRPr lang="en-US" altLang="en-US" sz="1200"/>
          </a:p>
        </p:txBody>
      </p:sp>
    </p:spTree>
    <p:extLst>
      <p:ext uri="{BB962C8B-B14F-4D97-AF65-F5344CB8AC3E}">
        <p14:creationId xmlns:p14="http://schemas.microsoft.com/office/powerpoint/2010/main" val="1675104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9CE6-3A69-401E-9230-D30514A779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25EBAD08-22C4-4672-B4F0-6F6D086A4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C9428527-7734-4D74-9881-C92EF780137E}"/>
              </a:ext>
            </a:extLst>
          </p:cNvPr>
          <p:cNvSpPr>
            <a:spLocks noGrp="1"/>
          </p:cNvSpPr>
          <p:nvPr>
            <p:ph type="dt" sz="half" idx="10"/>
          </p:nvPr>
        </p:nvSpPr>
        <p:spPr/>
        <p:txBody>
          <a:bodyPr/>
          <a:lstStyle/>
          <a:p>
            <a:fld id="{0AE94414-238F-4CA9-8CDD-F66CD4ADEBDB}" type="datetimeFigureOut">
              <a:rPr lang="en-ZA" smtClean="0"/>
              <a:t>2022/11/30</a:t>
            </a:fld>
            <a:endParaRPr lang="en-ZA"/>
          </a:p>
        </p:txBody>
      </p:sp>
      <p:sp>
        <p:nvSpPr>
          <p:cNvPr id="5" name="Footer Placeholder 4">
            <a:extLst>
              <a:ext uri="{FF2B5EF4-FFF2-40B4-BE49-F238E27FC236}">
                <a16:creationId xmlns:a16="http://schemas.microsoft.com/office/drawing/2014/main" id="{8981B62E-30E7-4797-9A20-5C98E140691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899E01E-32B8-4C63-BB28-802EE4E9711E}"/>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283003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8110-E114-4A74-8830-C6859771465A}"/>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78B47E75-B49B-4CF2-8061-2DAF539AD9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E0569973-AA5A-4634-852E-B0088171F72C}"/>
              </a:ext>
            </a:extLst>
          </p:cNvPr>
          <p:cNvSpPr>
            <a:spLocks noGrp="1"/>
          </p:cNvSpPr>
          <p:nvPr>
            <p:ph type="dt" sz="half" idx="10"/>
          </p:nvPr>
        </p:nvSpPr>
        <p:spPr/>
        <p:txBody>
          <a:bodyPr/>
          <a:lstStyle/>
          <a:p>
            <a:fld id="{0AE94414-238F-4CA9-8CDD-F66CD4ADEBDB}" type="datetimeFigureOut">
              <a:rPr lang="en-ZA" smtClean="0"/>
              <a:t>2022/11/30</a:t>
            </a:fld>
            <a:endParaRPr lang="en-ZA"/>
          </a:p>
        </p:txBody>
      </p:sp>
      <p:sp>
        <p:nvSpPr>
          <p:cNvPr id="5" name="Footer Placeholder 4">
            <a:extLst>
              <a:ext uri="{FF2B5EF4-FFF2-40B4-BE49-F238E27FC236}">
                <a16:creationId xmlns:a16="http://schemas.microsoft.com/office/drawing/2014/main" id="{D84A5894-3BEE-4FFF-9609-C009BA3449C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6FF7DD0-150F-48F2-BF97-A20D9CECCE51}"/>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3552487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72D26A-6D7D-427E-B2DF-E60613AB14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0FDFB64C-C429-4AA6-A1A6-9D0D009160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7FF0AD5-90CD-49BB-A226-44C204CCE9A4}"/>
              </a:ext>
            </a:extLst>
          </p:cNvPr>
          <p:cNvSpPr>
            <a:spLocks noGrp="1"/>
          </p:cNvSpPr>
          <p:nvPr>
            <p:ph type="dt" sz="half" idx="10"/>
          </p:nvPr>
        </p:nvSpPr>
        <p:spPr/>
        <p:txBody>
          <a:bodyPr/>
          <a:lstStyle/>
          <a:p>
            <a:fld id="{0AE94414-238F-4CA9-8CDD-F66CD4ADEBDB}" type="datetimeFigureOut">
              <a:rPr lang="en-ZA" smtClean="0"/>
              <a:t>2022/11/30</a:t>
            </a:fld>
            <a:endParaRPr lang="en-ZA"/>
          </a:p>
        </p:txBody>
      </p:sp>
      <p:sp>
        <p:nvSpPr>
          <p:cNvPr id="5" name="Footer Placeholder 4">
            <a:extLst>
              <a:ext uri="{FF2B5EF4-FFF2-40B4-BE49-F238E27FC236}">
                <a16:creationId xmlns:a16="http://schemas.microsoft.com/office/drawing/2014/main" id="{7D8C3FA0-75AA-46B1-AF24-707D1CCF354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90593E5-53BD-49B3-BC3A-5171AB891FC7}"/>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291633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DCF5-B159-4E86-B457-954AFC70BFFD}"/>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AB6CEB3A-66E0-4710-B8E1-332EF5ACE5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C2B63A97-0CFE-4C2B-8D18-7B13083CCA95}"/>
              </a:ext>
            </a:extLst>
          </p:cNvPr>
          <p:cNvSpPr>
            <a:spLocks noGrp="1"/>
          </p:cNvSpPr>
          <p:nvPr>
            <p:ph type="dt" sz="half" idx="10"/>
          </p:nvPr>
        </p:nvSpPr>
        <p:spPr/>
        <p:txBody>
          <a:bodyPr/>
          <a:lstStyle/>
          <a:p>
            <a:fld id="{0AE94414-238F-4CA9-8CDD-F66CD4ADEBDB}" type="datetimeFigureOut">
              <a:rPr lang="en-ZA" smtClean="0"/>
              <a:t>2022/11/30</a:t>
            </a:fld>
            <a:endParaRPr lang="en-ZA"/>
          </a:p>
        </p:txBody>
      </p:sp>
      <p:sp>
        <p:nvSpPr>
          <p:cNvPr id="5" name="Footer Placeholder 4">
            <a:extLst>
              <a:ext uri="{FF2B5EF4-FFF2-40B4-BE49-F238E27FC236}">
                <a16:creationId xmlns:a16="http://schemas.microsoft.com/office/drawing/2014/main" id="{1629DD89-00CB-4B81-9E86-26794FEC9FC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FFF3A13-5020-4B42-8581-09F901EF5361}"/>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1749161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72E76-AAB3-4961-ACDA-61E81CB123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F8653559-EBBD-4120-948F-A89DECDD25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17589D-00E8-48CD-BF69-352CBB54B5DA}"/>
              </a:ext>
            </a:extLst>
          </p:cNvPr>
          <p:cNvSpPr>
            <a:spLocks noGrp="1"/>
          </p:cNvSpPr>
          <p:nvPr>
            <p:ph type="dt" sz="half" idx="10"/>
          </p:nvPr>
        </p:nvSpPr>
        <p:spPr/>
        <p:txBody>
          <a:bodyPr/>
          <a:lstStyle/>
          <a:p>
            <a:fld id="{0AE94414-238F-4CA9-8CDD-F66CD4ADEBDB}" type="datetimeFigureOut">
              <a:rPr lang="en-ZA" smtClean="0"/>
              <a:t>2022/11/30</a:t>
            </a:fld>
            <a:endParaRPr lang="en-ZA"/>
          </a:p>
        </p:txBody>
      </p:sp>
      <p:sp>
        <p:nvSpPr>
          <p:cNvPr id="5" name="Footer Placeholder 4">
            <a:extLst>
              <a:ext uri="{FF2B5EF4-FFF2-40B4-BE49-F238E27FC236}">
                <a16:creationId xmlns:a16="http://schemas.microsoft.com/office/drawing/2014/main" id="{9306CEF5-8F31-46FC-B7A4-5D7E2A091C16}"/>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E6BE48C-5E4A-44BC-8E2E-41155ECA69A2}"/>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1893560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DB39-0AC4-4C6B-BC23-6EA71BCDCDB5}"/>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5FCF829B-8C2A-47CF-A765-6EB7AC63B6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A52D316D-B129-4EA3-8147-37FBB3070A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8F328474-E0CF-48B6-9ACC-409D2175CC94}"/>
              </a:ext>
            </a:extLst>
          </p:cNvPr>
          <p:cNvSpPr>
            <a:spLocks noGrp="1"/>
          </p:cNvSpPr>
          <p:nvPr>
            <p:ph type="dt" sz="half" idx="10"/>
          </p:nvPr>
        </p:nvSpPr>
        <p:spPr/>
        <p:txBody>
          <a:bodyPr/>
          <a:lstStyle/>
          <a:p>
            <a:fld id="{0AE94414-238F-4CA9-8CDD-F66CD4ADEBDB}" type="datetimeFigureOut">
              <a:rPr lang="en-ZA" smtClean="0"/>
              <a:t>2022/11/30</a:t>
            </a:fld>
            <a:endParaRPr lang="en-ZA"/>
          </a:p>
        </p:txBody>
      </p:sp>
      <p:sp>
        <p:nvSpPr>
          <p:cNvPr id="6" name="Footer Placeholder 5">
            <a:extLst>
              <a:ext uri="{FF2B5EF4-FFF2-40B4-BE49-F238E27FC236}">
                <a16:creationId xmlns:a16="http://schemas.microsoft.com/office/drawing/2014/main" id="{4E0BFE48-F51B-4E89-8143-E24175EEA632}"/>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A54D9DF6-9BCC-446F-99F1-27928B135440}"/>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1831082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18D1-F685-42F8-B84B-3886ADE90B4D}"/>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6F3D1658-114B-4339-A4BA-744FFDD917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8EDA5C-D91C-40D4-90A9-69758D658F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C9B20001-798C-4D52-BB80-08E6C2359F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6774C6-5775-46A5-99C1-00E4827145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838146E6-EB01-42A4-905E-0817A63546F4}"/>
              </a:ext>
            </a:extLst>
          </p:cNvPr>
          <p:cNvSpPr>
            <a:spLocks noGrp="1"/>
          </p:cNvSpPr>
          <p:nvPr>
            <p:ph type="dt" sz="half" idx="10"/>
          </p:nvPr>
        </p:nvSpPr>
        <p:spPr/>
        <p:txBody>
          <a:bodyPr/>
          <a:lstStyle/>
          <a:p>
            <a:fld id="{0AE94414-238F-4CA9-8CDD-F66CD4ADEBDB}" type="datetimeFigureOut">
              <a:rPr lang="en-ZA" smtClean="0"/>
              <a:t>2022/11/30</a:t>
            </a:fld>
            <a:endParaRPr lang="en-ZA"/>
          </a:p>
        </p:txBody>
      </p:sp>
      <p:sp>
        <p:nvSpPr>
          <p:cNvPr id="8" name="Footer Placeholder 7">
            <a:extLst>
              <a:ext uri="{FF2B5EF4-FFF2-40B4-BE49-F238E27FC236}">
                <a16:creationId xmlns:a16="http://schemas.microsoft.com/office/drawing/2014/main" id="{B7AA5469-21A9-4EF7-9280-4AF88D701BBD}"/>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5587C9C4-0228-4F34-A15F-EB220EB5F2C1}"/>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2612010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E6B1-8113-40AF-B53F-D1CF1B2FBC74}"/>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A071575A-C5CA-42F7-89AE-FE56B674A9CB}"/>
              </a:ext>
            </a:extLst>
          </p:cNvPr>
          <p:cNvSpPr>
            <a:spLocks noGrp="1"/>
          </p:cNvSpPr>
          <p:nvPr>
            <p:ph type="dt" sz="half" idx="10"/>
          </p:nvPr>
        </p:nvSpPr>
        <p:spPr/>
        <p:txBody>
          <a:bodyPr/>
          <a:lstStyle/>
          <a:p>
            <a:fld id="{0AE94414-238F-4CA9-8CDD-F66CD4ADEBDB}" type="datetimeFigureOut">
              <a:rPr lang="en-ZA" smtClean="0"/>
              <a:t>2022/11/30</a:t>
            </a:fld>
            <a:endParaRPr lang="en-ZA"/>
          </a:p>
        </p:txBody>
      </p:sp>
      <p:sp>
        <p:nvSpPr>
          <p:cNvPr id="4" name="Footer Placeholder 3">
            <a:extLst>
              <a:ext uri="{FF2B5EF4-FFF2-40B4-BE49-F238E27FC236}">
                <a16:creationId xmlns:a16="http://schemas.microsoft.com/office/drawing/2014/main" id="{DE2267F3-5199-4BD7-B5EA-63D2F83ECE0F}"/>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BF778E71-4286-4FF7-87DB-2259F5D5DE3B}"/>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1798666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D6A663-89AE-4A1B-B32E-B87127A7BB57}"/>
              </a:ext>
            </a:extLst>
          </p:cNvPr>
          <p:cNvSpPr>
            <a:spLocks noGrp="1"/>
          </p:cNvSpPr>
          <p:nvPr>
            <p:ph type="dt" sz="half" idx="10"/>
          </p:nvPr>
        </p:nvSpPr>
        <p:spPr/>
        <p:txBody>
          <a:bodyPr/>
          <a:lstStyle/>
          <a:p>
            <a:fld id="{0AE94414-238F-4CA9-8CDD-F66CD4ADEBDB}" type="datetimeFigureOut">
              <a:rPr lang="en-ZA" smtClean="0"/>
              <a:t>2022/11/30</a:t>
            </a:fld>
            <a:endParaRPr lang="en-ZA"/>
          </a:p>
        </p:txBody>
      </p:sp>
      <p:sp>
        <p:nvSpPr>
          <p:cNvPr id="3" name="Footer Placeholder 2">
            <a:extLst>
              <a:ext uri="{FF2B5EF4-FFF2-40B4-BE49-F238E27FC236}">
                <a16:creationId xmlns:a16="http://schemas.microsoft.com/office/drawing/2014/main" id="{A7842017-168F-451D-AEE6-00FE750286EF}"/>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4C08564C-02F0-4BAC-ABA6-5CA80177A83E}"/>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77812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E567B-0AF5-4E25-8263-557920C37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DE1CAFE5-5022-4C3C-9844-CB948E8FD4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1819AF65-C9C8-4E99-863E-AEFA1A45A5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D33C79-C2D4-4E67-A69F-49AFD0FEBFE0}"/>
              </a:ext>
            </a:extLst>
          </p:cNvPr>
          <p:cNvSpPr>
            <a:spLocks noGrp="1"/>
          </p:cNvSpPr>
          <p:nvPr>
            <p:ph type="dt" sz="half" idx="10"/>
          </p:nvPr>
        </p:nvSpPr>
        <p:spPr/>
        <p:txBody>
          <a:bodyPr/>
          <a:lstStyle/>
          <a:p>
            <a:fld id="{0AE94414-238F-4CA9-8CDD-F66CD4ADEBDB}" type="datetimeFigureOut">
              <a:rPr lang="en-ZA" smtClean="0"/>
              <a:t>2022/11/30</a:t>
            </a:fld>
            <a:endParaRPr lang="en-ZA"/>
          </a:p>
        </p:txBody>
      </p:sp>
      <p:sp>
        <p:nvSpPr>
          <p:cNvPr id="6" name="Footer Placeholder 5">
            <a:extLst>
              <a:ext uri="{FF2B5EF4-FFF2-40B4-BE49-F238E27FC236}">
                <a16:creationId xmlns:a16="http://schemas.microsoft.com/office/drawing/2014/main" id="{4274B502-764C-401C-8B1F-74408229ECEA}"/>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5F40CB0-5CF0-4EC2-91F2-29BA92E48A9C}"/>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169965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456B-28CB-4034-BA09-B02206BF3D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EEDFE991-7120-48E0-8AC7-575D5BD04A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13CC8246-D739-4D04-B587-05BABD927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53713D-487F-4ACE-9D6B-AFC00C174855}"/>
              </a:ext>
            </a:extLst>
          </p:cNvPr>
          <p:cNvSpPr>
            <a:spLocks noGrp="1"/>
          </p:cNvSpPr>
          <p:nvPr>
            <p:ph type="dt" sz="half" idx="10"/>
          </p:nvPr>
        </p:nvSpPr>
        <p:spPr/>
        <p:txBody>
          <a:bodyPr/>
          <a:lstStyle/>
          <a:p>
            <a:fld id="{0AE94414-238F-4CA9-8CDD-F66CD4ADEBDB}" type="datetimeFigureOut">
              <a:rPr lang="en-ZA" smtClean="0"/>
              <a:t>2022/11/30</a:t>
            </a:fld>
            <a:endParaRPr lang="en-ZA"/>
          </a:p>
        </p:txBody>
      </p:sp>
      <p:sp>
        <p:nvSpPr>
          <p:cNvPr id="6" name="Footer Placeholder 5">
            <a:extLst>
              <a:ext uri="{FF2B5EF4-FFF2-40B4-BE49-F238E27FC236}">
                <a16:creationId xmlns:a16="http://schemas.microsoft.com/office/drawing/2014/main" id="{EA214C83-41D5-4D9B-947C-26673652291F}"/>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D41B459-651A-41A5-B6E5-7A7B25F56A99}"/>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2807367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35143B-5C85-41AA-9EC9-9FDBD87503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1BF11B1-457D-47CE-A8AC-F4239F3CAB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275162B-7192-4EC0-8308-DBA8DCD050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94414-238F-4CA9-8CDD-F66CD4ADEBDB}" type="datetimeFigureOut">
              <a:rPr lang="en-ZA" smtClean="0"/>
              <a:t>2022/11/30</a:t>
            </a:fld>
            <a:endParaRPr lang="en-ZA"/>
          </a:p>
        </p:txBody>
      </p:sp>
      <p:sp>
        <p:nvSpPr>
          <p:cNvPr id="5" name="Footer Placeholder 4">
            <a:extLst>
              <a:ext uri="{FF2B5EF4-FFF2-40B4-BE49-F238E27FC236}">
                <a16:creationId xmlns:a16="http://schemas.microsoft.com/office/drawing/2014/main" id="{6923015E-0119-465E-AA23-9AA745A225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D4C74B4A-7AAC-4761-A5D3-58AA65CDD6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FF4D1-9872-4BA0-81CC-64298108DFD0}" type="slidenum">
              <a:rPr lang="en-ZA" smtClean="0"/>
              <a:t>‹#›</a:t>
            </a:fld>
            <a:endParaRPr lang="en-ZA"/>
          </a:p>
        </p:txBody>
      </p:sp>
    </p:spTree>
    <p:extLst>
      <p:ext uri="{BB962C8B-B14F-4D97-AF65-F5344CB8AC3E}">
        <p14:creationId xmlns:p14="http://schemas.microsoft.com/office/powerpoint/2010/main" val="850081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8F61298-EACC-4AFA-A687-FB7B7DC5FFF6}"/>
              </a:ext>
            </a:extLst>
          </p:cNvPr>
          <p:cNvSpPr>
            <a:spLocks noGrp="1"/>
          </p:cNvSpPr>
          <p:nvPr>
            <p:ph type="subTitle" idx="1"/>
          </p:nvPr>
        </p:nvSpPr>
        <p:spPr>
          <a:xfrm>
            <a:off x="1817077" y="5109275"/>
            <a:ext cx="8998406" cy="1148295"/>
          </a:xfrm>
        </p:spPr>
        <p:txBody>
          <a:bodyPr>
            <a:normAutofit/>
          </a:bodyPr>
          <a:lstStyle/>
          <a:p>
            <a:endParaRPr lang="en-ZA" sz="3200" b="1" dirty="0"/>
          </a:p>
          <a:p>
            <a:r>
              <a:rPr lang="en-ZA" sz="3200" b="1" dirty="0" smtClean="0"/>
              <a:t>Learning Unit 2: Literature Review</a:t>
            </a:r>
            <a:endParaRPr lang="en-ZA" sz="3200" b="1" dirty="0"/>
          </a:p>
        </p:txBody>
      </p:sp>
      <p:pic>
        <p:nvPicPr>
          <p:cNvPr id="5" name="Picture 4">
            <a:extLst>
              <a:ext uri="{FF2B5EF4-FFF2-40B4-BE49-F238E27FC236}">
                <a16:creationId xmlns:a16="http://schemas.microsoft.com/office/drawing/2014/main" id="{89AFC7CB-640A-41BD-940A-EA8585BF26EF}"/>
              </a:ext>
            </a:extLst>
          </p:cNvPr>
          <p:cNvPicPr>
            <a:picLocks noChangeAspect="1"/>
          </p:cNvPicPr>
          <p:nvPr/>
        </p:nvPicPr>
        <p:blipFill>
          <a:blip r:embed="rId2"/>
          <a:stretch>
            <a:fillRect/>
          </a:stretch>
        </p:blipFill>
        <p:spPr>
          <a:xfrm>
            <a:off x="83034" y="417839"/>
            <a:ext cx="2280616" cy="1667467"/>
          </a:xfrm>
          <a:prstGeom prst="rect">
            <a:avLst/>
          </a:prstGeom>
        </p:spPr>
      </p:pic>
      <p:sp>
        <p:nvSpPr>
          <p:cNvPr id="7" name="Title 1">
            <a:extLst>
              <a:ext uri="{FF2B5EF4-FFF2-40B4-BE49-F238E27FC236}">
                <a16:creationId xmlns:a16="http://schemas.microsoft.com/office/drawing/2014/main" id="{B45575CE-3BA3-40EA-A6AC-7FA6DE625DDF}"/>
              </a:ext>
            </a:extLst>
          </p:cNvPr>
          <p:cNvSpPr txBox="1">
            <a:spLocks/>
          </p:cNvSpPr>
          <p:nvPr/>
        </p:nvSpPr>
        <p:spPr>
          <a:xfrm>
            <a:off x="1348365" y="2216899"/>
            <a:ext cx="9935829" cy="27607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ZA" sz="3600" b="1" dirty="0" smtClean="0">
                <a:solidFill>
                  <a:srgbClr val="0070C0"/>
                </a:solidFill>
                <a:latin typeface="+mn-lt"/>
              </a:rPr>
              <a:t>  Course Name: Research Methods and    </a:t>
            </a:r>
          </a:p>
          <a:p>
            <a:r>
              <a:rPr lang="en-ZA" sz="3600" b="1" dirty="0">
                <a:solidFill>
                  <a:srgbClr val="0070C0"/>
                </a:solidFill>
                <a:latin typeface="+mn-lt"/>
              </a:rPr>
              <a:t> </a:t>
            </a:r>
            <a:r>
              <a:rPr lang="en-ZA" sz="3600" b="1" dirty="0" smtClean="0">
                <a:solidFill>
                  <a:srgbClr val="0070C0"/>
                </a:solidFill>
                <a:latin typeface="+mn-lt"/>
              </a:rPr>
              <a:t>               Communication</a:t>
            </a:r>
          </a:p>
          <a:p>
            <a:pPr algn="l"/>
            <a:r>
              <a:rPr lang="en-ZA" sz="3600" b="1" dirty="0">
                <a:solidFill>
                  <a:srgbClr val="0070C0"/>
                </a:solidFill>
                <a:latin typeface="+mn-lt"/>
              </a:rPr>
              <a:t> </a:t>
            </a:r>
            <a:r>
              <a:rPr lang="en-ZA" sz="3600" b="1" dirty="0" smtClean="0">
                <a:solidFill>
                  <a:srgbClr val="0070C0"/>
                </a:solidFill>
                <a:latin typeface="+mn-lt"/>
              </a:rPr>
              <a:t>              Course Code: 6001</a:t>
            </a:r>
            <a:endParaRPr lang="en-ZA" sz="3600" b="1" dirty="0">
              <a:solidFill>
                <a:srgbClr val="C00000"/>
              </a:solidFill>
              <a:latin typeface="+mn-lt"/>
            </a:endParaRPr>
          </a:p>
          <a:p>
            <a:r>
              <a:rPr lang="en-ZA" sz="3600" b="1" dirty="0" smtClean="0">
                <a:solidFill>
                  <a:srgbClr val="C00000"/>
                </a:solidFill>
                <a:latin typeface="+mn-lt"/>
              </a:rPr>
              <a:t>(</a:t>
            </a:r>
            <a:r>
              <a:rPr lang="en-ZA" sz="3600" b="1" dirty="0">
                <a:solidFill>
                  <a:srgbClr val="C00000"/>
                </a:solidFill>
                <a:latin typeface="+mn-lt"/>
              </a:rPr>
              <a:t>Lecturer: Elizabeth </a:t>
            </a:r>
            <a:r>
              <a:rPr lang="en-ZA" sz="3600" b="1" dirty="0" err="1">
                <a:solidFill>
                  <a:srgbClr val="C00000"/>
                </a:solidFill>
                <a:latin typeface="+mn-lt"/>
              </a:rPr>
              <a:t>Mkoba</a:t>
            </a:r>
            <a:r>
              <a:rPr lang="en-ZA" sz="3600" b="1" dirty="0">
                <a:solidFill>
                  <a:srgbClr val="C00000"/>
                </a:solidFill>
                <a:latin typeface="+mn-lt"/>
              </a:rPr>
              <a:t>, PhD</a:t>
            </a:r>
            <a:r>
              <a:rPr lang="en-ZA" sz="3600" b="1" dirty="0" smtClean="0">
                <a:solidFill>
                  <a:srgbClr val="C00000"/>
                </a:solidFill>
                <a:latin typeface="+mn-lt"/>
              </a:rPr>
              <a:t>)</a:t>
            </a:r>
            <a:endParaRPr lang="en-ZA" sz="3600" b="1" dirty="0">
              <a:solidFill>
                <a:srgbClr val="0070C0"/>
              </a:solidFill>
              <a:latin typeface="+mn-lt"/>
            </a:endParaRPr>
          </a:p>
        </p:txBody>
      </p:sp>
      <p:sp>
        <p:nvSpPr>
          <p:cNvPr id="6" name="Title 1">
            <a:extLst>
              <a:ext uri="{FF2B5EF4-FFF2-40B4-BE49-F238E27FC236}">
                <a16:creationId xmlns:a16="http://schemas.microsoft.com/office/drawing/2014/main" id="{B45575CE-3BA3-40EA-A6AC-7FA6DE625DDF}"/>
              </a:ext>
            </a:extLst>
          </p:cNvPr>
          <p:cNvSpPr txBox="1">
            <a:spLocks/>
          </p:cNvSpPr>
          <p:nvPr/>
        </p:nvSpPr>
        <p:spPr>
          <a:xfrm>
            <a:off x="2363650" y="708647"/>
            <a:ext cx="9123501" cy="108585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ZA" sz="3600" b="1" dirty="0">
                <a:solidFill>
                  <a:srgbClr val="C00000"/>
                </a:solidFill>
              </a:rPr>
              <a:t/>
            </a:r>
            <a:br>
              <a:rPr lang="en-ZA" sz="3600" b="1" dirty="0">
                <a:solidFill>
                  <a:srgbClr val="C00000"/>
                </a:solidFill>
              </a:rPr>
            </a:br>
            <a:r>
              <a:rPr lang="en-ZA" sz="4600" b="1" dirty="0">
                <a:solidFill>
                  <a:srgbClr val="C00000"/>
                </a:solidFill>
              </a:rPr>
              <a:t> </a:t>
            </a:r>
            <a:r>
              <a:rPr lang="en-ZA" sz="4600" b="1" dirty="0" smtClean="0">
                <a:solidFill>
                  <a:srgbClr val="C00000"/>
                </a:solidFill>
                <a:latin typeface="+mn-lt"/>
              </a:rPr>
              <a:t>The Nelson Mandela African Institution of Science and Technology</a:t>
            </a:r>
            <a:endParaRPr lang="en-ZA" sz="4600" b="1" dirty="0">
              <a:solidFill>
                <a:srgbClr val="C00000"/>
              </a:solidFill>
              <a:latin typeface="+mn-lt"/>
            </a:endParaRPr>
          </a:p>
        </p:txBody>
      </p:sp>
    </p:spTree>
    <p:extLst>
      <p:ext uri="{BB962C8B-B14F-4D97-AF65-F5344CB8AC3E}">
        <p14:creationId xmlns:p14="http://schemas.microsoft.com/office/powerpoint/2010/main" val="83712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lstStyle/>
          <a:p>
            <a:pPr eaLnBrk="1" hangingPunct="1"/>
            <a:r>
              <a:rPr lang="en-ZA" altLang="en-US" sz="2800" b="1" dirty="0">
                <a:solidFill>
                  <a:srgbClr val="0070C0"/>
                </a:solidFill>
                <a:latin typeface="+mn-lt"/>
                <a:ea typeface="+mn-ea"/>
                <a:cs typeface="+mn-cs"/>
              </a:rPr>
              <a:t>1</a:t>
            </a:r>
            <a:r>
              <a:rPr lang="en-ZA" altLang="en-US" sz="2800" b="1" dirty="0" smtClean="0">
                <a:solidFill>
                  <a:srgbClr val="0070C0"/>
                </a:solidFill>
                <a:latin typeface="+mn-lt"/>
                <a:ea typeface="+mn-ea"/>
                <a:cs typeface="+mn-cs"/>
              </a:rPr>
              <a:t>.   Reasons for Reviewing Literature  …</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lnSpcReduction="10000"/>
          </a:bodyPr>
          <a:lstStyle/>
          <a:p>
            <a:pPr marL="0" indent="0" algn="just">
              <a:lnSpc>
                <a:spcPct val="80000"/>
              </a:lnSpc>
              <a:buNone/>
            </a:pPr>
            <a:r>
              <a:rPr lang="en-US" altLang="en-US" sz="3300" dirty="0"/>
              <a:t>In reviewing the literature you will therefore need :</a:t>
            </a:r>
          </a:p>
          <a:p>
            <a:pPr algn="just">
              <a:lnSpc>
                <a:spcPct val="80000"/>
              </a:lnSpc>
            </a:pPr>
            <a:r>
              <a:rPr lang="en-US" altLang="en-US" sz="3300" dirty="0"/>
              <a:t>To include the key academic theories within your chosen area.</a:t>
            </a:r>
          </a:p>
          <a:p>
            <a:pPr algn="just">
              <a:lnSpc>
                <a:spcPct val="80000"/>
              </a:lnSpc>
            </a:pPr>
            <a:r>
              <a:rPr lang="en-US" altLang="en-US" sz="3300" dirty="0"/>
              <a:t>To demonstrate that your knowledge of the chosen area is up to date.</a:t>
            </a:r>
          </a:p>
          <a:p>
            <a:pPr algn="just">
              <a:lnSpc>
                <a:spcPct val="80000"/>
              </a:lnSpc>
            </a:pPr>
            <a:r>
              <a:rPr lang="en-US" altLang="en-US" sz="3300" dirty="0"/>
              <a:t>To show how your research relates to previously published research.</a:t>
            </a:r>
          </a:p>
          <a:p>
            <a:pPr algn="just">
              <a:lnSpc>
                <a:spcPct val="80000"/>
              </a:lnSpc>
            </a:pPr>
            <a:r>
              <a:rPr lang="en-US" altLang="en-US" sz="3300" dirty="0"/>
              <a:t>To assess the strengths and weaknesses of previous works including omissions or bias and take them into account.</a:t>
            </a:r>
          </a:p>
          <a:p>
            <a:pPr algn="just">
              <a:lnSpc>
                <a:spcPct val="80000"/>
              </a:lnSpc>
            </a:pPr>
            <a:r>
              <a:rPr lang="en-US" altLang="en-US" sz="3300" dirty="0"/>
              <a:t>To justify your arguments by referencing to various works</a:t>
            </a:r>
          </a:p>
          <a:p>
            <a:pPr algn="just">
              <a:lnSpc>
                <a:spcPct val="80000"/>
              </a:lnSpc>
            </a:pPr>
            <a:r>
              <a:rPr lang="en-US" altLang="en-US" sz="3300" dirty="0"/>
              <a:t>Through clear referencing, to enable readers to find the original work you cite.</a:t>
            </a:r>
          </a:p>
          <a:p>
            <a:pPr algn="just">
              <a:lnSpc>
                <a:spcPct val="80000"/>
              </a:lnSpc>
              <a:buFont typeface="Wingdings" panose="05000000000000000000" pitchFamily="2" charset="2"/>
              <a:buNone/>
            </a:pPr>
            <a:r>
              <a:rPr lang="en-US" altLang="en-US" sz="3300" dirty="0"/>
              <a:t>   </a:t>
            </a:r>
          </a:p>
          <a:p>
            <a:pPr marL="0" indent="0" algn="just">
              <a:lnSpc>
                <a:spcPct val="170000"/>
              </a:lnSpc>
              <a:spcBef>
                <a:spcPct val="0"/>
              </a:spcBef>
              <a:buNone/>
            </a:pPr>
            <a:endParaRPr lang="en-GB" sz="3800" dirty="0" smtClean="0"/>
          </a:p>
          <a:p>
            <a:pPr algn="just">
              <a:lnSpc>
                <a:spcPct val="170000"/>
              </a:lnSpc>
              <a:spcBef>
                <a:spcPct val="0"/>
              </a:spcBef>
            </a:pPr>
            <a:endParaRPr lang="en-GB" sz="3800" dirty="0" smtClean="0"/>
          </a:p>
          <a:p>
            <a:pPr marL="0" indent="0" algn="just">
              <a:lnSpc>
                <a:spcPct val="170000"/>
              </a:lnSpc>
              <a:spcBef>
                <a:spcPct val="0"/>
              </a:spcBef>
              <a:buNone/>
            </a:pPr>
            <a:endParaRPr lang="en-GB" sz="3800" dirty="0" smtClean="0"/>
          </a:p>
          <a:p>
            <a:pPr algn="just">
              <a:lnSpc>
                <a:spcPct val="170000"/>
              </a:lnSpc>
              <a:spcBef>
                <a:spcPct val="0"/>
              </a:spcBef>
            </a:pPr>
            <a:endParaRPr lang="en-GB" sz="3800" dirty="0" smtClean="0"/>
          </a:p>
          <a:p>
            <a:pPr algn="just">
              <a:lnSpc>
                <a:spcPct val="170000"/>
              </a:lnSpc>
              <a:spcBef>
                <a:spcPct val="0"/>
              </a:spcBef>
            </a:pPr>
            <a:endParaRPr lang="en-GB" sz="3800" dirty="0">
              <a:solidFill>
                <a:srgbClr val="C00000"/>
              </a:solidFill>
            </a:endParaRPr>
          </a:p>
          <a:p>
            <a:pPr marL="0" indent="0">
              <a:spcBef>
                <a:spcPct val="0"/>
              </a:spcBef>
              <a:buNone/>
            </a:pPr>
            <a:endParaRPr lang="en-GB" sz="3100" dirty="0">
              <a:solidFill>
                <a:srgbClr val="C00000"/>
              </a:solidFill>
            </a:endParaRPr>
          </a:p>
        </p:txBody>
      </p:sp>
    </p:spTree>
    <p:extLst>
      <p:ext uri="{BB962C8B-B14F-4D97-AF65-F5344CB8AC3E}">
        <p14:creationId xmlns:p14="http://schemas.microsoft.com/office/powerpoint/2010/main" val="7027948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772908"/>
          </a:xfrm>
        </p:spPr>
        <p:txBody>
          <a:bodyPr/>
          <a:lstStyle/>
          <a:p>
            <a:pPr eaLnBrk="1" hangingPunct="1"/>
            <a:r>
              <a:rPr lang="en-ZA" altLang="en-US" sz="2800" b="1" dirty="0">
                <a:solidFill>
                  <a:srgbClr val="0070C0"/>
                </a:solidFill>
                <a:latin typeface="+mn-lt"/>
                <a:ea typeface="+mn-ea"/>
                <a:cs typeface="+mn-cs"/>
              </a:rPr>
              <a:t>2</a:t>
            </a:r>
            <a:r>
              <a:rPr lang="en-ZA" altLang="en-US" sz="2800" b="1" dirty="0" smtClean="0">
                <a:solidFill>
                  <a:srgbClr val="0070C0"/>
                </a:solidFill>
                <a:latin typeface="+mn-lt"/>
                <a:ea typeface="+mn-ea"/>
                <a:cs typeface="+mn-cs"/>
              </a:rPr>
              <a:t>.   Sources of Literature</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a:bodyPr>
          <a:lstStyle/>
          <a:p>
            <a:pPr marL="0" indent="0" algn="just">
              <a:lnSpc>
                <a:spcPct val="170000"/>
              </a:lnSpc>
              <a:spcBef>
                <a:spcPct val="0"/>
              </a:spcBef>
              <a:buNone/>
            </a:pPr>
            <a:endParaRPr lang="en-GB" sz="3800" dirty="0" smtClean="0"/>
          </a:p>
          <a:p>
            <a:pPr algn="just">
              <a:lnSpc>
                <a:spcPct val="170000"/>
              </a:lnSpc>
              <a:spcBef>
                <a:spcPct val="0"/>
              </a:spcBef>
            </a:pPr>
            <a:endParaRPr lang="en-GB" sz="3800" dirty="0" smtClean="0"/>
          </a:p>
          <a:p>
            <a:pPr marL="0" indent="0" algn="just">
              <a:lnSpc>
                <a:spcPct val="170000"/>
              </a:lnSpc>
              <a:spcBef>
                <a:spcPct val="0"/>
              </a:spcBef>
              <a:buNone/>
            </a:pPr>
            <a:endParaRPr lang="en-GB" sz="3800" dirty="0" smtClean="0"/>
          </a:p>
          <a:p>
            <a:pPr algn="just">
              <a:lnSpc>
                <a:spcPct val="170000"/>
              </a:lnSpc>
              <a:spcBef>
                <a:spcPct val="0"/>
              </a:spcBef>
            </a:pPr>
            <a:endParaRPr lang="en-GB" sz="3800" dirty="0" smtClean="0"/>
          </a:p>
          <a:p>
            <a:pPr algn="just">
              <a:lnSpc>
                <a:spcPct val="170000"/>
              </a:lnSpc>
              <a:spcBef>
                <a:spcPct val="0"/>
              </a:spcBef>
            </a:pPr>
            <a:endParaRPr lang="en-GB" sz="3800" dirty="0">
              <a:solidFill>
                <a:srgbClr val="C00000"/>
              </a:solidFill>
            </a:endParaRPr>
          </a:p>
          <a:p>
            <a:pPr marL="0" indent="0">
              <a:spcBef>
                <a:spcPct val="0"/>
              </a:spcBef>
              <a:buNone/>
            </a:pPr>
            <a:endParaRPr lang="en-GB" sz="3100" dirty="0">
              <a:solidFill>
                <a:srgbClr val="C00000"/>
              </a:solidFill>
            </a:endParaRPr>
          </a:p>
        </p:txBody>
      </p:sp>
      <p:sp>
        <p:nvSpPr>
          <p:cNvPr id="3" name="Rectangle 2"/>
          <p:cNvSpPr/>
          <p:nvPr/>
        </p:nvSpPr>
        <p:spPr>
          <a:xfrm>
            <a:off x="557213" y="1014413"/>
            <a:ext cx="10787062" cy="5710281"/>
          </a:xfrm>
          <a:prstGeom prst="rect">
            <a:avLst/>
          </a:prstGeom>
        </p:spPr>
        <p:txBody>
          <a:bodyPr wrap="square">
            <a:spAutoFit/>
          </a:bodyPr>
          <a:lstStyle/>
          <a:p>
            <a:pPr lvl="1" algn="just">
              <a:lnSpc>
                <a:spcPct val="80000"/>
              </a:lnSpc>
              <a:spcBef>
                <a:spcPts val="1000"/>
              </a:spcBef>
            </a:pPr>
            <a:r>
              <a:rPr lang="en-US" sz="3300" dirty="0"/>
              <a:t>Identify the sources of the related </a:t>
            </a:r>
            <a:r>
              <a:rPr lang="en-US" sz="3300" dirty="0" smtClean="0"/>
              <a:t>works from:  </a:t>
            </a:r>
          </a:p>
          <a:p>
            <a:pPr marL="457200" lvl="0" indent="-457200" algn="just">
              <a:lnSpc>
                <a:spcPct val="150000"/>
              </a:lnSpc>
              <a:spcBef>
                <a:spcPts val="1000"/>
              </a:spcBef>
              <a:buFont typeface="Arial" panose="020B0604020202020204" pitchFamily="34" charset="0"/>
              <a:buChar char="•"/>
            </a:pPr>
            <a:r>
              <a:rPr lang="en-US" sz="3300" dirty="0" smtClean="0"/>
              <a:t>Databases such </a:t>
            </a:r>
            <a:r>
              <a:rPr lang="en-US" sz="3300" dirty="0"/>
              <a:t>as </a:t>
            </a:r>
            <a:r>
              <a:rPr lang="en-US" sz="3300" dirty="0" smtClean="0"/>
              <a:t>IEEE </a:t>
            </a:r>
            <a:r>
              <a:rPr lang="en-US" sz="3300" dirty="0" err="1" smtClean="0"/>
              <a:t>Xplore</a:t>
            </a:r>
            <a:r>
              <a:rPr lang="en-US" sz="3300" dirty="0" smtClean="0"/>
              <a:t>, </a:t>
            </a:r>
            <a:r>
              <a:rPr lang="en-US" sz="3300" dirty="0"/>
              <a:t>SCOPUS, </a:t>
            </a:r>
            <a:r>
              <a:rPr lang="en-US" sz="3300" dirty="0" err="1"/>
              <a:t>ScienceDirect</a:t>
            </a:r>
            <a:r>
              <a:rPr lang="en-US" sz="3300" dirty="0"/>
              <a:t>, </a:t>
            </a:r>
            <a:r>
              <a:rPr lang="en-US" sz="3300" dirty="0" err="1" smtClean="0"/>
              <a:t>SpringerLink</a:t>
            </a:r>
            <a:r>
              <a:rPr lang="en-US" sz="3300" dirty="0" smtClean="0"/>
              <a:t>, </a:t>
            </a:r>
            <a:r>
              <a:rPr lang="en-US" sz="3300" dirty="0"/>
              <a:t>ACM, Google Scholar</a:t>
            </a:r>
            <a:r>
              <a:rPr lang="en-US" sz="3300" dirty="0" smtClean="0"/>
              <a:t>,</a:t>
            </a:r>
          </a:p>
          <a:p>
            <a:pPr marL="457200" lvl="0" indent="-457200" algn="just">
              <a:lnSpc>
                <a:spcPct val="150000"/>
              </a:lnSpc>
              <a:spcBef>
                <a:spcPts val="1000"/>
              </a:spcBef>
              <a:buFont typeface="Arial" panose="020B0604020202020204" pitchFamily="34" charset="0"/>
              <a:buChar char="•"/>
            </a:pPr>
            <a:r>
              <a:rPr lang="en-US" sz="3300" dirty="0" smtClean="0"/>
              <a:t>Technical Reports,</a:t>
            </a:r>
          </a:p>
          <a:p>
            <a:pPr marL="457200" lvl="0" indent="-457200">
              <a:lnSpc>
                <a:spcPct val="150000"/>
              </a:lnSpc>
              <a:spcBef>
                <a:spcPts val="1000"/>
              </a:spcBef>
              <a:buFont typeface="Arial" panose="020B0604020202020204" pitchFamily="34" charset="0"/>
              <a:buChar char="•"/>
            </a:pPr>
            <a:r>
              <a:rPr lang="en-US" sz="3300" dirty="0" smtClean="0"/>
              <a:t>Previous Dissertations </a:t>
            </a:r>
            <a:r>
              <a:rPr lang="en-US" sz="2400" dirty="0" smtClean="0"/>
              <a:t>(library repositories, www.proquest.com),</a:t>
            </a:r>
          </a:p>
          <a:p>
            <a:pPr marL="457200" lvl="0" indent="-457200" algn="just">
              <a:lnSpc>
                <a:spcPct val="150000"/>
              </a:lnSpc>
              <a:spcBef>
                <a:spcPts val="1000"/>
              </a:spcBef>
              <a:buFont typeface="Arial" panose="020B0604020202020204" pitchFamily="34" charset="0"/>
              <a:buChar char="•"/>
            </a:pPr>
            <a:r>
              <a:rPr lang="en-US" sz="3300" dirty="0" smtClean="0"/>
              <a:t>Previous Project </a:t>
            </a:r>
            <a:r>
              <a:rPr lang="en-US" sz="3300" dirty="0"/>
              <a:t>Reports, </a:t>
            </a:r>
            <a:endParaRPr lang="en-US" sz="3300" dirty="0" smtClean="0"/>
          </a:p>
          <a:p>
            <a:pPr marL="457200" lvl="0" indent="-457200" algn="just">
              <a:lnSpc>
                <a:spcPct val="150000"/>
              </a:lnSpc>
              <a:spcBef>
                <a:spcPts val="1000"/>
              </a:spcBef>
              <a:buFont typeface="Arial" panose="020B0604020202020204" pitchFamily="34" charset="0"/>
              <a:buChar char="•"/>
            </a:pPr>
            <a:r>
              <a:rPr lang="en-US" sz="3300" dirty="0" smtClean="0"/>
              <a:t>Websites, National Research repositories </a:t>
            </a:r>
            <a:r>
              <a:rPr lang="en-US" sz="3300" dirty="0"/>
              <a:t>etc</a:t>
            </a:r>
            <a:r>
              <a:rPr lang="en-US" sz="3300" dirty="0" smtClean="0"/>
              <a:t>.</a:t>
            </a:r>
            <a:endParaRPr lang="en-US" sz="3300" dirty="0"/>
          </a:p>
        </p:txBody>
      </p:sp>
    </p:spTree>
    <p:extLst>
      <p:ext uri="{BB962C8B-B14F-4D97-AF65-F5344CB8AC3E}">
        <p14:creationId xmlns:p14="http://schemas.microsoft.com/office/powerpoint/2010/main" val="3910589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772908"/>
          </a:xfrm>
        </p:spPr>
        <p:txBody>
          <a:bodyPr/>
          <a:lstStyle/>
          <a:p>
            <a:pPr eaLnBrk="1" hangingPunct="1"/>
            <a:r>
              <a:rPr lang="en-ZA" altLang="en-US" sz="2800" b="1" dirty="0" smtClean="0">
                <a:solidFill>
                  <a:srgbClr val="0070C0"/>
                </a:solidFill>
                <a:latin typeface="+mn-lt"/>
                <a:ea typeface="+mn-ea"/>
                <a:cs typeface="+mn-cs"/>
              </a:rPr>
              <a:t>3.   Planning of Literature Review</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a:bodyPr>
          <a:lstStyle/>
          <a:p>
            <a:pPr marL="0" indent="0" algn="just">
              <a:lnSpc>
                <a:spcPct val="170000"/>
              </a:lnSpc>
              <a:spcBef>
                <a:spcPct val="0"/>
              </a:spcBef>
              <a:buNone/>
            </a:pPr>
            <a:endParaRPr lang="en-GB" sz="3800" dirty="0" smtClean="0"/>
          </a:p>
          <a:p>
            <a:pPr algn="just">
              <a:lnSpc>
                <a:spcPct val="170000"/>
              </a:lnSpc>
              <a:spcBef>
                <a:spcPct val="0"/>
              </a:spcBef>
            </a:pPr>
            <a:endParaRPr lang="en-GB" sz="3800" dirty="0" smtClean="0"/>
          </a:p>
          <a:p>
            <a:pPr marL="0" indent="0" algn="just">
              <a:lnSpc>
                <a:spcPct val="170000"/>
              </a:lnSpc>
              <a:spcBef>
                <a:spcPct val="0"/>
              </a:spcBef>
              <a:buNone/>
            </a:pPr>
            <a:endParaRPr lang="en-GB" sz="3800" dirty="0" smtClean="0"/>
          </a:p>
          <a:p>
            <a:pPr algn="just">
              <a:lnSpc>
                <a:spcPct val="170000"/>
              </a:lnSpc>
              <a:spcBef>
                <a:spcPct val="0"/>
              </a:spcBef>
            </a:pPr>
            <a:endParaRPr lang="en-GB" sz="3800" dirty="0" smtClean="0"/>
          </a:p>
          <a:p>
            <a:pPr algn="just">
              <a:lnSpc>
                <a:spcPct val="170000"/>
              </a:lnSpc>
              <a:spcBef>
                <a:spcPct val="0"/>
              </a:spcBef>
            </a:pPr>
            <a:endParaRPr lang="en-GB" sz="3800" dirty="0">
              <a:solidFill>
                <a:srgbClr val="C00000"/>
              </a:solidFill>
            </a:endParaRPr>
          </a:p>
          <a:p>
            <a:pPr marL="0" indent="0">
              <a:spcBef>
                <a:spcPct val="0"/>
              </a:spcBef>
              <a:buNone/>
            </a:pPr>
            <a:endParaRPr lang="en-GB" sz="3100" dirty="0">
              <a:solidFill>
                <a:srgbClr val="C00000"/>
              </a:solidFill>
            </a:endParaRPr>
          </a:p>
        </p:txBody>
      </p:sp>
      <p:sp>
        <p:nvSpPr>
          <p:cNvPr id="3" name="Rectangle 2"/>
          <p:cNvSpPr/>
          <p:nvPr/>
        </p:nvSpPr>
        <p:spPr>
          <a:xfrm>
            <a:off x="200024" y="1179871"/>
            <a:ext cx="11001375" cy="6310445"/>
          </a:xfrm>
          <a:prstGeom prst="rect">
            <a:avLst/>
          </a:prstGeom>
        </p:spPr>
        <p:txBody>
          <a:bodyPr wrap="square">
            <a:spAutoFit/>
          </a:bodyPr>
          <a:lstStyle/>
          <a:p>
            <a:pPr lvl="1" algn="just">
              <a:lnSpc>
                <a:spcPct val="80000"/>
              </a:lnSpc>
              <a:spcBef>
                <a:spcPts val="1000"/>
              </a:spcBef>
            </a:pPr>
            <a:r>
              <a:rPr lang="en-US" sz="2800" b="1" dirty="0"/>
              <a:t>S</a:t>
            </a:r>
            <a:r>
              <a:rPr lang="en-US" sz="2800" b="1" dirty="0" smtClean="0"/>
              <a:t>earch string:</a:t>
            </a:r>
          </a:p>
          <a:p>
            <a:pPr marL="914400" lvl="1" indent="-457200" algn="just">
              <a:lnSpc>
                <a:spcPct val="80000"/>
              </a:lnSpc>
              <a:spcBef>
                <a:spcPts val="1000"/>
              </a:spcBef>
              <a:buFont typeface="Arial" panose="020B0604020202020204" pitchFamily="34" charset="0"/>
              <a:buChar char="•"/>
            </a:pPr>
            <a:r>
              <a:rPr lang="en-US" sz="2800" dirty="0"/>
              <a:t>Step  1: Identify keywords to include in your search string.</a:t>
            </a:r>
          </a:p>
          <a:p>
            <a:pPr lvl="1" algn="just">
              <a:lnSpc>
                <a:spcPct val="80000"/>
              </a:lnSpc>
              <a:spcBef>
                <a:spcPts val="1000"/>
              </a:spcBef>
            </a:pPr>
            <a:r>
              <a:rPr lang="en-US" sz="2800" dirty="0" smtClean="0"/>
              <a:t>Consider your research questions and objectives e.g. What </a:t>
            </a:r>
            <a:r>
              <a:rPr lang="en-US" sz="2800" dirty="0"/>
              <a:t>are the </a:t>
            </a:r>
            <a:r>
              <a:rPr lang="en-US" sz="2800" dirty="0" err="1">
                <a:solidFill>
                  <a:srgbClr val="C00000"/>
                </a:solidFill>
              </a:rPr>
              <a:t>organisational</a:t>
            </a:r>
            <a:r>
              <a:rPr lang="en-US" sz="2800" dirty="0">
                <a:solidFill>
                  <a:srgbClr val="C00000"/>
                </a:solidFill>
              </a:rPr>
              <a:t> culture </a:t>
            </a:r>
            <a:r>
              <a:rPr lang="en-US" sz="2800" dirty="0"/>
              <a:t>attributes that influence the </a:t>
            </a:r>
            <a:r>
              <a:rPr lang="en-US" sz="2800" dirty="0">
                <a:solidFill>
                  <a:srgbClr val="C00000"/>
                </a:solidFill>
              </a:rPr>
              <a:t>adoption</a:t>
            </a:r>
            <a:r>
              <a:rPr lang="en-US" sz="2800" dirty="0"/>
              <a:t> of </a:t>
            </a:r>
            <a:r>
              <a:rPr lang="en-US" sz="2800" dirty="0">
                <a:solidFill>
                  <a:srgbClr val="C00000"/>
                </a:solidFill>
              </a:rPr>
              <a:t>agile practices</a:t>
            </a:r>
            <a:r>
              <a:rPr lang="en-US" sz="2800" dirty="0"/>
              <a:t>? </a:t>
            </a:r>
            <a:endParaRPr lang="en-US" sz="2800" dirty="0" smtClean="0"/>
          </a:p>
          <a:p>
            <a:pPr marL="914400" lvl="1" indent="-457200" algn="just">
              <a:lnSpc>
                <a:spcPct val="80000"/>
              </a:lnSpc>
              <a:spcBef>
                <a:spcPts val="1000"/>
              </a:spcBef>
              <a:buFont typeface="Arial" panose="020B0604020202020204" pitchFamily="34" charset="0"/>
              <a:buChar char="•"/>
            </a:pPr>
            <a:r>
              <a:rPr lang="en-US" sz="2800" dirty="0" smtClean="0"/>
              <a:t>Step 2: Create a search string using the keywords from step1 and Boolean operators.</a:t>
            </a:r>
          </a:p>
          <a:p>
            <a:pPr lvl="1" algn="just">
              <a:lnSpc>
                <a:spcPct val="80000"/>
              </a:lnSpc>
              <a:spcBef>
                <a:spcPts val="1000"/>
              </a:spcBef>
            </a:pPr>
            <a:r>
              <a:rPr lang="en-US" sz="2800" dirty="0" smtClean="0">
                <a:solidFill>
                  <a:srgbClr val="C00000"/>
                </a:solidFill>
              </a:rPr>
              <a:t>((“</a:t>
            </a:r>
            <a:r>
              <a:rPr lang="en-US" sz="2800" dirty="0" err="1">
                <a:solidFill>
                  <a:srgbClr val="C00000"/>
                </a:solidFill>
              </a:rPr>
              <a:t>Organisational</a:t>
            </a:r>
            <a:r>
              <a:rPr lang="en-US" sz="2800" dirty="0">
                <a:solidFill>
                  <a:srgbClr val="C00000"/>
                </a:solidFill>
              </a:rPr>
              <a:t> culture”</a:t>
            </a:r>
            <a:r>
              <a:rPr lang="en-US" sz="3200" dirty="0">
                <a:solidFill>
                  <a:srgbClr val="C00000"/>
                </a:solidFill>
              </a:rPr>
              <a:t> OR “</a:t>
            </a:r>
            <a:r>
              <a:rPr lang="en-US" sz="3200" dirty="0" err="1">
                <a:solidFill>
                  <a:srgbClr val="C00000"/>
                </a:solidFill>
              </a:rPr>
              <a:t>organisational</a:t>
            </a:r>
            <a:r>
              <a:rPr lang="en-US" sz="3200" dirty="0">
                <a:solidFill>
                  <a:srgbClr val="C00000"/>
                </a:solidFill>
              </a:rPr>
              <a:t> culture” OR “</a:t>
            </a:r>
            <a:r>
              <a:rPr lang="en-US" sz="3200" dirty="0" err="1">
                <a:solidFill>
                  <a:srgbClr val="C00000"/>
                </a:solidFill>
              </a:rPr>
              <a:t>Organisation</a:t>
            </a:r>
            <a:r>
              <a:rPr lang="en-US" sz="3200" dirty="0">
                <a:solidFill>
                  <a:srgbClr val="C00000"/>
                </a:solidFill>
              </a:rPr>
              <a:t> culture” OR “</a:t>
            </a:r>
            <a:r>
              <a:rPr lang="en-US" sz="3200" dirty="0" err="1">
                <a:solidFill>
                  <a:srgbClr val="C00000"/>
                </a:solidFill>
              </a:rPr>
              <a:t>organisation</a:t>
            </a:r>
            <a:r>
              <a:rPr lang="en-US" sz="3200" dirty="0">
                <a:solidFill>
                  <a:srgbClr val="C00000"/>
                </a:solidFill>
              </a:rPr>
              <a:t> culture”) AND (“cultural” OR “culture”) AND (“adoption”) AND (“Agile practices” OR “Agile practice” OR “Agile methods” OR “Agile method” OR “Agile methodologies” OR “Agile methodology” OR “Agile principle” OR “Agile principles” OR “Agile processes” OR “Agile process”)). </a:t>
            </a:r>
          </a:p>
          <a:p>
            <a:pPr lvl="1" algn="just">
              <a:lnSpc>
                <a:spcPct val="80000"/>
              </a:lnSpc>
              <a:spcBef>
                <a:spcPts val="1000"/>
              </a:spcBef>
            </a:pPr>
            <a:endParaRPr lang="en-US" sz="3300" dirty="0" smtClean="0"/>
          </a:p>
        </p:txBody>
      </p:sp>
    </p:spTree>
    <p:extLst>
      <p:ext uri="{BB962C8B-B14F-4D97-AF65-F5344CB8AC3E}">
        <p14:creationId xmlns:p14="http://schemas.microsoft.com/office/powerpoint/2010/main" val="3508493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772908"/>
          </a:xfrm>
        </p:spPr>
        <p:txBody>
          <a:bodyPr/>
          <a:lstStyle/>
          <a:p>
            <a:pPr eaLnBrk="1" hangingPunct="1"/>
            <a:r>
              <a:rPr lang="en-ZA" altLang="en-US" sz="2800" b="1" dirty="0" smtClean="0">
                <a:solidFill>
                  <a:srgbClr val="0070C0"/>
                </a:solidFill>
                <a:latin typeface="+mn-lt"/>
                <a:ea typeface="+mn-ea"/>
                <a:cs typeface="+mn-cs"/>
              </a:rPr>
              <a:t>3.   Planning of Literature Review …</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a:bodyPr>
          <a:lstStyle/>
          <a:p>
            <a:pPr marL="0" indent="0" algn="just">
              <a:lnSpc>
                <a:spcPct val="170000"/>
              </a:lnSpc>
              <a:spcBef>
                <a:spcPct val="0"/>
              </a:spcBef>
              <a:buNone/>
            </a:pPr>
            <a:endParaRPr lang="en-GB" sz="3800" dirty="0" smtClean="0"/>
          </a:p>
          <a:p>
            <a:pPr algn="just">
              <a:lnSpc>
                <a:spcPct val="170000"/>
              </a:lnSpc>
              <a:spcBef>
                <a:spcPct val="0"/>
              </a:spcBef>
            </a:pPr>
            <a:endParaRPr lang="en-GB" sz="3800" dirty="0" smtClean="0"/>
          </a:p>
          <a:p>
            <a:pPr marL="0" indent="0" algn="just">
              <a:lnSpc>
                <a:spcPct val="170000"/>
              </a:lnSpc>
              <a:spcBef>
                <a:spcPct val="0"/>
              </a:spcBef>
              <a:buNone/>
            </a:pPr>
            <a:endParaRPr lang="en-GB" sz="3800" dirty="0" smtClean="0"/>
          </a:p>
          <a:p>
            <a:pPr algn="just">
              <a:lnSpc>
                <a:spcPct val="170000"/>
              </a:lnSpc>
              <a:spcBef>
                <a:spcPct val="0"/>
              </a:spcBef>
            </a:pPr>
            <a:endParaRPr lang="en-GB" sz="3800" dirty="0" smtClean="0"/>
          </a:p>
          <a:p>
            <a:pPr algn="just">
              <a:lnSpc>
                <a:spcPct val="170000"/>
              </a:lnSpc>
              <a:spcBef>
                <a:spcPct val="0"/>
              </a:spcBef>
            </a:pPr>
            <a:endParaRPr lang="en-GB" sz="3800" dirty="0">
              <a:solidFill>
                <a:srgbClr val="C00000"/>
              </a:solidFill>
            </a:endParaRPr>
          </a:p>
          <a:p>
            <a:pPr marL="0" indent="0">
              <a:spcBef>
                <a:spcPct val="0"/>
              </a:spcBef>
              <a:buNone/>
            </a:pPr>
            <a:endParaRPr lang="en-GB" sz="3100" dirty="0">
              <a:solidFill>
                <a:srgbClr val="C00000"/>
              </a:solidFill>
            </a:endParaRPr>
          </a:p>
        </p:txBody>
      </p:sp>
      <p:sp>
        <p:nvSpPr>
          <p:cNvPr id="4" name="Rectangle 3"/>
          <p:cNvSpPr/>
          <p:nvPr/>
        </p:nvSpPr>
        <p:spPr>
          <a:xfrm>
            <a:off x="600075" y="1014413"/>
            <a:ext cx="11301413" cy="5016758"/>
          </a:xfrm>
          <a:prstGeom prst="rect">
            <a:avLst/>
          </a:prstGeom>
        </p:spPr>
        <p:txBody>
          <a:bodyPr wrap="square">
            <a:spAutoFit/>
          </a:bodyPr>
          <a:lstStyle/>
          <a:p>
            <a:pPr marL="457200" indent="-457200">
              <a:buFont typeface="Arial" panose="020B0604020202020204" pitchFamily="34" charset="0"/>
              <a:buChar char="•"/>
            </a:pPr>
            <a:r>
              <a:rPr lang="en-US" sz="3200" dirty="0" smtClean="0"/>
              <a:t>Use inclusion criteria to </a:t>
            </a:r>
            <a:r>
              <a:rPr lang="en-US" sz="3200" dirty="0"/>
              <a:t>reduce the number of studies </a:t>
            </a:r>
            <a:r>
              <a:rPr lang="en-US" sz="3200" dirty="0" smtClean="0"/>
              <a:t> by </a:t>
            </a:r>
            <a:r>
              <a:rPr lang="en-US" sz="3200" dirty="0"/>
              <a:t>selecting the ones focusing on the purpose of the study. </a:t>
            </a:r>
            <a:endParaRPr lang="en-US" sz="3200" dirty="0" smtClean="0"/>
          </a:p>
          <a:p>
            <a:pPr marL="457200" indent="-457200">
              <a:buFont typeface="Arial" panose="020B0604020202020204" pitchFamily="34" charset="0"/>
              <a:buChar char="•"/>
            </a:pPr>
            <a:r>
              <a:rPr lang="en-US" sz="3200" dirty="0" smtClean="0"/>
              <a:t>The  Inclusion criteria: </a:t>
            </a:r>
            <a:endParaRPr lang="en-US" sz="3200" dirty="0"/>
          </a:p>
          <a:p>
            <a:pPr marL="457200" indent="-457200">
              <a:buFont typeface="Wingdings" panose="05000000000000000000" pitchFamily="2" charset="2"/>
              <a:buChar char="q"/>
            </a:pPr>
            <a:r>
              <a:rPr lang="en-US" sz="3200" dirty="0" smtClean="0"/>
              <a:t> </a:t>
            </a:r>
            <a:r>
              <a:rPr lang="en-US" sz="3200" dirty="0"/>
              <a:t>Abstract/ Title/Full text: Relevance to research question </a:t>
            </a:r>
          </a:p>
          <a:p>
            <a:pPr marL="457200" indent="-457200">
              <a:buFont typeface="Wingdings" panose="05000000000000000000" pitchFamily="2" charset="2"/>
              <a:buChar char="q"/>
            </a:pPr>
            <a:r>
              <a:rPr lang="en-US" sz="3200" dirty="0" smtClean="0"/>
              <a:t> </a:t>
            </a:r>
            <a:r>
              <a:rPr lang="en-US" sz="3200" dirty="0"/>
              <a:t>Date of publication: </a:t>
            </a:r>
            <a:r>
              <a:rPr lang="en-US" sz="3200" dirty="0" smtClean="0"/>
              <a:t>2018-2022</a:t>
            </a:r>
          </a:p>
          <a:p>
            <a:pPr marL="457200" indent="-457200">
              <a:buFont typeface="Wingdings" panose="05000000000000000000" pitchFamily="2" charset="2"/>
              <a:buChar char="q"/>
            </a:pPr>
            <a:r>
              <a:rPr lang="en-US" sz="3200" dirty="0" smtClean="0"/>
              <a:t>Language</a:t>
            </a:r>
            <a:r>
              <a:rPr lang="en-US" sz="3200" dirty="0"/>
              <a:t>: Papers written in English </a:t>
            </a:r>
          </a:p>
          <a:p>
            <a:pPr marL="457200" indent="-457200">
              <a:buFont typeface="Wingdings" panose="05000000000000000000" pitchFamily="2" charset="2"/>
              <a:buChar char="q"/>
            </a:pPr>
            <a:r>
              <a:rPr lang="en-US" sz="3200" dirty="0" smtClean="0"/>
              <a:t>Type </a:t>
            </a:r>
            <a:r>
              <a:rPr lang="en-US" sz="3200" dirty="0"/>
              <a:t>of publications: Peer-reviewed journals, books </a:t>
            </a:r>
          </a:p>
          <a:p>
            <a:r>
              <a:rPr lang="en-US" sz="3200" dirty="0"/>
              <a:t> </a:t>
            </a:r>
            <a:r>
              <a:rPr lang="en-US" sz="3200" dirty="0" smtClean="0"/>
              <a:t>    chapters</a:t>
            </a:r>
            <a:r>
              <a:rPr lang="en-US" sz="3200" dirty="0"/>
              <a:t>, conference and books </a:t>
            </a:r>
          </a:p>
          <a:p>
            <a:pPr marL="457200" indent="-457200">
              <a:buFont typeface="Wingdings" panose="05000000000000000000" pitchFamily="2" charset="2"/>
              <a:buChar char="q"/>
            </a:pPr>
            <a:r>
              <a:rPr lang="en-US" sz="3200" dirty="0" smtClean="0"/>
              <a:t>Research </a:t>
            </a:r>
            <a:r>
              <a:rPr lang="en-US" sz="3200" dirty="0"/>
              <a:t>method: Qualitative, quantitative, mixed </a:t>
            </a:r>
            <a:r>
              <a:rPr lang="en-US" sz="3200" dirty="0" smtClean="0"/>
              <a:t>method </a:t>
            </a:r>
            <a:endParaRPr lang="en-US" sz="3200" dirty="0"/>
          </a:p>
          <a:p>
            <a:pPr marL="457200" indent="-457200">
              <a:buFont typeface="Wingdings" panose="05000000000000000000" pitchFamily="2" charset="2"/>
              <a:buChar char="q"/>
            </a:pPr>
            <a:r>
              <a:rPr lang="en-US" sz="3200" dirty="0" smtClean="0"/>
              <a:t>Geographic </a:t>
            </a:r>
            <a:r>
              <a:rPr lang="en-US" sz="3200" dirty="0"/>
              <a:t>location: Worldwide </a:t>
            </a:r>
          </a:p>
        </p:txBody>
      </p:sp>
    </p:spTree>
    <p:extLst>
      <p:ext uri="{BB962C8B-B14F-4D97-AF65-F5344CB8AC3E}">
        <p14:creationId xmlns:p14="http://schemas.microsoft.com/office/powerpoint/2010/main" val="3029152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772908"/>
          </a:xfrm>
        </p:spPr>
        <p:txBody>
          <a:bodyPr/>
          <a:lstStyle/>
          <a:p>
            <a:pPr eaLnBrk="1" hangingPunct="1"/>
            <a:r>
              <a:rPr lang="en-ZA" altLang="en-US" sz="2800" b="1" dirty="0">
                <a:solidFill>
                  <a:srgbClr val="0070C0"/>
                </a:solidFill>
                <a:latin typeface="+mn-lt"/>
                <a:ea typeface="+mn-ea"/>
                <a:cs typeface="+mn-cs"/>
              </a:rPr>
              <a:t>4</a:t>
            </a:r>
            <a:r>
              <a:rPr lang="en-ZA" altLang="en-US" sz="2800" b="1" dirty="0" smtClean="0">
                <a:solidFill>
                  <a:srgbClr val="0070C0"/>
                </a:solidFill>
                <a:latin typeface="+mn-lt"/>
                <a:ea typeface="+mn-ea"/>
                <a:cs typeface="+mn-cs"/>
              </a:rPr>
              <a:t>.   Recording the Literature</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a:bodyPr>
          <a:lstStyle/>
          <a:p>
            <a:pPr marL="0" indent="0" algn="just">
              <a:lnSpc>
                <a:spcPct val="170000"/>
              </a:lnSpc>
              <a:spcBef>
                <a:spcPct val="0"/>
              </a:spcBef>
              <a:buNone/>
            </a:pPr>
            <a:endParaRPr lang="en-GB" sz="3800" dirty="0" smtClean="0"/>
          </a:p>
          <a:p>
            <a:pPr algn="just">
              <a:lnSpc>
                <a:spcPct val="170000"/>
              </a:lnSpc>
              <a:spcBef>
                <a:spcPct val="0"/>
              </a:spcBef>
            </a:pPr>
            <a:endParaRPr lang="en-GB" sz="3800" dirty="0" smtClean="0"/>
          </a:p>
          <a:p>
            <a:pPr marL="0" indent="0" algn="just">
              <a:lnSpc>
                <a:spcPct val="170000"/>
              </a:lnSpc>
              <a:spcBef>
                <a:spcPct val="0"/>
              </a:spcBef>
              <a:buNone/>
            </a:pPr>
            <a:endParaRPr lang="en-GB" sz="3800" dirty="0" smtClean="0"/>
          </a:p>
          <a:p>
            <a:pPr algn="just">
              <a:lnSpc>
                <a:spcPct val="170000"/>
              </a:lnSpc>
              <a:spcBef>
                <a:spcPct val="0"/>
              </a:spcBef>
            </a:pPr>
            <a:endParaRPr lang="en-GB" sz="3800" dirty="0" smtClean="0"/>
          </a:p>
          <a:p>
            <a:pPr algn="just">
              <a:lnSpc>
                <a:spcPct val="170000"/>
              </a:lnSpc>
              <a:spcBef>
                <a:spcPct val="0"/>
              </a:spcBef>
            </a:pPr>
            <a:endParaRPr lang="en-GB" sz="3800" dirty="0">
              <a:solidFill>
                <a:srgbClr val="C00000"/>
              </a:solidFill>
            </a:endParaRPr>
          </a:p>
          <a:p>
            <a:pPr marL="0" indent="0">
              <a:spcBef>
                <a:spcPct val="0"/>
              </a:spcBef>
              <a:buNone/>
            </a:pPr>
            <a:endParaRPr lang="en-GB" sz="3100" dirty="0">
              <a:solidFill>
                <a:srgbClr val="C00000"/>
              </a:solidFill>
            </a:endParaRPr>
          </a:p>
        </p:txBody>
      </p:sp>
      <p:graphicFrame>
        <p:nvGraphicFramePr>
          <p:cNvPr id="6" name="Group 121"/>
          <p:cNvGraphicFramePr>
            <a:graphicFrameLocks/>
          </p:cNvGraphicFramePr>
          <p:nvPr>
            <p:extLst>
              <p:ext uri="{D42A27DB-BD31-4B8C-83A1-F6EECF244321}">
                <p14:modId xmlns:p14="http://schemas.microsoft.com/office/powerpoint/2010/main" val="2581430026"/>
              </p:ext>
            </p:extLst>
          </p:nvPr>
        </p:nvGraphicFramePr>
        <p:xfrm>
          <a:off x="1009650" y="1014413"/>
          <a:ext cx="8305800" cy="5522977"/>
        </p:xfrm>
        <a:graphic>
          <a:graphicData uri="http://schemas.openxmlformats.org/drawingml/2006/table">
            <a:tbl>
              <a:tblPr/>
              <a:tblGrid>
                <a:gridCol w="2768600">
                  <a:extLst>
                    <a:ext uri="{9D8B030D-6E8A-4147-A177-3AD203B41FA5}">
                      <a16:colId xmlns:a16="http://schemas.microsoft.com/office/drawing/2014/main" val="1227233004"/>
                    </a:ext>
                  </a:extLst>
                </a:gridCol>
                <a:gridCol w="2768600">
                  <a:extLst>
                    <a:ext uri="{9D8B030D-6E8A-4147-A177-3AD203B41FA5}">
                      <a16:colId xmlns:a16="http://schemas.microsoft.com/office/drawing/2014/main" val="448073443"/>
                    </a:ext>
                  </a:extLst>
                </a:gridCol>
                <a:gridCol w="2768600">
                  <a:extLst>
                    <a:ext uri="{9D8B030D-6E8A-4147-A177-3AD203B41FA5}">
                      <a16:colId xmlns:a16="http://schemas.microsoft.com/office/drawing/2014/main" val="3181233355"/>
                    </a:ext>
                  </a:extLst>
                </a:gridCol>
              </a:tblGrid>
              <a:tr h="809625">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Journals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Books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Chapters in an edited book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extLst>
                  <a:ext uri="{0D108BD9-81ED-4DB2-BD59-A6C34878D82A}">
                    <a16:rowId xmlns:a16="http://schemas.microsoft.com/office/drawing/2014/main" val="2364394294"/>
                  </a:ext>
                </a:extLst>
              </a:tr>
              <a:tr h="636588">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Author (s) Surname, initials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-do-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87646771"/>
                  </a:ext>
                </a:extLst>
              </a:tr>
              <a:tr h="352425">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Year of publication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-do-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6765760"/>
                  </a:ext>
                </a:extLst>
              </a:tr>
              <a:tr h="41910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sng" strike="noStrike" cap="none" normalizeH="0" baseline="0" smtClean="0">
                          <a:ln>
                            <a:noFill/>
                          </a:ln>
                          <a:solidFill>
                            <a:schemeClr val="tx1"/>
                          </a:solidFill>
                          <a:effectLst/>
                          <a:latin typeface="Arial" panose="020B0604020202020204" pitchFamily="34" charset="0"/>
                        </a:rPr>
                        <a:t>Title of journal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sng" strike="noStrike" cap="none" normalizeH="0" baseline="0" smtClean="0">
                          <a:ln>
                            <a:noFill/>
                          </a:ln>
                          <a:solidFill>
                            <a:schemeClr val="tx1"/>
                          </a:solidFill>
                          <a:effectLst/>
                          <a:latin typeface="Arial" panose="020B0604020202020204" pitchFamily="34" charset="0"/>
                        </a:rPr>
                        <a:t>Title and subtitle of book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Title of chapter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1615605"/>
                  </a:ext>
                </a:extLst>
              </a:tr>
              <a:tr h="38100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Volume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Edition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Author (s) of book: surname, initials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6095207"/>
                  </a:ext>
                </a:extLst>
              </a:tr>
              <a:tr h="463550">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Part/issue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Place of publication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Title and subtitle of book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12068242"/>
                  </a:ext>
                </a:extLst>
              </a:tr>
              <a:tr h="560388">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Page numbers preceded by p or pp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Publisher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Edition</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06207933"/>
                  </a:ext>
                </a:extLst>
              </a:tr>
              <a:tr h="284163">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endParaRPr kumimoji="0" lang="en-GB" altLang="en-US" sz="16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endParaRPr kumimoji="0" lang="en-GB" altLang="en-US"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Place of publication</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4369194"/>
                  </a:ext>
                </a:extLst>
              </a:tr>
              <a:tr h="671513">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endParaRPr kumimoji="0" lang="en-GB" altLang="en-US" sz="16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endParaRPr kumimoji="0" lang="en-GB" altLang="en-US"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none" strike="noStrike" cap="none" normalizeH="0" baseline="0" smtClean="0">
                          <a:ln>
                            <a:noFill/>
                          </a:ln>
                          <a:solidFill>
                            <a:schemeClr val="tx1"/>
                          </a:solidFill>
                          <a:effectLst/>
                          <a:latin typeface="Arial" panose="020B0604020202020204" pitchFamily="34" charset="0"/>
                        </a:rPr>
                        <a:t>Publisher </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7329651"/>
                  </a:ext>
                </a:extLst>
              </a:tr>
              <a:tr h="250825">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endParaRPr kumimoji="0" lang="en-GB" altLang="en-US" sz="16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endParaRPr kumimoji="0" lang="en-GB" altLang="en-US"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anose="05000000000000000000" pitchFamily="2" charset="2"/>
                        <a:defRPr sz="2100">
                          <a:solidFill>
                            <a:schemeClr val="tx1"/>
                          </a:solidFill>
                          <a:latin typeface="Arial" panose="020B0604020202020204" pitchFamily="34" charset="0"/>
                        </a:defRPr>
                      </a:lvl3pPr>
                      <a:lvl4pPr>
                        <a:spcBef>
                          <a:spcPct val="20000"/>
                        </a:spcBef>
                        <a:buClr>
                          <a:schemeClr val="accent1"/>
                        </a:buClr>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Page number of chapter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637994"/>
                  </a:ext>
                </a:extLst>
              </a:tr>
            </a:tbl>
          </a:graphicData>
        </a:graphic>
      </p:graphicFrame>
    </p:spTree>
    <p:extLst>
      <p:ext uri="{BB962C8B-B14F-4D97-AF65-F5344CB8AC3E}">
        <p14:creationId xmlns:p14="http://schemas.microsoft.com/office/powerpoint/2010/main" val="4015965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457199" y="1036636"/>
            <a:ext cx="11458575" cy="5664203"/>
          </a:xfrm>
        </p:spPr>
        <p:txBody>
          <a:bodyPr>
            <a:normAutofit lnSpcReduction="10000"/>
          </a:bodyPr>
          <a:lstStyle/>
          <a:p>
            <a:pPr lvl="0"/>
            <a:r>
              <a:rPr lang="en-US" b="1" dirty="0"/>
              <a:t>Artificial intelligence (AI)</a:t>
            </a:r>
            <a:r>
              <a:rPr lang="en-US" dirty="0"/>
              <a:t> is the study and creation of computer systems that perform activities that would normally require human ability, such as sight, voice recognition, decision-making, and language processing (Dictionary, 2017).</a:t>
            </a:r>
          </a:p>
          <a:p>
            <a:pPr lvl="0"/>
            <a:r>
              <a:rPr lang="en-US" b="1" dirty="0"/>
              <a:t>Machine learning</a:t>
            </a:r>
            <a:r>
              <a:rPr lang="en-US" dirty="0"/>
              <a:t> is the application and development of computer systems that are able adjust without specific guidelines by studying and inferring from patterns in data using various algorithms methods (</a:t>
            </a:r>
            <a:r>
              <a:rPr lang="en-US" dirty="0" err="1"/>
              <a:t>Lexico</a:t>
            </a:r>
            <a:r>
              <a:rPr lang="en-US" dirty="0"/>
              <a:t>, </a:t>
            </a:r>
            <a:r>
              <a:rPr lang="en-US" dirty="0" err="1"/>
              <a:t>n.d.</a:t>
            </a:r>
            <a:r>
              <a:rPr lang="en-US" dirty="0"/>
              <a:t>).</a:t>
            </a:r>
          </a:p>
          <a:p>
            <a:pPr lvl="0"/>
            <a:r>
              <a:rPr lang="en-US" b="1" dirty="0"/>
              <a:t>Deep learning</a:t>
            </a:r>
            <a:r>
              <a:rPr lang="en-US" dirty="0"/>
              <a:t> is a machine learning and artificial intelligence (AI) technique that mimics how people acquire particular forms of knowledge  (</a:t>
            </a:r>
            <a:r>
              <a:rPr lang="en-US" dirty="0" err="1"/>
              <a:t>Artem</a:t>
            </a:r>
            <a:r>
              <a:rPr lang="en-US" dirty="0"/>
              <a:t> </a:t>
            </a:r>
            <a:r>
              <a:rPr lang="en-US" dirty="0" err="1"/>
              <a:t>Oppermann</a:t>
            </a:r>
            <a:r>
              <a:rPr lang="en-US" dirty="0"/>
              <a:t>, 2019). </a:t>
            </a:r>
          </a:p>
          <a:p>
            <a:pPr lvl="0"/>
            <a:r>
              <a:rPr lang="en-US" b="1" dirty="0"/>
              <a:t>Computer vision</a:t>
            </a:r>
            <a:r>
              <a:rPr lang="en-US" dirty="0"/>
              <a:t> is a branch of artificial intelligence (AI) that allows users and systems to extract useful data from online photos, videos, as well as other sensory inputs and act or offer suggestions based on those facts (</a:t>
            </a:r>
            <a:r>
              <a:rPr lang="en-US" dirty="0" err="1"/>
              <a:t>Engn</a:t>
            </a:r>
            <a:r>
              <a:rPr lang="en-US" dirty="0"/>
              <a:t> &amp; Fletcher, 2003). </a:t>
            </a:r>
          </a:p>
        </p:txBody>
      </p:sp>
      <p:sp>
        <p:nvSpPr>
          <p:cNvPr id="5" name="TextBox 4">
            <a:extLst>
              <a:ext uri="{FF2B5EF4-FFF2-40B4-BE49-F238E27FC236}">
                <a16:creationId xmlns:a16="http://schemas.microsoft.com/office/drawing/2014/main" id="{7CEA7C46-D814-4133-9568-DE6E277814ED}"/>
              </a:ext>
            </a:extLst>
          </p:cNvPr>
          <p:cNvSpPr txBox="1"/>
          <p:nvPr/>
        </p:nvSpPr>
        <p:spPr>
          <a:xfrm>
            <a:off x="457199" y="441976"/>
            <a:ext cx="10615612" cy="48013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marL="0" marR="0">
              <a:lnSpc>
                <a:spcPct val="90000"/>
              </a:lnSpc>
              <a:spcBef>
                <a:spcPct val="0"/>
              </a:spcBef>
              <a:spcAft>
                <a:spcPts val="0"/>
              </a:spcAft>
            </a:pPr>
            <a:r>
              <a:rPr lang="en-US" sz="2800" b="1" dirty="0">
                <a:solidFill>
                  <a:srgbClr val="0070C0"/>
                </a:solidFill>
              </a:rPr>
              <a:t>5.	</a:t>
            </a:r>
            <a:r>
              <a:rPr lang="en-US" sz="2800" b="1" dirty="0" smtClean="0">
                <a:solidFill>
                  <a:srgbClr val="0070C0"/>
                </a:solidFill>
              </a:rPr>
              <a:t>Definition of Key Terms (if any)</a:t>
            </a:r>
            <a:endParaRPr lang="en-US" sz="2800" b="1" dirty="0">
              <a:solidFill>
                <a:srgbClr val="0070C0"/>
              </a:solidFill>
            </a:endParaRPr>
          </a:p>
        </p:txBody>
      </p:sp>
    </p:spTree>
    <p:extLst>
      <p:ext uri="{BB962C8B-B14F-4D97-AF65-F5344CB8AC3E}">
        <p14:creationId xmlns:p14="http://schemas.microsoft.com/office/powerpoint/2010/main" val="3413019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457199" y="965196"/>
            <a:ext cx="11458575" cy="5664203"/>
          </a:xfrm>
        </p:spPr>
        <p:txBody>
          <a:bodyPr>
            <a:normAutofit/>
          </a:bodyPr>
          <a:lstStyle/>
          <a:p>
            <a:pPr lvl="0" algn="just">
              <a:lnSpc>
                <a:spcPct val="150000"/>
              </a:lnSpc>
            </a:pPr>
            <a:r>
              <a:rPr lang="en-US" dirty="0" smtClean="0"/>
              <a:t>This </a:t>
            </a:r>
            <a:r>
              <a:rPr lang="en-US" dirty="0"/>
              <a:t>will be the review of literature on the theory or theories, which the </a:t>
            </a:r>
            <a:r>
              <a:rPr lang="en-US" dirty="0" smtClean="0"/>
              <a:t>student will </a:t>
            </a:r>
            <a:r>
              <a:rPr lang="en-US" dirty="0"/>
              <a:t>have identified as being the guiding principle of the </a:t>
            </a:r>
            <a:r>
              <a:rPr lang="en-US" dirty="0" smtClean="0"/>
              <a:t>study (i.e. theory (</a:t>
            </a:r>
            <a:r>
              <a:rPr lang="en-US" dirty="0" err="1" smtClean="0"/>
              <a:t>ies</a:t>
            </a:r>
            <a:r>
              <a:rPr lang="en-US" dirty="0" smtClean="0"/>
              <a:t>) guiding the study). </a:t>
            </a:r>
          </a:p>
          <a:p>
            <a:pPr lvl="0" algn="just">
              <a:lnSpc>
                <a:spcPct val="150000"/>
              </a:lnSpc>
            </a:pPr>
            <a:r>
              <a:rPr lang="en-US" dirty="0" smtClean="0"/>
              <a:t>How </a:t>
            </a:r>
            <a:r>
              <a:rPr lang="en-US" dirty="0"/>
              <a:t>the theory (</a:t>
            </a:r>
            <a:r>
              <a:rPr lang="en-US" dirty="0" err="1"/>
              <a:t>ies</a:t>
            </a:r>
            <a:r>
              <a:rPr lang="en-US" dirty="0"/>
              <a:t>) has been used by other researchers and how it will be used in the study has to be highlighted and analytically evaluated. By definition, a theory is a </a:t>
            </a:r>
            <a:r>
              <a:rPr lang="en-US" dirty="0">
                <a:solidFill>
                  <a:srgbClr val="FF0000"/>
                </a:solidFill>
              </a:rPr>
              <a:t>set of concepts and therefore some of the concepts in the conceptual framework may be identified from these theories</a:t>
            </a:r>
            <a:r>
              <a:rPr lang="en-US" dirty="0"/>
              <a:t>. </a:t>
            </a:r>
            <a:endParaRPr lang="en-US" sz="2600" dirty="0"/>
          </a:p>
        </p:txBody>
      </p:sp>
      <p:sp>
        <p:nvSpPr>
          <p:cNvPr id="5" name="TextBox 4">
            <a:extLst>
              <a:ext uri="{FF2B5EF4-FFF2-40B4-BE49-F238E27FC236}">
                <a16:creationId xmlns:a16="http://schemas.microsoft.com/office/drawing/2014/main" id="{7CEA7C46-D814-4133-9568-DE6E277814ED}"/>
              </a:ext>
            </a:extLst>
          </p:cNvPr>
          <p:cNvSpPr txBox="1"/>
          <p:nvPr/>
        </p:nvSpPr>
        <p:spPr>
          <a:xfrm>
            <a:off x="457199" y="441976"/>
            <a:ext cx="10615612" cy="48013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marL="0" marR="0">
              <a:lnSpc>
                <a:spcPct val="90000"/>
              </a:lnSpc>
              <a:spcBef>
                <a:spcPct val="0"/>
              </a:spcBef>
              <a:spcAft>
                <a:spcPts val="0"/>
              </a:spcAft>
            </a:pPr>
            <a:r>
              <a:rPr lang="en-US" sz="2800" b="1" dirty="0" smtClean="0">
                <a:solidFill>
                  <a:srgbClr val="0070C0"/>
                </a:solidFill>
              </a:rPr>
              <a:t>6.</a:t>
            </a:r>
            <a:r>
              <a:rPr lang="en-US" sz="2800" b="1" dirty="0">
                <a:solidFill>
                  <a:srgbClr val="0070C0"/>
                </a:solidFill>
              </a:rPr>
              <a:t>	</a:t>
            </a:r>
            <a:r>
              <a:rPr lang="en-US" sz="2800" b="1" dirty="0" smtClean="0">
                <a:solidFill>
                  <a:srgbClr val="0070C0"/>
                </a:solidFill>
              </a:rPr>
              <a:t>Theoretical  Literature Review</a:t>
            </a:r>
            <a:endParaRPr lang="en-US" sz="2800" b="1" dirty="0">
              <a:solidFill>
                <a:srgbClr val="0070C0"/>
              </a:solidFill>
            </a:endParaRPr>
          </a:p>
        </p:txBody>
      </p:sp>
    </p:spTree>
    <p:extLst>
      <p:ext uri="{BB962C8B-B14F-4D97-AF65-F5344CB8AC3E}">
        <p14:creationId xmlns:p14="http://schemas.microsoft.com/office/powerpoint/2010/main" val="1398582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457199" y="965196"/>
            <a:ext cx="11458575" cy="5664203"/>
          </a:xfrm>
        </p:spPr>
        <p:txBody>
          <a:bodyPr>
            <a:normAutofit fontScale="70000" lnSpcReduction="20000"/>
          </a:bodyPr>
          <a:lstStyle/>
          <a:p>
            <a:pPr marL="0" lvl="0" indent="0" algn="just">
              <a:lnSpc>
                <a:spcPct val="150000"/>
              </a:lnSpc>
              <a:buNone/>
            </a:pPr>
            <a:r>
              <a:rPr lang="en-US" dirty="0" smtClean="0"/>
              <a:t>2.2.1 	Technology Acceptance Model</a:t>
            </a:r>
          </a:p>
          <a:p>
            <a:pPr marL="0" lvl="0" indent="0" algn="just">
              <a:lnSpc>
                <a:spcPct val="150000"/>
              </a:lnSpc>
              <a:buNone/>
            </a:pPr>
            <a:endParaRPr lang="en-US" dirty="0" smtClean="0"/>
          </a:p>
          <a:p>
            <a:pPr marL="0" lvl="0" indent="0" algn="just">
              <a:lnSpc>
                <a:spcPct val="150000"/>
              </a:lnSpc>
              <a:buNone/>
            </a:pPr>
            <a:endParaRPr lang="en-US" dirty="0" smtClean="0"/>
          </a:p>
          <a:p>
            <a:pPr marL="0" lvl="0" indent="0" algn="just">
              <a:lnSpc>
                <a:spcPct val="150000"/>
              </a:lnSpc>
              <a:buNone/>
            </a:pPr>
            <a:endParaRPr lang="en-US" dirty="0"/>
          </a:p>
          <a:p>
            <a:pPr marL="0" lvl="0" indent="0" algn="just">
              <a:lnSpc>
                <a:spcPct val="150000"/>
              </a:lnSpc>
              <a:buNone/>
            </a:pPr>
            <a:r>
              <a:rPr lang="en-US" dirty="0" smtClean="0"/>
              <a:t>2.2.2	</a:t>
            </a:r>
            <a:r>
              <a:rPr lang="en-US" dirty="0" err="1"/>
              <a:t>Diffussion</a:t>
            </a:r>
            <a:r>
              <a:rPr lang="en-US" dirty="0"/>
              <a:t> of Innovation </a:t>
            </a:r>
            <a:r>
              <a:rPr lang="en-US" dirty="0" smtClean="0"/>
              <a:t>Theory: </a:t>
            </a:r>
            <a:r>
              <a:rPr lang="en-US" dirty="0"/>
              <a:t>E</a:t>
            </a:r>
            <a:r>
              <a:rPr lang="en-US" dirty="0" smtClean="0"/>
              <a:t>xplains </a:t>
            </a:r>
            <a:r>
              <a:rPr lang="en-US" dirty="0"/>
              <a:t>the rate at which consumers will adopt a new product or </a:t>
            </a:r>
            <a:r>
              <a:rPr lang="en-US" dirty="0" smtClean="0"/>
              <a:t>	service.</a:t>
            </a:r>
          </a:p>
          <a:p>
            <a:pPr marL="0" lvl="0" indent="0" algn="just">
              <a:lnSpc>
                <a:spcPct val="150000"/>
              </a:lnSpc>
              <a:buNone/>
            </a:pPr>
            <a:r>
              <a:rPr lang="en-US" dirty="0" smtClean="0"/>
              <a:t>2.2.3     Theory </a:t>
            </a:r>
            <a:r>
              <a:rPr lang="en-US" dirty="0"/>
              <a:t>of Planned </a:t>
            </a:r>
            <a:r>
              <a:rPr lang="en-US" dirty="0" err="1" smtClean="0"/>
              <a:t>Behaviour</a:t>
            </a:r>
            <a:r>
              <a:rPr lang="en-US" dirty="0" smtClean="0"/>
              <a:t>: </a:t>
            </a:r>
            <a:r>
              <a:rPr lang="en-US" dirty="0"/>
              <a:t>I</a:t>
            </a:r>
            <a:r>
              <a:rPr lang="en-US" dirty="0" smtClean="0"/>
              <a:t>s </a:t>
            </a:r>
            <a:r>
              <a:rPr lang="en-US" dirty="0"/>
              <a:t>a </a:t>
            </a:r>
            <a:r>
              <a:rPr lang="en-US" b="1" dirty="0"/>
              <a:t>psychological theory that links beliefs to behavior</a:t>
            </a:r>
            <a:r>
              <a:rPr lang="en-US" dirty="0"/>
              <a:t>. The theory </a:t>
            </a:r>
            <a:r>
              <a:rPr lang="en-US" dirty="0" smtClean="0"/>
              <a:t>	maintains </a:t>
            </a:r>
            <a:r>
              <a:rPr lang="en-US" dirty="0"/>
              <a:t>that three core components, namely, attitude, subjective norms, and perceived </a:t>
            </a:r>
            <a:r>
              <a:rPr lang="en-US" dirty="0" smtClean="0"/>
              <a:t>	behavioral </a:t>
            </a:r>
            <a:r>
              <a:rPr lang="en-US" dirty="0"/>
              <a:t>control, together shape an individual's behavioral intentions.</a:t>
            </a:r>
            <a:r>
              <a:rPr lang="en-US" dirty="0" smtClean="0"/>
              <a:t> </a:t>
            </a:r>
          </a:p>
          <a:p>
            <a:pPr marL="0" lvl="0" indent="0" algn="just">
              <a:lnSpc>
                <a:spcPct val="150000"/>
              </a:lnSpc>
              <a:buNone/>
            </a:pPr>
            <a:r>
              <a:rPr lang="en-US" dirty="0" smtClean="0"/>
              <a:t>2.2.4     	Any other theory specific to your area of study</a:t>
            </a:r>
          </a:p>
          <a:p>
            <a:pPr marL="0" lvl="0" indent="0" algn="just">
              <a:lnSpc>
                <a:spcPct val="150000"/>
              </a:lnSpc>
              <a:buNone/>
            </a:pPr>
            <a:r>
              <a:rPr lang="en-US" dirty="0" smtClean="0">
                <a:solidFill>
                  <a:srgbClr val="FF0000"/>
                </a:solidFill>
              </a:rPr>
              <a:t>** Adopt theory (</a:t>
            </a:r>
            <a:r>
              <a:rPr lang="en-US" dirty="0" err="1" smtClean="0">
                <a:solidFill>
                  <a:srgbClr val="FF0000"/>
                </a:solidFill>
              </a:rPr>
              <a:t>ies</a:t>
            </a:r>
            <a:r>
              <a:rPr lang="en-US" dirty="0" smtClean="0">
                <a:solidFill>
                  <a:srgbClr val="FF0000"/>
                </a:solidFill>
              </a:rPr>
              <a:t>) to guide your study and provide justification of choosing them.</a:t>
            </a: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44941"/>
            <a:ext cx="7243763" cy="1483997"/>
          </a:xfrm>
          <a:prstGeom prst="rect">
            <a:avLst/>
          </a:prstGeom>
          <a:noFill/>
          <a:ln>
            <a:noFill/>
          </a:ln>
        </p:spPr>
      </p:pic>
      <p:sp>
        <p:nvSpPr>
          <p:cNvPr id="6" name="TextBox 5">
            <a:extLst>
              <a:ext uri="{FF2B5EF4-FFF2-40B4-BE49-F238E27FC236}">
                <a16:creationId xmlns:a16="http://schemas.microsoft.com/office/drawing/2014/main" id="{7CEA7C46-D814-4133-9568-DE6E277814ED}"/>
              </a:ext>
            </a:extLst>
          </p:cNvPr>
          <p:cNvSpPr txBox="1"/>
          <p:nvPr/>
        </p:nvSpPr>
        <p:spPr>
          <a:xfrm>
            <a:off x="457199" y="441976"/>
            <a:ext cx="10615612" cy="48013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marL="0" marR="0">
              <a:lnSpc>
                <a:spcPct val="90000"/>
              </a:lnSpc>
              <a:spcBef>
                <a:spcPct val="0"/>
              </a:spcBef>
              <a:spcAft>
                <a:spcPts val="0"/>
              </a:spcAft>
            </a:pPr>
            <a:r>
              <a:rPr lang="en-US" sz="2800" b="1" dirty="0" smtClean="0">
                <a:solidFill>
                  <a:srgbClr val="0070C0"/>
                </a:solidFill>
              </a:rPr>
              <a:t>6.</a:t>
            </a:r>
            <a:r>
              <a:rPr lang="en-US" sz="2800" b="1" dirty="0">
                <a:solidFill>
                  <a:srgbClr val="0070C0"/>
                </a:solidFill>
              </a:rPr>
              <a:t>	</a:t>
            </a:r>
            <a:r>
              <a:rPr lang="en-US" sz="2800" b="1" dirty="0" smtClean="0">
                <a:solidFill>
                  <a:srgbClr val="0070C0"/>
                </a:solidFill>
              </a:rPr>
              <a:t>Theoretical  Literature Review</a:t>
            </a:r>
            <a:endParaRPr lang="en-US" sz="2800" b="1" dirty="0">
              <a:solidFill>
                <a:srgbClr val="0070C0"/>
              </a:solidFill>
            </a:endParaRPr>
          </a:p>
        </p:txBody>
      </p:sp>
    </p:spTree>
    <p:extLst>
      <p:ext uri="{BB962C8B-B14F-4D97-AF65-F5344CB8AC3E}">
        <p14:creationId xmlns:p14="http://schemas.microsoft.com/office/powerpoint/2010/main" val="30979873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457199" y="965196"/>
            <a:ext cx="11458575" cy="5664203"/>
          </a:xfrm>
        </p:spPr>
        <p:txBody>
          <a:bodyPr>
            <a:normAutofit/>
          </a:bodyPr>
          <a:lstStyle/>
          <a:p>
            <a:pPr lvl="0" algn="just">
              <a:lnSpc>
                <a:spcPct val="150000"/>
              </a:lnSpc>
            </a:pPr>
            <a:r>
              <a:rPr lang="en-US" sz="2600" dirty="0" smtClean="0"/>
              <a:t>Identify the sources of the related works  (databases such as IEEE, SCOPUS, </a:t>
            </a:r>
            <a:r>
              <a:rPr lang="en-US" sz="2600" dirty="0" err="1" smtClean="0"/>
              <a:t>ScienceDirect</a:t>
            </a:r>
            <a:r>
              <a:rPr lang="en-US" sz="2600" dirty="0" smtClean="0"/>
              <a:t>, Springer, ACM, Google Scholar, Reports, Previous Dissertations/Project Reports, Websites etc.)</a:t>
            </a:r>
          </a:p>
          <a:p>
            <a:pPr lvl="0" algn="just">
              <a:lnSpc>
                <a:spcPct val="150000"/>
              </a:lnSpc>
            </a:pPr>
            <a:r>
              <a:rPr lang="en-US" sz="2600" dirty="0" smtClean="0"/>
              <a:t>Prepare your own working with summary of the related works (will help to identify research gap). </a:t>
            </a:r>
          </a:p>
          <a:p>
            <a:pPr marL="0" lvl="0" indent="0" algn="just">
              <a:lnSpc>
                <a:spcPct val="150000"/>
              </a:lnSpc>
              <a:buNone/>
            </a:pPr>
            <a:endParaRPr lang="en-US" sz="2600" dirty="0" smtClean="0"/>
          </a:p>
          <a:p>
            <a:pPr marL="0" lvl="0" indent="0" algn="just">
              <a:lnSpc>
                <a:spcPct val="150000"/>
              </a:lnSpc>
              <a:buNone/>
            </a:pPr>
            <a:endParaRPr lang="en-US" sz="2600" dirty="0" smtClean="0"/>
          </a:p>
          <a:p>
            <a:pPr lvl="0" algn="just">
              <a:lnSpc>
                <a:spcPct val="150000"/>
              </a:lnSpc>
            </a:pPr>
            <a:r>
              <a:rPr lang="en-US" sz="2600" dirty="0" smtClean="0"/>
              <a:t>Research Gap: Explain a technical research gap to address in your study.</a:t>
            </a:r>
            <a:endParaRPr lang="en-US" sz="2600" dirty="0"/>
          </a:p>
          <a:p>
            <a:pPr marL="0" lvl="0" indent="0" algn="just">
              <a:lnSpc>
                <a:spcPct val="150000"/>
              </a:lnSpc>
              <a:buNone/>
            </a:pPr>
            <a:endParaRPr lang="en-US" sz="2600" dirty="0" smtClean="0"/>
          </a:p>
          <a:p>
            <a:pPr marL="0" lvl="0" indent="0" algn="just">
              <a:lnSpc>
                <a:spcPct val="150000"/>
              </a:lnSpc>
              <a:buNone/>
            </a:pPr>
            <a:endParaRPr lang="en-US" sz="2600" dirty="0"/>
          </a:p>
        </p:txBody>
      </p:sp>
      <p:graphicFrame>
        <p:nvGraphicFramePr>
          <p:cNvPr id="2" name="Table 1"/>
          <p:cNvGraphicFramePr>
            <a:graphicFrameLocks noGrp="1"/>
          </p:cNvGraphicFramePr>
          <p:nvPr>
            <p:extLst>
              <p:ext uri="{D42A27DB-BD31-4B8C-83A1-F6EECF244321}">
                <p14:modId xmlns:p14="http://schemas.microsoft.com/office/powerpoint/2010/main" val="3366439919"/>
              </p:ext>
            </p:extLst>
          </p:nvPr>
        </p:nvGraphicFramePr>
        <p:xfrm>
          <a:off x="860420" y="4129089"/>
          <a:ext cx="10212390" cy="1504705"/>
        </p:xfrm>
        <a:graphic>
          <a:graphicData uri="http://schemas.openxmlformats.org/drawingml/2006/table">
            <a:tbl>
              <a:tblPr firstRow="1" bandRow="1">
                <a:tableStyleId>{5C22544A-7EE6-4342-B048-85BDC9FD1C3A}</a:tableStyleId>
              </a:tblPr>
              <a:tblGrid>
                <a:gridCol w="2042478">
                  <a:extLst>
                    <a:ext uri="{9D8B030D-6E8A-4147-A177-3AD203B41FA5}">
                      <a16:colId xmlns:a16="http://schemas.microsoft.com/office/drawing/2014/main" val="2557076302"/>
                    </a:ext>
                  </a:extLst>
                </a:gridCol>
                <a:gridCol w="2042478">
                  <a:extLst>
                    <a:ext uri="{9D8B030D-6E8A-4147-A177-3AD203B41FA5}">
                      <a16:colId xmlns:a16="http://schemas.microsoft.com/office/drawing/2014/main" val="3699852704"/>
                    </a:ext>
                  </a:extLst>
                </a:gridCol>
                <a:gridCol w="2042478">
                  <a:extLst>
                    <a:ext uri="{9D8B030D-6E8A-4147-A177-3AD203B41FA5}">
                      <a16:colId xmlns:a16="http://schemas.microsoft.com/office/drawing/2014/main" val="240852130"/>
                    </a:ext>
                  </a:extLst>
                </a:gridCol>
                <a:gridCol w="2042478">
                  <a:extLst>
                    <a:ext uri="{9D8B030D-6E8A-4147-A177-3AD203B41FA5}">
                      <a16:colId xmlns:a16="http://schemas.microsoft.com/office/drawing/2014/main" val="3006591307"/>
                    </a:ext>
                  </a:extLst>
                </a:gridCol>
                <a:gridCol w="2042478">
                  <a:extLst>
                    <a:ext uri="{9D8B030D-6E8A-4147-A177-3AD203B41FA5}">
                      <a16:colId xmlns:a16="http://schemas.microsoft.com/office/drawing/2014/main" val="121180884"/>
                    </a:ext>
                  </a:extLst>
                </a:gridCol>
              </a:tblGrid>
              <a:tr h="773185">
                <a:tc>
                  <a:txBody>
                    <a:bodyPr/>
                    <a:lstStyle/>
                    <a:p>
                      <a:pPr algn="ctr"/>
                      <a:r>
                        <a:rPr lang="en-US" dirty="0" smtClean="0"/>
                        <a:t>Reference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Problem addressed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aseline="0" dirty="0" smtClean="0"/>
                        <a:t>Proposed solution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Technology</a:t>
                      </a:r>
                      <a:r>
                        <a:rPr lang="en-US" baseline="0" dirty="0" smtClean="0"/>
                        <a:t> used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Limitation of the Study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8778945"/>
                  </a:ext>
                </a:extLst>
              </a:tr>
              <a:tr h="34921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4606350"/>
                  </a:ext>
                </a:extLst>
              </a:tr>
              <a:tr h="34921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2214788"/>
                  </a:ext>
                </a:extLst>
              </a:tr>
            </a:tbl>
          </a:graphicData>
        </a:graphic>
      </p:graphicFrame>
      <p:sp>
        <p:nvSpPr>
          <p:cNvPr id="6" name="TextBox 5">
            <a:extLst>
              <a:ext uri="{FF2B5EF4-FFF2-40B4-BE49-F238E27FC236}">
                <a16:creationId xmlns:a16="http://schemas.microsoft.com/office/drawing/2014/main" id="{7CEA7C46-D814-4133-9568-DE6E277814ED}"/>
              </a:ext>
            </a:extLst>
          </p:cNvPr>
          <p:cNvSpPr txBox="1"/>
          <p:nvPr/>
        </p:nvSpPr>
        <p:spPr>
          <a:xfrm>
            <a:off x="457199" y="441976"/>
            <a:ext cx="10615612" cy="523220"/>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marL="0" marR="0">
              <a:spcBef>
                <a:spcPts val="0"/>
              </a:spcBef>
              <a:spcAft>
                <a:spcPts val="0"/>
              </a:spcAft>
            </a:pPr>
            <a:r>
              <a:rPr lang="en-US" sz="2800" b="1" dirty="0">
                <a:solidFill>
                  <a:srgbClr val="0070C0"/>
                </a:solidFill>
              </a:rPr>
              <a:t>7</a:t>
            </a:r>
            <a:r>
              <a:rPr lang="en-US" sz="2800" b="1" dirty="0" smtClean="0">
                <a:solidFill>
                  <a:schemeClr val="accent5">
                    <a:lumMod val="50000"/>
                  </a:schemeClr>
                </a:solidFill>
                <a:latin typeface="Calibri" panose="020F0502020204030204" pitchFamily="34" charset="0"/>
              </a:rPr>
              <a:t>. 	</a:t>
            </a:r>
            <a:r>
              <a:rPr lang="en-US" sz="2800" b="1" dirty="0" smtClean="0">
                <a:solidFill>
                  <a:srgbClr val="0070C0"/>
                </a:solidFill>
              </a:rPr>
              <a:t>Empirical Literature Review </a:t>
            </a:r>
            <a:r>
              <a:rPr lang="en-US" sz="2800" b="1" dirty="0">
                <a:solidFill>
                  <a:srgbClr val="0070C0"/>
                </a:solidFill>
              </a:rPr>
              <a:t>…</a:t>
            </a:r>
          </a:p>
        </p:txBody>
      </p:sp>
    </p:spTree>
    <p:extLst>
      <p:ext uri="{BB962C8B-B14F-4D97-AF65-F5344CB8AC3E}">
        <p14:creationId xmlns:p14="http://schemas.microsoft.com/office/powerpoint/2010/main" val="4333639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457200" y="1193797"/>
            <a:ext cx="11458575" cy="5664203"/>
          </a:xfrm>
        </p:spPr>
        <p:txBody>
          <a:bodyPr>
            <a:normAutofit fontScale="92500" lnSpcReduction="20000"/>
          </a:bodyPr>
          <a:lstStyle/>
          <a:p>
            <a:pPr marL="0" lvl="0" indent="0" algn="just">
              <a:lnSpc>
                <a:spcPct val="150000"/>
              </a:lnSpc>
              <a:buNone/>
            </a:pPr>
            <a:r>
              <a:rPr lang="en-US" b="1" dirty="0" smtClean="0"/>
              <a:t>Concept:</a:t>
            </a:r>
          </a:p>
          <a:p>
            <a:pPr lvl="0" algn="just">
              <a:lnSpc>
                <a:spcPct val="150000"/>
              </a:lnSpc>
            </a:pPr>
            <a:r>
              <a:rPr lang="en-US" dirty="0" smtClean="0"/>
              <a:t>Conceptual </a:t>
            </a:r>
            <a:r>
              <a:rPr lang="en-US" dirty="0"/>
              <a:t>frameworks can act like maps that give coherence to empirical inquiry. Because conceptual frameworks are potentially so close to empirical inquiry, they take different forms depending upon the research question or </a:t>
            </a:r>
            <a:r>
              <a:rPr lang="en-US" dirty="0" smtClean="0"/>
              <a:t>problem.</a:t>
            </a:r>
          </a:p>
          <a:p>
            <a:pPr lvl="0" algn="just">
              <a:lnSpc>
                <a:spcPct val="150000"/>
              </a:lnSpc>
            </a:pPr>
            <a:r>
              <a:rPr lang="en-US" dirty="0"/>
              <a:t>A conceptual framework is the researcher’s own position on the problem and </a:t>
            </a:r>
            <a:r>
              <a:rPr lang="en-US" dirty="0">
                <a:solidFill>
                  <a:srgbClr val="C00000"/>
                </a:solidFill>
              </a:rPr>
              <a:t>gives direction to the study</a:t>
            </a:r>
            <a:r>
              <a:rPr lang="en-US" dirty="0"/>
              <a:t>. It may be an adaptation of a model used in a previous study, with modifications to suit the inquiry</a:t>
            </a:r>
            <a:r>
              <a:rPr lang="en-US" dirty="0" smtClean="0"/>
              <a:t>.</a:t>
            </a:r>
          </a:p>
          <a:p>
            <a:pPr lvl="0" algn="just">
              <a:lnSpc>
                <a:spcPct val="150000"/>
              </a:lnSpc>
            </a:pPr>
            <a:r>
              <a:rPr lang="en-US" dirty="0" smtClean="0"/>
              <a:t>Aside </a:t>
            </a:r>
            <a:r>
              <a:rPr lang="en-US" dirty="0"/>
              <a:t>from showing the direction of the study, through the conceptual framework, the researcher can be </a:t>
            </a:r>
            <a:r>
              <a:rPr lang="en-US" dirty="0">
                <a:solidFill>
                  <a:srgbClr val="C00000"/>
                </a:solidFill>
              </a:rPr>
              <a:t>able to show the relationships of the different constructs that he wants to investigate</a:t>
            </a:r>
            <a:r>
              <a:rPr lang="en-US" dirty="0"/>
              <a:t>. </a:t>
            </a:r>
            <a:endParaRPr lang="en-US" dirty="0" smtClean="0"/>
          </a:p>
          <a:p>
            <a:pPr lvl="0" algn="just">
              <a:lnSpc>
                <a:spcPct val="150000"/>
              </a:lnSpc>
            </a:pPr>
            <a:endParaRPr lang="en-US" dirty="0" smtClean="0"/>
          </a:p>
        </p:txBody>
      </p:sp>
      <p:sp>
        <p:nvSpPr>
          <p:cNvPr id="5" name="TextBox 4">
            <a:extLst>
              <a:ext uri="{FF2B5EF4-FFF2-40B4-BE49-F238E27FC236}">
                <a16:creationId xmlns:a16="http://schemas.microsoft.com/office/drawing/2014/main" id="{7CEA7C46-D814-4133-9568-DE6E277814ED}"/>
              </a:ext>
            </a:extLst>
          </p:cNvPr>
          <p:cNvSpPr txBox="1"/>
          <p:nvPr/>
        </p:nvSpPr>
        <p:spPr>
          <a:xfrm>
            <a:off x="571500" y="670577"/>
            <a:ext cx="10615612" cy="523220"/>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marL="0" marR="0">
              <a:spcBef>
                <a:spcPts val="0"/>
              </a:spcBef>
              <a:spcAft>
                <a:spcPts val="0"/>
              </a:spcAft>
            </a:pPr>
            <a:r>
              <a:rPr lang="en-US" sz="2800" b="1" dirty="0">
                <a:solidFill>
                  <a:srgbClr val="0070C0"/>
                </a:solidFill>
              </a:rPr>
              <a:t>8</a:t>
            </a:r>
            <a:r>
              <a:rPr lang="en-US" sz="2800" b="1" dirty="0" smtClean="0">
                <a:solidFill>
                  <a:srgbClr val="0070C0"/>
                </a:solidFill>
              </a:rPr>
              <a:t>.  Conceptual Framework</a:t>
            </a:r>
            <a:endParaRPr lang="en-US" sz="2800" b="1" dirty="0">
              <a:solidFill>
                <a:srgbClr val="0070C0"/>
              </a:solidFill>
            </a:endParaRPr>
          </a:p>
        </p:txBody>
      </p:sp>
    </p:spTree>
    <p:extLst>
      <p:ext uri="{BB962C8B-B14F-4D97-AF65-F5344CB8AC3E}">
        <p14:creationId xmlns:p14="http://schemas.microsoft.com/office/powerpoint/2010/main" val="1350139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D8BCE0B-E381-40E0-8E2D-A4A2788BD4AD}"/>
              </a:ext>
            </a:extLst>
          </p:cNvPr>
          <p:cNvSpPr>
            <a:spLocks noGrp="1"/>
          </p:cNvSpPr>
          <p:nvPr>
            <p:ph type="title"/>
          </p:nvPr>
        </p:nvSpPr>
        <p:spPr>
          <a:xfrm>
            <a:off x="3164678" y="339321"/>
            <a:ext cx="5262563" cy="1133677"/>
          </a:xfrm>
        </p:spPr>
        <p:txBody>
          <a:bodyPr>
            <a:normAutofit/>
          </a:bodyPr>
          <a:lstStyle/>
          <a:p>
            <a:pPr algn="ctr" eaLnBrk="1" hangingPunct="1"/>
            <a:r>
              <a:rPr lang="en-ZA" altLang="en-US" sz="2800" b="1" dirty="0" smtClean="0">
                <a:solidFill>
                  <a:srgbClr val="0070C0"/>
                </a:solidFill>
                <a:latin typeface="+mn-lt"/>
                <a:ea typeface="+mn-ea"/>
                <a:cs typeface="+mn-cs"/>
              </a:rPr>
              <a:t>Read This Slowly by </a:t>
            </a:r>
            <a:r>
              <a:rPr lang="en-ZA" altLang="en-US" sz="2800" b="1" dirty="0" err="1" smtClean="0">
                <a:solidFill>
                  <a:srgbClr val="0070C0"/>
                </a:solidFill>
                <a:latin typeface="+mn-lt"/>
                <a:ea typeface="+mn-ea"/>
                <a:cs typeface="+mn-cs"/>
              </a:rPr>
              <a:t>Jakewoodard</a:t>
            </a:r>
            <a:endParaRPr lang="en-ZA" altLang="en-US" sz="2800" b="1" dirty="0">
              <a:solidFill>
                <a:srgbClr val="0070C0"/>
              </a:solidFill>
              <a:latin typeface="+mn-lt"/>
              <a:ea typeface="+mn-ea"/>
              <a:cs typeface="+mn-cs"/>
            </a:endParaRPr>
          </a:p>
        </p:txBody>
      </p:sp>
      <p:sp>
        <p:nvSpPr>
          <p:cNvPr id="4099" name="Content Placeholder 2">
            <a:extLst>
              <a:ext uri="{FF2B5EF4-FFF2-40B4-BE49-F238E27FC236}">
                <a16:creationId xmlns:a16="http://schemas.microsoft.com/office/drawing/2014/main" id="{5A6AD0CB-8892-4036-AD74-D4FCEAA47637}"/>
              </a:ext>
            </a:extLst>
          </p:cNvPr>
          <p:cNvSpPr>
            <a:spLocks noGrp="1"/>
          </p:cNvSpPr>
          <p:nvPr>
            <p:ph idx="1"/>
          </p:nvPr>
        </p:nvSpPr>
        <p:spPr>
          <a:xfrm>
            <a:off x="538161" y="1472997"/>
            <a:ext cx="11206164" cy="5242127"/>
          </a:xfrm>
        </p:spPr>
        <p:txBody>
          <a:bodyPr>
            <a:normAutofit fontScale="92500" lnSpcReduction="10000"/>
          </a:bodyPr>
          <a:lstStyle/>
          <a:p>
            <a:pPr marL="0" indent="0" algn="just">
              <a:lnSpc>
                <a:spcPct val="110000"/>
              </a:lnSpc>
              <a:buNone/>
            </a:pPr>
            <a:r>
              <a:rPr lang="en-GB" altLang="en-US" dirty="0" smtClean="0"/>
              <a:t>“The </a:t>
            </a:r>
            <a:r>
              <a:rPr lang="en-GB" altLang="en-US" b="1" dirty="0" smtClean="0">
                <a:solidFill>
                  <a:srgbClr val="C00000"/>
                </a:solidFill>
              </a:rPr>
              <a:t>Universe responds to your frequency. </a:t>
            </a:r>
            <a:r>
              <a:rPr lang="en-GB" altLang="en-US" dirty="0" smtClean="0"/>
              <a:t>It does not recognize your personal desires, wants or needs. It only understands the frequency in which you are vibrating at. </a:t>
            </a:r>
          </a:p>
          <a:p>
            <a:pPr marL="0" indent="0" algn="just">
              <a:lnSpc>
                <a:spcPct val="110000"/>
              </a:lnSpc>
              <a:buNone/>
            </a:pPr>
            <a:r>
              <a:rPr lang="en-GB" altLang="en-US" i="1" dirty="0" smtClean="0"/>
              <a:t>For example, </a:t>
            </a:r>
          </a:p>
          <a:p>
            <a:pPr algn="just">
              <a:lnSpc>
                <a:spcPct val="110000"/>
              </a:lnSpc>
              <a:buFont typeface="Wingdings" panose="05000000000000000000" pitchFamily="2" charset="2"/>
              <a:buChar char="q"/>
            </a:pPr>
            <a:r>
              <a:rPr lang="en-GB" altLang="en-US" dirty="0" smtClean="0"/>
              <a:t>If you are vibrating in the frequency of </a:t>
            </a:r>
            <a:r>
              <a:rPr lang="en-GB" altLang="en-US" b="1" dirty="0" smtClean="0">
                <a:solidFill>
                  <a:srgbClr val="C00000"/>
                </a:solidFill>
              </a:rPr>
              <a:t>fear, guilt or shame</a:t>
            </a:r>
            <a:r>
              <a:rPr lang="en-GB" altLang="en-US" dirty="0" smtClean="0"/>
              <a:t>, you are going to attract things of similar vibration to support that frequency. </a:t>
            </a:r>
          </a:p>
          <a:p>
            <a:pPr algn="just">
              <a:lnSpc>
                <a:spcPct val="110000"/>
              </a:lnSpc>
              <a:buFont typeface="Wingdings" panose="05000000000000000000" pitchFamily="2" charset="2"/>
              <a:buChar char="q"/>
            </a:pPr>
            <a:r>
              <a:rPr lang="en-GB" altLang="en-US" dirty="0" smtClean="0"/>
              <a:t>If you are vibrating in the frequency of </a:t>
            </a:r>
            <a:r>
              <a:rPr lang="en-GB" altLang="en-US" b="1" dirty="0" smtClean="0">
                <a:solidFill>
                  <a:srgbClr val="C00000"/>
                </a:solidFill>
              </a:rPr>
              <a:t>love, joy and abundance, </a:t>
            </a:r>
            <a:r>
              <a:rPr lang="en-GB" altLang="en-US" dirty="0" smtClean="0"/>
              <a:t>you are going to attract things to support that frequency.</a:t>
            </a:r>
            <a:endParaRPr lang="en-GB" altLang="en-US" dirty="0"/>
          </a:p>
          <a:p>
            <a:pPr marL="0" indent="0" algn="just">
              <a:lnSpc>
                <a:spcPct val="110000"/>
              </a:lnSpc>
              <a:buNone/>
            </a:pPr>
            <a:r>
              <a:rPr lang="en-GB" altLang="en-US" dirty="0" smtClean="0"/>
              <a:t>It is like tuning into a radio station. You have to be tuned into the radio station you want to listen to just like </a:t>
            </a:r>
            <a:r>
              <a:rPr lang="en-GB" altLang="en-US" b="1" dirty="0" smtClean="0">
                <a:solidFill>
                  <a:srgbClr val="C00000"/>
                </a:solidFill>
              </a:rPr>
              <a:t>you have to be tuned into energy you want to manifest in your </a:t>
            </a:r>
            <a:r>
              <a:rPr lang="en-GB" altLang="en-US" b="1" smtClean="0">
                <a:solidFill>
                  <a:srgbClr val="C00000"/>
                </a:solidFill>
              </a:rPr>
              <a:t>life”.</a:t>
            </a:r>
            <a:endParaRPr lang="en-GB" altLang="en-US" b="1" dirty="0" smtClean="0"/>
          </a:p>
          <a:p>
            <a:pPr marL="0" indent="0">
              <a:buNone/>
            </a:pPr>
            <a:endParaRPr lang="en-GB" altLang="en-US" dirty="0">
              <a:solidFill>
                <a:srgbClr val="C00000"/>
              </a:solidFill>
            </a:endParaRPr>
          </a:p>
          <a:p>
            <a:endParaRPr lang="en-ZA" altLang="en-US" sz="1800" dirty="0"/>
          </a:p>
          <a:p>
            <a:endParaRPr lang="en-ZA" altLang="en-US" sz="1800" dirty="0"/>
          </a:p>
          <a:p>
            <a:pPr eaLnBrk="1" hangingPunct="1">
              <a:buFont typeface="Wingdings" panose="05000000000000000000" pitchFamily="2" charset="2"/>
              <a:buNone/>
            </a:pPr>
            <a:endParaRPr lang="en-ZA" altLang="en-US" sz="1800" dirty="0"/>
          </a:p>
          <a:p>
            <a:pPr eaLnBrk="1" hangingPunct="1"/>
            <a:endParaRPr lang="en-ZA" altLang="en-US"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457200" y="1193797"/>
            <a:ext cx="11458575" cy="5664203"/>
          </a:xfrm>
        </p:spPr>
        <p:txBody>
          <a:bodyPr>
            <a:normAutofit/>
          </a:bodyPr>
          <a:lstStyle/>
          <a:p>
            <a:pPr marL="0" lvl="0" indent="0" algn="just">
              <a:lnSpc>
                <a:spcPct val="150000"/>
              </a:lnSpc>
              <a:buNone/>
            </a:pPr>
            <a:r>
              <a:rPr lang="en-US" b="1" dirty="0" smtClean="0"/>
              <a:t>Example 1</a:t>
            </a:r>
          </a:p>
          <a:p>
            <a:pPr lvl="0" algn="just">
              <a:lnSpc>
                <a:spcPct val="150000"/>
              </a:lnSpc>
            </a:pPr>
            <a:endParaRPr lang="en-US" dirty="0" smtClean="0"/>
          </a:p>
        </p:txBody>
      </p:sp>
      <p:sp>
        <p:nvSpPr>
          <p:cNvPr id="5" name="TextBox 4">
            <a:extLst>
              <a:ext uri="{FF2B5EF4-FFF2-40B4-BE49-F238E27FC236}">
                <a16:creationId xmlns:a16="http://schemas.microsoft.com/office/drawing/2014/main" id="{7CEA7C46-D814-4133-9568-DE6E277814ED}"/>
              </a:ext>
            </a:extLst>
          </p:cNvPr>
          <p:cNvSpPr txBox="1"/>
          <p:nvPr/>
        </p:nvSpPr>
        <p:spPr>
          <a:xfrm>
            <a:off x="571500" y="670577"/>
            <a:ext cx="10615612" cy="523220"/>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marL="0" marR="0">
              <a:spcBef>
                <a:spcPts val="0"/>
              </a:spcBef>
              <a:spcAft>
                <a:spcPts val="0"/>
              </a:spcAft>
            </a:pPr>
            <a:r>
              <a:rPr lang="en-US" sz="2800" b="1" dirty="0">
                <a:solidFill>
                  <a:srgbClr val="0070C0"/>
                </a:solidFill>
              </a:rPr>
              <a:t>8</a:t>
            </a:r>
            <a:r>
              <a:rPr lang="en-US" sz="2800" b="1" dirty="0" smtClean="0">
                <a:solidFill>
                  <a:srgbClr val="0070C0"/>
                </a:solidFill>
              </a:rPr>
              <a:t>.  Conceptual Framework …</a:t>
            </a:r>
            <a:endParaRPr lang="en-US" sz="2800" b="1" dirty="0">
              <a:solidFill>
                <a:srgbClr val="0070C0"/>
              </a:solidFill>
            </a:endParaRPr>
          </a:p>
        </p:txBody>
      </p:sp>
      <p:pic>
        <p:nvPicPr>
          <p:cNvPr id="4" name="Picture 3" descr="E:\RESEARCH\Proposals\Capture proposal.PNG"/>
          <p:cNvPicPr/>
          <p:nvPr/>
        </p:nvPicPr>
        <p:blipFill>
          <a:blip r:embed="rId3">
            <a:extLst>
              <a:ext uri="{28A0092B-C50C-407E-A947-70E740481C1C}">
                <a14:useLocalDpi xmlns:a14="http://schemas.microsoft.com/office/drawing/2010/main" val="0"/>
              </a:ext>
            </a:extLst>
          </a:blip>
          <a:srcRect/>
          <a:stretch>
            <a:fillRect/>
          </a:stretch>
        </p:blipFill>
        <p:spPr bwMode="auto">
          <a:xfrm>
            <a:off x="900113" y="2028825"/>
            <a:ext cx="9472612" cy="4543425"/>
          </a:xfrm>
          <a:prstGeom prst="rect">
            <a:avLst/>
          </a:prstGeom>
          <a:noFill/>
          <a:ln>
            <a:noFill/>
          </a:ln>
        </p:spPr>
      </p:pic>
    </p:spTree>
    <p:extLst>
      <p:ext uri="{BB962C8B-B14F-4D97-AF65-F5344CB8AC3E}">
        <p14:creationId xmlns:p14="http://schemas.microsoft.com/office/powerpoint/2010/main" val="37017250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457201" y="1193797"/>
            <a:ext cx="11215688" cy="4578353"/>
          </a:xfrm>
        </p:spPr>
        <p:txBody>
          <a:bodyPr>
            <a:normAutofit/>
          </a:bodyPr>
          <a:lstStyle/>
          <a:p>
            <a:pPr marL="0" lvl="0" indent="0" algn="just">
              <a:lnSpc>
                <a:spcPct val="150000"/>
              </a:lnSpc>
              <a:buNone/>
            </a:pPr>
            <a:r>
              <a:rPr lang="en-US" b="1" dirty="0" smtClean="0"/>
              <a:t>Describe components of your framework (e.g.)</a:t>
            </a:r>
          </a:p>
          <a:p>
            <a:pPr lvl="0" algn="just">
              <a:lnSpc>
                <a:spcPct val="150000"/>
              </a:lnSpc>
            </a:pPr>
            <a:r>
              <a:rPr lang="en-US" dirty="0" smtClean="0"/>
              <a:t>Component 1</a:t>
            </a:r>
          </a:p>
          <a:p>
            <a:pPr lvl="0" algn="just">
              <a:lnSpc>
                <a:spcPct val="150000"/>
              </a:lnSpc>
            </a:pPr>
            <a:r>
              <a:rPr lang="en-US" dirty="0"/>
              <a:t>Component </a:t>
            </a:r>
            <a:r>
              <a:rPr lang="en-US" dirty="0" smtClean="0"/>
              <a:t>2</a:t>
            </a:r>
            <a:endParaRPr lang="en-US" dirty="0"/>
          </a:p>
          <a:p>
            <a:pPr lvl="0" algn="just">
              <a:lnSpc>
                <a:spcPct val="150000"/>
              </a:lnSpc>
            </a:pPr>
            <a:r>
              <a:rPr lang="en-US" dirty="0"/>
              <a:t>Component </a:t>
            </a:r>
            <a:r>
              <a:rPr lang="en-US" dirty="0" smtClean="0"/>
              <a:t>3</a:t>
            </a:r>
            <a:endParaRPr lang="en-US" dirty="0"/>
          </a:p>
        </p:txBody>
      </p:sp>
      <p:sp>
        <p:nvSpPr>
          <p:cNvPr id="5" name="TextBox 4">
            <a:extLst>
              <a:ext uri="{FF2B5EF4-FFF2-40B4-BE49-F238E27FC236}">
                <a16:creationId xmlns:a16="http://schemas.microsoft.com/office/drawing/2014/main" id="{7CEA7C46-D814-4133-9568-DE6E277814ED}"/>
              </a:ext>
            </a:extLst>
          </p:cNvPr>
          <p:cNvSpPr txBox="1"/>
          <p:nvPr/>
        </p:nvSpPr>
        <p:spPr>
          <a:xfrm>
            <a:off x="571500" y="670577"/>
            <a:ext cx="10615612" cy="523220"/>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marL="0" marR="0">
              <a:spcBef>
                <a:spcPts val="0"/>
              </a:spcBef>
              <a:spcAft>
                <a:spcPts val="0"/>
              </a:spcAft>
            </a:pPr>
            <a:r>
              <a:rPr lang="en-US" sz="2800" b="1" dirty="0">
                <a:solidFill>
                  <a:srgbClr val="0070C0"/>
                </a:solidFill>
              </a:rPr>
              <a:t>8</a:t>
            </a:r>
            <a:r>
              <a:rPr lang="en-US" sz="2800" b="1" dirty="0" smtClean="0">
                <a:solidFill>
                  <a:srgbClr val="0070C0"/>
                </a:solidFill>
              </a:rPr>
              <a:t>.  Conceptual Framework …</a:t>
            </a:r>
            <a:endParaRPr lang="en-US" sz="2800" b="1" dirty="0">
              <a:solidFill>
                <a:srgbClr val="0070C0"/>
              </a:solidFill>
            </a:endParaRPr>
          </a:p>
        </p:txBody>
      </p:sp>
    </p:spTree>
    <p:extLst>
      <p:ext uri="{BB962C8B-B14F-4D97-AF65-F5344CB8AC3E}">
        <p14:creationId xmlns:p14="http://schemas.microsoft.com/office/powerpoint/2010/main" val="11664061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457200" y="1193797"/>
            <a:ext cx="11458575" cy="5664203"/>
          </a:xfrm>
        </p:spPr>
        <p:txBody>
          <a:bodyPr>
            <a:normAutofit/>
          </a:bodyPr>
          <a:lstStyle/>
          <a:p>
            <a:pPr marL="0" lvl="0" indent="0" algn="just">
              <a:lnSpc>
                <a:spcPct val="150000"/>
              </a:lnSpc>
              <a:buNone/>
            </a:pPr>
            <a:r>
              <a:rPr lang="en-US" b="1" dirty="0" smtClean="0"/>
              <a:t>Example 2</a:t>
            </a:r>
          </a:p>
          <a:p>
            <a:pPr lvl="0" algn="just">
              <a:lnSpc>
                <a:spcPct val="150000"/>
              </a:lnSpc>
            </a:pPr>
            <a:endParaRPr lang="en-US" dirty="0" smtClean="0"/>
          </a:p>
        </p:txBody>
      </p:sp>
      <p:sp>
        <p:nvSpPr>
          <p:cNvPr id="5" name="TextBox 4">
            <a:extLst>
              <a:ext uri="{FF2B5EF4-FFF2-40B4-BE49-F238E27FC236}">
                <a16:creationId xmlns:a16="http://schemas.microsoft.com/office/drawing/2014/main" id="{7CEA7C46-D814-4133-9568-DE6E277814ED}"/>
              </a:ext>
            </a:extLst>
          </p:cNvPr>
          <p:cNvSpPr txBox="1"/>
          <p:nvPr/>
        </p:nvSpPr>
        <p:spPr>
          <a:xfrm>
            <a:off x="571500" y="670577"/>
            <a:ext cx="10615612" cy="523220"/>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marL="0" marR="0">
              <a:spcBef>
                <a:spcPts val="0"/>
              </a:spcBef>
              <a:spcAft>
                <a:spcPts val="0"/>
              </a:spcAft>
            </a:pPr>
            <a:r>
              <a:rPr lang="en-US" sz="2800" b="1" dirty="0">
                <a:solidFill>
                  <a:srgbClr val="0070C0"/>
                </a:solidFill>
              </a:rPr>
              <a:t>8</a:t>
            </a:r>
            <a:r>
              <a:rPr lang="en-US" sz="2800" b="1" dirty="0" smtClean="0">
                <a:solidFill>
                  <a:srgbClr val="0070C0"/>
                </a:solidFill>
              </a:rPr>
              <a:t>.  Conceptual Framework …</a:t>
            </a:r>
            <a:endParaRPr lang="en-US" sz="2800" b="1" dirty="0">
              <a:solidFill>
                <a:srgbClr val="0070C0"/>
              </a:solidFill>
            </a:endParaRPr>
          </a:p>
        </p:txBody>
      </p:sp>
      <p:pic>
        <p:nvPicPr>
          <p:cNvPr id="2" name="Picture 1"/>
          <p:cNvPicPr>
            <a:picLocks noChangeAspect="1"/>
          </p:cNvPicPr>
          <p:nvPr/>
        </p:nvPicPr>
        <p:blipFill>
          <a:blip r:embed="rId3"/>
          <a:stretch>
            <a:fillRect/>
          </a:stretch>
        </p:blipFill>
        <p:spPr>
          <a:xfrm>
            <a:off x="959017" y="2176461"/>
            <a:ext cx="10730585" cy="3581401"/>
          </a:xfrm>
          <a:prstGeom prst="rect">
            <a:avLst/>
          </a:prstGeom>
        </p:spPr>
      </p:pic>
    </p:spTree>
    <p:extLst>
      <p:ext uri="{BB962C8B-B14F-4D97-AF65-F5344CB8AC3E}">
        <p14:creationId xmlns:p14="http://schemas.microsoft.com/office/powerpoint/2010/main" val="4103862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457200" y="1193797"/>
            <a:ext cx="11458575" cy="5664203"/>
          </a:xfrm>
        </p:spPr>
        <p:txBody>
          <a:bodyPr>
            <a:normAutofit/>
          </a:bodyPr>
          <a:lstStyle/>
          <a:p>
            <a:pPr marL="0" indent="0">
              <a:buNone/>
            </a:pPr>
            <a:r>
              <a:rPr lang="en-US" dirty="0" smtClean="0"/>
              <a:t>What is a null and alternate hypothesis?</a:t>
            </a:r>
          </a:p>
          <a:p>
            <a:r>
              <a:rPr lang="en-US" b="1" dirty="0" smtClean="0"/>
              <a:t>Null Hypothesis: </a:t>
            </a:r>
            <a:r>
              <a:rPr lang="en-US" dirty="0" smtClean="0"/>
              <a:t>Null </a:t>
            </a:r>
            <a:r>
              <a:rPr lang="en-US" dirty="0"/>
              <a:t>hypothesis is the hypothesis, which is to be actually </a:t>
            </a:r>
            <a:r>
              <a:rPr lang="en-US" dirty="0" smtClean="0"/>
              <a:t>tested. </a:t>
            </a:r>
            <a:r>
              <a:rPr lang="en-US" dirty="0" smtClean="0">
                <a:solidFill>
                  <a:srgbClr val="C00000"/>
                </a:solidFill>
              </a:rPr>
              <a:t>E.g</a:t>
            </a:r>
            <a:r>
              <a:rPr lang="en-US" dirty="0">
                <a:solidFill>
                  <a:srgbClr val="C00000"/>
                </a:solidFill>
              </a:rPr>
              <a:t>.</a:t>
            </a:r>
            <a:r>
              <a:rPr lang="en-US" dirty="0" smtClean="0">
                <a:solidFill>
                  <a:srgbClr val="C00000"/>
                </a:solidFill>
              </a:rPr>
              <a:t> </a:t>
            </a:r>
            <a:r>
              <a:rPr lang="en-US" dirty="0">
                <a:solidFill>
                  <a:srgbClr val="C00000"/>
                </a:solidFill>
              </a:rPr>
              <a:t>H1a</a:t>
            </a:r>
            <a:r>
              <a:rPr lang="en-US" baseline="-25000" dirty="0">
                <a:solidFill>
                  <a:srgbClr val="C00000"/>
                </a:solidFill>
              </a:rPr>
              <a:t>0</a:t>
            </a:r>
            <a:endParaRPr lang="en-US" dirty="0" smtClean="0">
              <a:solidFill>
                <a:srgbClr val="C00000"/>
              </a:solidFill>
            </a:endParaRPr>
          </a:p>
          <a:p>
            <a:r>
              <a:rPr lang="en-US" b="1" dirty="0"/>
              <a:t>A </a:t>
            </a:r>
            <a:r>
              <a:rPr lang="en-US" b="1" dirty="0" smtClean="0"/>
              <a:t>Null Hypothesis </a:t>
            </a:r>
            <a:r>
              <a:rPr lang="en-US" dirty="0" smtClean="0"/>
              <a:t>is </a:t>
            </a:r>
            <a:r>
              <a:rPr lang="en-US" dirty="0"/>
              <a:t>a statement, in which there is no relationship between two variables</a:t>
            </a:r>
          </a:p>
          <a:p>
            <a:r>
              <a:rPr lang="en-US" b="1" dirty="0" smtClean="0"/>
              <a:t>Alternate Hypothesis: </a:t>
            </a:r>
            <a:r>
              <a:rPr lang="en-US" dirty="0" smtClean="0"/>
              <a:t>Whereas </a:t>
            </a:r>
            <a:r>
              <a:rPr lang="en-US" dirty="0"/>
              <a:t>alternative hypothesis gives an alternative to the null </a:t>
            </a:r>
            <a:r>
              <a:rPr lang="en-US" dirty="0" smtClean="0"/>
              <a:t>hypothesis. </a:t>
            </a:r>
            <a:r>
              <a:rPr lang="en-US" dirty="0" smtClean="0">
                <a:solidFill>
                  <a:srgbClr val="C00000"/>
                </a:solidFill>
              </a:rPr>
              <a:t>E.g. </a:t>
            </a:r>
            <a:r>
              <a:rPr lang="en-US" dirty="0">
                <a:solidFill>
                  <a:srgbClr val="C00000"/>
                </a:solidFill>
              </a:rPr>
              <a:t>H1a</a:t>
            </a:r>
            <a:r>
              <a:rPr lang="en-US" baseline="-25000" dirty="0">
                <a:solidFill>
                  <a:srgbClr val="C00000"/>
                </a:solidFill>
              </a:rPr>
              <a:t>1</a:t>
            </a:r>
            <a:endParaRPr lang="en-US" dirty="0" smtClean="0">
              <a:solidFill>
                <a:srgbClr val="C00000"/>
              </a:solidFill>
            </a:endParaRPr>
          </a:p>
          <a:p>
            <a:r>
              <a:rPr lang="en-US" b="1" dirty="0" smtClean="0"/>
              <a:t>Alternate Hypothesis: </a:t>
            </a:r>
            <a:r>
              <a:rPr lang="en-US" dirty="0"/>
              <a:t>An alternative hypothesis is statement in which there is some statistical significance between two measured phenomenon</a:t>
            </a:r>
            <a:r>
              <a:rPr lang="en-US" dirty="0" smtClean="0"/>
              <a:t>.</a:t>
            </a:r>
          </a:p>
          <a:p>
            <a:endParaRPr lang="en-US" dirty="0"/>
          </a:p>
          <a:p>
            <a:pPr marL="0" indent="0">
              <a:buNone/>
            </a:pPr>
            <a:r>
              <a:rPr lang="en-US" dirty="0" smtClean="0"/>
              <a:t>e.g. Statistical test has to be done such as ANOVA to obtain p-value.</a:t>
            </a:r>
            <a:endParaRPr lang="en-US" dirty="0"/>
          </a:p>
          <a:p>
            <a:pPr marL="0" indent="0">
              <a:buNone/>
            </a:pPr>
            <a:endParaRPr lang="en-US" dirty="0"/>
          </a:p>
          <a:p>
            <a:pPr lvl="0" algn="just">
              <a:lnSpc>
                <a:spcPct val="150000"/>
              </a:lnSpc>
            </a:pPr>
            <a:endParaRPr lang="en-US" dirty="0" smtClean="0"/>
          </a:p>
        </p:txBody>
      </p:sp>
      <p:sp>
        <p:nvSpPr>
          <p:cNvPr id="5" name="TextBox 4">
            <a:extLst>
              <a:ext uri="{FF2B5EF4-FFF2-40B4-BE49-F238E27FC236}">
                <a16:creationId xmlns:a16="http://schemas.microsoft.com/office/drawing/2014/main" id="{7CEA7C46-D814-4133-9568-DE6E277814ED}"/>
              </a:ext>
            </a:extLst>
          </p:cNvPr>
          <p:cNvSpPr txBox="1"/>
          <p:nvPr/>
        </p:nvSpPr>
        <p:spPr>
          <a:xfrm>
            <a:off x="571500" y="670577"/>
            <a:ext cx="10615612" cy="523220"/>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marL="0" marR="0">
              <a:spcBef>
                <a:spcPts val="0"/>
              </a:spcBef>
              <a:spcAft>
                <a:spcPts val="0"/>
              </a:spcAft>
            </a:pPr>
            <a:r>
              <a:rPr lang="en-US" sz="2800" b="1" dirty="0" smtClean="0">
                <a:solidFill>
                  <a:srgbClr val="0070C0"/>
                </a:solidFill>
              </a:rPr>
              <a:t>9.  Hypotheses Formulation</a:t>
            </a:r>
            <a:endParaRPr lang="en-US" sz="2800" b="1" dirty="0">
              <a:solidFill>
                <a:srgbClr val="0070C0"/>
              </a:solidFill>
            </a:endParaRPr>
          </a:p>
        </p:txBody>
      </p:sp>
    </p:spTree>
    <p:extLst>
      <p:ext uri="{BB962C8B-B14F-4D97-AF65-F5344CB8AC3E}">
        <p14:creationId xmlns:p14="http://schemas.microsoft.com/office/powerpoint/2010/main" val="40718133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457200" y="1193797"/>
            <a:ext cx="11458575" cy="5664203"/>
          </a:xfrm>
        </p:spPr>
        <p:txBody>
          <a:bodyPr>
            <a:normAutofit/>
          </a:bodyPr>
          <a:lstStyle/>
          <a:p>
            <a:pPr marL="0" indent="0">
              <a:buNone/>
            </a:pPr>
            <a:r>
              <a:rPr lang="en-US" dirty="0"/>
              <a:t>From the conceptual framework and Literature review, the following Hypothesis will be </a:t>
            </a:r>
            <a:r>
              <a:rPr lang="en-US" dirty="0" smtClean="0"/>
              <a:t>formulated</a:t>
            </a:r>
          </a:p>
          <a:p>
            <a:pPr marL="0" indent="0">
              <a:buNone/>
            </a:pPr>
            <a:r>
              <a:rPr lang="en-US" b="1" dirty="0" smtClean="0"/>
              <a:t>9.1 Existing Technology</a:t>
            </a:r>
          </a:p>
          <a:p>
            <a:pPr marL="0" indent="0">
              <a:buNone/>
            </a:pPr>
            <a:r>
              <a:rPr lang="en-US" dirty="0" smtClean="0"/>
              <a:t>Explanation about existing technology with references.</a:t>
            </a:r>
          </a:p>
          <a:p>
            <a:pPr marL="0" indent="0">
              <a:buNone/>
            </a:pPr>
            <a:endParaRPr lang="en-US" dirty="0"/>
          </a:p>
          <a:p>
            <a:r>
              <a:rPr lang="en-US" dirty="0"/>
              <a:t>H1a</a:t>
            </a:r>
            <a:r>
              <a:rPr lang="en-US" baseline="-25000" dirty="0"/>
              <a:t>0</a:t>
            </a:r>
            <a:r>
              <a:rPr lang="en-US" dirty="0"/>
              <a:t>:  Existing Technology does not significantly have effect on the Information security in Public Organization</a:t>
            </a:r>
          </a:p>
          <a:p>
            <a:r>
              <a:rPr lang="en-US" dirty="0"/>
              <a:t>H1a</a:t>
            </a:r>
            <a:r>
              <a:rPr lang="en-US" baseline="-25000" dirty="0"/>
              <a:t>1</a:t>
            </a:r>
            <a:r>
              <a:rPr lang="en-US" dirty="0"/>
              <a:t>:   Existing Technology   significantly have effect on the Information security in Public Organization</a:t>
            </a:r>
          </a:p>
          <a:p>
            <a:pPr lvl="0" algn="just">
              <a:lnSpc>
                <a:spcPct val="150000"/>
              </a:lnSpc>
            </a:pPr>
            <a:endParaRPr lang="en-US" dirty="0" smtClean="0"/>
          </a:p>
        </p:txBody>
      </p:sp>
      <p:sp>
        <p:nvSpPr>
          <p:cNvPr id="5" name="TextBox 4">
            <a:extLst>
              <a:ext uri="{FF2B5EF4-FFF2-40B4-BE49-F238E27FC236}">
                <a16:creationId xmlns:a16="http://schemas.microsoft.com/office/drawing/2014/main" id="{7CEA7C46-D814-4133-9568-DE6E277814ED}"/>
              </a:ext>
            </a:extLst>
          </p:cNvPr>
          <p:cNvSpPr txBox="1"/>
          <p:nvPr/>
        </p:nvSpPr>
        <p:spPr>
          <a:xfrm>
            <a:off x="571500" y="670577"/>
            <a:ext cx="10615612" cy="523220"/>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marL="0" marR="0">
              <a:spcBef>
                <a:spcPts val="0"/>
              </a:spcBef>
              <a:spcAft>
                <a:spcPts val="0"/>
              </a:spcAft>
            </a:pPr>
            <a:r>
              <a:rPr lang="en-US" sz="2800" b="1" dirty="0" smtClean="0">
                <a:solidFill>
                  <a:srgbClr val="0070C0"/>
                </a:solidFill>
              </a:rPr>
              <a:t>9.  Hypotheses Formulation …</a:t>
            </a:r>
            <a:endParaRPr lang="en-US" sz="2800" b="1" dirty="0">
              <a:solidFill>
                <a:srgbClr val="0070C0"/>
              </a:solidFill>
            </a:endParaRPr>
          </a:p>
        </p:txBody>
      </p:sp>
    </p:spTree>
    <p:extLst>
      <p:ext uri="{BB962C8B-B14F-4D97-AF65-F5344CB8AC3E}">
        <p14:creationId xmlns:p14="http://schemas.microsoft.com/office/powerpoint/2010/main" val="15492001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457200" y="1193797"/>
            <a:ext cx="11458575" cy="5664203"/>
          </a:xfrm>
        </p:spPr>
        <p:txBody>
          <a:bodyPr>
            <a:normAutofit/>
          </a:bodyPr>
          <a:lstStyle/>
          <a:p>
            <a:pPr marL="0" indent="0">
              <a:buNone/>
            </a:pPr>
            <a:r>
              <a:rPr lang="en-US" dirty="0"/>
              <a:t>From the conceptual framework and Literature review, the following Hypothesis will be </a:t>
            </a:r>
            <a:r>
              <a:rPr lang="en-US" dirty="0" smtClean="0"/>
              <a:t>formulated</a:t>
            </a:r>
          </a:p>
          <a:p>
            <a:pPr marL="0" indent="0">
              <a:buNone/>
            </a:pPr>
            <a:r>
              <a:rPr lang="en-US" b="1" dirty="0" smtClean="0"/>
              <a:t>9.2 Cyber Security attacks</a:t>
            </a:r>
          </a:p>
          <a:p>
            <a:pPr marL="0" indent="0">
              <a:buNone/>
            </a:pPr>
            <a:r>
              <a:rPr lang="en-US" dirty="0" smtClean="0"/>
              <a:t>Explanation about cyber security attacks with references.</a:t>
            </a:r>
          </a:p>
          <a:p>
            <a:pPr marL="0" indent="0">
              <a:buNone/>
            </a:pPr>
            <a:endParaRPr lang="en-US" dirty="0"/>
          </a:p>
          <a:p>
            <a:r>
              <a:rPr lang="en-US" dirty="0"/>
              <a:t>H2a</a:t>
            </a:r>
            <a:r>
              <a:rPr lang="en-US" baseline="-25000" dirty="0"/>
              <a:t>0</a:t>
            </a:r>
            <a:r>
              <a:rPr lang="en-US" dirty="0"/>
              <a:t>:  Cyber security attack does not significantly have effect on the Information security in Public Organization</a:t>
            </a:r>
          </a:p>
          <a:p>
            <a:r>
              <a:rPr lang="en-US" dirty="0"/>
              <a:t>H2a</a:t>
            </a:r>
            <a:r>
              <a:rPr lang="en-US" baseline="-25000" dirty="0"/>
              <a:t>1</a:t>
            </a:r>
            <a:r>
              <a:rPr lang="en-US" dirty="0"/>
              <a:t>:  </a:t>
            </a:r>
            <a:r>
              <a:rPr lang="en-US" dirty="0" smtClean="0"/>
              <a:t>S </a:t>
            </a:r>
            <a:r>
              <a:rPr lang="en-US" dirty="0"/>
              <a:t>Cyber security attack significantly have effect on the Information security in Public Organization</a:t>
            </a:r>
          </a:p>
          <a:p>
            <a:pPr lvl="0" algn="just">
              <a:lnSpc>
                <a:spcPct val="150000"/>
              </a:lnSpc>
            </a:pPr>
            <a:endParaRPr lang="en-US" dirty="0" smtClean="0"/>
          </a:p>
        </p:txBody>
      </p:sp>
      <p:sp>
        <p:nvSpPr>
          <p:cNvPr id="5" name="TextBox 4">
            <a:extLst>
              <a:ext uri="{FF2B5EF4-FFF2-40B4-BE49-F238E27FC236}">
                <a16:creationId xmlns:a16="http://schemas.microsoft.com/office/drawing/2014/main" id="{7CEA7C46-D814-4133-9568-DE6E277814ED}"/>
              </a:ext>
            </a:extLst>
          </p:cNvPr>
          <p:cNvSpPr txBox="1"/>
          <p:nvPr/>
        </p:nvSpPr>
        <p:spPr>
          <a:xfrm>
            <a:off x="571500" y="670577"/>
            <a:ext cx="10615612" cy="523220"/>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marL="0" marR="0">
              <a:spcBef>
                <a:spcPts val="0"/>
              </a:spcBef>
              <a:spcAft>
                <a:spcPts val="0"/>
              </a:spcAft>
            </a:pPr>
            <a:r>
              <a:rPr lang="en-US" sz="2800" b="1" dirty="0" smtClean="0">
                <a:solidFill>
                  <a:srgbClr val="0070C0"/>
                </a:solidFill>
              </a:rPr>
              <a:t>9.  Hypotheses Formulation …</a:t>
            </a:r>
            <a:endParaRPr lang="en-US" sz="2800" b="1" dirty="0">
              <a:solidFill>
                <a:srgbClr val="0070C0"/>
              </a:solidFill>
            </a:endParaRPr>
          </a:p>
        </p:txBody>
      </p:sp>
    </p:spTree>
    <p:extLst>
      <p:ext uri="{BB962C8B-B14F-4D97-AF65-F5344CB8AC3E}">
        <p14:creationId xmlns:p14="http://schemas.microsoft.com/office/powerpoint/2010/main" val="14723851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457200" y="1193797"/>
            <a:ext cx="11458575" cy="5664203"/>
          </a:xfrm>
        </p:spPr>
        <p:txBody>
          <a:bodyPr>
            <a:normAutofit/>
          </a:bodyPr>
          <a:lstStyle/>
          <a:p>
            <a:pPr marL="0" indent="0">
              <a:buNone/>
            </a:pPr>
            <a:r>
              <a:rPr lang="en-US" dirty="0"/>
              <a:t>From the conceptual framework and Literature review, the following Hypothesis will be </a:t>
            </a:r>
            <a:r>
              <a:rPr lang="en-US" dirty="0" smtClean="0"/>
              <a:t>formulated</a:t>
            </a:r>
          </a:p>
          <a:p>
            <a:pPr marL="0" indent="0">
              <a:buNone/>
            </a:pPr>
            <a:endParaRPr lang="en-US" dirty="0"/>
          </a:p>
          <a:p>
            <a:pPr marL="0" indent="0">
              <a:buNone/>
            </a:pPr>
            <a:r>
              <a:rPr lang="en-US" b="1" smtClean="0"/>
              <a:t>9.3 Users </a:t>
            </a:r>
            <a:r>
              <a:rPr lang="en-US" b="1" dirty="0"/>
              <a:t>awareness </a:t>
            </a:r>
            <a:endParaRPr lang="en-US" b="1" dirty="0" smtClean="0"/>
          </a:p>
          <a:p>
            <a:pPr marL="0" indent="0">
              <a:buNone/>
            </a:pPr>
            <a:r>
              <a:rPr lang="en-US" dirty="0"/>
              <a:t>Explanation about </a:t>
            </a:r>
            <a:r>
              <a:rPr lang="en-US" dirty="0" smtClean="0"/>
              <a:t>user awareness with </a:t>
            </a:r>
            <a:r>
              <a:rPr lang="en-US" dirty="0"/>
              <a:t>references.</a:t>
            </a:r>
          </a:p>
          <a:p>
            <a:pPr marL="0" indent="0">
              <a:buNone/>
            </a:pPr>
            <a:endParaRPr lang="en-US" b="1" dirty="0"/>
          </a:p>
          <a:p>
            <a:r>
              <a:rPr lang="en-US" dirty="0" smtClean="0"/>
              <a:t>H3a</a:t>
            </a:r>
            <a:r>
              <a:rPr lang="en-US" baseline="-25000" dirty="0" smtClean="0"/>
              <a:t>0</a:t>
            </a:r>
            <a:r>
              <a:rPr lang="en-US" dirty="0"/>
              <a:t>:   Users awareness significantly have no effect on the Information security in Public Organization</a:t>
            </a:r>
          </a:p>
          <a:p>
            <a:r>
              <a:rPr lang="en-US" dirty="0"/>
              <a:t>H3a</a:t>
            </a:r>
            <a:r>
              <a:rPr lang="en-US" baseline="-25000" dirty="0"/>
              <a:t>1</a:t>
            </a:r>
            <a:r>
              <a:rPr lang="en-US" dirty="0"/>
              <a:t>:   Users awareness significantly have   effect on the Information security in Public Organization</a:t>
            </a:r>
          </a:p>
          <a:p>
            <a:pPr lvl="0" algn="just">
              <a:lnSpc>
                <a:spcPct val="150000"/>
              </a:lnSpc>
            </a:pPr>
            <a:endParaRPr lang="en-US" dirty="0" smtClean="0"/>
          </a:p>
        </p:txBody>
      </p:sp>
      <p:sp>
        <p:nvSpPr>
          <p:cNvPr id="5" name="TextBox 4">
            <a:extLst>
              <a:ext uri="{FF2B5EF4-FFF2-40B4-BE49-F238E27FC236}">
                <a16:creationId xmlns:a16="http://schemas.microsoft.com/office/drawing/2014/main" id="{7CEA7C46-D814-4133-9568-DE6E277814ED}"/>
              </a:ext>
            </a:extLst>
          </p:cNvPr>
          <p:cNvSpPr txBox="1"/>
          <p:nvPr/>
        </p:nvSpPr>
        <p:spPr>
          <a:xfrm>
            <a:off x="571500" y="670577"/>
            <a:ext cx="10615612" cy="523220"/>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marL="0" marR="0">
              <a:spcBef>
                <a:spcPts val="0"/>
              </a:spcBef>
              <a:spcAft>
                <a:spcPts val="0"/>
              </a:spcAft>
            </a:pPr>
            <a:r>
              <a:rPr lang="en-US" sz="2800" b="1" dirty="0" smtClean="0">
                <a:solidFill>
                  <a:srgbClr val="0070C0"/>
                </a:solidFill>
              </a:rPr>
              <a:t>9.  Hypotheses Formulation …</a:t>
            </a:r>
            <a:endParaRPr lang="en-US" sz="2800" b="1" dirty="0">
              <a:solidFill>
                <a:srgbClr val="0070C0"/>
              </a:solidFill>
            </a:endParaRPr>
          </a:p>
        </p:txBody>
      </p:sp>
    </p:spTree>
    <p:extLst>
      <p:ext uri="{BB962C8B-B14F-4D97-AF65-F5344CB8AC3E}">
        <p14:creationId xmlns:p14="http://schemas.microsoft.com/office/powerpoint/2010/main" val="32408223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EA7C46-D814-4133-9568-DE6E277814ED}"/>
              </a:ext>
            </a:extLst>
          </p:cNvPr>
          <p:cNvSpPr txBox="1"/>
          <p:nvPr/>
        </p:nvSpPr>
        <p:spPr>
          <a:xfrm>
            <a:off x="785812" y="517849"/>
            <a:ext cx="10615612" cy="584775"/>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marL="0" marR="0">
              <a:spcBef>
                <a:spcPts val="0"/>
              </a:spcBef>
              <a:spcAft>
                <a:spcPts val="0"/>
              </a:spcAft>
            </a:pPr>
            <a:r>
              <a:rPr lang="en-US" sz="3200" b="1" dirty="0" smtClean="0">
                <a:solidFill>
                  <a:srgbClr val="0070C0"/>
                </a:solidFill>
              </a:rPr>
              <a:t>Contents of Literature Review Chapter</a:t>
            </a:r>
            <a:endParaRPr lang="en-US" sz="3200" b="1" dirty="0">
              <a:solidFill>
                <a:srgbClr val="0070C0"/>
              </a:solidFill>
            </a:endParaRPr>
          </a:p>
        </p:txBody>
      </p:sp>
      <p:sp>
        <p:nvSpPr>
          <p:cNvPr id="3" name="Content Placeholder 2"/>
          <p:cNvSpPr>
            <a:spLocks noGrp="1" noChangeArrowheads="1"/>
          </p:cNvSpPr>
          <p:nvPr>
            <p:ph idx="1"/>
          </p:nvPr>
        </p:nvSpPr>
        <p:spPr bwMode="auto">
          <a:xfrm>
            <a:off x="785812" y="1287245"/>
            <a:ext cx="9315451"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marL="0" lvl="0" indent="0">
              <a:lnSpc>
                <a:spcPct val="100000"/>
              </a:lnSpc>
              <a:buNone/>
            </a:pPr>
            <a:r>
              <a:rPr kumimoji="0" lang="en-US" altLang="en-US" sz="3200" b="0" i="0" strike="noStrike" cap="none" normalizeH="0" baseline="0" dirty="0" smtClean="0">
                <a:ln>
                  <a:noFill/>
                </a:ln>
                <a:effectLst/>
                <a:latin typeface="+mn-lt"/>
                <a:ea typeface="Calibri" panose="020F0502020204030204" pitchFamily="34" charset="0"/>
                <a:cs typeface="Times New Roman" panose="02020603050405020304" pitchFamily="18" charset="0"/>
              </a:rPr>
              <a:t>2.</a:t>
            </a:r>
            <a:r>
              <a:rPr lang="en-US" altLang="en-US" sz="3200" dirty="0">
                <a:latin typeface="+mn-lt"/>
                <a:ea typeface="Calibri" panose="020F0502020204030204" pitchFamily="34" charset="0"/>
                <a:cs typeface="Times New Roman" panose="02020603050405020304" pitchFamily="18" charset="0"/>
              </a:rPr>
              <a:t> Literature review</a:t>
            </a:r>
            <a:endParaRPr lang="en-US" altLang="en-US" sz="3200" dirty="0">
              <a:latin typeface="+mn-lt"/>
            </a:endParaRPr>
          </a:p>
          <a:p>
            <a:pPr marL="0" lvl="0" indent="0">
              <a:lnSpc>
                <a:spcPct val="100000"/>
              </a:lnSpc>
              <a:buNone/>
            </a:pPr>
            <a:r>
              <a:rPr lang="en-US" altLang="en-US" sz="3200" dirty="0">
                <a:latin typeface="+mn-lt"/>
                <a:ea typeface="Calibri" panose="020F0502020204030204" pitchFamily="34" charset="0"/>
                <a:cs typeface="Times New Roman" panose="02020603050405020304" pitchFamily="18" charset="0"/>
              </a:rPr>
              <a:t>2.1 Introduction</a:t>
            </a:r>
            <a:endParaRPr lang="en-US" altLang="en-US" sz="3200" dirty="0">
              <a:latin typeface="+mn-lt"/>
            </a:endParaRPr>
          </a:p>
          <a:p>
            <a:pPr marL="0" lvl="0" indent="0">
              <a:lnSpc>
                <a:spcPct val="100000"/>
              </a:lnSpc>
              <a:buNone/>
            </a:pPr>
            <a:r>
              <a:rPr lang="en-US" altLang="en-US" sz="3200" dirty="0">
                <a:latin typeface="+mn-lt"/>
                <a:ea typeface="Calibri" panose="020F0502020204030204" pitchFamily="34" charset="0"/>
                <a:cs typeface="Times New Roman" panose="02020603050405020304" pitchFamily="18" charset="0"/>
              </a:rPr>
              <a:t>2.2 Definition of Key </a:t>
            </a:r>
            <a:r>
              <a:rPr lang="en-US" altLang="en-US" sz="3200" dirty="0" smtClean="0">
                <a:latin typeface="+mn-lt"/>
                <a:ea typeface="Calibri" panose="020F0502020204030204" pitchFamily="34" charset="0"/>
                <a:cs typeface="Times New Roman" panose="02020603050405020304" pitchFamily="18" charset="0"/>
              </a:rPr>
              <a:t>Terms (if any)</a:t>
            </a:r>
            <a:endParaRPr lang="en-US" altLang="en-US" sz="3200" dirty="0">
              <a:latin typeface="+mn-lt"/>
            </a:endParaRPr>
          </a:p>
          <a:p>
            <a:pPr marL="0" lvl="0" indent="0">
              <a:lnSpc>
                <a:spcPct val="100000"/>
              </a:lnSpc>
              <a:buNone/>
            </a:pPr>
            <a:r>
              <a:rPr lang="en-US" altLang="en-US" sz="3200" dirty="0">
                <a:latin typeface="+mn-lt"/>
                <a:ea typeface="Calibri" panose="020F0502020204030204" pitchFamily="34" charset="0"/>
                <a:cs typeface="Times New Roman" panose="02020603050405020304" pitchFamily="18" charset="0"/>
              </a:rPr>
              <a:t>2.3 Theoretical Literature Review</a:t>
            </a:r>
            <a:endParaRPr lang="en-US" altLang="en-US" sz="3200" dirty="0">
              <a:latin typeface="+mn-lt"/>
            </a:endParaRPr>
          </a:p>
          <a:p>
            <a:pPr marL="0" lvl="0" indent="0">
              <a:lnSpc>
                <a:spcPct val="100000"/>
              </a:lnSpc>
              <a:buNone/>
            </a:pPr>
            <a:r>
              <a:rPr lang="en-US" altLang="en-US" sz="3200" dirty="0">
                <a:latin typeface="+mn-lt"/>
                <a:ea typeface="Calibri" panose="020F0502020204030204" pitchFamily="34" charset="0"/>
                <a:cs typeface="Times New Roman" panose="02020603050405020304" pitchFamily="18" charset="0"/>
              </a:rPr>
              <a:t>2.4 Empirical Literature </a:t>
            </a:r>
            <a:r>
              <a:rPr lang="en-US" altLang="en-US" sz="3200" dirty="0" smtClean="0">
                <a:latin typeface="+mn-lt"/>
                <a:ea typeface="Calibri" panose="020F0502020204030204" pitchFamily="34" charset="0"/>
                <a:cs typeface="Times New Roman" panose="02020603050405020304" pitchFamily="18" charset="0"/>
              </a:rPr>
              <a:t>Review</a:t>
            </a:r>
          </a:p>
          <a:p>
            <a:pPr marL="0" lvl="0" indent="0">
              <a:lnSpc>
                <a:spcPct val="100000"/>
              </a:lnSpc>
              <a:buNone/>
            </a:pPr>
            <a:r>
              <a:rPr lang="en-US" altLang="en-US" sz="3200" dirty="0" smtClean="0">
                <a:latin typeface="+mn-lt"/>
                <a:cs typeface="Times New Roman" panose="02020603050405020304" pitchFamily="18" charset="0"/>
              </a:rPr>
              <a:t>2.5 Research Gap</a:t>
            </a:r>
            <a:endParaRPr lang="en-US" altLang="en-US" sz="3200" dirty="0">
              <a:latin typeface="+mn-lt"/>
            </a:endParaRPr>
          </a:p>
          <a:p>
            <a:pPr marL="0" lvl="0" indent="0">
              <a:lnSpc>
                <a:spcPct val="100000"/>
              </a:lnSpc>
              <a:buNone/>
            </a:pPr>
            <a:r>
              <a:rPr lang="en-US" altLang="en-US" sz="3200" dirty="0">
                <a:latin typeface="+mn-lt"/>
                <a:ea typeface="Calibri" panose="020F0502020204030204" pitchFamily="34" charset="0"/>
                <a:cs typeface="Times New Roman" panose="02020603050405020304" pitchFamily="18" charset="0"/>
              </a:rPr>
              <a:t>2.5 Conceptual Framework</a:t>
            </a:r>
            <a:endParaRPr lang="en-US" altLang="en-US" sz="3200" dirty="0">
              <a:latin typeface="+mn-lt"/>
            </a:endParaRPr>
          </a:p>
          <a:p>
            <a:pPr marL="0" lvl="0" indent="0">
              <a:lnSpc>
                <a:spcPct val="100000"/>
              </a:lnSpc>
              <a:buNone/>
            </a:pPr>
            <a:r>
              <a:rPr lang="en-US" altLang="en-US" sz="3200" dirty="0">
                <a:latin typeface="+mn-lt"/>
                <a:ea typeface="Calibri" panose="020F0502020204030204" pitchFamily="34" charset="0"/>
                <a:cs typeface="Times New Roman" panose="02020603050405020304" pitchFamily="18" charset="0"/>
              </a:rPr>
              <a:t>2.5.1 Description of the conceptual </a:t>
            </a:r>
            <a:r>
              <a:rPr lang="en-US" altLang="en-US" sz="3200" dirty="0" smtClean="0">
                <a:latin typeface="+mn-lt"/>
                <a:ea typeface="Calibri" panose="020F0502020204030204" pitchFamily="34" charset="0"/>
                <a:cs typeface="Times New Roman" panose="02020603050405020304" pitchFamily="18" charset="0"/>
              </a:rPr>
              <a:t>framework</a:t>
            </a:r>
          </a:p>
          <a:p>
            <a:pPr marL="0" lvl="0" indent="0">
              <a:lnSpc>
                <a:spcPct val="100000"/>
              </a:lnSpc>
              <a:buNone/>
            </a:pPr>
            <a:r>
              <a:rPr lang="en-US" altLang="en-US" sz="3200" dirty="0" smtClean="0">
                <a:latin typeface="+mn-lt"/>
                <a:cs typeface="Times New Roman" panose="02020603050405020304" pitchFamily="18" charset="0"/>
              </a:rPr>
              <a:t>2.6 Hypotheses Formulation </a:t>
            </a:r>
          </a:p>
          <a:p>
            <a:pPr marL="0" lvl="0" indent="0">
              <a:lnSpc>
                <a:spcPct val="100000"/>
              </a:lnSpc>
              <a:buNone/>
            </a:pPr>
            <a:r>
              <a:rPr lang="en-US" altLang="en-US" sz="3200" dirty="0" smtClean="0">
                <a:latin typeface="+mn-lt"/>
                <a:cs typeface="Times New Roman" panose="02020603050405020304" pitchFamily="18" charset="0"/>
              </a:rPr>
              <a:t>2.6.1 Hypothesis 1</a:t>
            </a:r>
          </a:p>
          <a:p>
            <a:pPr marL="0" lvl="0" indent="0">
              <a:lnSpc>
                <a:spcPct val="100000"/>
              </a:lnSpc>
              <a:buNone/>
            </a:pPr>
            <a:r>
              <a:rPr kumimoji="0" lang="en-US" altLang="en-US" sz="3200" b="0" i="0" strike="noStrike" cap="none" normalizeH="0" baseline="0" dirty="0" smtClean="0">
                <a:ln>
                  <a:noFill/>
                </a:ln>
                <a:effectLst/>
                <a:latin typeface="+mn-lt"/>
                <a:cs typeface="Times New Roman" panose="02020603050405020304" pitchFamily="18" charset="0"/>
              </a:rPr>
              <a:t>2.6.2 Hypothesis 2 </a:t>
            </a:r>
            <a:r>
              <a:rPr lang="en-US" altLang="en-US" sz="3200" dirty="0" smtClean="0">
                <a:latin typeface="+mn-lt"/>
                <a:cs typeface="Times New Roman" panose="02020603050405020304" pitchFamily="18" charset="0"/>
              </a:rPr>
              <a:t>…</a:t>
            </a:r>
            <a:endParaRPr kumimoji="0" lang="en-US" altLang="en-US" sz="4000" b="0" i="0" strike="noStrike" cap="none" normalizeH="0" baseline="0" dirty="0" smtClean="0">
              <a:ln>
                <a:noFill/>
              </a:ln>
              <a:effectLst/>
              <a:latin typeface="+mn-lt"/>
            </a:endParaRPr>
          </a:p>
        </p:txBody>
      </p:sp>
    </p:spTree>
    <p:extLst>
      <p:ext uri="{BB962C8B-B14F-4D97-AF65-F5344CB8AC3E}">
        <p14:creationId xmlns:p14="http://schemas.microsoft.com/office/powerpoint/2010/main" val="2830553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396241"/>
            <a:ext cx="11299159" cy="5684520"/>
          </a:xfrm>
        </p:spPr>
        <p:txBody>
          <a:bodyPr>
            <a:normAutofit/>
          </a:bodyPr>
          <a:lstStyle/>
          <a:p>
            <a:pPr marL="0" indent="0" algn="just">
              <a:lnSpc>
                <a:spcPct val="150000"/>
              </a:lnSpc>
              <a:spcBef>
                <a:spcPct val="0"/>
              </a:spcBef>
              <a:buNone/>
            </a:pPr>
            <a:endParaRPr lang="en-GB" sz="2400" b="1" dirty="0">
              <a:solidFill>
                <a:srgbClr val="0070C0"/>
              </a:solidFill>
            </a:endParaRPr>
          </a:p>
          <a:p>
            <a:pPr marL="0" indent="0" algn="ctr">
              <a:lnSpc>
                <a:spcPct val="150000"/>
              </a:lnSpc>
              <a:spcBef>
                <a:spcPct val="0"/>
              </a:spcBef>
              <a:buNone/>
            </a:pPr>
            <a:endParaRPr lang="en-GB" sz="2400" b="1" dirty="0">
              <a:solidFill>
                <a:srgbClr val="0070C0"/>
              </a:solidFill>
            </a:endParaRPr>
          </a:p>
          <a:p>
            <a:pPr marL="0" indent="0" algn="ctr">
              <a:lnSpc>
                <a:spcPct val="150000"/>
              </a:lnSpc>
              <a:spcBef>
                <a:spcPct val="0"/>
              </a:spcBef>
              <a:buNone/>
            </a:pPr>
            <a:endParaRPr lang="en-GB" sz="2400" b="1" dirty="0">
              <a:solidFill>
                <a:srgbClr val="0070C0"/>
              </a:solidFill>
            </a:endParaRPr>
          </a:p>
          <a:p>
            <a:pPr marL="0" indent="0" algn="ctr">
              <a:lnSpc>
                <a:spcPct val="150000"/>
              </a:lnSpc>
              <a:spcBef>
                <a:spcPct val="0"/>
              </a:spcBef>
              <a:buNone/>
            </a:pPr>
            <a:endParaRPr lang="en-GB" b="1" dirty="0">
              <a:solidFill>
                <a:srgbClr val="0070C0"/>
              </a:solidFill>
            </a:endParaRPr>
          </a:p>
          <a:p>
            <a:pPr marL="0" indent="0" algn="ctr">
              <a:lnSpc>
                <a:spcPct val="150000"/>
              </a:lnSpc>
              <a:spcBef>
                <a:spcPct val="0"/>
              </a:spcBef>
              <a:buNone/>
            </a:pPr>
            <a:endParaRPr lang="en-GB" b="1" dirty="0">
              <a:solidFill>
                <a:srgbClr val="0070C0"/>
              </a:solidFill>
            </a:endParaRPr>
          </a:p>
          <a:p>
            <a:pPr marL="0" indent="0" algn="ctr">
              <a:lnSpc>
                <a:spcPct val="150000"/>
              </a:lnSpc>
              <a:spcBef>
                <a:spcPct val="0"/>
              </a:spcBef>
              <a:buNone/>
            </a:pPr>
            <a:endParaRPr lang="en-GB" b="1" dirty="0">
              <a:solidFill>
                <a:srgbClr val="0070C0"/>
              </a:solidFill>
            </a:endParaRPr>
          </a:p>
          <a:p>
            <a:pPr marL="0" indent="0" algn="ctr">
              <a:lnSpc>
                <a:spcPct val="150000"/>
              </a:lnSpc>
              <a:spcBef>
                <a:spcPct val="0"/>
              </a:spcBef>
              <a:buNone/>
            </a:pPr>
            <a:endParaRPr lang="en-GB" b="1" dirty="0">
              <a:solidFill>
                <a:srgbClr val="0070C0"/>
              </a:solidFill>
            </a:endParaRPr>
          </a:p>
          <a:p>
            <a:pPr marL="0" indent="0" algn="ctr">
              <a:lnSpc>
                <a:spcPct val="150000"/>
              </a:lnSpc>
              <a:spcBef>
                <a:spcPct val="0"/>
              </a:spcBef>
              <a:buNone/>
            </a:pPr>
            <a:endParaRPr lang="en-GB" b="1" dirty="0">
              <a:solidFill>
                <a:srgbClr val="0070C0"/>
              </a:solidFill>
            </a:endParaRPr>
          </a:p>
          <a:p>
            <a:pPr marL="0" indent="0" algn="ctr">
              <a:lnSpc>
                <a:spcPct val="150000"/>
              </a:lnSpc>
              <a:spcBef>
                <a:spcPct val="0"/>
              </a:spcBef>
              <a:buNone/>
            </a:pPr>
            <a:r>
              <a:rPr lang="en-GB" b="1" dirty="0">
                <a:solidFill>
                  <a:srgbClr val="0070C0"/>
                </a:solidFill>
              </a:rPr>
              <a:t>…End… </a:t>
            </a:r>
          </a:p>
        </p:txBody>
      </p:sp>
      <p:pic>
        <p:nvPicPr>
          <p:cNvPr id="3" name="Picture 2">
            <a:extLst>
              <a:ext uri="{FF2B5EF4-FFF2-40B4-BE49-F238E27FC236}">
                <a16:creationId xmlns:a16="http://schemas.microsoft.com/office/drawing/2014/main" id="{98393AF3-A129-4A7E-96B5-B9F605D76B24}"/>
              </a:ext>
            </a:extLst>
          </p:cNvPr>
          <p:cNvPicPr>
            <a:picLocks noChangeAspect="1"/>
          </p:cNvPicPr>
          <p:nvPr/>
        </p:nvPicPr>
        <p:blipFill>
          <a:blip r:embed="rId3"/>
          <a:stretch>
            <a:fillRect/>
          </a:stretch>
        </p:blipFill>
        <p:spPr>
          <a:xfrm>
            <a:off x="2741295" y="661035"/>
            <a:ext cx="6191250" cy="4124325"/>
          </a:xfrm>
          <a:prstGeom prst="rect">
            <a:avLst/>
          </a:prstGeom>
        </p:spPr>
      </p:pic>
    </p:spTree>
    <p:extLst>
      <p:ext uri="{BB962C8B-B14F-4D97-AF65-F5344CB8AC3E}">
        <p14:creationId xmlns:p14="http://schemas.microsoft.com/office/powerpoint/2010/main" val="2553044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D8BCE0B-E381-40E0-8E2D-A4A2788BD4AD}"/>
              </a:ext>
            </a:extLst>
          </p:cNvPr>
          <p:cNvSpPr>
            <a:spLocks noGrp="1"/>
          </p:cNvSpPr>
          <p:nvPr>
            <p:ph type="title"/>
          </p:nvPr>
        </p:nvSpPr>
        <p:spPr/>
        <p:txBody>
          <a:bodyPr>
            <a:normAutofit/>
          </a:bodyPr>
          <a:lstStyle/>
          <a:p>
            <a:pPr eaLnBrk="1" hangingPunct="1"/>
            <a:r>
              <a:rPr lang="en-ZA" altLang="en-US" sz="2800" b="1" dirty="0">
                <a:solidFill>
                  <a:srgbClr val="0070C0"/>
                </a:solidFill>
                <a:latin typeface="+mn-lt"/>
                <a:ea typeface="+mn-ea"/>
                <a:cs typeface="+mn-cs"/>
              </a:rPr>
              <a:t>LEARNING OUTCOMES </a:t>
            </a:r>
          </a:p>
        </p:txBody>
      </p:sp>
      <p:sp>
        <p:nvSpPr>
          <p:cNvPr id="4099" name="Content Placeholder 2">
            <a:extLst>
              <a:ext uri="{FF2B5EF4-FFF2-40B4-BE49-F238E27FC236}">
                <a16:creationId xmlns:a16="http://schemas.microsoft.com/office/drawing/2014/main" id="{5A6AD0CB-8892-4036-AD74-D4FCEAA47637}"/>
              </a:ext>
            </a:extLst>
          </p:cNvPr>
          <p:cNvSpPr>
            <a:spLocks noGrp="1"/>
          </p:cNvSpPr>
          <p:nvPr>
            <p:ph idx="1"/>
          </p:nvPr>
        </p:nvSpPr>
        <p:spPr>
          <a:xfrm>
            <a:off x="838200" y="1258684"/>
            <a:ext cx="9020175" cy="5256415"/>
          </a:xfrm>
        </p:spPr>
        <p:txBody>
          <a:bodyPr>
            <a:normAutofit fontScale="62500" lnSpcReduction="20000"/>
          </a:bodyPr>
          <a:lstStyle/>
          <a:p>
            <a:pPr marL="0" indent="0">
              <a:buNone/>
            </a:pPr>
            <a:r>
              <a:rPr lang="en-GB" altLang="en-US" dirty="0"/>
              <a:t>Students should be able to:</a:t>
            </a:r>
          </a:p>
          <a:p>
            <a:pPr marL="457200" indent="-457200">
              <a:lnSpc>
                <a:spcPct val="150000"/>
              </a:lnSpc>
              <a:buFont typeface="+mj-lt"/>
              <a:buAutoNum type="arabicPeriod"/>
            </a:pPr>
            <a:r>
              <a:rPr lang="en-GB" altLang="en-US" dirty="0"/>
              <a:t>E</a:t>
            </a:r>
            <a:r>
              <a:rPr lang="en-GB" altLang="en-US" dirty="0" smtClean="0"/>
              <a:t>xplain reasons of reviewing literature;</a:t>
            </a:r>
            <a:endParaRPr lang="en-GB" altLang="en-US" dirty="0"/>
          </a:p>
          <a:p>
            <a:pPr marL="457200" indent="-457200">
              <a:lnSpc>
                <a:spcPct val="150000"/>
              </a:lnSpc>
              <a:buFont typeface="+mj-lt"/>
              <a:buAutoNum type="arabicPeriod"/>
            </a:pPr>
            <a:r>
              <a:rPr lang="en-GB" altLang="en-US" dirty="0"/>
              <a:t>D</a:t>
            </a:r>
            <a:r>
              <a:rPr lang="en-GB" altLang="en-US" dirty="0" smtClean="0"/>
              <a:t>escribe sources of data; </a:t>
            </a:r>
            <a:endParaRPr lang="en-GB" altLang="en-US" dirty="0"/>
          </a:p>
          <a:p>
            <a:pPr marL="457200" lvl="0" indent="-457200">
              <a:lnSpc>
                <a:spcPct val="150000"/>
              </a:lnSpc>
              <a:buFont typeface="+mj-lt"/>
              <a:buAutoNum type="arabicPeriod"/>
            </a:pPr>
            <a:r>
              <a:rPr lang="en-GB" altLang="en-US" dirty="0" smtClean="0"/>
              <a:t>Describe  your plan of literature review</a:t>
            </a:r>
            <a:r>
              <a:rPr lang="en-GB" dirty="0" smtClean="0"/>
              <a:t>;</a:t>
            </a:r>
          </a:p>
          <a:p>
            <a:pPr marL="457200" lvl="0" indent="-457200">
              <a:lnSpc>
                <a:spcPct val="150000"/>
              </a:lnSpc>
              <a:buFont typeface="+mj-lt"/>
              <a:buAutoNum type="arabicPeriod"/>
            </a:pPr>
            <a:r>
              <a:rPr lang="en-GB" dirty="0" smtClean="0"/>
              <a:t>Describe the recording of literature;</a:t>
            </a:r>
          </a:p>
          <a:p>
            <a:pPr marL="457200" lvl="0" indent="-457200">
              <a:lnSpc>
                <a:spcPct val="150000"/>
              </a:lnSpc>
              <a:buFont typeface="+mj-lt"/>
              <a:buAutoNum type="arabicPeriod"/>
            </a:pPr>
            <a:r>
              <a:rPr lang="en-GB" dirty="0" smtClean="0"/>
              <a:t>Describe Definition </a:t>
            </a:r>
            <a:r>
              <a:rPr lang="en-GB" dirty="0"/>
              <a:t>of Key </a:t>
            </a:r>
            <a:r>
              <a:rPr lang="en-GB" dirty="0" smtClean="0"/>
              <a:t>Terms;</a:t>
            </a:r>
          </a:p>
          <a:p>
            <a:pPr marL="457200" lvl="0" indent="-457200">
              <a:lnSpc>
                <a:spcPct val="150000"/>
              </a:lnSpc>
              <a:buFont typeface="+mj-lt"/>
              <a:buAutoNum type="arabicPeriod"/>
            </a:pPr>
            <a:r>
              <a:rPr lang="en-GB" dirty="0" smtClean="0"/>
              <a:t>Explain Theoretical </a:t>
            </a:r>
            <a:r>
              <a:rPr lang="en-GB" dirty="0"/>
              <a:t>Literature </a:t>
            </a:r>
            <a:r>
              <a:rPr lang="en-GB" dirty="0" smtClean="0"/>
              <a:t>Review;</a:t>
            </a:r>
          </a:p>
          <a:p>
            <a:pPr marL="457200" lvl="0" indent="-457200">
              <a:lnSpc>
                <a:spcPct val="150000"/>
              </a:lnSpc>
              <a:buFont typeface="+mj-lt"/>
              <a:buAutoNum type="arabicPeriod"/>
            </a:pPr>
            <a:r>
              <a:rPr lang="en-GB" dirty="0" smtClean="0"/>
              <a:t>Explain Empirical </a:t>
            </a:r>
            <a:r>
              <a:rPr lang="en-GB" dirty="0"/>
              <a:t>Literature </a:t>
            </a:r>
            <a:r>
              <a:rPr lang="en-GB" dirty="0" smtClean="0"/>
              <a:t>Review;</a:t>
            </a:r>
          </a:p>
          <a:p>
            <a:pPr marL="457200" lvl="0" indent="-457200">
              <a:lnSpc>
                <a:spcPct val="150000"/>
              </a:lnSpc>
              <a:buFont typeface="+mj-lt"/>
              <a:buAutoNum type="arabicPeriod"/>
            </a:pPr>
            <a:r>
              <a:rPr lang="en-GB" dirty="0" smtClean="0"/>
              <a:t>Describe Research Gap;</a:t>
            </a:r>
          </a:p>
          <a:p>
            <a:pPr marL="457200" lvl="0" indent="-457200">
              <a:lnSpc>
                <a:spcPct val="150000"/>
              </a:lnSpc>
              <a:buFont typeface="+mj-lt"/>
              <a:buAutoNum type="arabicPeriod"/>
            </a:pPr>
            <a:r>
              <a:rPr lang="en-GB" dirty="0" smtClean="0"/>
              <a:t>Describe a conceptual framework and its components;</a:t>
            </a:r>
          </a:p>
          <a:p>
            <a:pPr marL="457200" lvl="0" indent="-457200">
              <a:lnSpc>
                <a:spcPct val="150000"/>
              </a:lnSpc>
              <a:buFont typeface="+mj-lt"/>
              <a:buAutoNum type="arabicPeriod"/>
            </a:pPr>
            <a:r>
              <a:rPr lang="en-GB" dirty="0" smtClean="0"/>
              <a:t>Formulate Hypotheses </a:t>
            </a:r>
          </a:p>
          <a:p>
            <a:pPr marL="457200" lvl="0" indent="-457200">
              <a:lnSpc>
                <a:spcPct val="150000"/>
              </a:lnSpc>
              <a:buFont typeface="+mj-lt"/>
              <a:buAutoNum type="arabicPeriod"/>
            </a:pPr>
            <a:endParaRPr lang="en-US" dirty="0"/>
          </a:p>
          <a:p>
            <a:pPr marL="457200" lvl="0" indent="-457200">
              <a:lnSpc>
                <a:spcPct val="150000"/>
              </a:lnSpc>
              <a:buFont typeface="+mj-lt"/>
              <a:buAutoNum type="arabicPeriod"/>
            </a:pPr>
            <a:endParaRPr lang="en-GB" dirty="0" smtClean="0"/>
          </a:p>
          <a:p>
            <a:pPr marL="457200" lvl="0" indent="-457200">
              <a:lnSpc>
                <a:spcPct val="150000"/>
              </a:lnSpc>
              <a:buFont typeface="+mj-lt"/>
              <a:buAutoNum type="arabicPeriod"/>
            </a:pPr>
            <a:endParaRPr lang="en-US" dirty="0"/>
          </a:p>
          <a:p>
            <a:endParaRPr lang="en-ZA" altLang="en-US" sz="1800" dirty="0"/>
          </a:p>
          <a:p>
            <a:endParaRPr lang="en-ZA" altLang="en-US" sz="1800" dirty="0"/>
          </a:p>
          <a:p>
            <a:pPr eaLnBrk="1" hangingPunct="1">
              <a:buFont typeface="Wingdings" panose="05000000000000000000" pitchFamily="2" charset="2"/>
              <a:buNone/>
            </a:pPr>
            <a:endParaRPr lang="en-ZA" altLang="en-US" sz="1800" dirty="0"/>
          </a:p>
          <a:p>
            <a:pPr eaLnBrk="1" hangingPunct="1"/>
            <a:endParaRPr lang="en-ZA" altLang="en-US" sz="1800" dirty="0"/>
          </a:p>
        </p:txBody>
      </p:sp>
    </p:spTree>
    <p:extLst>
      <p:ext uri="{BB962C8B-B14F-4D97-AF65-F5344CB8AC3E}">
        <p14:creationId xmlns:p14="http://schemas.microsoft.com/office/powerpoint/2010/main" val="3459563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D8BCE0B-E381-40E0-8E2D-A4A2788BD4AD}"/>
              </a:ext>
            </a:extLst>
          </p:cNvPr>
          <p:cNvSpPr>
            <a:spLocks noGrp="1"/>
          </p:cNvSpPr>
          <p:nvPr>
            <p:ph type="title"/>
          </p:nvPr>
        </p:nvSpPr>
        <p:spPr/>
        <p:txBody>
          <a:bodyPr>
            <a:normAutofit/>
          </a:bodyPr>
          <a:lstStyle/>
          <a:p>
            <a:pPr eaLnBrk="1" hangingPunct="1"/>
            <a:r>
              <a:rPr lang="en-ZA" altLang="en-US" sz="2800" b="1" dirty="0" smtClean="0">
                <a:solidFill>
                  <a:srgbClr val="0070C0"/>
                </a:solidFill>
                <a:latin typeface="+mn-lt"/>
                <a:ea typeface="+mn-ea"/>
                <a:cs typeface="+mn-cs"/>
              </a:rPr>
              <a:t>LEARNING UNIT 2 ASSESSMENT CRITERIA </a:t>
            </a:r>
            <a:endParaRPr lang="en-ZA" altLang="en-US" sz="2800" b="1" dirty="0">
              <a:solidFill>
                <a:srgbClr val="0070C0"/>
              </a:solidFill>
              <a:latin typeface="+mn-lt"/>
              <a:ea typeface="+mn-ea"/>
              <a:cs typeface="+mn-cs"/>
            </a:endParaRPr>
          </a:p>
        </p:txBody>
      </p:sp>
      <p:sp>
        <p:nvSpPr>
          <p:cNvPr id="4099" name="Content Placeholder 2">
            <a:extLst>
              <a:ext uri="{FF2B5EF4-FFF2-40B4-BE49-F238E27FC236}">
                <a16:creationId xmlns:a16="http://schemas.microsoft.com/office/drawing/2014/main" id="{5A6AD0CB-8892-4036-AD74-D4FCEAA47637}"/>
              </a:ext>
            </a:extLst>
          </p:cNvPr>
          <p:cNvSpPr>
            <a:spLocks noGrp="1"/>
          </p:cNvSpPr>
          <p:nvPr>
            <p:ph idx="1"/>
          </p:nvPr>
        </p:nvSpPr>
        <p:spPr>
          <a:xfrm>
            <a:off x="838200" y="1258684"/>
            <a:ext cx="9020175" cy="5256415"/>
          </a:xfrm>
        </p:spPr>
        <p:txBody>
          <a:bodyPr>
            <a:normAutofit fontScale="62500" lnSpcReduction="20000"/>
          </a:bodyPr>
          <a:lstStyle/>
          <a:p>
            <a:pPr marL="0" indent="0">
              <a:buNone/>
            </a:pPr>
            <a:r>
              <a:rPr lang="en-GB" altLang="en-US" dirty="0"/>
              <a:t>Students should be able to:</a:t>
            </a:r>
          </a:p>
          <a:p>
            <a:pPr marL="457200" indent="-457200">
              <a:lnSpc>
                <a:spcPct val="150000"/>
              </a:lnSpc>
              <a:buFont typeface="+mj-lt"/>
              <a:buAutoNum type="arabicPeriod"/>
            </a:pPr>
            <a:r>
              <a:rPr lang="en-GB" altLang="en-US" dirty="0" smtClean="0"/>
              <a:t>Understood reasons of reviewing literature;</a:t>
            </a:r>
            <a:endParaRPr lang="en-GB" altLang="en-US" dirty="0"/>
          </a:p>
          <a:p>
            <a:pPr marL="457200" indent="-457200">
              <a:lnSpc>
                <a:spcPct val="150000"/>
              </a:lnSpc>
              <a:buFont typeface="+mj-lt"/>
              <a:buAutoNum type="arabicPeriod"/>
            </a:pPr>
            <a:r>
              <a:rPr lang="en-GB" altLang="en-US" dirty="0"/>
              <a:t>Understood </a:t>
            </a:r>
            <a:r>
              <a:rPr lang="en-GB" altLang="en-US" dirty="0" smtClean="0"/>
              <a:t>sources of data; </a:t>
            </a:r>
          </a:p>
          <a:p>
            <a:pPr marL="457200" lvl="0" indent="-457200">
              <a:lnSpc>
                <a:spcPct val="150000"/>
              </a:lnSpc>
              <a:buFont typeface="+mj-lt"/>
              <a:buAutoNum type="arabicPeriod"/>
            </a:pPr>
            <a:r>
              <a:rPr lang="en-GB" altLang="en-US" dirty="0"/>
              <a:t>Understood </a:t>
            </a:r>
            <a:r>
              <a:rPr lang="en-GB" altLang="en-US" dirty="0" smtClean="0"/>
              <a:t>how to plan for literature review</a:t>
            </a:r>
            <a:r>
              <a:rPr lang="en-GB" dirty="0" smtClean="0"/>
              <a:t>;</a:t>
            </a:r>
          </a:p>
          <a:p>
            <a:pPr marL="457200" lvl="0" indent="-457200">
              <a:lnSpc>
                <a:spcPct val="150000"/>
              </a:lnSpc>
              <a:buFont typeface="+mj-lt"/>
              <a:buAutoNum type="arabicPeriod"/>
            </a:pPr>
            <a:r>
              <a:rPr lang="en-GB" altLang="en-US" dirty="0"/>
              <a:t>Understood</a:t>
            </a:r>
            <a:r>
              <a:rPr lang="en-GB" dirty="0" smtClean="0"/>
              <a:t> the recording of literature;</a:t>
            </a:r>
          </a:p>
          <a:p>
            <a:pPr marL="457200" lvl="0" indent="-457200">
              <a:lnSpc>
                <a:spcPct val="150000"/>
              </a:lnSpc>
              <a:buFont typeface="+mj-lt"/>
              <a:buAutoNum type="arabicPeriod"/>
            </a:pPr>
            <a:r>
              <a:rPr lang="en-GB" altLang="en-US" dirty="0"/>
              <a:t>Understood </a:t>
            </a:r>
            <a:r>
              <a:rPr lang="en-GB" dirty="0" smtClean="0"/>
              <a:t>Definition </a:t>
            </a:r>
            <a:r>
              <a:rPr lang="en-GB" dirty="0"/>
              <a:t>of Key </a:t>
            </a:r>
            <a:r>
              <a:rPr lang="en-GB" dirty="0" smtClean="0"/>
              <a:t>Terms;</a:t>
            </a:r>
          </a:p>
          <a:p>
            <a:pPr marL="457200" lvl="0" indent="-457200">
              <a:lnSpc>
                <a:spcPct val="150000"/>
              </a:lnSpc>
              <a:buFont typeface="+mj-lt"/>
              <a:buAutoNum type="arabicPeriod"/>
            </a:pPr>
            <a:r>
              <a:rPr lang="en-GB" altLang="en-US" dirty="0"/>
              <a:t>Understood</a:t>
            </a:r>
            <a:r>
              <a:rPr lang="en-GB" dirty="0" smtClean="0"/>
              <a:t> Theoretical </a:t>
            </a:r>
            <a:r>
              <a:rPr lang="en-GB" dirty="0"/>
              <a:t>Literature </a:t>
            </a:r>
            <a:r>
              <a:rPr lang="en-GB" dirty="0" smtClean="0"/>
              <a:t>Review;</a:t>
            </a:r>
          </a:p>
          <a:p>
            <a:pPr marL="457200" lvl="0" indent="-457200">
              <a:lnSpc>
                <a:spcPct val="150000"/>
              </a:lnSpc>
              <a:buFont typeface="+mj-lt"/>
              <a:buAutoNum type="arabicPeriod"/>
            </a:pPr>
            <a:r>
              <a:rPr lang="en-GB" altLang="en-US" dirty="0"/>
              <a:t>Understood</a:t>
            </a:r>
            <a:r>
              <a:rPr lang="en-GB" dirty="0" smtClean="0"/>
              <a:t> Empirical </a:t>
            </a:r>
            <a:r>
              <a:rPr lang="en-GB" dirty="0"/>
              <a:t>Literature </a:t>
            </a:r>
            <a:r>
              <a:rPr lang="en-GB" dirty="0" smtClean="0"/>
              <a:t>Review;</a:t>
            </a:r>
          </a:p>
          <a:p>
            <a:pPr marL="457200" lvl="0" indent="-457200">
              <a:lnSpc>
                <a:spcPct val="150000"/>
              </a:lnSpc>
              <a:buFont typeface="+mj-lt"/>
              <a:buAutoNum type="arabicPeriod"/>
            </a:pPr>
            <a:r>
              <a:rPr lang="en-GB" altLang="en-US" dirty="0"/>
              <a:t>Understood </a:t>
            </a:r>
            <a:r>
              <a:rPr lang="en-GB" dirty="0" smtClean="0"/>
              <a:t>Research Gap;</a:t>
            </a:r>
          </a:p>
          <a:p>
            <a:pPr marL="457200" lvl="0" indent="-457200">
              <a:lnSpc>
                <a:spcPct val="150000"/>
              </a:lnSpc>
              <a:buFont typeface="+mj-lt"/>
              <a:buAutoNum type="arabicPeriod"/>
            </a:pPr>
            <a:r>
              <a:rPr lang="en-GB" altLang="en-US" dirty="0"/>
              <a:t>Understood</a:t>
            </a:r>
            <a:r>
              <a:rPr lang="en-GB" dirty="0" smtClean="0"/>
              <a:t> a conceptual framework and its components;</a:t>
            </a:r>
          </a:p>
          <a:p>
            <a:pPr marL="457200" lvl="0" indent="-457200">
              <a:lnSpc>
                <a:spcPct val="150000"/>
              </a:lnSpc>
              <a:buFont typeface="+mj-lt"/>
              <a:buAutoNum type="arabicPeriod"/>
            </a:pPr>
            <a:r>
              <a:rPr lang="en-GB" altLang="en-US" dirty="0"/>
              <a:t>Understood </a:t>
            </a:r>
            <a:r>
              <a:rPr lang="en-GB" altLang="en-US" dirty="0" smtClean="0"/>
              <a:t> how to </a:t>
            </a:r>
            <a:r>
              <a:rPr lang="en-GB" altLang="en-US" dirty="0"/>
              <a:t>f</a:t>
            </a:r>
            <a:r>
              <a:rPr lang="en-GB" dirty="0" smtClean="0"/>
              <a:t>ormulate Hypotheses </a:t>
            </a:r>
          </a:p>
          <a:p>
            <a:pPr marL="457200" lvl="0" indent="-457200">
              <a:lnSpc>
                <a:spcPct val="150000"/>
              </a:lnSpc>
              <a:buFont typeface="+mj-lt"/>
              <a:buAutoNum type="arabicPeriod"/>
            </a:pPr>
            <a:endParaRPr lang="en-US" dirty="0"/>
          </a:p>
          <a:p>
            <a:pPr marL="457200" lvl="0" indent="-457200">
              <a:lnSpc>
                <a:spcPct val="150000"/>
              </a:lnSpc>
              <a:buFont typeface="+mj-lt"/>
              <a:buAutoNum type="arabicPeriod"/>
            </a:pPr>
            <a:endParaRPr lang="en-GB" dirty="0" smtClean="0"/>
          </a:p>
          <a:p>
            <a:pPr marL="457200" lvl="0" indent="-457200">
              <a:lnSpc>
                <a:spcPct val="150000"/>
              </a:lnSpc>
              <a:buFont typeface="+mj-lt"/>
              <a:buAutoNum type="arabicPeriod"/>
            </a:pPr>
            <a:endParaRPr lang="en-US" dirty="0"/>
          </a:p>
          <a:p>
            <a:endParaRPr lang="en-ZA" altLang="en-US" sz="1800" dirty="0"/>
          </a:p>
          <a:p>
            <a:endParaRPr lang="en-ZA" altLang="en-US" sz="1800" dirty="0"/>
          </a:p>
          <a:p>
            <a:pPr eaLnBrk="1" hangingPunct="1">
              <a:buFont typeface="Wingdings" panose="05000000000000000000" pitchFamily="2" charset="2"/>
              <a:buNone/>
            </a:pPr>
            <a:endParaRPr lang="en-ZA" altLang="en-US" sz="1800" dirty="0"/>
          </a:p>
          <a:p>
            <a:pPr eaLnBrk="1" hangingPunct="1"/>
            <a:endParaRPr lang="en-ZA" altLang="en-US" sz="1800" dirty="0"/>
          </a:p>
        </p:txBody>
      </p:sp>
    </p:spTree>
    <p:extLst>
      <p:ext uri="{BB962C8B-B14F-4D97-AF65-F5344CB8AC3E}">
        <p14:creationId xmlns:p14="http://schemas.microsoft.com/office/powerpoint/2010/main" val="3999268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algn="ctr" eaLnBrk="1" hangingPunct="1"/>
            <a:r>
              <a:rPr lang="en-ZA" altLang="en-US" sz="3600" b="1" dirty="0">
                <a:solidFill>
                  <a:srgbClr val="0070C0"/>
                </a:solidFill>
                <a:latin typeface="+mn-lt"/>
                <a:ea typeface="+mn-ea"/>
                <a:cs typeface="+mn-cs"/>
              </a:rPr>
              <a:t> </a:t>
            </a:r>
            <a:r>
              <a:rPr lang="en-ZA" altLang="en-US" sz="3600" b="1" dirty="0" smtClean="0">
                <a:solidFill>
                  <a:srgbClr val="0070C0"/>
                </a:solidFill>
                <a:latin typeface="+mn-lt"/>
                <a:ea typeface="+mn-ea"/>
                <a:cs typeface="+mn-cs"/>
              </a:rPr>
              <a:t>Literature Review</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85000" lnSpcReduction="10000"/>
          </a:bodyPr>
          <a:lstStyle/>
          <a:p>
            <a:pPr algn="just">
              <a:lnSpc>
                <a:spcPct val="170000"/>
              </a:lnSpc>
              <a:spcBef>
                <a:spcPct val="0"/>
              </a:spcBef>
            </a:pPr>
            <a:r>
              <a:rPr lang="en-US" sz="4000" dirty="0" smtClean="0"/>
              <a:t>This </a:t>
            </a:r>
            <a:r>
              <a:rPr lang="en-US" sz="4000" dirty="0"/>
              <a:t>is the process of searching the existing literature relating to your research problem to develop theoretical and conceptual frameworks for your study and to integrate your research findings with what the literature says about them. </a:t>
            </a:r>
            <a:endParaRPr lang="en-US" sz="4000" dirty="0" smtClean="0"/>
          </a:p>
          <a:p>
            <a:pPr algn="just">
              <a:lnSpc>
                <a:spcPct val="170000"/>
              </a:lnSpc>
              <a:spcBef>
                <a:spcPct val="0"/>
              </a:spcBef>
            </a:pPr>
            <a:r>
              <a:rPr lang="en-US" sz="4000" dirty="0" smtClean="0"/>
              <a:t>In </a:t>
            </a:r>
            <a:r>
              <a:rPr lang="en-US" sz="4000" dirty="0"/>
              <a:t>addition the process helps you to improve your </a:t>
            </a:r>
            <a:r>
              <a:rPr lang="en-US" sz="4000" dirty="0" smtClean="0"/>
              <a:t>research methodology.</a:t>
            </a:r>
            <a:endParaRPr lang="en-GB" sz="3800" dirty="0" smtClean="0"/>
          </a:p>
          <a:p>
            <a:pPr algn="just">
              <a:lnSpc>
                <a:spcPct val="170000"/>
              </a:lnSpc>
              <a:spcBef>
                <a:spcPct val="0"/>
              </a:spcBef>
            </a:pPr>
            <a:endParaRPr lang="en-GB" sz="3800" dirty="0" smtClean="0"/>
          </a:p>
          <a:p>
            <a:pPr marL="0" indent="0" algn="just">
              <a:lnSpc>
                <a:spcPct val="170000"/>
              </a:lnSpc>
              <a:spcBef>
                <a:spcPct val="0"/>
              </a:spcBef>
              <a:buNone/>
            </a:pPr>
            <a:endParaRPr lang="en-GB" sz="3800" dirty="0" smtClean="0"/>
          </a:p>
          <a:p>
            <a:pPr algn="just">
              <a:lnSpc>
                <a:spcPct val="170000"/>
              </a:lnSpc>
              <a:spcBef>
                <a:spcPct val="0"/>
              </a:spcBef>
            </a:pPr>
            <a:endParaRPr lang="en-GB" sz="3800" dirty="0" smtClean="0"/>
          </a:p>
          <a:p>
            <a:pPr algn="just">
              <a:lnSpc>
                <a:spcPct val="170000"/>
              </a:lnSpc>
              <a:spcBef>
                <a:spcPct val="0"/>
              </a:spcBef>
            </a:pPr>
            <a:endParaRPr lang="en-GB" sz="3800" dirty="0">
              <a:solidFill>
                <a:srgbClr val="C00000"/>
              </a:solidFill>
            </a:endParaRPr>
          </a:p>
          <a:p>
            <a:pPr marL="0" indent="0">
              <a:spcBef>
                <a:spcPct val="0"/>
              </a:spcBef>
              <a:buNone/>
            </a:pPr>
            <a:endParaRPr lang="en-GB" sz="3100" dirty="0">
              <a:solidFill>
                <a:srgbClr val="C00000"/>
              </a:solidFill>
            </a:endParaRPr>
          </a:p>
        </p:txBody>
      </p:sp>
    </p:spTree>
    <p:extLst>
      <p:ext uri="{BB962C8B-B14F-4D97-AF65-F5344CB8AC3E}">
        <p14:creationId xmlns:p14="http://schemas.microsoft.com/office/powerpoint/2010/main" val="3213398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algn="ctr" eaLnBrk="1" hangingPunct="1"/>
            <a:r>
              <a:rPr lang="en-ZA" altLang="en-US" sz="3600" b="1" dirty="0">
                <a:solidFill>
                  <a:srgbClr val="0070C0"/>
                </a:solidFill>
                <a:latin typeface="+mn-lt"/>
                <a:ea typeface="+mn-ea"/>
                <a:cs typeface="+mn-cs"/>
              </a:rPr>
              <a:t> </a:t>
            </a:r>
            <a:r>
              <a:rPr lang="en-ZA" altLang="en-US" sz="3600" b="1" dirty="0" smtClean="0">
                <a:solidFill>
                  <a:srgbClr val="0070C0"/>
                </a:solidFill>
                <a:latin typeface="+mn-lt"/>
                <a:ea typeface="+mn-ea"/>
                <a:cs typeface="+mn-cs"/>
              </a:rPr>
              <a:t>Literature Review …</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92500" lnSpcReduction="20000"/>
          </a:bodyPr>
          <a:lstStyle/>
          <a:p>
            <a:pPr marL="0" indent="0" algn="just">
              <a:lnSpc>
                <a:spcPct val="170000"/>
              </a:lnSpc>
              <a:spcBef>
                <a:spcPct val="0"/>
              </a:spcBef>
              <a:buNone/>
            </a:pPr>
            <a:r>
              <a:rPr lang="en-US" sz="4000" dirty="0">
                <a:solidFill>
                  <a:srgbClr val="C00000"/>
                </a:solidFill>
              </a:rPr>
              <a:t>There are </a:t>
            </a:r>
            <a:r>
              <a:rPr lang="en-US" sz="4000" dirty="0" smtClean="0">
                <a:solidFill>
                  <a:srgbClr val="C00000"/>
                </a:solidFill>
              </a:rPr>
              <a:t>steps </a:t>
            </a:r>
            <a:r>
              <a:rPr lang="en-US" sz="4000" dirty="0">
                <a:solidFill>
                  <a:srgbClr val="C00000"/>
                </a:solidFill>
              </a:rPr>
              <a:t>involved in conducting a literature review</a:t>
            </a:r>
            <a:r>
              <a:rPr lang="en-US" sz="4000" dirty="0" smtClean="0">
                <a:solidFill>
                  <a:srgbClr val="C00000"/>
                </a:solidFill>
              </a:rPr>
              <a:t>:</a:t>
            </a:r>
          </a:p>
          <a:p>
            <a:pPr algn="just">
              <a:lnSpc>
                <a:spcPct val="170000"/>
              </a:lnSpc>
              <a:spcBef>
                <a:spcPct val="0"/>
              </a:spcBef>
            </a:pPr>
            <a:r>
              <a:rPr lang="en-US" sz="4000" dirty="0" smtClean="0"/>
              <a:t> Searching </a:t>
            </a:r>
            <a:r>
              <a:rPr lang="en-US" sz="4000" dirty="0"/>
              <a:t>for the existing literature in your area of </a:t>
            </a:r>
            <a:r>
              <a:rPr lang="en-US" sz="4000" dirty="0" smtClean="0"/>
              <a:t>study.</a:t>
            </a:r>
          </a:p>
          <a:p>
            <a:pPr algn="just">
              <a:lnSpc>
                <a:spcPct val="170000"/>
              </a:lnSpc>
              <a:spcBef>
                <a:spcPct val="0"/>
              </a:spcBef>
            </a:pPr>
            <a:r>
              <a:rPr lang="en-US" sz="4000" dirty="0" smtClean="0"/>
              <a:t>Reviewing </a:t>
            </a:r>
            <a:r>
              <a:rPr lang="en-US" sz="4000" dirty="0"/>
              <a:t>the selected literature. </a:t>
            </a:r>
            <a:endParaRPr lang="en-US" sz="4000" dirty="0" smtClean="0"/>
          </a:p>
          <a:p>
            <a:pPr algn="just">
              <a:lnSpc>
                <a:spcPct val="170000"/>
              </a:lnSpc>
              <a:spcBef>
                <a:spcPct val="0"/>
              </a:spcBef>
            </a:pPr>
            <a:r>
              <a:rPr lang="en-US" sz="4000" dirty="0" smtClean="0"/>
              <a:t>Developing </a:t>
            </a:r>
            <a:r>
              <a:rPr lang="en-US" sz="4000" dirty="0"/>
              <a:t>a theoretical framework. </a:t>
            </a:r>
            <a:endParaRPr lang="en-US" sz="4000" dirty="0" smtClean="0"/>
          </a:p>
          <a:p>
            <a:pPr algn="just">
              <a:lnSpc>
                <a:spcPct val="170000"/>
              </a:lnSpc>
              <a:spcBef>
                <a:spcPct val="0"/>
              </a:spcBef>
            </a:pPr>
            <a:r>
              <a:rPr lang="en-US" sz="4000" dirty="0" smtClean="0"/>
              <a:t>Developing </a:t>
            </a:r>
            <a:r>
              <a:rPr lang="en-US" sz="4000" dirty="0"/>
              <a:t>a conceptual framework</a:t>
            </a:r>
            <a:r>
              <a:rPr lang="en-US" sz="4000" dirty="0" smtClean="0"/>
              <a:t>.</a:t>
            </a:r>
          </a:p>
          <a:p>
            <a:pPr algn="just">
              <a:lnSpc>
                <a:spcPct val="170000"/>
              </a:lnSpc>
              <a:spcBef>
                <a:spcPct val="0"/>
              </a:spcBef>
            </a:pPr>
            <a:r>
              <a:rPr lang="en-US" sz="4000" smtClean="0"/>
              <a:t>Formulating Hypotheses</a:t>
            </a:r>
            <a:r>
              <a:rPr lang="en-US" sz="4000" dirty="0" smtClean="0"/>
              <a:t>.</a:t>
            </a:r>
            <a:endParaRPr lang="en-GB" sz="3800" dirty="0" smtClean="0"/>
          </a:p>
          <a:p>
            <a:pPr marL="0" indent="0" algn="just">
              <a:lnSpc>
                <a:spcPct val="170000"/>
              </a:lnSpc>
              <a:spcBef>
                <a:spcPct val="0"/>
              </a:spcBef>
              <a:buNone/>
            </a:pPr>
            <a:endParaRPr lang="en-GB" sz="3800" dirty="0" smtClean="0"/>
          </a:p>
          <a:p>
            <a:pPr algn="just">
              <a:lnSpc>
                <a:spcPct val="170000"/>
              </a:lnSpc>
              <a:spcBef>
                <a:spcPct val="0"/>
              </a:spcBef>
            </a:pPr>
            <a:endParaRPr lang="en-GB" sz="3800" dirty="0" smtClean="0"/>
          </a:p>
          <a:p>
            <a:pPr algn="just">
              <a:lnSpc>
                <a:spcPct val="170000"/>
              </a:lnSpc>
              <a:spcBef>
                <a:spcPct val="0"/>
              </a:spcBef>
            </a:pPr>
            <a:endParaRPr lang="en-GB" sz="3800" dirty="0">
              <a:solidFill>
                <a:srgbClr val="C00000"/>
              </a:solidFill>
            </a:endParaRPr>
          </a:p>
          <a:p>
            <a:pPr marL="0" indent="0">
              <a:spcBef>
                <a:spcPct val="0"/>
              </a:spcBef>
              <a:buNone/>
            </a:pPr>
            <a:endParaRPr lang="en-GB" sz="3100" dirty="0">
              <a:solidFill>
                <a:srgbClr val="C00000"/>
              </a:solidFill>
            </a:endParaRPr>
          </a:p>
        </p:txBody>
      </p:sp>
    </p:spTree>
    <p:extLst>
      <p:ext uri="{BB962C8B-B14F-4D97-AF65-F5344CB8AC3E}">
        <p14:creationId xmlns:p14="http://schemas.microsoft.com/office/powerpoint/2010/main" val="1396159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lstStyle/>
          <a:p>
            <a:pPr eaLnBrk="1" hangingPunct="1"/>
            <a:r>
              <a:rPr lang="en-ZA" altLang="en-US" sz="2800" b="1" dirty="0">
                <a:solidFill>
                  <a:srgbClr val="0070C0"/>
                </a:solidFill>
                <a:latin typeface="+mn-lt"/>
                <a:ea typeface="+mn-ea"/>
                <a:cs typeface="+mn-cs"/>
              </a:rPr>
              <a:t>1</a:t>
            </a:r>
            <a:r>
              <a:rPr lang="en-ZA" altLang="en-US" sz="2800" b="1" dirty="0" smtClean="0">
                <a:solidFill>
                  <a:srgbClr val="0070C0"/>
                </a:solidFill>
                <a:latin typeface="+mn-lt"/>
                <a:ea typeface="+mn-ea"/>
                <a:cs typeface="+mn-cs"/>
              </a:rPr>
              <a:t>.   Reasons for Reviewing Literature… </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85000" lnSpcReduction="20000"/>
          </a:bodyPr>
          <a:lstStyle/>
          <a:p>
            <a:pPr algn="just">
              <a:lnSpc>
                <a:spcPct val="170000"/>
              </a:lnSpc>
              <a:spcBef>
                <a:spcPct val="0"/>
              </a:spcBef>
            </a:pPr>
            <a:r>
              <a:rPr lang="en-US" sz="3200" dirty="0" smtClean="0"/>
              <a:t>Preliminary </a:t>
            </a:r>
            <a:r>
              <a:rPr lang="en-US" sz="3200" dirty="0"/>
              <a:t>search to </a:t>
            </a:r>
            <a:r>
              <a:rPr lang="en-US" sz="3200" dirty="0">
                <a:solidFill>
                  <a:srgbClr val="C00000"/>
                </a:solidFill>
              </a:rPr>
              <a:t>help generate and refine research ideas.</a:t>
            </a:r>
          </a:p>
          <a:p>
            <a:pPr algn="just">
              <a:lnSpc>
                <a:spcPct val="170000"/>
              </a:lnSpc>
              <a:spcBef>
                <a:spcPct val="0"/>
              </a:spcBef>
            </a:pPr>
            <a:r>
              <a:rPr lang="en-US" sz="3200" dirty="0"/>
              <a:t>Demonstrate </a:t>
            </a:r>
            <a:r>
              <a:rPr lang="en-US" sz="3200" dirty="0">
                <a:solidFill>
                  <a:srgbClr val="C00000"/>
                </a:solidFill>
              </a:rPr>
              <a:t>awareness of the current state of knowledge in your subject, its limitations and how your research fits in this wider context</a:t>
            </a:r>
            <a:r>
              <a:rPr lang="en-US" sz="3200" dirty="0"/>
              <a:t>.</a:t>
            </a:r>
          </a:p>
          <a:p>
            <a:pPr algn="just">
              <a:lnSpc>
                <a:spcPct val="170000"/>
              </a:lnSpc>
              <a:spcBef>
                <a:spcPct val="0"/>
              </a:spcBef>
            </a:pPr>
            <a:r>
              <a:rPr lang="en-US" sz="3200" dirty="0"/>
              <a:t>To help </a:t>
            </a:r>
            <a:r>
              <a:rPr lang="en-US" sz="3200" dirty="0">
                <a:solidFill>
                  <a:srgbClr val="C00000"/>
                </a:solidFill>
              </a:rPr>
              <a:t>refine research questions and objectives</a:t>
            </a:r>
            <a:r>
              <a:rPr lang="en-US" sz="3200" dirty="0"/>
              <a:t>.</a:t>
            </a:r>
          </a:p>
          <a:p>
            <a:pPr algn="just">
              <a:lnSpc>
                <a:spcPct val="170000"/>
              </a:lnSpc>
              <a:spcBef>
                <a:spcPct val="0"/>
              </a:spcBef>
            </a:pPr>
            <a:r>
              <a:rPr lang="en-US" sz="3200" dirty="0"/>
              <a:t>To highlight research possibilities that have been overlooked implicitly in research to date.</a:t>
            </a:r>
          </a:p>
          <a:p>
            <a:pPr algn="just">
              <a:lnSpc>
                <a:spcPct val="170000"/>
              </a:lnSpc>
              <a:spcBef>
                <a:spcPct val="0"/>
              </a:spcBef>
            </a:pPr>
            <a:r>
              <a:rPr lang="en-US" sz="3200" dirty="0"/>
              <a:t>To discover explicit recommendations for further research (</a:t>
            </a:r>
            <a:r>
              <a:rPr lang="en-US" sz="3200" dirty="0">
                <a:solidFill>
                  <a:srgbClr val="C00000"/>
                </a:solidFill>
              </a:rPr>
              <a:t>justification of your research</a:t>
            </a:r>
            <a:r>
              <a:rPr lang="en-US" sz="3200" dirty="0" smtClean="0">
                <a:solidFill>
                  <a:srgbClr val="C00000"/>
                </a:solidFill>
              </a:rPr>
              <a:t>)</a:t>
            </a:r>
            <a:endParaRPr lang="en-GB" sz="3800" dirty="0" smtClean="0">
              <a:solidFill>
                <a:srgbClr val="C00000"/>
              </a:solidFill>
            </a:endParaRPr>
          </a:p>
          <a:p>
            <a:pPr algn="just">
              <a:lnSpc>
                <a:spcPct val="170000"/>
              </a:lnSpc>
              <a:spcBef>
                <a:spcPct val="0"/>
              </a:spcBef>
            </a:pPr>
            <a:endParaRPr lang="en-GB" sz="3800" dirty="0" smtClean="0"/>
          </a:p>
          <a:p>
            <a:pPr algn="just">
              <a:lnSpc>
                <a:spcPct val="170000"/>
              </a:lnSpc>
              <a:spcBef>
                <a:spcPct val="0"/>
              </a:spcBef>
            </a:pPr>
            <a:endParaRPr lang="en-GB" sz="3800" dirty="0" smtClean="0"/>
          </a:p>
          <a:p>
            <a:pPr marL="0" indent="0" algn="just">
              <a:lnSpc>
                <a:spcPct val="170000"/>
              </a:lnSpc>
              <a:spcBef>
                <a:spcPct val="0"/>
              </a:spcBef>
              <a:buNone/>
            </a:pPr>
            <a:endParaRPr lang="en-GB" sz="3800" dirty="0" smtClean="0"/>
          </a:p>
          <a:p>
            <a:pPr algn="just">
              <a:lnSpc>
                <a:spcPct val="170000"/>
              </a:lnSpc>
              <a:spcBef>
                <a:spcPct val="0"/>
              </a:spcBef>
            </a:pPr>
            <a:endParaRPr lang="en-GB" sz="3800" dirty="0" smtClean="0"/>
          </a:p>
          <a:p>
            <a:pPr algn="just">
              <a:lnSpc>
                <a:spcPct val="170000"/>
              </a:lnSpc>
              <a:spcBef>
                <a:spcPct val="0"/>
              </a:spcBef>
            </a:pPr>
            <a:endParaRPr lang="en-GB" sz="3800" dirty="0">
              <a:solidFill>
                <a:srgbClr val="C00000"/>
              </a:solidFill>
            </a:endParaRPr>
          </a:p>
          <a:p>
            <a:pPr marL="0" indent="0">
              <a:spcBef>
                <a:spcPct val="0"/>
              </a:spcBef>
              <a:buNone/>
            </a:pPr>
            <a:endParaRPr lang="en-GB" sz="3100" dirty="0">
              <a:solidFill>
                <a:srgbClr val="C00000"/>
              </a:solidFill>
            </a:endParaRPr>
          </a:p>
        </p:txBody>
      </p:sp>
    </p:spTree>
    <p:extLst>
      <p:ext uri="{BB962C8B-B14F-4D97-AF65-F5344CB8AC3E}">
        <p14:creationId xmlns:p14="http://schemas.microsoft.com/office/powerpoint/2010/main" val="965839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lstStyle/>
          <a:p>
            <a:pPr eaLnBrk="1" hangingPunct="1"/>
            <a:r>
              <a:rPr lang="en-ZA" altLang="en-US" sz="2800" b="1" dirty="0">
                <a:solidFill>
                  <a:srgbClr val="0070C0"/>
                </a:solidFill>
                <a:latin typeface="+mn-lt"/>
                <a:ea typeface="+mn-ea"/>
                <a:cs typeface="+mn-cs"/>
              </a:rPr>
              <a:t>1</a:t>
            </a:r>
            <a:r>
              <a:rPr lang="en-ZA" altLang="en-US" sz="2800" b="1" dirty="0" smtClean="0">
                <a:solidFill>
                  <a:srgbClr val="0070C0"/>
                </a:solidFill>
                <a:latin typeface="+mn-lt"/>
                <a:ea typeface="+mn-ea"/>
                <a:cs typeface="+mn-cs"/>
              </a:rPr>
              <a:t>.   Reasons for Reviewing Literature  …</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a:bodyPr>
          <a:lstStyle/>
          <a:p>
            <a:pPr algn="just">
              <a:lnSpc>
                <a:spcPct val="170000"/>
              </a:lnSpc>
              <a:spcBef>
                <a:spcPct val="0"/>
              </a:spcBef>
            </a:pPr>
            <a:r>
              <a:rPr lang="en-US" sz="3200" dirty="0"/>
              <a:t>To help avoid simply repeating work that has been done already.</a:t>
            </a:r>
          </a:p>
          <a:p>
            <a:pPr algn="just">
              <a:lnSpc>
                <a:spcPct val="170000"/>
              </a:lnSpc>
              <a:spcBef>
                <a:spcPct val="0"/>
              </a:spcBef>
            </a:pPr>
            <a:r>
              <a:rPr lang="en-US" sz="3200" dirty="0"/>
              <a:t>To sample current opinion on the topic </a:t>
            </a:r>
            <a:r>
              <a:rPr lang="en-US" sz="3200" dirty="0" smtClean="0"/>
              <a:t>in related works giving </a:t>
            </a:r>
            <a:r>
              <a:rPr lang="en-US" sz="3200" dirty="0"/>
              <a:t>insights into aspects of research questions/objectives considered newsworthy.</a:t>
            </a:r>
          </a:p>
          <a:p>
            <a:pPr algn="just">
              <a:lnSpc>
                <a:spcPct val="170000"/>
              </a:lnSpc>
              <a:spcBef>
                <a:spcPct val="0"/>
              </a:spcBef>
            </a:pPr>
            <a:r>
              <a:rPr lang="en-US" sz="3200" dirty="0"/>
              <a:t>To discover and provide an insight into research strategies and methodologies that may be appropriate to research.</a:t>
            </a:r>
          </a:p>
          <a:p>
            <a:pPr marL="0" indent="0" algn="just">
              <a:lnSpc>
                <a:spcPct val="170000"/>
              </a:lnSpc>
              <a:spcBef>
                <a:spcPct val="0"/>
              </a:spcBef>
              <a:buNone/>
            </a:pPr>
            <a:endParaRPr lang="en-GB" sz="3800" dirty="0" smtClean="0"/>
          </a:p>
          <a:p>
            <a:pPr algn="just">
              <a:lnSpc>
                <a:spcPct val="170000"/>
              </a:lnSpc>
              <a:spcBef>
                <a:spcPct val="0"/>
              </a:spcBef>
            </a:pPr>
            <a:endParaRPr lang="en-GB" sz="3800" dirty="0" smtClean="0"/>
          </a:p>
          <a:p>
            <a:pPr marL="0" indent="0" algn="just">
              <a:lnSpc>
                <a:spcPct val="170000"/>
              </a:lnSpc>
              <a:spcBef>
                <a:spcPct val="0"/>
              </a:spcBef>
              <a:buNone/>
            </a:pPr>
            <a:endParaRPr lang="en-GB" sz="3800" dirty="0" smtClean="0"/>
          </a:p>
          <a:p>
            <a:pPr algn="just">
              <a:lnSpc>
                <a:spcPct val="170000"/>
              </a:lnSpc>
              <a:spcBef>
                <a:spcPct val="0"/>
              </a:spcBef>
            </a:pPr>
            <a:endParaRPr lang="en-GB" sz="3800" dirty="0" smtClean="0"/>
          </a:p>
          <a:p>
            <a:pPr algn="just">
              <a:lnSpc>
                <a:spcPct val="170000"/>
              </a:lnSpc>
              <a:spcBef>
                <a:spcPct val="0"/>
              </a:spcBef>
            </a:pPr>
            <a:endParaRPr lang="en-GB" sz="3800" dirty="0">
              <a:solidFill>
                <a:srgbClr val="C00000"/>
              </a:solidFill>
            </a:endParaRPr>
          </a:p>
          <a:p>
            <a:pPr marL="0" indent="0">
              <a:spcBef>
                <a:spcPct val="0"/>
              </a:spcBef>
              <a:buNone/>
            </a:pPr>
            <a:endParaRPr lang="en-GB" sz="3100" dirty="0">
              <a:solidFill>
                <a:srgbClr val="C00000"/>
              </a:solidFill>
            </a:endParaRPr>
          </a:p>
        </p:txBody>
      </p:sp>
    </p:spTree>
    <p:extLst>
      <p:ext uri="{BB962C8B-B14F-4D97-AF65-F5344CB8AC3E}">
        <p14:creationId xmlns:p14="http://schemas.microsoft.com/office/powerpoint/2010/main" val="2992852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457200" y="965197"/>
            <a:ext cx="10958514" cy="5549904"/>
          </a:xfrm>
        </p:spPr>
        <p:txBody>
          <a:bodyPr>
            <a:normAutofit fontScale="92500" lnSpcReduction="10000"/>
          </a:bodyPr>
          <a:lstStyle/>
          <a:p>
            <a:pPr marL="0" indent="0">
              <a:buNone/>
            </a:pPr>
            <a:r>
              <a:rPr lang="en-US" dirty="0" smtClean="0"/>
              <a:t>In literature review ask these questions:</a:t>
            </a:r>
          </a:p>
          <a:p>
            <a:r>
              <a:rPr lang="en-US" dirty="0" smtClean="0"/>
              <a:t>What's </a:t>
            </a:r>
            <a:r>
              <a:rPr lang="en-US" dirty="0"/>
              <a:t>been done in this topic area to date? What are the significant discoveries, key concepts, arguments, and/or </a:t>
            </a:r>
            <a:r>
              <a:rPr lang="en-US" dirty="0">
                <a:solidFill>
                  <a:srgbClr val="FF0000"/>
                </a:solidFill>
              </a:rPr>
              <a:t>theories that scholars have put forward</a:t>
            </a:r>
            <a:r>
              <a:rPr lang="en-US" dirty="0"/>
              <a:t>? Which are the important works? </a:t>
            </a:r>
          </a:p>
          <a:p>
            <a:pPr algn="just"/>
            <a:r>
              <a:rPr lang="en-US" dirty="0" smtClean="0"/>
              <a:t>On </a:t>
            </a:r>
            <a:r>
              <a:rPr lang="en-US" dirty="0"/>
              <a:t>which particular areas of the topic has previous research concentrated? Have there been developments over time? What methodologies have been used? </a:t>
            </a:r>
          </a:p>
          <a:p>
            <a:pPr algn="just"/>
            <a:r>
              <a:rPr lang="en-US" dirty="0" smtClean="0"/>
              <a:t>Are </a:t>
            </a:r>
            <a:r>
              <a:rPr lang="en-US" dirty="0"/>
              <a:t>there any gaps in the research? Are there areas that haven't been looked at closely yet, but which should be? Are there new ways of looking at the topic? </a:t>
            </a:r>
          </a:p>
          <a:p>
            <a:pPr algn="just"/>
            <a:r>
              <a:rPr lang="en-US" dirty="0" smtClean="0"/>
              <a:t>Are </a:t>
            </a:r>
            <a:r>
              <a:rPr lang="en-US" dirty="0"/>
              <a:t>there improved methodologies for researching this subject? </a:t>
            </a:r>
          </a:p>
          <a:p>
            <a:pPr algn="just"/>
            <a:r>
              <a:rPr lang="en-US" dirty="0" smtClean="0"/>
              <a:t>What </a:t>
            </a:r>
            <a:r>
              <a:rPr lang="en-US" dirty="0"/>
              <a:t>future directions should research in this subject take? </a:t>
            </a:r>
          </a:p>
          <a:p>
            <a:pPr algn="just"/>
            <a:r>
              <a:rPr lang="en-US" dirty="0" smtClean="0"/>
              <a:t>How </a:t>
            </a:r>
            <a:r>
              <a:rPr lang="en-US" dirty="0"/>
              <a:t>will your research build on or depart from current and previous research on the topic? What contribution will your research make to the field? </a:t>
            </a:r>
          </a:p>
          <a:p>
            <a:pPr lvl="0" algn="just">
              <a:lnSpc>
                <a:spcPct val="150000"/>
              </a:lnSpc>
            </a:pPr>
            <a:endParaRPr lang="en-US" sz="2600" dirty="0"/>
          </a:p>
        </p:txBody>
      </p:sp>
      <p:sp>
        <p:nvSpPr>
          <p:cNvPr id="5" name="TextBox 4">
            <a:extLst>
              <a:ext uri="{FF2B5EF4-FFF2-40B4-BE49-F238E27FC236}">
                <a16:creationId xmlns:a16="http://schemas.microsoft.com/office/drawing/2014/main" id="{7CEA7C46-D814-4133-9568-DE6E277814ED}"/>
              </a:ext>
            </a:extLst>
          </p:cNvPr>
          <p:cNvSpPr txBox="1"/>
          <p:nvPr/>
        </p:nvSpPr>
        <p:spPr>
          <a:xfrm>
            <a:off x="457199" y="441976"/>
            <a:ext cx="10615612" cy="523220"/>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2800" b="1" dirty="0" smtClean="0">
                <a:solidFill>
                  <a:schemeClr val="tx1"/>
                </a:solidFill>
                <a:effectLst/>
                <a:latin typeface="Calibri" panose="020F0502020204030204" pitchFamily="34" charset="0"/>
                <a:ea typeface="Times New Roman" panose="02020603050405020304" pitchFamily="18" charset="0"/>
              </a:rPr>
              <a:t> </a:t>
            </a:r>
            <a:r>
              <a:rPr lang="en-ZA" altLang="en-US" sz="2800" b="1" dirty="0">
                <a:solidFill>
                  <a:srgbClr val="0070C0"/>
                </a:solidFill>
              </a:rPr>
              <a:t>1.   Reasons for Reviewing Literature  …</a:t>
            </a:r>
            <a:endParaRPr lang="en-US" sz="2800" b="1" dirty="0">
              <a:solidFill>
                <a:schemeClr val="tx1"/>
              </a:solidFill>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4292226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1600</TotalTime>
  <Words>1866</Words>
  <Application>Microsoft Office PowerPoint</Application>
  <PresentationFormat>Widescreen</PresentationFormat>
  <Paragraphs>288</Paragraphs>
  <Slides>28</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Tahoma</vt:lpstr>
      <vt:lpstr>Times New Roman</vt:lpstr>
      <vt:lpstr>Wingdings</vt:lpstr>
      <vt:lpstr>Office Theme</vt:lpstr>
      <vt:lpstr>PowerPoint Presentation</vt:lpstr>
      <vt:lpstr>Read This Slowly by Jakewoodard</vt:lpstr>
      <vt:lpstr>LEARNING OUTCOMES </vt:lpstr>
      <vt:lpstr>LEARNING UNIT 2 ASSESSMENT CRITERIA </vt:lpstr>
      <vt:lpstr> Literature Review</vt:lpstr>
      <vt:lpstr> Literature Review …</vt:lpstr>
      <vt:lpstr>1.   Reasons for Reviewing Literature… </vt:lpstr>
      <vt:lpstr>1.   Reasons for Reviewing Literature  …</vt:lpstr>
      <vt:lpstr>PowerPoint Presentation</vt:lpstr>
      <vt:lpstr>1.   Reasons for Reviewing Literature  …</vt:lpstr>
      <vt:lpstr>2.   Sources of Literature</vt:lpstr>
      <vt:lpstr>3.   Planning of Literature Review</vt:lpstr>
      <vt:lpstr>3.   Planning of Literature Review …</vt:lpstr>
      <vt:lpstr>4.   Recording the Literature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Project Management</dc:title>
  <dc:creator>Dr Elizabeth</dc:creator>
  <cp:lastModifiedBy>USER</cp:lastModifiedBy>
  <cp:revision>358</cp:revision>
  <dcterms:created xsi:type="dcterms:W3CDTF">2020-12-21T06:54:13Z</dcterms:created>
  <dcterms:modified xsi:type="dcterms:W3CDTF">2022-11-30T10:47:27Z</dcterms:modified>
</cp:coreProperties>
</file>