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318" r:id="rId3"/>
    <p:sldId id="383" r:id="rId4"/>
    <p:sldId id="405" r:id="rId5"/>
    <p:sldId id="356" r:id="rId6"/>
    <p:sldId id="407" r:id="rId7"/>
    <p:sldId id="418" r:id="rId8"/>
    <p:sldId id="406" r:id="rId9"/>
    <p:sldId id="409" r:id="rId10"/>
    <p:sldId id="408" r:id="rId11"/>
    <p:sldId id="384" r:id="rId12"/>
    <p:sldId id="410" r:id="rId13"/>
    <p:sldId id="411" r:id="rId14"/>
    <p:sldId id="412" r:id="rId15"/>
    <p:sldId id="413" r:id="rId16"/>
    <p:sldId id="414" r:id="rId17"/>
    <p:sldId id="415" r:id="rId18"/>
    <p:sldId id="416" r:id="rId19"/>
    <p:sldId id="417" r:id="rId20"/>
    <p:sldId id="419" r:id="rId21"/>
    <p:sldId id="421" r:id="rId22"/>
    <p:sldId id="422" r:id="rId23"/>
    <p:sldId id="423" r:id="rId24"/>
    <p:sldId id="424" r:id="rId25"/>
    <p:sldId id="425" r:id="rId26"/>
    <p:sldId id="426" r:id="rId27"/>
    <p:sldId id="427" r:id="rId28"/>
    <p:sldId id="428" r:id="rId29"/>
    <p:sldId id="429" r:id="rId30"/>
    <p:sldId id="430" r:id="rId31"/>
    <p:sldId id="431" r:id="rId32"/>
    <p:sldId id="432" r:id="rId33"/>
    <p:sldId id="433" r:id="rId34"/>
    <p:sldId id="434" r:id="rId35"/>
    <p:sldId id="347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35" autoAdjust="0"/>
    <p:restoredTop sz="94660"/>
  </p:normalViewPr>
  <p:slideViewPr>
    <p:cSldViewPr snapToGrid="0">
      <p:cViewPr varScale="1">
        <p:scale>
          <a:sx n="54" d="100"/>
          <a:sy n="54" d="100"/>
        </p:scale>
        <p:origin x="653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38C21B-F673-44E7-B590-B51DE1E9859D}" type="datetimeFigureOut">
              <a:rPr lang="en-ZA" smtClean="0"/>
              <a:t>2022/12/01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F13697-D86D-4744-939F-21E8085D144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3477091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>
            <a:extLst>
              <a:ext uri="{FF2B5EF4-FFF2-40B4-BE49-F238E27FC236}">
                <a16:creationId xmlns:a16="http://schemas.microsoft.com/office/drawing/2014/main" id="{E605FE98-773F-4D4E-859B-A7E943FB2F9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Notes Placeholder 2">
            <a:extLst>
              <a:ext uri="{FF2B5EF4-FFF2-40B4-BE49-F238E27FC236}">
                <a16:creationId xmlns:a16="http://schemas.microsoft.com/office/drawing/2014/main" id="{ECE9EBD9-E5C9-4353-B8CF-02EA9598A34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31748" name="Slide Number Placeholder 3">
            <a:extLst>
              <a:ext uri="{FF2B5EF4-FFF2-40B4-BE49-F238E27FC236}">
                <a16:creationId xmlns:a16="http://schemas.microsoft.com/office/drawing/2014/main" id="{E44AE83E-67A6-4F6D-8FC7-6C3D909653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6EFC907E-E037-471B-8A41-344AF34705B7}" type="slidenum">
              <a:rPr lang="en-US" altLang="en-US" sz="1200"/>
              <a:pPr/>
              <a:t>2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>
            <a:extLst>
              <a:ext uri="{FF2B5EF4-FFF2-40B4-BE49-F238E27FC236}">
                <a16:creationId xmlns:a16="http://schemas.microsoft.com/office/drawing/2014/main" id="{8C3D7B61-C0C0-4D81-9438-68480969450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Notes Placeholder 2">
            <a:extLst>
              <a:ext uri="{FF2B5EF4-FFF2-40B4-BE49-F238E27FC236}">
                <a16:creationId xmlns:a16="http://schemas.microsoft.com/office/drawing/2014/main" id="{0483BC74-308A-4FF3-A68C-8CD1B32129B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33796" name="Slide Number Placeholder 3">
            <a:extLst>
              <a:ext uri="{FF2B5EF4-FFF2-40B4-BE49-F238E27FC236}">
                <a16:creationId xmlns:a16="http://schemas.microsoft.com/office/drawing/2014/main" id="{F2CB28A8-DC86-471F-9CA6-F0B18ADD17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64172987-3309-48B7-A1C2-F06AAEEF7A48}" type="slidenum">
              <a:rPr lang="en-US" altLang="en-US" sz="1200"/>
              <a:pPr/>
              <a:t>11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6128730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>
            <a:extLst>
              <a:ext uri="{FF2B5EF4-FFF2-40B4-BE49-F238E27FC236}">
                <a16:creationId xmlns:a16="http://schemas.microsoft.com/office/drawing/2014/main" id="{8C3D7B61-C0C0-4D81-9438-68480969450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Notes Placeholder 2">
            <a:extLst>
              <a:ext uri="{FF2B5EF4-FFF2-40B4-BE49-F238E27FC236}">
                <a16:creationId xmlns:a16="http://schemas.microsoft.com/office/drawing/2014/main" id="{0483BC74-308A-4FF3-A68C-8CD1B32129B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33796" name="Slide Number Placeholder 3">
            <a:extLst>
              <a:ext uri="{FF2B5EF4-FFF2-40B4-BE49-F238E27FC236}">
                <a16:creationId xmlns:a16="http://schemas.microsoft.com/office/drawing/2014/main" id="{F2CB28A8-DC86-471F-9CA6-F0B18ADD17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64172987-3309-48B7-A1C2-F06AAEEF7A48}" type="slidenum">
              <a:rPr lang="en-US" altLang="en-US" sz="1200"/>
              <a:pPr/>
              <a:t>12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4883708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>
            <a:extLst>
              <a:ext uri="{FF2B5EF4-FFF2-40B4-BE49-F238E27FC236}">
                <a16:creationId xmlns:a16="http://schemas.microsoft.com/office/drawing/2014/main" id="{8C3D7B61-C0C0-4D81-9438-68480969450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Notes Placeholder 2">
            <a:extLst>
              <a:ext uri="{FF2B5EF4-FFF2-40B4-BE49-F238E27FC236}">
                <a16:creationId xmlns:a16="http://schemas.microsoft.com/office/drawing/2014/main" id="{0483BC74-308A-4FF3-A68C-8CD1B32129B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33796" name="Slide Number Placeholder 3">
            <a:extLst>
              <a:ext uri="{FF2B5EF4-FFF2-40B4-BE49-F238E27FC236}">
                <a16:creationId xmlns:a16="http://schemas.microsoft.com/office/drawing/2014/main" id="{F2CB28A8-DC86-471F-9CA6-F0B18ADD17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64172987-3309-48B7-A1C2-F06AAEEF7A48}" type="slidenum">
              <a:rPr lang="en-US" altLang="en-US" sz="1200"/>
              <a:pPr/>
              <a:t>13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8535497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>
            <a:extLst>
              <a:ext uri="{FF2B5EF4-FFF2-40B4-BE49-F238E27FC236}">
                <a16:creationId xmlns:a16="http://schemas.microsoft.com/office/drawing/2014/main" id="{8C3D7B61-C0C0-4D81-9438-68480969450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Notes Placeholder 2">
            <a:extLst>
              <a:ext uri="{FF2B5EF4-FFF2-40B4-BE49-F238E27FC236}">
                <a16:creationId xmlns:a16="http://schemas.microsoft.com/office/drawing/2014/main" id="{0483BC74-308A-4FF3-A68C-8CD1B32129B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33796" name="Slide Number Placeholder 3">
            <a:extLst>
              <a:ext uri="{FF2B5EF4-FFF2-40B4-BE49-F238E27FC236}">
                <a16:creationId xmlns:a16="http://schemas.microsoft.com/office/drawing/2014/main" id="{F2CB28A8-DC86-471F-9CA6-F0B18ADD17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64172987-3309-48B7-A1C2-F06AAEEF7A48}" type="slidenum">
              <a:rPr lang="en-US" altLang="en-US" sz="1200"/>
              <a:pPr/>
              <a:t>14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8872609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>
            <a:extLst>
              <a:ext uri="{FF2B5EF4-FFF2-40B4-BE49-F238E27FC236}">
                <a16:creationId xmlns:a16="http://schemas.microsoft.com/office/drawing/2014/main" id="{8C3D7B61-C0C0-4D81-9438-68480969450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Notes Placeholder 2">
            <a:extLst>
              <a:ext uri="{FF2B5EF4-FFF2-40B4-BE49-F238E27FC236}">
                <a16:creationId xmlns:a16="http://schemas.microsoft.com/office/drawing/2014/main" id="{0483BC74-308A-4FF3-A68C-8CD1B32129B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33796" name="Slide Number Placeholder 3">
            <a:extLst>
              <a:ext uri="{FF2B5EF4-FFF2-40B4-BE49-F238E27FC236}">
                <a16:creationId xmlns:a16="http://schemas.microsoft.com/office/drawing/2014/main" id="{F2CB28A8-DC86-471F-9CA6-F0B18ADD17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64172987-3309-48B7-A1C2-F06AAEEF7A48}" type="slidenum">
              <a:rPr lang="en-US" altLang="en-US" sz="1200"/>
              <a:pPr/>
              <a:t>15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8678357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>
            <a:extLst>
              <a:ext uri="{FF2B5EF4-FFF2-40B4-BE49-F238E27FC236}">
                <a16:creationId xmlns:a16="http://schemas.microsoft.com/office/drawing/2014/main" id="{8C3D7B61-C0C0-4D81-9438-68480969450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Notes Placeholder 2">
            <a:extLst>
              <a:ext uri="{FF2B5EF4-FFF2-40B4-BE49-F238E27FC236}">
                <a16:creationId xmlns:a16="http://schemas.microsoft.com/office/drawing/2014/main" id="{0483BC74-308A-4FF3-A68C-8CD1B32129B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33796" name="Slide Number Placeholder 3">
            <a:extLst>
              <a:ext uri="{FF2B5EF4-FFF2-40B4-BE49-F238E27FC236}">
                <a16:creationId xmlns:a16="http://schemas.microsoft.com/office/drawing/2014/main" id="{F2CB28A8-DC86-471F-9CA6-F0B18ADD17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64172987-3309-48B7-A1C2-F06AAEEF7A48}" type="slidenum">
              <a:rPr lang="en-US" altLang="en-US" sz="1200"/>
              <a:pPr/>
              <a:t>16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4957017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>
            <a:extLst>
              <a:ext uri="{FF2B5EF4-FFF2-40B4-BE49-F238E27FC236}">
                <a16:creationId xmlns:a16="http://schemas.microsoft.com/office/drawing/2014/main" id="{8C3D7B61-C0C0-4D81-9438-68480969450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Notes Placeholder 2">
            <a:extLst>
              <a:ext uri="{FF2B5EF4-FFF2-40B4-BE49-F238E27FC236}">
                <a16:creationId xmlns:a16="http://schemas.microsoft.com/office/drawing/2014/main" id="{0483BC74-308A-4FF3-A68C-8CD1B32129B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33796" name="Slide Number Placeholder 3">
            <a:extLst>
              <a:ext uri="{FF2B5EF4-FFF2-40B4-BE49-F238E27FC236}">
                <a16:creationId xmlns:a16="http://schemas.microsoft.com/office/drawing/2014/main" id="{F2CB28A8-DC86-471F-9CA6-F0B18ADD17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64172987-3309-48B7-A1C2-F06AAEEF7A48}" type="slidenum">
              <a:rPr lang="en-US" altLang="en-US" sz="1200"/>
              <a:pPr/>
              <a:t>17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9488273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>
            <a:extLst>
              <a:ext uri="{FF2B5EF4-FFF2-40B4-BE49-F238E27FC236}">
                <a16:creationId xmlns:a16="http://schemas.microsoft.com/office/drawing/2014/main" id="{8C3D7B61-C0C0-4D81-9438-68480969450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Notes Placeholder 2">
            <a:extLst>
              <a:ext uri="{FF2B5EF4-FFF2-40B4-BE49-F238E27FC236}">
                <a16:creationId xmlns:a16="http://schemas.microsoft.com/office/drawing/2014/main" id="{0483BC74-308A-4FF3-A68C-8CD1B32129B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33796" name="Slide Number Placeholder 3">
            <a:extLst>
              <a:ext uri="{FF2B5EF4-FFF2-40B4-BE49-F238E27FC236}">
                <a16:creationId xmlns:a16="http://schemas.microsoft.com/office/drawing/2014/main" id="{F2CB28A8-DC86-471F-9CA6-F0B18ADD17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64172987-3309-48B7-A1C2-F06AAEEF7A48}" type="slidenum">
              <a:rPr lang="en-US" altLang="en-US" sz="1200"/>
              <a:pPr/>
              <a:t>18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7884168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>
            <a:extLst>
              <a:ext uri="{FF2B5EF4-FFF2-40B4-BE49-F238E27FC236}">
                <a16:creationId xmlns:a16="http://schemas.microsoft.com/office/drawing/2014/main" id="{8C3D7B61-C0C0-4D81-9438-68480969450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Notes Placeholder 2">
            <a:extLst>
              <a:ext uri="{FF2B5EF4-FFF2-40B4-BE49-F238E27FC236}">
                <a16:creationId xmlns:a16="http://schemas.microsoft.com/office/drawing/2014/main" id="{0483BC74-308A-4FF3-A68C-8CD1B32129B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33796" name="Slide Number Placeholder 3">
            <a:extLst>
              <a:ext uri="{FF2B5EF4-FFF2-40B4-BE49-F238E27FC236}">
                <a16:creationId xmlns:a16="http://schemas.microsoft.com/office/drawing/2014/main" id="{F2CB28A8-DC86-471F-9CA6-F0B18ADD17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64172987-3309-48B7-A1C2-F06AAEEF7A48}" type="slidenum">
              <a:rPr lang="en-US" altLang="en-US" sz="1200"/>
              <a:pPr/>
              <a:t>19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9879547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>
            <a:extLst>
              <a:ext uri="{FF2B5EF4-FFF2-40B4-BE49-F238E27FC236}">
                <a16:creationId xmlns:a16="http://schemas.microsoft.com/office/drawing/2014/main" id="{8C3D7B61-C0C0-4D81-9438-68480969450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Notes Placeholder 2">
            <a:extLst>
              <a:ext uri="{FF2B5EF4-FFF2-40B4-BE49-F238E27FC236}">
                <a16:creationId xmlns:a16="http://schemas.microsoft.com/office/drawing/2014/main" id="{0483BC74-308A-4FF3-A68C-8CD1B32129B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33796" name="Slide Number Placeholder 3">
            <a:extLst>
              <a:ext uri="{FF2B5EF4-FFF2-40B4-BE49-F238E27FC236}">
                <a16:creationId xmlns:a16="http://schemas.microsoft.com/office/drawing/2014/main" id="{F2CB28A8-DC86-471F-9CA6-F0B18ADD17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64172987-3309-48B7-A1C2-F06AAEEF7A48}" type="slidenum">
              <a:rPr lang="en-US" altLang="en-US" sz="1200"/>
              <a:pPr/>
              <a:t>20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5509506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>
            <a:extLst>
              <a:ext uri="{FF2B5EF4-FFF2-40B4-BE49-F238E27FC236}">
                <a16:creationId xmlns:a16="http://schemas.microsoft.com/office/drawing/2014/main" id="{E605FE98-773F-4D4E-859B-A7E943FB2F9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Notes Placeholder 2">
            <a:extLst>
              <a:ext uri="{FF2B5EF4-FFF2-40B4-BE49-F238E27FC236}">
                <a16:creationId xmlns:a16="http://schemas.microsoft.com/office/drawing/2014/main" id="{ECE9EBD9-E5C9-4353-B8CF-02EA9598A34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31748" name="Slide Number Placeholder 3">
            <a:extLst>
              <a:ext uri="{FF2B5EF4-FFF2-40B4-BE49-F238E27FC236}">
                <a16:creationId xmlns:a16="http://schemas.microsoft.com/office/drawing/2014/main" id="{E44AE83E-67A6-4F6D-8FC7-6C3D909653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6EFC907E-E037-471B-8A41-344AF34705B7}" type="slidenum">
              <a:rPr lang="en-US" altLang="en-US" sz="1200"/>
              <a:pPr/>
              <a:t>3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8662529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>
            <a:extLst>
              <a:ext uri="{FF2B5EF4-FFF2-40B4-BE49-F238E27FC236}">
                <a16:creationId xmlns:a16="http://schemas.microsoft.com/office/drawing/2014/main" id="{8C3D7B61-C0C0-4D81-9438-68480969450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Notes Placeholder 2">
            <a:extLst>
              <a:ext uri="{FF2B5EF4-FFF2-40B4-BE49-F238E27FC236}">
                <a16:creationId xmlns:a16="http://schemas.microsoft.com/office/drawing/2014/main" id="{0483BC74-308A-4FF3-A68C-8CD1B32129B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33796" name="Slide Number Placeholder 3">
            <a:extLst>
              <a:ext uri="{FF2B5EF4-FFF2-40B4-BE49-F238E27FC236}">
                <a16:creationId xmlns:a16="http://schemas.microsoft.com/office/drawing/2014/main" id="{F2CB28A8-DC86-471F-9CA6-F0B18ADD17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64172987-3309-48B7-A1C2-F06AAEEF7A48}" type="slidenum">
              <a:rPr lang="en-US" altLang="en-US" sz="1200"/>
              <a:pPr/>
              <a:t>21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1143445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>
            <a:extLst>
              <a:ext uri="{FF2B5EF4-FFF2-40B4-BE49-F238E27FC236}">
                <a16:creationId xmlns:a16="http://schemas.microsoft.com/office/drawing/2014/main" id="{8C3D7B61-C0C0-4D81-9438-68480969450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Notes Placeholder 2">
            <a:extLst>
              <a:ext uri="{FF2B5EF4-FFF2-40B4-BE49-F238E27FC236}">
                <a16:creationId xmlns:a16="http://schemas.microsoft.com/office/drawing/2014/main" id="{0483BC74-308A-4FF3-A68C-8CD1B32129B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33796" name="Slide Number Placeholder 3">
            <a:extLst>
              <a:ext uri="{FF2B5EF4-FFF2-40B4-BE49-F238E27FC236}">
                <a16:creationId xmlns:a16="http://schemas.microsoft.com/office/drawing/2014/main" id="{F2CB28A8-DC86-471F-9CA6-F0B18ADD17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64172987-3309-48B7-A1C2-F06AAEEF7A48}" type="slidenum">
              <a:rPr lang="en-US" altLang="en-US" sz="1200"/>
              <a:pPr/>
              <a:t>22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58238026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>
            <a:extLst>
              <a:ext uri="{FF2B5EF4-FFF2-40B4-BE49-F238E27FC236}">
                <a16:creationId xmlns:a16="http://schemas.microsoft.com/office/drawing/2014/main" id="{8C3D7B61-C0C0-4D81-9438-68480969450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Notes Placeholder 2">
            <a:extLst>
              <a:ext uri="{FF2B5EF4-FFF2-40B4-BE49-F238E27FC236}">
                <a16:creationId xmlns:a16="http://schemas.microsoft.com/office/drawing/2014/main" id="{0483BC74-308A-4FF3-A68C-8CD1B32129B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33796" name="Slide Number Placeholder 3">
            <a:extLst>
              <a:ext uri="{FF2B5EF4-FFF2-40B4-BE49-F238E27FC236}">
                <a16:creationId xmlns:a16="http://schemas.microsoft.com/office/drawing/2014/main" id="{F2CB28A8-DC86-471F-9CA6-F0B18ADD17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64172987-3309-48B7-A1C2-F06AAEEF7A48}" type="slidenum">
              <a:rPr lang="en-US" altLang="en-US" sz="1200"/>
              <a:pPr/>
              <a:t>23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79380672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>
            <a:extLst>
              <a:ext uri="{FF2B5EF4-FFF2-40B4-BE49-F238E27FC236}">
                <a16:creationId xmlns:a16="http://schemas.microsoft.com/office/drawing/2014/main" id="{8C3D7B61-C0C0-4D81-9438-68480969450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Notes Placeholder 2">
            <a:extLst>
              <a:ext uri="{FF2B5EF4-FFF2-40B4-BE49-F238E27FC236}">
                <a16:creationId xmlns:a16="http://schemas.microsoft.com/office/drawing/2014/main" id="{0483BC74-308A-4FF3-A68C-8CD1B32129B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33796" name="Slide Number Placeholder 3">
            <a:extLst>
              <a:ext uri="{FF2B5EF4-FFF2-40B4-BE49-F238E27FC236}">
                <a16:creationId xmlns:a16="http://schemas.microsoft.com/office/drawing/2014/main" id="{F2CB28A8-DC86-471F-9CA6-F0B18ADD17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64172987-3309-48B7-A1C2-F06AAEEF7A48}" type="slidenum">
              <a:rPr lang="en-US" altLang="en-US" sz="1200"/>
              <a:pPr/>
              <a:t>24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76373220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>
            <a:extLst>
              <a:ext uri="{FF2B5EF4-FFF2-40B4-BE49-F238E27FC236}">
                <a16:creationId xmlns:a16="http://schemas.microsoft.com/office/drawing/2014/main" id="{8C3D7B61-C0C0-4D81-9438-68480969450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Notes Placeholder 2">
            <a:extLst>
              <a:ext uri="{FF2B5EF4-FFF2-40B4-BE49-F238E27FC236}">
                <a16:creationId xmlns:a16="http://schemas.microsoft.com/office/drawing/2014/main" id="{0483BC74-308A-4FF3-A68C-8CD1B32129B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33796" name="Slide Number Placeholder 3">
            <a:extLst>
              <a:ext uri="{FF2B5EF4-FFF2-40B4-BE49-F238E27FC236}">
                <a16:creationId xmlns:a16="http://schemas.microsoft.com/office/drawing/2014/main" id="{F2CB28A8-DC86-471F-9CA6-F0B18ADD17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64172987-3309-48B7-A1C2-F06AAEEF7A48}" type="slidenum">
              <a:rPr lang="en-US" altLang="en-US" sz="1200"/>
              <a:pPr/>
              <a:t>25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6157384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>
            <a:extLst>
              <a:ext uri="{FF2B5EF4-FFF2-40B4-BE49-F238E27FC236}">
                <a16:creationId xmlns:a16="http://schemas.microsoft.com/office/drawing/2014/main" id="{8C3D7B61-C0C0-4D81-9438-68480969450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Notes Placeholder 2">
            <a:extLst>
              <a:ext uri="{FF2B5EF4-FFF2-40B4-BE49-F238E27FC236}">
                <a16:creationId xmlns:a16="http://schemas.microsoft.com/office/drawing/2014/main" id="{0483BC74-308A-4FF3-A68C-8CD1B32129B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33796" name="Slide Number Placeholder 3">
            <a:extLst>
              <a:ext uri="{FF2B5EF4-FFF2-40B4-BE49-F238E27FC236}">
                <a16:creationId xmlns:a16="http://schemas.microsoft.com/office/drawing/2014/main" id="{F2CB28A8-DC86-471F-9CA6-F0B18ADD17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64172987-3309-48B7-A1C2-F06AAEEF7A48}" type="slidenum">
              <a:rPr lang="en-US" altLang="en-US" sz="1200"/>
              <a:pPr/>
              <a:t>26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47808497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>
            <a:extLst>
              <a:ext uri="{FF2B5EF4-FFF2-40B4-BE49-F238E27FC236}">
                <a16:creationId xmlns:a16="http://schemas.microsoft.com/office/drawing/2014/main" id="{8C3D7B61-C0C0-4D81-9438-68480969450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Notes Placeholder 2">
            <a:extLst>
              <a:ext uri="{FF2B5EF4-FFF2-40B4-BE49-F238E27FC236}">
                <a16:creationId xmlns:a16="http://schemas.microsoft.com/office/drawing/2014/main" id="{0483BC74-308A-4FF3-A68C-8CD1B32129B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33796" name="Slide Number Placeholder 3">
            <a:extLst>
              <a:ext uri="{FF2B5EF4-FFF2-40B4-BE49-F238E27FC236}">
                <a16:creationId xmlns:a16="http://schemas.microsoft.com/office/drawing/2014/main" id="{F2CB28A8-DC86-471F-9CA6-F0B18ADD17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64172987-3309-48B7-A1C2-F06AAEEF7A48}" type="slidenum">
              <a:rPr lang="en-US" altLang="en-US" sz="1200"/>
              <a:pPr/>
              <a:t>27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21094914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>
            <a:extLst>
              <a:ext uri="{FF2B5EF4-FFF2-40B4-BE49-F238E27FC236}">
                <a16:creationId xmlns:a16="http://schemas.microsoft.com/office/drawing/2014/main" id="{8C3D7B61-C0C0-4D81-9438-68480969450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Notes Placeholder 2">
            <a:extLst>
              <a:ext uri="{FF2B5EF4-FFF2-40B4-BE49-F238E27FC236}">
                <a16:creationId xmlns:a16="http://schemas.microsoft.com/office/drawing/2014/main" id="{0483BC74-308A-4FF3-A68C-8CD1B32129B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33796" name="Slide Number Placeholder 3">
            <a:extLst>
              <a:ext uri="{FF2B5EF4-FFF2-40B4-BE49-F238E27FC236}">
                <a16:creationId xmlns:a16="http://schemas.microsoft.com/office/drawing/2014/main" id="{F2CB28A8-DC86-471F-9CA6-F0B18ADD17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64172987-3309-48B7-A1C2-F06AAEEF7A48}" type="slidenum">
              <a:rPr lang="en-US" altLang="en-US" sz="1200"/>
              <a:pPr/>
              <a:t>28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90957407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>
            <a:extLst>
              <a:ext uri="{FF2B5EF4-FFF2-40B4-BE49-F238E27FC236}">
                <a16:creationId xmlns:a16="http://schemas.microsoft.com/office/drawing/2014/main" id="{8C3D7B61-C0C0-4D81-9438-68480969450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Notes Placeholder 2">
            <a:extLst>
              <a:ext uri="{FF2B5EF4-FFF2-40B4-BE49-F238E27FC236}">
                <a16:creationId xmlns:a16="http://schemas.microsoft.com/office/drawing/2014/main" id="{0483BC74-308A-4FF3-A68C-8CD1B32129B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33796" name="Slide Number Placeholder 3">
            <a:extLst>
              <a:ext uri="{FF2B5EF4-FFF2-40B4-BE49-F238E27FC236}">
                <a16:creationId xmlns:a16="http://schemas.microsoft.com/office/drawing/2014/main" id="{F2CB28A8-DC86-471F-9CA6-F0B18ADD17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64172987-3309-48B7-A1C2-F06AAEEF7A48}" type="slidenum">
              <a:rPr lang="en-US" altLang="en-US" sz="1200"/>
              <a:pPr/>
              <a:t>29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27304095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>
            <a:extLst>
              <a:ext uri="{FF2B5EF4-FFF2-40B4-BE49-F238E27FC236}">
                <a16:creationId xmlns:a16="http://schemas.microsoft.com/office/drawing/2014/main" id="{8C3D7B61-C0C0-4D81-9438-68480969450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Notes Placeholder 2">
            <a:extLst>
              <a:ext uri="{FF2B5EF4-FFF2-40B4-BE49-F238E27FC236}">
                <a16:creationId xmlns:a16="http://schemas.microsoft.com/office/drawing/2014/main" id="{0483BC74-308A-4FF3-A68C-8CD1B32129B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33796" name="Slide Number Placeholder 3">
            <a:extLst>
              <a:ext uri="{FF2B5EF4-FFF2-40B4-BE49-F238E27FC236}">
                <a16:creationId xmlns:a16="http://schemas.microsoft.com/office/drawing/2014/main" id="{F2CB28A8-DC86-471F-9CA6-F0B18ADD17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64172987-3309-48B7-A1C2-F06AAEEF7A48}" type="slidenum">
              <a:rPr lang="en-US" altLang="en-US" sz="1200"/>
              <a:pPr/>
              <a:t>30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603547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>
            <a:extLst>
              <a:ext uri="{FF2B5EF4-FFF2-40B4-BE49-F238E27FC236}">
                <a16:creationId xmlns:a16="http://schemas.microsoft.com/office/drawing/2014/main" id="{E605FE98-773F-4D4E-859B-A7E943FB2F9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Notes Placeholder 2">
            <a:extLst>
              <a:ext uri="{FF2B5EF4-FFF2-40B4-BE49-F238E27FC236}">
                <a16:creationId xmlns:a16="http://schemas.microsoft.com/office/drawing/2014/main" id="{ECE9EBD9-E5C9-4353-B8CF-02EA9598A34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31748" name="Slide Number Placeholder 3">
            <a:extLst>
              <a:ext uri="{FF2B5EF4-FFF2-40B4-BE49-F238E27FC236}">
                <a16:creationId xmlns:a16="http://schemas.microsoft.com/office/drawing/2014/main" id="{E44AE83E-67A6-4F6D-8FC7-6C3D909653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6EFC907E-E037-471B-8A41-344AF34705B7}" type="slidenum">
              <a:rPr lang="en-US" altLang="en-US" sz="1200"/>
              <a:pPr/>
              <a:t>4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67648848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>
            <a:extLst>
              <a:ext uri="{FF2B5EF4-FFF2-40B4-BE49-F238E27FC236}">
                <a16:creationId xmlns:a16="http://schemas.microsoft.com/office/drawing/2014/main" id="{8C3D7B61-C0C0-4D81-9438-68480969450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Notes Placeholder 2">
            <a:extLst>
              <a:ext uri="{FF2B5EF4-FFF2-40B4-BE49-F238E27FC236}">
                <a16:creationId xmlns:a16="http://schemas.microsoft.com/office/drawing/2014/main" id="{0483BC74-308A-4FF3-A68C-8CD1B32129B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33796" name="Slide Number Placeholder 3">
            <a:extLst>
              <a:ext uri="{FF2B5EF4-FFF2-40B4-BE49-F238E27FC236}">
                <a16:creationId xmlns:a16="http://schemas.microsoft.com/office/drawing/2014/main" id="{F2CB28A8-DC86-471F-9CA6-F0B18ADD17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64172987-3309-48B7-A1C2-F06AAEEF7A48}" type="slidenum">
              <a:rPr lang="en-US" altLang="en-US" sz="1200"/>
              <a:pPr/>
              <a:t>31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05841278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>
            <a:extLst>
              <a:ext uri="{FF2B5EF4-FFF2-40B4-BE49-F238E27FC236}">
                <a16:creationId xmlns:a16="http://schemas.microsoft.com/office/drawing/2014/main" id="{8C3D7B61-C0C0-4D81-9438-68480969450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Notes Placeholder 2">
            <a:extLst>
              <a:ext uri="{FF2B5EF4-FFF2-40B4-BE49-F238E27FC236}">
                <a16:creationId xmlns:a16="http://schemas.microsoft.com/office/drawing/2014/main" id="{0483BC74-308A-4FF3-A68C-8CD1B32129B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33796" name="Slide Number Placeholder 3">
            <a:extLst>
              <a:ext uri="{FF2B5EF4-FFF2-40B4-BE49-F238E27FC236}">
                <a16:creationId xmlns:a16="http://schemas.microsoft.com/office/drawing/2014/main" id="{F2CB28A8-DC86-471F-9CA6-F0B18ADD17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64172987-3309-48B7-A1C2-F06AAEEF7A48}" type="slidenum">
              <a:rPr lang="en-US" altLang="en-US" sz="1200"/>
              <a:pPr/>
              <a:t>32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424270199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>
            <a:extLst>
              <a:ext uri="{FF2B5EF4-FFF2-40B4-BE49-F238E27FC236}">
                <a16:creationId xmlns:a16="http://schemas.microsoft.com/office/drawing/2014/main" id="{8C3D7B61-C0C0-4D81-9438-68480969450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Notes Placeholder 2">
            <a:extLst>
              <a:ext uri="{FF2B5EF4-FFF2-40B4-BE49-F238E27FC236}">
                <a16:creationId xmlns:a16="http://schemas.microsoft.com/office/drawing/2014/main" id="{0483BC74-308A-4FF3-A68C-8CD1B32129B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33796" name="Slide Number Placeholder 3">
            <a:extLst>
              <a:ext uri="{FF2B5EF4-FFF2-40B4-BE49-F238E27FC236}">
                <a16:creationId xmlns:a16="http://schemas.microsoft.com/office/drawing/2014/main" id="{F2CB28A8-DC86-471F-9CA6-F0B18ADD17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64172987-3309-48B7-A1C2-F06AAEEF7A48}" type="slidenum">
              <a:rPr lang="en-US" altLang="en-US" sz="1200"/>
              <a:pPr/>
              <a:t>33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01294703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>
            <a:extLst>
              <a:ext uri="{FF2B5EF4-FFF2-40B4-BE49-F238E27FC236}">
                <a16:creationId xmlns:a16="http://schemas.microsoft.com/office/drawing/2014/main" id="{8C3D7B61-C0C0-4D81-9438-68480969450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Notes Placeholder 2">
            <a:extLst>
              <a:ext uri="{FF2B5EF4-FFF2-40B4-BE49-F238E27FC236}">
                <a16:creationId xmlns:a16="http://schemas.microsoft.com/office/drawing/2014/main" id="{0483BC74-308A-4FF3-A68C-8CD1B32129B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33796" name="Slide Number Placeholder 3">
            <a:extLst>
              <a:ext uri="{FF2B5EF4-FFF2-40B4-BE49-F238E27FC236}">
                <a16:creationId xmlns:a16="http://schemas.microsoft.com/office/drawing/2014/main" id="{F2CB28A8-DC86-471F-9CA6-F0B18ADD17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64172987-3309-48B7-A1C2-F06AAEEF7A48}" type="slidenum">
              <a:rPr lang="en-US" altLang="en-US" sz="1200"/>
              <a:pPr/>
              <a:t>34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62786978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>
            <a:extLst>
              <a:ext uri="{FF2B5EF4-FFF2-40B4-BE49-F238E27FC236}">
                <a16:creationId xmlns:a16="http://schemas.microsoft.com/office/drawing/2014/main" id="{8C3D7B61-C0C0-4D81-9438-68480969450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Notes Placeholder 2">
            <a:extLst>
              <a:ext uri="{FF2B5EF4-FFF2-40B4-BE49-F238E27FC236}">
                <a16:creationId xmlns:a16="http://schemas.microsoft.com/office/drawing/2014/main" id="{0483BC74-308A-4FF3-A68C-8CD1B32129B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33796" name="Slide Number Placeholder 3">
            <a:extLst>
              <a:ext uri="{FF2B5EF4-FFF2-40B4-BE49-F238E27FC236}">
                <a16:creationId xmlns:a16="http://schemas.microsoft.com/office/drawing/2014/main" id="{F2CB28A8-DC86-471F-9CA6-F0B18ADD17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64172987-3309-48B7-A1C2-F06AAEEF7A48}" type="slidenum">
              <a:rPr lang="en-US" altLang="en-US" sz="1200"/>
              <a:pPr/>
              <a:t>35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027484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>
            <a:extLst>
              <a:ext uri="{FF2B5EF4-FFF2-40B4-BE49-F238E27FC236}">
                <a16:creationId xmlns:a16="http://schemas.microsoft.com/office/drawing/2014/main" id="{8C3D7B61-C0C0-4D81-9438-68480969450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Notes Placeholder 2">
            <a:extLst>
              <a:ext uri="{FF2B5EF4-FFF2-40B4-BE49-F238E27FC236}">
                <a16:creationId xmlns:a16="http://schemas.microsoft.com/office/drawing/2014/main" id="{0483BC74-308A-4FF3-A68C-8CD1B32129B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33796" name="Slide Number Placeholder 3">
            <a:extLst>
              <a:ext uri="{FF2B5EF4-FFF2-40B4-BE49-F238E27FC236}">
                <a16:creationId xmlns:a16="http://schemas.microsoft.com/office/drawing/2014/main" id="{F2CB28A8-DC86-471F-9CA6-F0B18ADD17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64172987-3309-48B7-A1C2-F06AAEEF7A48}" type="slidenum">
              <a:rPr lang="en-US" altLang="en-US" sz="1200"/>
              <a:pPr/>
              <a:t>5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0749784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>
            <a:extLst>
              <a:ext uri="{FF2B5EF4-FFF2-40B4-BE49-F238E27FC236}">
                <a16:creationId xmlns:a16="http://schemas.microsoft.com/office/drawing/2014/main" id="{8C3D7B61-C0C0-4D81-9438-68480969450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Notes Placeholder 2">
            <a:extLst>
              <a:ext uri="{FF2B5EF4-FFF2-40B4-BE49-F238E27FC236}">
                <a16:creationId xmlns:a16="http://schemas.microsoft.com/office/drawing/2014/main" id="{0483BC74-308A-4FF3-A68C-8CD1B32129B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33796" name="Slide Number Placeholder 3">
            <a:extLst>
              <a:ext uri="{FF2B5EF4-FFF2-40B4-BE49-F238E27FC236}">
                <a16:creationId xmlns:a16="http://schemas.microsoft.com/office/drawing/2014/main" id="{F2CB28A8-DC86-471F-9CA6-F0B18ADD17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64172987-3309-48B7-A1C2-F06AAEEF7A48}" type="slidenum">
              <a:rPr lang="en-US" altLang="en-US" sz="1200"/>
              <a:pPr/>
              <a:t>6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7741257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>
            <a:extLst>
              <a:ext uri="{FF2B5EF4-FFF2-40B4-BE49-F238E27FC236}">
                <a16:creationId xmlns:a16="http://schemas.microsoft.com/office/drawing/2014/main" id="{8C3D7B61-C0C0-4D81-9438-68480969450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Notes Placeholder 2">
            <a:extLst>
              <a:ext uri="{FF2B5EF4-FFF2-40B4-BE49-F238E27FC236}">
                <a16:creationId xmlns:a16="http://schemas.microsoft.com/office/drawing/2014/main" id="{0483BC74-308A-4FF3-A68C-8CD1B32129B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33796" name="Slide Number Placeholder 3">
            <a:extLst>
              <a:ext uri="{FF2B5EF4-FFF2-40B4-BE49-F238E27FC236}">
                <a16:creationId xmlns:a16="http://schemas.microsoft.com/office/drawing/2014/main" id="{F2CB28A8-DC86-471F-9CA6-F0B18ADD17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64172987-3309-48B7-A1C2-F06AAEEF7A48}" type="slidenum">
              <a:rPr lang="en-US" altLang="en-US" sz="1200"/>
              <a:pPr/>
              <a:t>7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6642598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>
            <a:extLst>
              <a:ext uri="{FF2B5EF4-FFF2-40B4-BE49-F238E27FC236}">
                <a16:creationId xmlns:a16="http://schemas.microsoft.com/office/drawing/2014/main" id="{8C3D7B61-C0C0-4D81-9438-68480969450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Notes Placeholder 2">
            <a:extLst>
              <a:ext uri="{FF2B5EF4-FFF2-40B4-BE49-F238E27FC236}">
                <a16:creationId xmlns:a16="http://schemas.microsoft.com/office/drawing/2014/main" id="{0483BC74-308A-4FF3-A68C-8CD1B32129B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33796" name="Slide Number Placeholder 3">
            <a:extLst>
              <a:ext uri="{FF2B5EF4-FFF2-40B4-BE49-F238E27FC236}">
                <a16:creationId xmlns:a16="http://schemas.microsoft.com/office/drawing/2014/main" id="{F2CB28A8-DC86-471F-9CA6-F0B18ADD17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64172987-3309-48B7-A1C2-F06AAEEF7A48}" type="slidenum">
              <a:rPr lang="en-US" altLang="en-US" sz="1200"/>
              <a:pPr/>
              <a:t>8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1646466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>
            <a:extLst>
              <a:ext uri="{FF2B5EF4-FFF2-40B4-BE49-F238E27FC236}">
                <a16:creationId xmlns:a16="http://schemas.microsoft.com/office/drawing/2014/main" id="{8C3D7B61-C0C0-4D81-9438-68480969450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Notes Placeholder 2">
            <a:extLst>
              <a:ext uri="{FF2B5EF4-FFF2-40B4-BE49-F238E27FC236}">
                <a16:creationId xmlns:a16="http://schemas.microsoft.com/office/drawing/2014/main" id="{0483BC74-308A-4FF3-A68C-8CD1B32129B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33796" name="Slide Number Placeholder 3">
            <a:extLst>
              <a:ext uri="{FF2B5EF4-FFF2-40B4-BE49-F238E27FC236}">
                <a16:creationId xmlns:a16="http://schemas.microsoft.com/office/drawing/2014/main" id="{F2CB28A8-DC86-471F-9CA6-F0B18ADD17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64172987-3309-48B7-A1C2-F06AAEEF7A48}" type="slidenum">
              <a:rPr lang="en-US" altLang="en-US" sz="1200"/>
              <a:pPr/>
              <a:t>9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925154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>
            <a:extLst>
              <a:ext uri="{FF2B5EF4-FFF2-40B4-BE49-F238E27FC236}">
                <a16:creationId xmlns:a16="http://schemas.microsoft.com/office/drawing/2014/main" id="{8C3D7B61-C0C0-4D81-9438-68480969450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Notes Placeholder 2">
            <a:extLst>
              <a:ext uri="{FF2B5EF4-FFF2-40B4-BE49-F238E27FC236}">
                <a16:creationId xmlns:a16="http://schemas.microsoft.com/office/drawing/2014/main" id="{0483BC74-308A-4FF3-A68C-8CD1B32129B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33796" name="Slide Number Placeholder 3">
            <a:extLst>
              <a:ext uri="{FF2B5EF4-FFF2-40B4-BE49-F238E27FC236}">
                <a16:creationId xmlns:a16="http://schemas.microsoft.com/office/drawing/2014/main" id="{F2CB28A8-DC86-471F-9CA6-F0B18ADD17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64172987-3309-48B7-A1C2-F06AAEEF7A48}" type="slidenum">
              <a:rPr lang="en-US" altLang="en-US" sz="1200"/>
              <a:pPr/>
              <a:t>10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5624007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09CE6-3A69-401E-9230-D30514A779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EBAD08-22C4-4672-B4F0-6F6D086A43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428527-7734-4D74-9881-C92EF7801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94414-238F-4CA9-8CDD-F66CD4ADEBDB}" type="datetimeFigureOut">
              <a:rPr lang="en-ZA" smtClean="0"/>
              <a:t>2022/12/01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81B62E-30E7-4797-9A20-5C98E1406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99E01E-32B8-4C63-BB28-802EE4E97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FF4D1-9872-4BA0-81CC-64298108DFD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830036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88110-E114-4A74-8830-C68597714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B47E75-B49B-4CF2-8061-2DAF539AD9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569973-AA5A-4634-852E-B0088171F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94414-238F-4CA9-8CDD-F66CD4ADEBDB}" type="datetimeFigureOut">
              <a:rPr lang="en-ZA" smtClean="0"/>
              <a:t>2022/12/01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4A5894-3BEE-4FFF-9609-C009BA344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FF7DD0-150F-48F2-BF97-A20D9CECC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FF4D1-9872-4BA0-81CC-64298108DFD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52487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72D26A-6D7D-427E-B2DF-E60613AB14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DFB64C-C429-4AA6-A1A6-9D0D009160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FF0AD5-90CD-49BB-A226-44C204CCE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94414-238F-4CA9-8CDD-F66CD4ADEBDB}" type="datetimeFigureOut">
              <a:rPr lang="en-ZA" smtClean="0"/>
              <a:t>2022/12/01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8C3FA0-75AA-46B1-AF24-707D1CCF3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0593E5-53BD-49B3-BC3A-5171AB891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FF4D1-9872-4BA0-81CC-64298108DFD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916338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FDCF5-B159-4E86-B457-954AFC70B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CEB3A-66E0-4710-B8E1-332EF5ACE5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B63A97-0CFE-4C2B-8D18-7B13083CC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94414-238F-4CA9-8CDD-F66CD4ADEBDB}" type="datetimeFigureOut">
              <a:rPr lang="en-ZA" smtClean="0"/>
              <a:t>2022/12/01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29DD89-00CB-4B81-9E86-26794FEC9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FF3A13-5020-4B42-8581-09F901EF5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FF4D1-9872-4BA0-81CC-64298108DFD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49161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72E76-AAB3-4961-ACDA-61E81CB12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653559-EBBD-4120-948F-A89DECDD25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17589D-00E8-48CD-BF69-352CBB54B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94414-238F-4CA9-8CDD-F66CD4ADEBDB}" type="datetimeFigureOut">
              <a:rPr lang="en-ZA" smtClean="0"/>
              <a:t>2022/12/01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06CEF5-8F31-46FC-B7A4-5D7E2A091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BE48C-5E4A-44BC-8E2E-41155ECA6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FF4D1-9872-4BA0-81CC-64298108DFD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93560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3DB39-0AC4-4C6B-BC23-6EA71BCDC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CF829B-8C2A-47CF-A765-6EB7AC63B6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2D316D-B129-4EA3-8147-37FBB3070A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328474-E0CF-48B6-9ACC-409D2175C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94414-238F-4CA9-8CDD-F66CD4ADEBDB}" type="datetimeFigureOut">
              <a:rPr lang="en-ZA" smtClean="0"/>
              <a:t>2022/12/01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0BFE48-F51B-4E89-8143-E24175EEA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4D9DF6-9BCC-446F-99F1-27928B135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FF4D1-9872-4BA0-81CC-64298108DFD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31082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918D1-F685-42F8-B84B-3886ADE90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3D1658-114B-4339-A4BA-744FFDD917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8EDA5C-D91C-40D4-90A9-69758D658F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B20001-798C-4D52-BB80-08E6C2359F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6774C6-5775-46A5-99C1-00E4827145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8146E6-EB01-42A4-905E-0817A6354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94414-238F-4CA9-8CDD-F66CD4ADEBDB}" type="datetimeFigureOut">
              <a:rPr lang="en-ZA" smtClean="0"/>
              <a:t>2022/12/01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AA5469-21A9-4EF7-9280-4AF88D701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87C9C4-0228-4F34-A15F-EB220EB5F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FF4D1-9872-4BA0-81CC-64298108DFD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612010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7E6B1-8113-40AF-B53F-D1CF1B2FB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71575A-C5CA-42F7-89AE-FE56B674A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94414-238F-4CA9-8CDD-F66CD4ADEBDB}" type="datetimeFigureOut">
              <a:rPr lang="en-ZA" smtClean="0"/>
              <a:t>2022/12/01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2267F3-5199-4BD7-B5EA-63D2F83EC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778E71-4286-4FF7-87DB-2259F5D5D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FF4D1-9872-4BA0-81CC-64298108DFD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98666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D6A663-89AE-4A1B-B32E-B87127A7B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94414-238F-4CA9-8CDD-F66CD4ADEBDB}" type="datetimeFigureOut">
              <a:rPr lang="en-ZA" smtClean="0"/>
              <a:t>2022/12/01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842017-168F-451D-AEE6-00FE75028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08564C-02F0-4BAC-ABA6-5CA80177A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FF4D1-9872-4BA0-81CC-64298108DFD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78127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E567B-0AF5-4E25-8263-557920C37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1CAFE5-5022-4C3C-9844-CB948E8FD4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19AF65-C9C8-4E99-863E-AEFA1A45A5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D33C79-C2D4-4E67-A69F-49AFD0FEB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94414-238F-4CA9-8CDD-F66CD4ADEBDB}" type="datetimeFigureOut">
              <a:rPr lang="en-ZA" smtClean="0"/>
              <a:t>2022/12/01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74B502-764C-401C-8B1F-74408229E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F40CB0-5CF0-4EC2-91F2-29BA92E48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FF4D1-9872-4BA0-81CC-64298108DFD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699659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9456B-28CB-4034-BA09-B02206BF3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DFE991-7120-48E0-8AC7-575D5BD04A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CC8246-D739-4D04-B587-05BABD9271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53713D-487F-4ACE-9D6B-AFC00C174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94414-238F-4CA9-8CDD-F66CD4ADEBDB}" type="datetimeFigureOut">
              <a:rPr lang="en-ZA" smtClean="0"/>
              <a:t>2022/12/01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214C83-41D5-4D9B-947C-266736522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41B459-651A-41A5-B6E5-7A7B25F56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FF4D1-9872-4BA0-81CC-64298108DFD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807367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35143B-5C85-41AA-9EC9-9FDBD8750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BF11B1-457D-47CE-A8AC-F4239F3CA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75162B-7192-4EC0-8308-DBA8DCD05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E94414-238F-4CA9-8CDD-F66CD4ADEBDB}" type="datetimeFigureOut">
              <a:rPr lang="en-ZA" smtClean="0"/>
              <a:t>2022/12/01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23015E-0119-465E-AA23-9AA745A225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C74B4A-7AAC-4761-A5D3-58AA65CDD6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0FF4D1-9872-4BA0-81CC-64298108DFD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50081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cholar.google.com/citations?user=b-UjznkAAAAJ&amp;hl=en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hyperlink" Target="https://profiles.auckland.ac.nz/m-myers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8F61298-EACC-4AFA-A687-FB7B7DC5FF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17077" y="5109275"/>
            <a:ext cx="8998406" cy="1148295"/>
          </a:xfrm>
        </p:spPr>
        <p:txBody>
          <a:bodyPr>
            <a:normAutofit/>
          </a:bodyPr>
          <a:lstStyle/>
          <a:p>
            <a:endParaRPr lang="en-ZA" sz="3200" b="1" dirty="0"/>
          </a:p>
          <a:p>
            <a:r>
              <a:rPr lang="en-ZA" sz="3200" b="1" dirty="0" smtClean="0"/>
              <a:t>Learning Unit </a:t>
            </a:r>
            <a:r>
              <a:rPr lang="en-ZA" sz="3200" b="1" dirty="0" smtClean="0"/>
              <a:t>3: </a:t>
            </a:r>
            <a:r>
              <a:rPr lang="en-ZA" sz="3200" b="1" dirty="0" smtClean="0"/>
              <a:t>Research Methodology</a:t>
            </a:r>
            <a:endParaRPr lang="en-ZA" sz="32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AFC7CB-640A-41BD-940A-EA8585BF26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34" y="417839"/>
            <a:ext cx="2280616" cy="1667467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B45575CE-3BA3-40EA-A6AC-7FA6DE625DDF}"/>
              </a:ext>
            </a:extLst>
          </p:cNvPr>
          <p:cNvSpPr txBox="1">
            <a:spLocks/>
          </p:cNvSpPr>
          <p:nvPr/>
        </p:nvSpPr>
        <p:spPr>
          <a:xfrm>
            <a:off x="1348365" y="2216899"/>
            <a:ext cx="9935829" cy="27607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ZA" sz="3600" b="1" dirty="0" smtClean="0">
                <a:solidFill>
                  <a:srgbClr val="0070C0"/>
                </a:solidFill>
                <a:latin typeface="+mn-lt"/>
              </a:rPr>
              <a:t>  Course Name: Research Methods and    </a:t>
            </a:r>
          </a:p>
          <a:p>
            <a:r>
              <a:rPr lang="en-ZA" sz="3600" b="1" dirty="0">
                <a:solidFill>
                  <a:srgbClr val="0070C0"/>
                </a:solidFill>
                <a:latin typeface="+mn-lt"/>
              </a:rPr>
              <a:t> </a:t>
            </a:r>
            <a:r>
              <a:rPr lang="en-ZA" sz="3600" b="1" dirty="0" smtClean="0">
                <a:solidFill>
                  <a:srgbClr val="0070C0"/>
                </a:solidFill>
                <a:latin typeface="+mn-lt"/>
              </a:rPr>
              <a:t>               Communication</a:t>
            </a:r>
          </a:p>
          <a:p>
            <a:pPr algn="l"/>
            <a:r>
              <a:rPr lang="en-ZA" sz="3600" b="1" dirty="0">
                <a:solidFill>
                  <a:srgbClr val="0070C0"/>
                </a:solidFill>
                <a:latin typeface="+mn-lt"/>
              </a:rPr>
              <a:t> </a:t>
            </a:r>
            <a:r>
              <a:rPr lang="en-ZA" sz="3600" b="1" dirty="0" smtClean="0">
                <a:solidFill>
                  <a:srgbClr val="0070C0"/>
                </a:solidFill>
                <a:latin typeface="+mn-lt"/>
              </a:rPr>
              <a:t>              Course Code: 6001</a:t>
            </a:r>
            <a:endParaRPr lang="en-ZA" sz="3600" b="1" dirty="0">
              <a:solidFill>
                <a:srgbClr val="C00000"/>
              </a:solidFill>
              <a:latin typeface="+mn-lt"/>
            </a:endParaRPr>
          </a:p>
          <a:p>
            <a:r>
              <a:rPr lang="en-ZA" sz="3600" b="1" dirty="0" smtClean="0">
                <a:solidFill>
                  <a:srgbClr val="C00000"/>
                </a:solidFill>
                <a:latin typeface="+mn-lt"/>
              </a:rPr>
              <a:t>(</a:t>
            </a:r>
            <a:r>
              <a:rPr lang="en-ZA" sz="3600" b="1" dirty="0">
                <a:solidFill>
                  <a:srgbClr val="C00000"/>
                </a:solidFill>
                <a:latin typeface="+mn-lt"/>
              </a:rPr>
              <a:t>Lecturer: Elizabeth </a:t>
            </a:r>
            <a:r>
              <a:rPr lang="en-ZA" sz="3600" b="1" dirty="0" err="1">
                <a:solidFill>
                  <a:srgbClr val="C00000"/>
                </a:solidFill>
                <a:latin typeface="+mn-lt"/>
              </a:rPr>
              <a:t>Mkoba</a:t>
            </a:r>
            <a:r>
              <a:rPr lang="en-ZA" sz="3600" b="1" dirty="0">
                <a:solidFill>
                  <a:srgbClr val="C00000"/>
                </a:solidFill>
                <a:latin typeface="+mn-lt"/>
              </a:rPr>
              <a:t>, PhD</a:t>
            </a:r>
            <a:r>
              <a:rPr lang="en-ZA" sz="3600" b="1" dirty="0" smtClean="0">
                <a:solidFill>
                  <a:srgbClr val="C00000"/>
                </a:solidFill>
                <a:latin typeface="+mn-lt"/>
              </a:rPr>
              <a:t>)</a:t>
            </a:r>
            <a:endParaRPr lang="en-ZA" sz="36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45575CE-3BA3-40EA-A6AC-7FA6DE625DDF}"/>
              </a:ext>
            </a:extLst>
          </p:cNvPr>
          <p:cNvSpPr txBox="1">
            <a:spLocks/>
          </p:cNvSpPr>
          <p:nvPr/>
        </p:nvSpPr>
        <p:spPr>
          <a:xfrm>
            <a:off x="2363650" y="708647"/>
            <a:ext cx="9123501" cy="108585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ZA" sz="3600" b="1" dirty="0">
                <a:solidFill>
                  <a:srgbClr val="C00000"/>
                </a:solidFill>
              </a:rPr>
              <a:t/>
            </a:r>
            <a:br>
              <a:rPr lang="en-ZA" sz="3600" b="1" dirty="0">
                <a:solidFill>
                  <a:srgbClr val="C00000"/>
                </a:solidFill>
              </a:rPr>
            </a:br>
            <a:r>
              <a:rPr lang="en-ZA" sz="4600" b="1" dirty="0">
                <a:solidFill>
                  <a:srgbClr val="C00000"/>
                </a:solidFill>
              </a:rPr>
              <a:t> </a:t>
            </a:r>
            <a:r>
              <a:rPr lang="en-ZA" sz="4600" b="1" dirty="0" smtClean="0">
                <a:solidFill>
                  <a:srgbClr val="C00000"/>
                </a:solidFill>
                <a:latin typeface="+mn-lt"/>
              </a:rPr>
              <a:t>The Nelson Mandela African Institution of Science and Technology</a:t>
            </a:r>
            <a:endParaRPr lang="en-ZA" sz="4600" b="1" dirty="0">
              <a:solidFill>
                <a:srgbClr val="C0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3712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11D57C25-6C91-48A9-A122-CBF189C2B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442" y="241505"/>
            <a:ext cx="10070433" cy="938366"/>
          </a:xfrm>
        </p:spPr>
        <p:txBody>
          <a:bodyPr/>
          <a:lstStyle/>
          <a:p>
            <a:pPr eaLnBrk="1" hangingPunct="1"/>
            <a:r>
              <a:rPr lang="en-ZA" altLang="en-US" sz="2800" b="1" dirty="0" smtClean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1.	Research Philosophy …</a:t>
            </a:r>
            <a:endParaRPr lang="en-ZA" altLang="en-US" sz="2800" b="1" dirty="0">
              <a:solidFill>
                <a:srgbClr val="0070C0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7699" y="1616197"/>
            <a:ext cx="9322176" cy="3741616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542925" y="5609473"/>
            <a:ext cx="110781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ZA" dirty="0" smtClean="0">
                <a:solidFill>
                  <a:srgbClr val="000000"/>
                </a:solidFill>
                <a:latin typeface="Arial" panose="020B0604020202020204" pitchFamily="34" charset="0"/>
              </a:rPr>
              <a:t>Book: </a:t>
            </a:r>
            <a:r>
              <a:rPr lang="en-ZA" dirty="0" smtClean="0"/>
              <a:t>Burrell</a:t>
            </a:r>
            <a:r>
              <a:rPr lang="en-ZA" dirty="0"/>
              <a:t>, G. &amp; Morgan, G. (1979). </a:t>
            </a:r>
            <a:r>
              <a:rPr lang="en-ZA" i="1" dirty="0"/>
              <a:t>Sociological paradigms and organisational analysis</a:t>
            </a:r>
            <a:r>
              <a:rPr lang="en-ZA" dirty="0"/>
              <a:t>. London: Heinemann.</a:t>
            </a:r>
            <a:endParaRPr lang="en-US" dirty="0"/>
          </a:p>
          <a:p>
            <a:r>
              <a:rPr lang="en-ZA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564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11D57C25-6C91-48A9-A122-CBF189C2B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442" y="241505"/>
            <a:ext cx="10070433" cy="938366"/>
          </a:xfrm>
        </p:spPr>
        <p:txBody>
          <a:bodyPr/>
          <a:lstStyle/>
          <a:p>
            <a:pPr eaLnBrk="1" hangingPunct="1"/>
            <a:r>
              <a:rPr lang="en-ZA" altLang="en-US" sz="2800" b="1" dirty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1</a:t>
            </a:r>
            <a:r>
              <a:rPr lang="en-ZA" altLang="en-US" sz="2800" b="1" dirty="0" smtClean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.   Research Philosophy …</a:t>
            </a:r>
            <a:endParaRPr lang="en-ZA" altLang="en-US" sz="2800" b="1" dirty="0">
              <a:solidFill>
                <a:srgbClr val="0070C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147" name="Content Placeholder 2">
            <a:extLst>
              <a:ext uri="{FF2B5EF4-FFF2-40B4-BE49-F238E27FC236}">
                <a16:creationId xmlns:a16="http://schemas.microsoft.com/office/drawing/2014/main" id="{FA052D80-0460-4462-A998-D2FAD49FAD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442" y="1179871"/>
            <a:ext cx="11384884" cy="5334000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70000"/>
              </a:lnSpc>
              <a:spcBef>
                <a:spcPct val="0"/>
              </a:spcBef>
            </a:pPr>
            <a:r>
              <a:rPr lang="en-ZA" b="1" dirty="0"/>
              <a:t>Ontology:</a:t>
            </a:r>
            <a:r>
              <a:rPr lang="en-ZA" dirty="0"/>
              <a:t> An ontological assumption is based on the </a:t>
            </a:r>
            <a:r>
              <a:rPr lang="en-ZA" dirty="0">
                <a:solidFill>
                  <a:srgbClr val="C00000"/>
                </a:solidFill>
              </a:rPr>
              <a:t>nature of reality</a:t>
            </a:r>
            <a:r>
              <a:rPr lang="en-ZA" dirty="0"/>
              <a:t>, and the underlying </a:t>
            </a:r>
            <a:r>
              <a:rPr lang="en-ZA" dirty="0">
                <a:solidFill>
                  <a:srgbClr val="C00000"/>
                </a:solidFill>
              </a:rPr>
              <a:t>research philosophical assumptions </a:t>
            </a:r>
            <a:r>
              <a:rPr lang="en-ZA" dirty="0"/>
              <a:t>are </a:t>
            </a:r>
            <a:r>
              <a:rPr lang="en-ZA" dirty="0">
                <a:solidFill>
                  <a:srgbClr val="C00000"/>
                </a:solidFill>
              </a:rPr>
              <a:t>nominalism and realism</a:t>
            </a:r>
            <a:r>
              <a:rPr lang="en-ZA" dirty="0"/>
              <a:t> (Burrell &amp; Morgan, 1979). </a:t>
            </a:r>
            <a:endParaRPr lang="en-ZA" dirty="0" smtClean="0"/>
          </a:p>
          <a:p>
            <a:pPr algn="just">
              <a:lnSpc>
                <a:spcPct val="170000"/>
              </a:lnSpc>
              <a:spcBef>
                <a:spcPct val="0"/>
              </a:spcBef>
            </a:pPr>
            <a:r>
              <a:rPr lang="en-ZA" dirty="0" smtClean="0"/>
              <a:t>The </a:t>
            </a:r>
            <a:r>
              <a:rPr lang="en-ZA" dirty="0"/>
              <a:t>nominalists </a:t>
            </a:r>
            <a:r>
              <a:rPr lang="en-ZA" dirty="0" smtClean="0"/>
              <a:t>(subjectivists) believe </a:t>
            </a:r>
            <a:r>
              <a:rPr lang="en-ZA" dirty="0"/>
              <a:t>that the </a:t>
            </a:r>
            <a:r>
              <a:rPr lang="en-ZA" dirty="0">
                <a:solidFill>
                  <a:srgbClr val="C00000"/>
                </a:solidFill>
              </a:rPr>
              <a:t>social world is made up of nothing other than concepts, names and labels which are used to structure reality </a:t>
            </a:r>
            <a:r>
              <a:rPr lang="en-ZA" dirty="0"/>
              <a:t>(Burrell &amp; Morgan, 1979). </a:t>
            </a:r>
            <a:endParaRPr lang="en-ZA" dirty="0" smtClean="0"/>
          </a:p>
          <a:p>
            <a:pPr algn="just">
              <a:lnSpc>
                <a:spcPct val="170000"/>
              </a:lnSpc>
              <a:spcBef>
                <a:spcPct val="0"/>
              </a:spcBef>
            </a:pPr>
            <a:r>
              <a:rPr lang="en-ZA" dirty="0" smtClean="0"/>
              <a:t>Realists (objectivists) </a:t>
            </a:r>
            <a:r>
              <a:rPr lang="en-ZA" dirty="0"/>
              <a:t>believe that </a:t>
            </a:r>
            <a:r>
              <a:rPr lang="en-ZA" dirty="0">
                <a:solidFill>
                  <a:srgbClr val="C00000"/>
                </a:solidFill>
              </a:rPr>
              <a:t>the real world has its own reality, and is made up of hard, tangible and relatively </a:t>
            </a:r>
            <a:r>
              <a:rPr lang="en-ZA" dirty="0" smtClean="0">
                <a:solidFill>
                  <a:srgbClr val="C00000"/>
                </a:solidFill>
              </a:rPr>
              <a:t>immutable (unable to be changed) structures.</a:t>
            </a:r>
            <a:endParaRPr lang="en-GB" sz="3800" dirty="0" smtClean="0">
              <a:solidFill>
                <a:srgbClr val="C00000"/>
              </a:solidFill>
            </a:endParaRPr>
          </a:p>
          <a:p>
            <a:pPr algn="just">
              <a:lnSpc>
                <a:spcPct val="170000"/>
              </a:lnSpc>
              <a:spcBef>
                <a:spcPct val="0"/>
              </a:spcBef>
            </a:pPr>
            <a:endParaRPr lang="en-GB" sz="3800" dirty="0" smtClean="0"/>
          </a:p>
          <a:p>
            <a:pPr marL="0" indent="0" algn="just">
              <a:lnSpc>
                <a:spcPct val="170000"/>
              </a:lnSpc>
              <a:spcBef>
                <a:spcPct val="0"/>
              </a:spcBef>
              <a:buNone/>
            </a:pPr>
            <a:endParaRPr lang="en-GB" sz="3800" dirty="0" smtClean="0"/>
          </a:p>
          <a:p>
            <a:pPr algn="just">
              <a:lnSpc>
                <a:spcPct val="170000"/>
              </a:lnSpc>
              <a:spcBef>
                <a:spcPct val="0"/>
              </a:spcBef>
            </a:pPr>
            <a:endParaRPr lang="en-GB" sz="3800" dirty="0" smtClean="0"/>
          </a:p>
          <a:p>
            <a:pPr algn="just">
              <a:lnSpc>
                <a:spcPct val="170000"/>
              </a:lnSpc>
              <a:spcBef>
                <a:spcPct val="0"/>
              </a:spcBef>
            </a:pPr>
            <a:endParaRPr lang="en-GB" sz="3800" dirty="0">
              <a:solidFill>
                <a:srgbClr val="C00000"/>
              </a:solidFill>
            </a:endParaRPr>
          </a:p>
          <a:p>
            <a:pPr marL="0" indent="0">
              <a:spcBef>
                <a:spcPct val="0"/>
              </a:spcBef>
              <a:buNone/>
            </a:pPr>
            <a:endParaRPr lang="en-GB" sz="31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2852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11D57C25-6C91-48A9-A122-CBF189C2B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442" y="241505"/>
            <a:ext cx="10070433" cy="938366"/>
          </a:xfrm>
        </p:spPr>
        <p:txBody>
          <a:bodyPr/>
          <a:lstStyle/>
          <a:p>
            <a:pPr eaLnBrk="1" hangingPunct="1"/>
            <a:r>
              <a:rPr lang="en-ZA" altLang="en-US" sz="2800" b="1" dirty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1</a:t>
            </a:r>
            <a:r>
              <a:rPr lang="en-ZA" altLang="en-US" sz="2800" b="1" dirty="0" smtClean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.   Research Philosophy …</a:t>
            </a:r>
            <a:endParaRPr lang="en-ZA" altLang="en-US" sz="2800" b="1" dirty="0">
              <a:solidFill>
                <a:srgbClr val="0070C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147" name="Content Placeholder 2">
            <a:extLst>
              <a:ext uri="{FF2B5EF4-FFF2-40B4-BE49-F238E27FC236}">
                <a16:creationId xmlns:a16="http://schemas.microsoft.com/office/drawing/2014/main" id="{FA052D80-0460-4462-A998-D2FAD49FAD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442" y="1179871"/>
            <a:ext cx="10470483" cy="5120917"/>
          </a:xfrm>
        </p:spPr>
        <p:txBody>
          <a:bodyPr>
            <a:normAutofit fontScale="77500" lnSpcReduction="20000"/>
          </a:bodyPr>
          <a:lstStyle/>
          <a:p>
            <a:pPr algn="just">
              <a:lnSpc>
                <a:spcPct val="170000"/>
              </a:lnSpc>
              <a:spcBef>
                <a:spcPct val="0"/>
              </a:spcBef>
            </a:pPr>
            <a:r>
              <a:rPr lang="en-ZA" b="1" dirty="0" smtClean="0"/>
              <a:t>Epistemology:</a:t>
            </a:r>
            <a:r>
              <a:rPr lang="en-ZA" dirty="0"/>
              <a:t> </a:t>
            </a:r>
            <a:r>
              <a:rPr lang="en-ZA" dirty="0" smtClean="0"/>
              <a:t>Assumptions </a:t>
            </a:r>
            <a:r>
              <a:rPr lang="en-ZA" dirty="0"/>
              <a:t>about </a:t>
            </a:r>
            <a:r>
              <a:rPr lang="en-ZA" dirty="0">
                <a:solidFill>
                  <a:srgbClr val="C00000"/>
                </a:solidFill>
              </a:rPr>
              <a:t>knowledge</a:t>
            </a:r>
            <a:r>
              <a:rPr lang="en-ZA" dirty="0"/>
              <a:t>, and </a:t>
            </a:r>
            <a:r>
              <a:rPr lang="en-ZA" dirty="0">
                <a:solidFill>
                  <a:srgbClr val="C00000"/>
                </a:solidFill>
              </a:rPr>
              <a:t>how it can be obtained </a:t>
            </a:r>
            <a:r>
              <a:rPr lang="en-ZA" dirty="0"/>
              <a:t>and </a:t>
            </a:r>
            <a:r>
              <a:rPr lang="en-ZA" dirty="0">
                <a:solidFill>
                  <a:srgbClr val="C00000"/>
                </a:solidFill>
              </a:rPr>
              <a:t>communicated to other human </a:t>
            </a:r>
            <a:r>
              <a:rPr lang="en-ZA" dirty="0" smtClean="0">
                <a:solidFill>
                  <a:srgbClr val="C00000"/>
                </a:solidFill>
              </a:rPr>
              <a:t>beings</a:t>
            </a:r>
            <a:r>
              <a:rPr lang="en-ZA" dirty="0" smtClean="0"/>
              <a:t>. </a:t>
            </a:r>
          </a:p>
          <a:p>
            <a:pPr algn="just">
              <a:lnSpc>
                <a:spcPct val="170000"/>
              </a:lnSpc>
              <a:spcBef>
                <a:spcPct val="0"/>
              </a:spcBef>
            </a:pPr>
            <a:r>
              <a:rPr lang="en-ZA" dirty="0" smtClean="0"/>
              <a:t>The </a:t>
            </a:r>
            <a:r>
              <a:rPr lang="en-ZA" dirty="0"/>
              <a:t>underlying </a:t>
            </a:r>
            <a:r>
              <a:rPr lang="en-ZA" dirty="0">
                <a:solidFill>
                  <a:srgbClr val="C00000"/>
                </a:solidFill>
              </a:rPr>
              <a:t>philosophical assumptions </a:t>
            </a:r>
            <a:r>
              <a:rPr lang="en-ZA" dirty="0"/>
              <a:t>that guide the research are </a:t>
            </a:r>
            <a:r>
              <a:rPr lang="en-ZA" dirty="0" err="1">
                <a:solidFill>
                  <a:srgbClr val="C00000"/>
                </a:solidFill>
              </a:rPr>
              <a:t>interpretivism</a:t>
            </a:r>
            <a:r>
              <a:rPr lang="en-ZA" dirty="0">
                <a:solidFill>
                  <a:srgbClr val="C00000"/>
                </a:solidFill>
              </a:rPr>
              <a:t> </a:t>
            </a:r>
            <a:r>
              <a:rPr lang="en-ZA" dirty="0"/>
              <a:t>and </a:t>
            </a:r>
            <a:r>
              <a:rPr lang="en-ZA" dirty="0" smtClean="0">
                <a:solidFill>
                  <a:srgbClr val="C00000"/>
                </a:solidFill>
              </a:rPr>
              <a:t>positivism.</a:t>
            </a:r>
          </a:p>
          <a:p>
            <a:pPr algn="just">
              <a:lnSpc>
                <a:spcPct val="170000"/>
              </a:lnSpc>
              <a:spcBef>
                <a:spcPct val="0"/>
              </a:spcBef>
            </a:pPr>
            <a:r>
              <a:rPr lang="en-ZA" dirty="0">
                <a:solidFill>
                  <a:srgbClr val="C00000"/>
                </a:solidFill>
              </a:rPr>
              <a:t>Positivists</a:t>
            </a:r>
            <a:r>
              <a:rPr lang="en-ZA" dirty="0"/>
              <a:t> believe that the social world exists externally and is viewed objectively, research is value-free and a researcher is </a:t>
            </a:r>
            <a:r>
              <a:rPr lang="en-ZA" dirty="0">
                <a:solidFill>
                  <a:srgbClr val="C00000"/>
                </a:solidFill>
              </a:rPr>
              <a:t>independent</a:t>
            </a:r>
            <a:r>
              <a:rPr lang="en-ZA" dirty="0"/>
              <a:t>, taking on the role of an objective </a:t>
            </a:r>
            <a:r>
              <a:rPr lang="en-ZA" dirty="0" smtClean="0"/>
              <a:t>analyst.</a:t>
            </a:r>
          </a:p>
          <a:p>
            <a:pPr algn="just">
              <a:lnSpc>
                <a:spcPct val="170000"/>
              </a:lnSpc>
              <a:spcBef>
                <a:spcPct val="0"/>
              </a:spcBef>
            </a:pPr>
            <a:r>
              <a:rPr lang="en-ZA" dirty="0">
                <a:solidFill>
                  <a:srgbClr val="C00000"/>
                </a:solidFill>
              </a:rPr>
              <a:t>Positivist research </a:t>
            </a:r>
            <a:r>
              <a:rPr lang="en-ZA" dirty="0"/>
              <a:t>involves </a:t>
            </a:r>
            <a:r>
              <a:rPr lang="en-ZA" dirty="0">
                <a:solidFill>
                  <a:srgbClr val="C00000"/>
                </a:solidFill>
              </a:rPr>
              <a:t>formal propositions, quantifiable measures of variables, hypothesis testing and discovering causal relationships between variables </a:t>
            </a:r>
            <a:r>
              <a:rPr lang="en-ZA" dirty="0"/>
              <a:t>through empirical observation and value-free research </a:t>
            </a:r>
            <a:r>
              <a:rPr lang="en-ZA" dirty="0" smtClean="0"/>
              <a:t>.</a:t>
            </a:r>
            <a:endParaRPr lang="en-GB" sz="3800" dirty="0" smtClean="0">
              <a:solidFill>
                <a:srgbClr val="C00000"/>
              </a:solidFill>
            </a:endParaRPr>
          </a:p>
          <a:p>
            <a:pPr marL="0" indent="0" algn="just">
              <a:lnSpc>
                <a:spcPct val="170000"/>
              </a:lnSpc>
              <a:spcBef>
                <a:spcPct val="0"/>
              </a:spcBef>
              <a:buNone/>
            </a:pPr>
            <a:endParaRPr lang="en-GB" sz="3800" dirty="0" smtClean="0"/>
          </a:p>
          <a:p>
            <a:pPr algn="just">
              <a:lnSpc>
                <a:spcPct val="170000"/>
              </a:lnSpc>
              <a:spcBef>
                <a:spcPct val="0"/>
              </a:spcBef>
            </a:pPr>
            <a:endParaRPr lang="en-GB" sz="3800" dirty="0" smtClean="0"/>
          </a:p>
          <a:p>
            <a:pPr algn="just">
              <a:lnSpc>
                <a:spcPct val="170000"/>
              </a:lnSpc>
              <a:spcBef>
                <a:spcPct val="0"/>
              </a:spcBef>
            </a:pPr>
            <a:endParaRPr lang="en-GB" sz="3800" dirty="0">
              <a:solidFill>
                <a:srgbClr val="C00000"/>
              </a:solidFill>
            </a:endParaRPr>
          </a:p>
          <a:p>
            <a:pPr marL="0" indent="0">
              <a:spcBef>
                <a:spcPct val="0"/>
              </a:spcBef>
              <a:buNone/>
            </a:pPr>
            <a:endParaRPr lang="en-GB" sz="31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5858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11D57C25-6C91-48A9-A122-CBF189C2B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442" y="241505"/>
            <a:ext cx="10070433" cy="938366"/>
          </a:xfrm>
        </p:spPr>
        <p:txBody>
          <a:bodyPr/>
          <a:lstStyle/>
          <a:p>
            <a:pPr eaLnBrk="1" hangingPunct="1"/>
            <a:r>
              <a:rPr lang="en-ZA" altLang="en-US" sz="2800" b="1" dirty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1</a:t>
            </a:r>
            <a:r>
              <a:rPr lang="en-ZA" altLang="en-US" sz="2800" b="1" dirty="0" smtClean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.   Research Philosophy …</a:t>
            </a:r>
            <a:endParaRPr lang="en-ZA" altLang="en-US" sz="2800" b="1" dirty="0">
              <a:solidFill>
                <a:srgbClr val="0070C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147" name="Content Placeholder 2">
            <a:extLst>
              <a:ext uri="{FF2B5EF4-FFF2-40B4-BE49-F238E27FC236}">
                <a16:creationId xmlns:a16="http://schemas.microsoft.com/office/drawing/2014/main" id="{FA052D80-0460-4462-A998-D2FAD49FAD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442" y="1179871"/>
            <a:ext cx="10470483" cy="5120917"/>
          </a:xfrm>
        </p:spPr>
        <p:txBody>
          <a:bodyPr>
            <a:normAutofit fontScale="70000" lnSpcReduction="20000"/>
          </a:bodyPr>
          <a:lstStyle/>
          <a:p>
            <a:pPr algn="just">
              <a:lnSpc>
                <a:spcPct val="170000"/>
              </a:lnSpc>
              <a:spcBef>
                <a:spcPct val="0"/>
              </a:spcBef>
            </a:pPr>
            <a:r>
              <a:rPr lang="en-US" sz="3800" b="1" dirty="0" smtClean="0">
                <a:solidFill>
                  <a:srgbClr val="C00000"/>
                </a:solidFill>
              </a:rPr>
              <a:t>Interpretivists</a:t>
            </a:r>
            <a:r>
              <a:rPr lang="en-US" sz="3800" dirty="0" smtClean="0"/>
              <a:t> </a:t>
            </a:r>
            <a:r>
              <a:rPr lang="en-US" sz="3800" dirty="0"/>
              <a:t>believe that the world is socially constructed and </a:t>
            </a:r>
            <a:r>
              <a:rPr lang="en-US" sz="3800" dirty="0" smtClean="0">
                <a:solidFill>
                  <a:srgbClr val="C00000"/>
                </a:solidFill>
              </a:rPr>
              <a:t>subjective</a:t>
            </a:r>
            <a:endParaRPr lang="en-US" sz="3800" dirty="0" smtClean="0"/>
          </a:p>
          <a:p>
            <a:pPr algn="just">
              <a:lnSpc>
                <a:spcPct val="170000"/>
              </a:lnSpc>
              <a:spcBef>
                <a:spcPct val="0"/>
              </a:spcBef>
            </a:pPr>
            <a:r>
              <a:rPr lang="en-US" sz="3800" dirty="0" smtClean="0"/>
              <a:t>The </a:t>
            </a:r>
            <a:r>
              <a:rPr lang="en-US" sz="3800" dirty="0"/>
              <a:t>researcher is a part of what is observed and even actively collaborates, while research is driven by human interests and takes a broad view of a phenomenon to detect explanations beyond the current </a:t>
            </a:r>
            <a:r>
              <a:rPr lang="en-US" sz="3800" dirty="0" smtClean="0"/>
              <a:t>knowledge.</a:t>
            </a:r>
          </a:p>
          <a:p>
            <a:pPr algn="just">
              <a:lnSpc>
                <a:spcPct val="170000"/>
              </a:lnSpc>
              <a:spcBef>
                <a:spcPct val="0"/>
              </a:spcBef>
            </a:pPr>
            <a:r>
              <a:rPr lang="en-US" sz="3800" dirty="0" smtClean="0"/>
              <a:t>Interpretive </a:t>
            </a:r>
            <a:r>
              <a:rPr lang="en-US" sz="3800" dirty="0"/>
              <a:t>research does not predefine dependent and independent </a:t>
            </a:r>
            <a:r>
              <a:rPr lang="en-US" sz="3800" dirty="0" smtClean="0"/>
              <a:t>variables.</a:t>
            </a:r>
            <a:endParaRPr lang="en-GB" sz="3800" dirty="0" smtClean="0"/>
          </a:p>
          <a:p>
            <a:pPr algn="just">
              <a:lnSpc>
                <a:spcPct val="170000"/>
              </a:lnSpc>
              <a:spcBef>
                <a:spcPct val="0"/>
              </a:spcBef>
            </a:pPr>
            <a:endParaRPr lang="en-GB" sz="3800" dirty="0" smtClean="0"/>
          </a:p>
          <a:p>
            <a:pPr algn="just">
              <a:lnSpc>
                <a:spcPct val="170000"/>
              </a:lnSpc>
              <a:spcBef>
                <a:spcPct val="0"/>
              </a:spcBef>
            </a:pPr>
            <a:endParaRPr lang="en-GB" sz="3800" dirty="0">
              <a:solidFill>
                <a:srgbClr val="C00000"/>
              </a:solidFill>
            </a:endParaRPr>
          </a:p>
          <a:p>
            <a:pPr marL="0" indent="0">
              <a:spcBef>
                <a:spcPct val="0"/>
              </a:spcBef>
              <a:buNone/>
            </a:pPr>
            <a:endParaRPr lang="en-GB" sz="31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851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11D57C25-6C91-48A9-A122-CBF189C2B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442" y="241505"/>
            <a:ext cx="10070433" cy="938366"/>
          </a:xfrm>
        </p:spPr>
        <p:txBody>
          <a:bodyPr/>
          <a:lstStyle/>
          <a:p>
            <a:pPr eaLnBrk="1" hangingPunct="1"/>
            <a:r>
              <a:rPr lang="en-ZA" altLang="en-US" sz="2800" b="1" dirty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1</a:t>
            </a:r>
            <a:r>
              <a:rPr lang="en-ZA" altLang="en-US" sz="2800" b="1" dirty="0" smtClean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.   Research Philosophy …</a:t>
            </a:r>
            <a:endParaRPr lang="en-ZA" altLang="en-US" sz="2800" b="1" dirty="0">
              <a:solidFill>
                <a:srgbClr val="0070C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147" name="Content Placeholder 2">
            <a:extLst>
              <a:ext uri="{FF2B5EF4-FFF2-40B4-BE49-F238E27FC236}">
                <a16:creationId xmlns:a16="http://schemas.microsoft.com/office/drawing/2014/main" id="{FA052D80-0460-4462-A998-D2FAD49FAD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442" y="1179871"/>
            <a:ext cx="10470483" cy="5120917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70000"/>
              </a:lnSpc>
              <a:spcBef>
                <a:spcPct val="0"/>
              </a:spcBef>
            </a:pPr>
            <a:r>
              <a:rPr lang="en-ZA" b="1" dirty="0">
                <a:solidFill>
                  <a:srgbClr val="C00000"/>
                </a:solidFill>
              </a:rPr>
              <a:t>Human nature:</a:t>
            </a:r>
            <a:r>
              <a:rPr lang="en-ZA" dirty="0">
                <a:solidFill>
                  <a:srgbClr val="C00000"/>
                </a:solidFill>
              </a:rPr>
              <a:t> </a:t>
            </a:r>
            <a:r>
              <a:rPr lang="en-ZA" dirty="0"/>
              <a:t>These are research assumptions concerned with the relationship between human beings and their </a:t>
            </a:r>
            <a:r>
              <a:rPr lang="en-ZA" dirty="0" smtClean="0"/>
              <a:t>environment.</a:t>
            </a:r>
          </a:p>
          <a:p>
            <a:pPr algn="just">
              <a:lnSpc>
                <a:spcPct val="170000"/>
              </a:lnSpc>
              <a:spcBef>
                <a:spcPct val="0"/>
              </a:spcBef>
            </a:pPr>
            <a:r>
              <a:rPr lang="en-ZA" dirty="0"/>
              <a:t>The underlying </a:t>
            </a:r>
            <a:r>
              <a:rPr lang="en-ZA" dirty="0">
                <a:solidFill>
                  <a:srgbClr val="C00000"/>
                </a:solidFill>
              </a:rPr>
              <a:t>philosophical assumptions </a:t>
            </a:r>
            <a:r>
              <a:rPr lang="en-ZA" dirty="0"/>
              <a:t>that guide the research are </a:t>
            </a:r>
            <a:r>
              <a:rPr lang="en-ZA" dirty="0">
                <a:solidFill>
                  <a:srgbClr val="C00000"/>
                </a:solidFill>
              </a:rPr>
              <a:t>determinism and </a:t>
            </a:r>
            <a:r>
              <a:rPr lang="en-ZA" dirty="0" smtClean="0">
                <a:solidFill>
                  <a:srgbClr val="C00000"/>
                </a:solidFill>
              </a:rPr>
              <a:t>voluntarism</a:t>
            </a:r>
            <a:r>
              <a:rPr lang="en-ZA" dirty="0" smtClean="0"/>
              <a:t>.</a:t>
            </a:r>
          </a:p>
          <a:p>
            <a:pPr algn="just">
              <a:lnSpc>
                <a:spcPct val="170000"/>
              </a:lnSpc>
              <a:spcBef>
                <a:spcPct val="0"/>
              </a:spcBef>
            </a:pPr>
            <a:r>
              <a:rPr lang="en-ZA" dirty="0">
                <a:solidFill>
                  <a:srgbClr val="C00000"/>
                </a:solidFill>
              </a:rPr>
              <a:t>Determinists</a:t>
            </a:r>
            <a:r>
              <a:rPr lang="en-ZA" dirty="0"/>
              <a:t> believe that </a:t>
            </a:r>
            <a:r>
              <a:rPr lang="en-ZA" dirty="0">
                <a:solidFill>
                  <a:srgbClr val="C00000"/>
                </a:solidFill>
              </a:rPr>
              <a:t>human actions </a:t>
            </a:r>
            <a:r>
              <a:rPr lang="en-ZA" dirty="0"/>
              <a:t>are largely caused by external forces, pressures and structures that operate on individual, group, organisational or societal produced </a:t>
            </a:r>
            <a:r>
              <a:rPr lang="en-ZA" dirty="0" smtClean="0"/>
              <a:t>outcomes. </a:t>
            </a:r>
            <a:endParaRPr lang="en-GB" sz="3800" dirty="0" smtClean="0"/>
          </a:p>
          <a:p>
            <a:pPr algn="just">
              <a:lnSpc>
                <a:spcPct val="170000"/>
              </a:lnSpc>
              <a:spcBef>
                <a:spcPct val="0"/>
              </a:spcBef>
            </a:pPr>
            <a:endParaRPr lang="en-GB" sz="3800" dirty="0">
              <a:solidFill>
                <a:srgbClr val="C00000"/>
              </a:solidFill>
            </a:endParaRPr>
          </a:p>
          <a:p>
            <a:pPr marL="0" indent="0">
              <a:spcBef>
                <a:spcPct val="0"/>
              </a:spcBef>
              <a:buNone/>
            </a:pPr>
            <a:endParaRPr lang="en-GB" sz="31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8517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11D57C25-6C91-48A9-A122-CBF189C2B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442" y="241505"/>
            <a:ext cx="10070433" cy="938366"/>
          </a:xfrm>
        </p:spPr>
        <p:txBody>
          <a:bodyPr/>
          <a:lstStyle/>
          <a:p>
            <a:pPr eaLnBrk="1" hangingPunct="1"/>
            <a:r>
              <a:rPr lang="en-ZA" altLang="en-US" sz="2800" b="1" dirty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1</a:t>
            </a:r>
            <a:r>
              <a:rPr lang="en-ZA" altLang="en-US" sz="2800" b="1" dirty="0" smtClean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.   Research Philosophy …</a:t>
            </a:r>
            <a:endParaRPr lang="en-ZA" altLang="en-US" sz="2800" b="1" dirty="0">
              <a:solidFill>
                <a:srgbClr val="0070C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147" name="Content Placeholder 2">
            <a:extLst>
              <a:ext uri="{FF2B5EF4-FFF2-40B4-BE49-F238E27FC236}">
                <a16:creationId xmlns:a16="http://schemas.microsoft.com/office/drawing/2014/main" id="{FA052D80-0460-4462-A998-D2FAD49FAD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442" y="1179871"/>
            <a:ext cx="10470483" cy="5120917"/>
          </a:xfrm>
        </p:spPr>
        <p:txBody>
          <a:bodyPr>
            <a:normAutofit/>
          </a:bodyPr>
          <a:lstStyle/>
          <a:p>
            <a:pPr algn="just">
              <a:lnSpc>
                <a:spcPct val="170000"/>
              </a:lnSpc>
              <a:spcBef>
                <a:spcPct val="0"/>
              </a:spcBef>
            </a:pPr>
            <a:r>
              <a:rPr lang="en-ZA" dirty="0" smtClean="0"/>
              <a:t>Voluntarism </a:t>
            </a:r>
            <a:r>
              <a:rPr lang="en-ZA" dirty="0"/>
              <a:t>is a subjective approach which views man to be completely </a:t>
            </a:r>
            <a:r>
              <a:rPr lang="en-ZA" dirty="0" smtClean="0">
                <a:solidFill>
                  <a:srgbClr val="C00000"/>
                </a:solidFill>
              </a:rPr>
              <a:t>autonomous. </a:t>
            </a:r>
            <a:endParaRPr lang="en-GB" sz="3800" dirty="0" smtClean="0"/>
          </a:p>
          <a:p>
            <a:pPr algn="just">
              <a:lnSpc>
                <a:spcPct val="170000"/>
              </a:lnSpc>
              <a:spcBef>
                <a:spcPct val="0"/>
              </a:spcBef>
            </a:pPr>
            <a:endParaRPr lang="en-GB" sz="3800" dirty="0">
              <a:solidFill>
                <a:srgbClr val="C00000"/>
              </a:solidFill>
            </a:endParaRPr>
          </a:p>
          <a:p>
            <a:pPr marL="0" indent="0">
              <a:spcBef>
                <a:spcPct val="0"/>
              </a:spcBef>
              <a:buNone/>
            </a:pPr>
            <a:endParaRPr lang="en-GB" sz="31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6043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11D57C25-6C91-48A9-A122-CBF189C2B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442" y="241505"/>
            <a:ext cx="10070433" cy="938366"/>
          </a:xfrm>
        </p:spPr>
        <p:txBody>
          <a:bodyPr/>
          <a:lstStyle/>
          <a:p>
            <a:pPr eaLnBrk="1" hangingPunct="1"/>
            <a:r>
              <a:rPr lang="en-ZA" altLang="en-US" sz="2800" b="1" dirty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1</a:t>
            </a:r>
            <a:r>
              <a:rPr lang="en-ZA" altLang="en-US" sz="2800" b="1" dirty="0" smtClean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.   Research Philosophy …</a:t>
            </a:r>
            <a:endParaRPr lang="en-ZA" altLang="en-US" sz="2800" b="1" dirty="0">
              <a:solidFill>
                <a:srgbClr val="0070C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147" name="Content Placeholder 2">
            <a:extLst>
              <a:ext uri="{FF2B5EF4-FFF2-40B4-BE49-F238E27FC236}">
                <a16:creationId xmlns:a16="http://schemas.microsoft.com/office/drawing/2014/main" id="{FA052D80-0460-4462-A998-D2FAD49FAD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442" y="1179871"/>
            <a:ext cx="10470483" cy="5120917"/>
          </a:xfrm>
        </p:spPr>
        <p:txBody>
          <a:bodyPr>
            <a:normAutofit lnSpcReduction="10000"/>
          </a:bodyPr>
          <a:lstStyle/>
          <a:p>
            <a:pPr marL="0" indent="0" algn="just">
              <a:lnSpc>
                <a:spcPct val="100000"/>
              </a:lnSpc>
              <a:spcBef>
                <a:spcPct val="0"/>
              </a:spcBef>
              <a:buNone/>
            </a:pPr>
            <a:r>
              <a:rPr lang="en-US" b="1" dirty="0" smtClean="0"/>
              <a:t>Which research philosophies are used in Information Systems Research?</a:t>
            </a:r>
          </a:p>
          <a:p>
            <a:pPr algn="just">
              <a:lnSpc>
                <a:spcPct val="170000"/>
              </a:lnSpc>
              <a:spcBef>
                <a:spcPct val="0"/>
              </a:spcBef>
            </a:pPr>
            <a:r>
              <a:rPr lang="en-ZA" dirty="0"/>
              <a:t>In recent years, the philosophical assumptions applied in IS research </a:t>
            </a:r>
            <a:r>
              <a:rPr lang="en-ZA" dirty="0">
                <a:solidFill>
                  <a:srgbClr val="C00000"/>
                </a:solidFill>
              </a:rPr>
              <a:t>are positivism, </a:t>
            </a:r>
            <a:r>
              <a:rPr lang="en-ZA" dirty="0" err="1">
                <a:solidFill>
                  <a:srgbClr val="C00000"/>
                </a:solidFill>
              </a:rPr>
              <a:t>interpretivism</a:t>
            </a:r>
            <a:r>
              <a:rPr lang="en-ZA" dirty="0">
                <a:solidFill>
                  <a:srgbClr val="C00000"/>
                </a:solidFill>
              </a:rPr>
              <a:t> and critical </a:t>
            </a:r>
            <a:r>
              <a:rPr lang="en-ZA" dirty="0" smtClean="0">
                <a:solidFill>
                  <a:srgbClr val="C00000"/>
                </a:solidFill>
              </a:rPr>
              <a:t>realism.</a:t>
            </a:r>
          </a:p>
          <a:p>
            <a:pPr algn="just">
              <a:lnSpc>
                <a:spcPct val="170000"/>
              </a:lnSpc>
              <a:spcBef>
                <a:spcPct val="0"/>
              </a:spcBef>
            </a:pPr>
            <a:r>
              <a:rPr lang="en-ZA" dirty="0"/>
              <a:t>Most of the positivist research uses a </a:t>
            </a:r>
            <a:r>
              <a:rPr lang="en-ZA" dirty="0">
                <a:solidFill>
                  <a:srgbClr val="C00000"/>
                </a:solidFill>
              </a:rPr>
              <a:t>quantitative research </a:t>
            </a:r>
            <a:r>
              <a:rPr lang="en-ZA" dirty="0" smtClean="0">
                <a:solidFill>
                  <a:srgbClr val="C00000"/>
                </a:solidFill>
              </a:rPr>
              <a:t>approach.</a:t>
            </a:r>
          </a:p>
          <a:p>
            <a:pPr algn="just">
              <a:lnSpc>
                <a:spcPct val="170000"/>
              </a:lnSpc>
              <a:spcBef>
                <a:spcPct val="0"/>
              </a:spcBef>
            </a:pPr>
            <a:r>
              <a:rPr lang="en-ZA" dirty="0"/>
              <a:t>Most of the </a:t>
            </a:r>
            <a:r>
              <a:rPr lang="en-ZA" dirty="0" err="1"/>
              <a:t>interpretivist</a:t>
            </a:r>
            <a:r>
              <a:rPr lang="en-ZA" dirty="0"/>
              <a:t> research uses a </a:t>
            </a:r>
            <a:r>
              <a:rPr lang="en-ZA" dirty="0">
                <a:solidFill>
                  <a:srgbClr val="C00000"/>
                </a:solidFill>
              </a:rPr>
              <a:t>qualitative research </a:t>
            </a:r>
            <a:r>
              <a:rPr lang="en-ZA" dirty="0" smtClean="0">
                <a:solidFill>
                  <a:srgbClr val="C00000"/>
                </a:solidFill>
              </a:rPr>
              <a:t>approach.</a:t>
            </a:r>
          </a:p>
          <a:p>
            <a:pPr algn="just">
              <a:lnSpc>
                <a:spcPct val="170000"/>
              </a:lnSpc>
              <a:spcBef>
                <a:spcPct val="0"/>
              </a:spcBef>
            </a:pPr>
            <a:r>
              <a:rPr lang="en-ZA" dirty="0"/>
              <a:t>Critical realist research also uses a </a:t>
            </a:r>
            <a:r>
              <a:rPr lang="en-ZA" dirty="0">
                <a:solidFill>
                  <a:srgbClr val="C00000"/>
                </a:solidFill>
              </a:rPr>
              <a:t>qualitative research </a:t>
            </a:r>
            <a:r>
              <a:rPr lang="en-ZA" dirty="0" smtClean="0">
                <a:solidFill>
                  <a:srgbClr val="C00000"/>
                </a:solidFill>
              </a:rPr>
              <a:t>approach</a:t>
            </a:r>
            <a:r>
              <a:rPr lang="en-ZA" dirty="0" smtClean="0"/>
              <a:t>.</a:t>
            </a:r>
            <a:endParaRPr lang="en-ZA" dirty="0" smtClean="0">
              <a:solidFill>
                <a:srgbClr val="C00000"/>
              </a:solidFill>
            </a:endParaRPr>
          </a:p>
          <a:p>
            <a:pPr marL="0" indent="0" algn="just">
              <a:lnSpc>
                <a:spcPct val="170000"/>
              </a:lnSpc>
              <a:spcBef>
                <a:spcPct val="0"/>
              </a:spcBef>
              <a:buNone/>
            </a:pPr>
            <a:endParaRPr lang="en-GB" sz="3800" dirty="0" smtClean="0"/>
          </a:p>
          <a:p>
            <a:pPr algn="just">
              <a:lnSpc>
                <a:spcPct val="170000"/>
              </a:lnSpc>
              <a:spcBef>
                <a:spcPct val="0"/>
              </a:spcBef>
            </a:pPr>
            <a:endParaRPr lang="en-GB" sz="3800" dirty="0">
              <a:solidFill>
                <a:srgbClr val="C00000"/>
              </a:solidFill>
            </a:endParaRPr>
          </a:p>
          <a:p>
            <a:pPr marL="0" indent="0">
              <a:spcBef>
                <a:spcPct val="0"/>
              </a:spcBef>
              <a:buNone/>
            </a:pPr>
            <a:endParaRPr lang="en-GB" sz="31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840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11D57C25-6C91-48A9-A122-CBF189C2B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442" y="241505"/>
            <a:ext cx="10070433" cy="938366"/>
          </a:xfrm>
        </p:spPr>
        <p:txBody>
          <a:bodyPr/>
          <a:lstStyle/>
          <a:p>
            <a:pPr eaLnBrk="1" hangingPunct="1"/>
            <a:r>
              <a:rPr lang="en-ZA" altLang="en-US" sz="2800" b="1" dirty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1</a:t>
            </a:r>
            <a:r>
              <a:rPr lang="en-ZA" altLang="en-US" sz="2800" b="1" dirty="0" smtClean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.   Research Philosophy …</a:t>
            </a:r>
            <a:endParaRPr lang="en-ZA" altLang="en-US" sz="2800" b="1" dirty="0">
              <a:solidFill>
                <a:srgbClr val="0070C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147" name="Content Placeholder 2">
            <a:extLst>
              <a:ext uri="{FF2B5EF4-FFF2-40B4-BE49-F238E27FC236}">
                <a16:creationId xmlns:a16="http://schemas.microsoft.com/office/drawing/2014/main" id="{FA052D80-0460-4462-A998-D2FAD49FAD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442" y="1179871"/>
            <a:ext cx="10470483" cy="5120917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00000"/>
              </a:lnSpc>
              <a:spcBef>
                <a:spcPct val="0"/>
              </a:spcBef>
              <a:buNone/>
            </a:pPr>
            <a:r>
              <a:rPr lang="en-ZA" dirty="0" smtClean="0"/>
              <a:t>Philosophical </a:t>
            </a:r>
            <a:r>
              <a:rPr lang="en-ZA" dirty="0"/>
              <a:t>assumptions applied in </a:t>
            </a:r>
            <a:r>
              <a:rPr lang="en-ZA" dirty="0" smtClean="0"/>
              <a:t>Information Systems research:</a:t>
            </a:r>
          </a:p>
          <a:p>
            <a:pPr marL="0" indent="0" algn="just">
              <a:lnSpc>
                <a:spcPct val="100000"/>
              </a:lnSpc>
              <a:spcBef>
                <a:spcPct val="0"/>
              </a:spcBef>
              <a:buNone/>
            </a:pPr>
            <a:endParaRPr lang="en-GB" sz="3800" dirty="0" smtClean="0"/>
          </a:p>
          <a:p>
            <a:pPr algn="just">
              <a:lnSpc>
                <a:spcPct val="170000"/>
              </a:lnSpc>
              <a:spcBef>
                <a:spcPct val="0"/>
              </a:spcBef>
            </a:pPr>
            <a:endParaRPr lang="en-GB" sz="3800" dirty="0">
              <a:solidFill>
                <a:srgbClr val="C00000"/>
              </a:solidFill>
            </a:endParaRPr>
          </a:p>
          <a:p>
            <a:pPr marL="0" indent="0">
              <a:spcBef>
                <a:spcPct val="0"/>
              </a:spcBef>
              <a:buNone/>
            </a:pPr>
            <a:endParaRPr lang="en-GB" sz="3100" dirty="0">
              <a:solidFill>
                <a:srgbClr val="C0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1438" y="1938337"/>
            <a:ext cx="8223150" cy="4362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976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11D57C25-6C91-48A9-A122-CBF189C2B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442" y="241505"/>
            <a:ext cx="10070433" cy="938366"/>
          </a:xfrm>
        </p:spPr>
        <p:txBody>
          <a:bodyPr/>
          <a:lstStyle/>
          <a:p>
            <a:pPr eaLnBrk="1" hangingPunct="1"/>
            <a:r>
              <a:rPr lang="en-ZA" altLang="en-US" sz="2800" b="1" dirty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1</a:t>
            </a:r>
            <a:r>
              <a:rPr lang="en-ZA" altLang="en-US" sz="2800" b="1" dirty="0" smtClean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.   Research Philosophy …</a:t>
            </a:r>
            <a:endParaRPr lang="en-ZA" altLang="en-US" sz="2800" b="1" dirty="0">
              <a:solidFill>
                <a:srgbClr val="0070C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147" name="Content Placeholder 2">
            <a:extLst>
              <a:ext uri="{FF2B5EF4-FFF2-40B4-BE49-F238E27FC236}">
                <a16:creationId xmlns:a16="http://schemas.microsoft.com/office/drawing/2014/main" id="{FA052D80-0460-4462-A998-D2FAD49FAD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442" y="1179871"/>
            <a:ext cx="10470483" cy="5120917"/>
          </a:xfrm>
        </p:spPr>
        <p:txBody>
          <a:bodyPr>
            <a:normAutofit lnSpcReduction="10000"/>
          </a:bodyPr>
          <a:lstStyle/>
          <a:p>
            <a:pPr marL="0" indent="0" algn="just">
              <a:lnSpc>
                <a:spcPct val="170000"/>
              </a:lnSpc>
              <a:spcBef>
                <a:spcPct val="0"/>
              </a:spcBef>
              <a:buNone/>
            </a:pPr>
            <a:r>
              <a:rPr lang="en-US" b="1" dirty="0" smtClean="0">
                <a:solidFill>
                  <a:srgbClr val="C00000"/>
                </a:solidFill>
              </a:rPr>
              <a:t>Important References</a:t>
            </a:r>
          </a:p>
          <a:p>
            <a:pPr algn="just">
              <a:lnSpc>
                <a:spcPct val="170000"/>
              </a:lnSpc>
              <a:spcBef>
                <a:spcPct val="0"/>
              </a:spcBef>
            </a:pPr>
            <a:r>
              <a:rPr lang="en-US" dirty="0" smtClean="0"/>
              <a:t>Guru in Information Systems Research Philosophies </a:t>
            </a:r>
          </a:p>
          <a:p>
            <a:pPr marL="0" indent="0" algn="just">
              <a:lnSpc>
                <a:spcPct val="170000"/>
              </a:lnSpc>
              <a:spcBef>
                <a:spcPct val="0"/>
              </a:spcBef>
              <a:buNone/>
            </a:pPr>
            <a:r>
              <a:rPr lang="en-US" dirty="0" smtClean="0"/>
              <a:t>                       Professor Michael D. Myers, University of Auckland, </a:t>
            </a:r>
          </a:p>
          <a:p>
            <a:pPr marL="0" indent="0" algn="just">
              <a:lnSpc>
                <a:spcPct val="170000"/>
              </a:lnSpc>
              <a:spcBef>
                <a:spcPct val="0"/>
              </a:spcBef>
              <a:buNone/>
            </a:pPr>
            <a:r>
              <a:rPr lang="en-US" dirty="0"/>
              <a:t> </a:t>
            </a:r>
            <a:r>
              <a:rPr lang="en-US" dirty="0" smtClean="0"/>
              <a:t>                       New Zealand</a:t>
            </a:r>
          </a:p>
          <a:p>
            <a:pPr marL="0" indent="0" algn="just">
              <a:lnSpc>
                <a:spcPct val="170000"/>
              </a:lnSpc>
              <a:spcBef>
                <a:spcPct val="0"/>
              </a:spcBef>
              <a:buNone/>
            </a:pPr>
            <a:endParaRPr lang="en-US" dirty="0" smtClean="0"/>
          </a:p>
          <a:p>
            <a:pPr marL="0" indent="0" algn="just">
              <a:lnSpc>
                <a:spcPct val="170000"/>
              </a:lnSpc>
              <a:spcBef>
                <a:spcPct val="0"/>
              </a:spcBef>
              <a:buNone/>
            </a:pP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scholar.google.com/citations?user=b-UjznkAAAAJ&amp;hl=en</a:t>
            </a:r>
            <a:endParaRPr lang="en-US" dirty="0" smtClean="0"/>
          </a:p>
          <a:p>
            <a:pPr marL="0" indent="0" algn="just">
              <a:lnSpc>
                <a:spcPct val="170000"/>
              </a:lnSpc>
              <a:spcBef>
                <a:spcPct val="0"/>
              </a:spcBef>
              <a:buNone/>
            </a:pP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profiles.auckland.ac.nz/m-myers</a:t>
            </a:r>
            <a:endParaRPr lang="en-US" dirty="0" smtClean="0"/>
          </a:p>
          <a:p>
            <a:pPr marL="0" indent="0" algn="just">
              <a:lnSpc>
                <a:spcPct val="170000"/>
              </a:lnSpc>
              <a:spcBef>
                <a:spcPct val="0"/>
              </a:spcBef>
              <a:buNone/>
            </a:pPr>
            <a:endParaRPr lang="en-US" dirty="0" smtClean="0"/>
          </a:p>
          <a:p>
            <a:pPr marL="0" indent="0" algn="just">
              <a:lnSpc>
                <a:spcPct val="170000"/>
              </a:lnSpc>
              <a:spcBef>
                <a:spcPct val="0"/>
              </a:spcBef>
              <a:buNone/>
            </a:pPr>
            <a:endParaRPr lang="en-US" dirty="0" smtClean="0"/>
          </a:p>
          <a:p>
            <a:pPr algn="just">
              <a:lnSpc>
                <a:spcPct val="170000"/>
              </a:lnSpc>
              <a:spcBef>
                <a:spcPct val="0"/>
              </a:spcBef>
            </a:pPr>
            <a:endParaRPr lang="en-GB" sz="3800" dirty="0" smtClean="0"/>
          </a:p>
          <a:p>
            <a:pPr algn="just">
              <a:lnSpc>
                <a:spcPct val="170000"/>
              </a:lnSpc>
              <a:spcBef>
                <a:spcPct val="0"/>
              </a:spcBef>
            </a:pPr>
            <a:endParaRPr lang="en-GB" sz="3800" dirty="0">
              <a:solidFill>
                <a:srgbClr val="C00000"/>
              </a:solidFill>
            </a:endParaRPr>
          </a:p>
          <a:p>
            <a:pPr marL="0" indent="0">
              <a:spcBef>
                <a:spcPct val="0"/>
              </a:spcBef>
              <a:buNone/>
            </a:pPr>
            <a:endParaRPr lang="en-GB" sz="3100" dirty="0">
              <a:solidFill>
                <a:srgbClr val="C0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8067" y="2811642"/>
            <a:ext cx="1362075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117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11D57C25-6C91-48A9-A122-CBF189C2B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442" y="241505"/>
            <a:ext cx="10070433" cy="938366"/>
          </a:xfrm>
        </p:spPr>
        <p:txBody>
          <a:bodyPr/>
          <a:lstStyle/>
          <a:p>
            <a:pPr eaLnBrk="1" hangingPunct="1"/>
            <a:r>
              <a:rPr lang="en-ZA" altLang="en-US" sz="2800" b="1" dirty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2</a:t>
            </a:r>
            <a:r>
              <a:rPr lang="en-ZA" altLang="en-US" sz="2800" b="1" dirty="0" smtClean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.   Research Strategies</a:t>
            </a:r>
            <a:endParaRPr lang="en-ZA" altLang="en-US" sz="2800" b="1" dirty="0">
              <a:solidFill>
                <a:srgbClr val="0070C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147" name="Content Placeholder 2">
            <a:extLst>
              <a:ext uri="{FF2B5EF4-FFF2-40B4-BE49-F238E27FC236}">
                <a16:creationId xmlns:a16="http://schemas.microsoft.com/office/drawing/2014/main" id="{FA052D80-0460-4462-A998-D2FAD49FAD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442" y="1179871"/>
            <a:ext cx="10470483" cy="5120917"/>
          </a:xfrm>
        </p:spPr>
        <p:txBody>
          <a:bodyPr>
            <a:normAutofit fontScale="77500" lnSpcReduction="200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b="1" dirty="0"/>
              <a:t>Research Strategies: </a:t>
            </a:r>
            <a:r>
              <a:rPr lang="en-US" dirty="0"/>
              <a:t>The researcher cannot conduct research without establishing  a research strategy.  These strategies are: 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Experiment, </a:t>
            </a:r>
            <a:endParaRPr lang="en-US" dirty="0" smtClean="0"/>
          </a:p>
          <a:p>
            <a:pPr algn="just">
              <a:lnSpc>
                <a:spcPct val="150000"/>
              </a:lnSpc>
            </a:pPr>
            <a:r>
              <a:rPr lang="en-US" dirty="0" smtClean="0"/>
              <a:t>Survey,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Case </a:t>
            </a:r>
            <a:r>
              <a:rPr lang="en-US" dirty="0"/>
              <a:t>Study, </a:t>
            </a:r>
            <a:endParaRPr lang="en-US" dirty="0" smtClean="0"/>
          </a:p>
          <a:p>
            <a:pPr algn="just">
              <a:lnSpc>
                <a:spcPct val="150000"/>
              </a:lnSpc>
            </a:pPr>
            <a:r>
              <a:rPr lang="en-US" dirty="0" smtClean="0"/>
              <a:t>Ground </a:t>
            </a:r>
            <a:r>
              <a:rPr lang="en-US" dirty="0"/>
              <a:t>theory, </a:t>
            </a:r>
            <a:endParaRPr lang="en-US" dirty="0" smtClean="0"/>
          </a:p>
          <a:p>
            <a:pPr algn="just">
              <a:lnSpc>
                <a:spcPct val="150000"/>
              </a:lnSpc>
            </a:pPr>
            <a:r>
              <a:rPr lang="en-US" dirty="0" smtClean="0"/>
              <a:t>Action </a:t>
            </a:r>
            <a:r>
              <a:rPr lang="en-US" dirty="0"/>
              <a:t>Research</a:t>
            </a:r>
            <a:r>
              <a:rPr lang="en-US" dirty="0" smtClean="0"/>
              <a:t>,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 </a:t>
            </a:r>
            <a:r>
              <a:rPr lang="en-US" dirty="0"/>
              <a:t>Ethnography, </a:t>
            </a:r>
            <a:endParaRPr lang="en-US" dirty="0" smtClean="0"/>
          </a:p>
          <a:p>
            <a:pPr algn="just">
              <a:lnSpc>
                <a:spcPct val="150000"/>
              </a:lnSpc>
            </a:pPr>
            <a:r>
              <a:rPr lang="en-US" dirty="0" smtClean="0"/>
              <a:t>Archival </a:t>
            </a:r>
            <a:r>
              <a:rPr lang="en-US" dirty="0"/>
              <a:t>Research</a:t>
            </a:r>
          </a:p>
          <a:p>
            <a:pPr algn="just">
              <a:lnSpc>
                <a:spcPct val="170000"/>
              </a:lnSpc>
              <a:spcBef>
                <a:spcPct val="0"/>
              </a:spcBef>
            </a:pPr>
            <a:endParaRPr lang="en-GB" sz="3800" dirty="0">
              <a:solidFill>
                <a:srgbClr val="C00000"/>
              </a:solidFill>
            </a:endParaRPr>
          </a:p>
          <a:p>
            <a:pPr marL="0" indent="0">
              <a:spcBef>
                <a:spcPct val="0"/>
              </a:spcBef>
              <a:buNone/>
            </a:pPr>
            <a:endParaRPr lang="en-GB" sz="31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1478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AD8BCE0B-E381-40E0-8E2D-A4A2788BD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4678" y="339321"/>
            <a:ext cx="5262563" cy="1133677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ZA" altLang="en-US" sz="2800" b="1" dirty="0" smtClean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Read This Slowly by </a:t>
            </a:r>
            <a:r>
              <a:rPr lang="en-ZA" altLang="en-US" sz="2800" b="1" dirty="0" err="1" smtClean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Jakewoodard</a:t>
            </a:r>
            <a:endParaRPr lang="en-ZA" altLang="en-US" sz="2800" b="1" dirty="0">
              <a:solidFill>
                <a:srgbClr val="0070C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099" name="Content Placeholder 2">
            <a:extLst>
              <a:ext uri="{FF2B5EF4-FFF2-40B4-BE49-F238E27FC236}">
                <a16:creationId xmlns:a16="http://schemas.microsoft.com/office/drawing/2014/main" id="{5A6AD0CB-8892-4036-AD74-D4FCEAA476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161" y="1472997"/>
            <a:ext cx="11206164" cy="5242127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lnSpc>
                <a:spcPct val="110000"/>
              </a:lnSpc>
              <a:buNone/>
            </a:pPr>
            <a:r>
              <a:rPr lang="en-GB" altLang="en-US" dirty="0" smtClean="0"/>
              <a:t>“The </a:t>
            </a:r>
            <a:r>
              <a:rPr lang="en-GB" altLang="en-US" b="1" dirty="0" smtClean="0">
                <a:solidFill>
                  <a:srgbClr val="C00000"/>
                </a:solidFill>
              </a:rPr>
              <a:t>Universe responds to your frequency. </a:t>
            </a:r>
            <a:r>
              <a:rPr lang="en-GB" altLang="en-US" dirty="0" smtClean="0"/>
              <a:t>It does not recognize your personal desires, wants or needs. It only understands the frequency in which you are vibrating at. </a:t>
            </a:r>
          </a:p>
          <a:p>
            <a:pPr marL="0" indent="0" algn="just">
              <a:lnSpc>
                <a:spcPct val="110000"/>
              </a:lnSpc>
              <a:buNone/>
            </a:pPr>
            <a:r>
              <a:rPr lang="en-GB" altLang="en-US" i="1" dirty="0" smtClean="0"/>
              <a:t>For example, </a:t>
            </a:r>
          </a:p>
          <a:p>
            <a:pPr algn="just"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en-GB" altLang="en-US" dirty="0" smtClean="0"/>
              <a:t>If you are vibrating in the frequency of </a:t>
            </a:r>
            <a:r>
              <a:rPr lang="en-GB" altLang="en-US" b="1" dirty="0" smtClean="0">
                <a:solidFill>
                  <a:srgbClr val="C00000"/>
                </a:solidFill>
              </a:rPr>
              <a:t>fear, guilt or shame</a:t>
            </a:r>
            <a:r>
              <a:rPr lang="en-GB" altLang="en-US" dirty="0" smtClean="0"/>
              <a:t>, you are going to attract things of similar vibration to support that frequency. </a:t>
            </a:r>
          </a:p>
          <a:p>
            <a:pPr algn="just"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en-GB" altLang="en-US" dirty="0" smtClean="0"/>
              <a:t>If you are vibrating in the frequency of </a:t>
            </a:r>
            <a:r>
              <a:rPr lang="en-GB" altLang="en-US" b="1" dirty="0" smtClean="0">
                <a:solidFill>
                  <a:srgbClr val="C00000"/>
                </a:solidFill>
              </a:rPr>
              <a:t>love, joy and abundance, </a:t>
            </a:r>
            <a:r>
              <a:rPr lang="en-GB" altLang="en-US" dirty="0" smtClean="0"/>
              <a:t>you are going to attract things to support that frequency.</a:t>
            </a:r>
            <a:endParaRPr lang="en-GB" altLang="en-US" dirty="0"/>
          </a:p>
          <a:p>
            <a:pPr marL="0" indent="0" algn="just">
              <a:lnSpc>
                <a:spcPct val="110000"/>
              </a:lnSpc>
              <a:buNone/>
            </a:pPr>
            <a:r>
              <a:rPr lang="en-GB" altLang="en-US" dirty="0" smtClean="0"/>
              <a:t>It is like tuning into a radio station. You have to be tuned into the radio station you want to listen to just like </a:t>
            </a:r>
            <a:r>
              <a:rPr lang="en-GB" altLang="en-US" b="1" dirty="0" smtClean="0">
                <a:solidFill>
                  <a:srgbClr val="C00000"/>
                </a:solidFill>
              </a:rPr>
              <a:t>you have to be tuned into energy you want to manifest in your </a:t>
            </a:r>
            <a:r>
              <a:rPr lang="en-GB" altLang="en-US" b="1" smtClean="0">
                <a:solidFill>
                  <a:srgbClr val="C00000"/>
                </a:solidFill>
              </a:rPr>
              <a:t>life”.</a:t>
            </a:r>
            <a:endParaRPr lang="en-GB" altLang="en-US" b="1" dirty="0" smtClean="0"/>
          </a:p>
          <a:p>
            <a:pPr marL="0" indent="0">
              <a:buNone/>
            </a:pPr>
            <a:endParaRPr lang="en-GB" altLang="en-US" dirty="0">
              <a:solidFill>
                <a:srgbClr val="C00000"/>
              </a:solidFill>
            </a:endParaRPr>
          </a:p>
          <a:p>
            <a:endParaRPr lang="en-ZA" altLang="en-US" sz="1800" dirty="0"/>
          </a:p>
          <a:p>
            <a:endParaRPr lang="en-ZA" altLang="en-US" sz="1800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en-ZA" altLang="en-US" sz="1800" dirty="0"/>
          </a:p>
          <a:p>
            <a:pPr eaLnBrk="1" hangingPunct="1"/>
            <a:endParaRPr lang="en-ZA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11D57C25-6C91-48A9-A122-CBF189C2B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442" y="241505"/>
            <a:ext cx="10070433" cy="938366"/>
          </a:xfrm>
        </p:spPr>
        <p:txBody>
          <a:bodyPr/>
          <a:lstStyle/>
          <a:p>
            <a:pPr eaLnBrk="1" hangingPunct="1"/>
            <a:r>
              <a:rPr lang="en-ZA" altLang="en-US" sz="2800" b="1" dirty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3</a:t>
            </a:r>
            <a:r>
              <a:rPr lang="en-ZA" altLang="en-US" sz="2800" b="1" dirty="0" smtClean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.   Research Methods</a:t>
            </a:r>
            <a:endParaRPr lang="en-ZA" altLang="en-US" sz="2800" b="1" dirty="0">
              <a:solidFill>
                <a:srgbClr val="0070C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147" name="Content Placeholder 2">
            <a:extLst>
              <a:ext uri="{FF2B5EF4-FFF2-40B4-BE49-F238E27FC236}">
                <a16:creationId xmlns:a16="http://schemas.microsoft.com/office/drawing/2014/main" id="{FA052D80-0460-4462-A998-D2FAD49FAD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442" y="1179871"/>
            <a:ext cx="10470483" cy="5120917"/>
          </a:xfrm>
        </p:spPr>
        <p:txBody>
          <a:bodyPr>
            <a:normAutofit fontScale="77500" lnSpcReduction="200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b="1" dirty="0"/>
              <a:t>Concept: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There are three types of research methods: </a:t>
            </a:r>
            <a:r>
              <a:rPr lang="en-US" b="1" dirty="0"/>
              <a:t>quantitative, qualitative and mixed methods</a:t>
            </a:r>
            <a:r>
              <a:rPr lang="en-US" dirty="0"/>
              <a:t>. Select research method and provide justification of choosing it.</a:t>
            </a:r>
          </a:p>
          <a:p>
            <a:pPr algn="just">
              <a:lnSpc>
                <a:spcPct val="150000"/>
              </a:lnSpc>
            </a:pPr>
            <a:r>
              <a:rPr lang="en-US" b="1" dirty="0"/>
              <a:t>Example of multimethod: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Experiment + Questionnaire = Multimethod Quantitative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Interviews + Focus Group Discussion+ Delphi Method = Multimethod Qualitative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Note: Not necessary if you have used interview (qualitative method), observations, questionnaire (quantitative) are all to be a </a:t>
            </a:r>
            <a:r>
              <a:rPr lang="en-US" dirty="0">
                <a:solidFill>
                  <a:srgbClr val="FF0000"/>
                </a:solidFill>
              </a:rPr>
              <a:t>mixed method</a:t>
            </a:r>
            <a:r>
              <a:rPr lang="en-US" dirty="0"/>
              <a:t>. Someone can use all the methods such as interview, observation, questionnaire as </a:t>
            </a:r>
            <a:r>
              <a:rPr lang="en-US" dirty="0" smtClean="0">
                <a:solidFill>
                  <a:srgbClr val="C00000"/>
                </a:solidFill>
              </a:rPr>
              <a:t>multimethod</a:t>
            </a:r>
            <a:r>
              <a:rPr lang="en-US" dirty="0" smtClean="0"/>
              <a:t>.</a:t>
            </a:r>
            <a:endParaRPr lang="en-US" dirty="0"/>
          </a:p>
          <a:p>
            <a:pPr marL="0" indent="0">
              <a:spcBef>
                <a:spcPct val="0"/>
              </a:spcBef>
              <a:buNone/>
            </a:pPr>
            <a:endParaRPr lang="en-GB" sz="31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4863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7337" y="1179871"/>
            <a:ext cx="9058275" cy="563562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11D57C25-6C91-48A9-A122-CBF189C2B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442" y="241505"/>
            <a:ext cx="10070433" cy="938366"/>
          </a:xfrm>
        </p:spPr>
        <p:txBody>
          <a:bodyPr/>
          <a:lstStyle/>
          <a:p>
            <a:pPr eaLnBrk="1" hangingPunct="1"/>
            <a:r>
              <a:rPr lang="en-ZA" altLang="en-US" sz="2800" b="1" dirty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3</a:t>
            </a:r>
            <a:r>
              <a:rPr lang="en-ZA" altLang="en-US" sz="2800" b="1" dirty="0" smtClean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.   Research Methods …</a:t>
            </a:r>
            <a:endParaRPr lang="en-ZA" altLang="en-US" sz="2800" b="1" dirty="0">
              <a:solidFill>
                <a:srgbClr val="0070C0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41857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Content Placeholder 2">
            <a:extLst>
              <a:ext uri="{FF2B5EF4-FFF2-40B4-BE49-F238E27FC236}">
                <a16:creationId xmlns:a16="http://schemas.microsoft.com/office/drawing/2014/main" id="{FA052D80-0460-4462-A998-D2FAD49FAD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50935"/>
            <a:ext cx="11144250" cy="5349878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b="1" dirty="0" smtClean="0"/>
              <a:t>Qualitative Method: </a:t>
            </a:r>
          </a:p>
          <a:p>
            <a:pPr algn="just">
              <a:lnSpc>
                <a:spcPct val="150000"/>
              </a:lnSpc>
            </a:pPr>
            <a:r>
              <a:rPr lang="en-ZA" dirty="0" smtClean="0"/>
              <a:t>Qualitative </a:t>
            </a:r>
            <a:r>
              <a:rPr lang="en-ZA" dirty="0"/>
              <a:t>research is an inductive approach and exploratory in nature which aims at gaining an in-depth understanding of a phenomenon under enquiry. </a:t>
            </a:r>
            <a:endParaRPr lang="en-ZA" dirty="0" smtClean="0"/>
          </a:p>
          <a:p>
            <a:pPr algn="just">
              <a:lnSpc>
                <a:spcPct val="150000"/>
              </a:lnSpc>
            </a:pPr>
            <a:r>
              <a:rPr lang="en-ZA" dirty="0" smtClean="0"/>
              <a:t>The </a:t>
            </a:r>
            <a:r>
              <a:rPr lang="en-ZA" dirty="0"/>
              <a:t>qualitative research approach was developed in the social sciences to enable researchers to study social and cultural </a:t>
            </a:r>
            <a:r>
              <a:rPr lang="en-ZA" dirty="0" smtClean="0"/>
              <a:t>phenomena. </a:t>
            </a:r>
          </a:p>
          <a:p>
            <a:pPr algn="just">
              <a:lnSpc>
                <a:spcPct val="150000"/>
              </a:lnSpc>
            </a:pPr>
            <a:r>
              <a:rPr lang="en-ZA" dirty="0" smtClean="0"/>
              <a:t>Qualitative research method use </a:t>
            </a:r>
            <a:r>
              <a:rPr lang="en-ZA" dirty="0" smtClean="0">
                <a:solidFill>
                  <a:srgbClr val="FF0000"/>
                </a:solidFill>
              </a:rPr>
              <a:t>interviews, focus group discussion, observations etc.</a:t>
            </a:r>
          </a:p>
          <a:p>
            <a:pPr algn="just">
              <a:lnSpc>
                <a:spcPct val="150000"/>
              </a:lnSpc>
            </a:pPr>
            <a:r>
              <a:rPr lang="en-ZA" dirty="0"/>
              <a:t>There are numerous research strategies applied in the qualitative research method such as </a:t>
            </a:r>
            <a:r>
              <a:rPr lang="en-ZA" dirty="0">
                <a:solidFill>
                  <a:srgbClr val="FF0000"/>
                </a:solidFill>
              </a:rPr>
              <a:t>case studies, ethnography, ground theory and action </a:t>
            </a:r>
            <a:r>
              <a:rPr lang="en-ZA" dirty="0" smtClean="0">
                <a:solidFill>
                  <a:srgbClr val="FF0000"/>
                </a:solidFill>
              </a:rPr>
              <a:t>research. </a:t>
            </a:r>
            <a:endParaRPr lang="en-US" dirty="0" smtClean="0">
              <a:solidFill>
                <a:srgbClr val="FF0000"/>
              </a:solidFill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dirty="0" smtClean="0"/>
          </a:p>
          <a:p>
            <a:pPr marL="0" indent="0" algn="just">
              <a:lnSpc>
                <a:spcPct val="150000"/>
              </a:lnSpc>
              <a:buNone/>
            </a:pPr>
            <a:endParaRPr lang="en-US" dirty="0" smtClean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EA7C46-D814-4133-9568-DE6E277814ED}"/>
              </a:ext>
            </a:extLst>
          </p:cNvPr>
          <p:cNvSpPr txBox="1"/>
          <p:nvPr/>
        </p:nvSpPr>
        <p:spPr>
          <a:xfrm>
            <a:off x="457200" y="470552"/>
            <a:ext cx="10615612" cy="5232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r>
              <a:rPr lang="en-ZA" altLang="en-US" sz="2800" b="1" dirty="0">
                <a:solidFill>
                  <a:srgbClr val="0070C0"/>
                </a:solidFill>
              </a:rPr>
              <a:t>3.   Research Methods …</a:t>
            </a:r>
            <a:endParaRPr lang="en-US" sz="2800" b="1" dirty="0">
              <a:solidFill>
                <a:schemeClr val="tx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6508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Content Placeholder 2">
            <a:extLst>
              <a:ext uri="{FF2B5EF4-FFF2-40B4-BE49-F238E27FC236}">
                <a16:creationId xmlns:a16="http://schemas.microsoft.com/office/drawing/2014/main" id="{FA052D80-0460-4462-A998-D2FAD49FAD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150935"/>
            <a:ext cx="11344275" cy="5392740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b="1" dirty="0" smtClean="0"/>
              <a:t>Quantitative Method: </a:t>
            </a:r>
          </a:p>
          <a:p>
            <a:pPr algn="just">
              <a:lnSpc>
                <a:spcPct val="150000"/>
              </a:lnSpc>
            </a:pPr>
            <a:r>
              <a:rPr lang="en-ZA" dirty="0"/>
              <a:t>The quantitative research approach involves measuring concepts which provide numeric values for statistical computation and hypothesis testing </a:t>
            </a:r>
            <a:endParaRPr lang="en-ZA" dirty="0" smtClean="0"/>
          </a:p>
          <a:p>
            <a:pPr algn="just">
              <a:lnSpc>
                <a:spcPct val="150000"/>
              </a:lnSpc>
            </a:pPr>
            <a:r>
              <a:rPr lang="en-ZA" dirty="0" smtClean="0"/>
              <a:t>The </a:t>
            </a:r>
            <a:r>
              <a:rPr lang="en-ZA" dirty="0"/>
              <a:t>most common research strategies applied in the quantitative method are </a:t>
            </a:r>
            <a:r>
              <a:rPr lang="en-ZA" dirty="0">
                <a:solidFill>
                  <a:srgbClr val="FF0000"/>
                </a:solidFill>
              </a:rPr>
              <a:t>surveys and </a:t>
            </a:r>
            <a:r>
              <a:rPr lang="en-ZA" dirty="0" smtClean="0">
                <a:solidFill>
                  <a:srgbClr val="FF0000"/>
                </a:solidFill>
              </a:rPr>
              <a:t>experiments</a:t>
            </a:r>
            <a:r>
              <a:rPr lang="en-ZA" dirty="0" smtClean="0"/>
              <a:t>. </a:t>
            </a:r>
          </a:p>
          <a:p>
            <a:pPr algn="just">
              <a:lnSpc>
                <a:spcPct val="150000"/>
              </a:lnSpc>
            </a:pPr>
            <a:r>
              <a:rPr lang="en-ZA" dirty="0" smtClean="0"/>
              <a:t>Surveys </a:t>
            </a:r>
            <a:r>
              <a:rPr lang="en-ZA" dirty="0"/>
              <a:t>provide a numeric description of trends, attitudes or opinions of a population by studying a sample of the </a:t>
            </a:r>
            <a:r>
              <a:rPr lang="en-ZA" dirty="0" smtClean="0"/>
              <a:t>population. </a:t>
            </a:r>
          </a:p>
          <a:p>
            <a:pPr algn="just">
              <a:lnSpc>
                <a:spcPct val="150000"/>
              </a:lnSpc>
            </a:pPr>
            <a:r>
              <a:rPr lang="en-ZA" dirty="0" smtClean="0"/>
              <a:t>Surveys </a:t>
            </a:r>
            <a:r>
              <a:rPr lang="en-ZA" dirty="0"/>
              <a:t>use questionnaires </a:t>
            </a:r>
            <a:r>
              <a:rPr lang="en-ZA" dirty="0" smtClean="0"/>
              <a:t>for </a:t>
            </a:r>
            <a:r>
              <a:rPr lang="en-ZA" dirty="0"/>
              <a:t>data collection, and </a:t>
            </a:r>
            <a:r>
              <a:rPr lang="en-ZA" dirty="0" smtClean="0"/>
              <a:t>quantitative data </a:t>
            </a:r>
            <a:r>
              <a:rPr lang="en-ZA" dirty="0" err="1" smtClean="0"/>
              <a:t>analyzed</a:t>
            </a:r>
            <a:r>
              <a:rPr lang="en-ZA" dirty="0" smtClean="0"/>
              <a:t> </a:t>
            </a:r>
            <a:r>
              <a:rPr lang="en-ZA" dirty="0"/>
              <a:t>using statistical </a:t>
            </a:r>
            <a:r>
              <a:rPr lang="en-ZA" dirty="0" smtClean="0"/>
              <a:t>methods. </a:t>
            </a:r>
            <a:endParaRPr lang="en-US" dirty="0" smtClean="0"/>
          </a:p>
          <a:p>
            <a:pPr marL="0" indent="0" algn="just">
              <a:lnSpc>
                <a:spcPct val="150000"/>
              </a:lnSpc>
              <a:buNone/>
            </a:pPr>
            <a:endParaRPr lang="en-US" dirty="0" smtClean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EA7C46-D814-4133-9568-DE6E277814ED}"/>
              </a:ext>
            </a:extLst>
          </p:cNvPr>
          <p:cNvSpPr txBox="1"/>
          <p:nvPr/>
        </p:nvSpPr>
        <p:spPr>
          <a:xfrm>
            <a:off x="457200" y="470552"/>
            <a:ext cx="10615612" cy="5232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r>
              <a:rPr lang="en-ZA" altLang="en-US" sz="2800" b="1" dirty="0">
                <a:solidFill>
                  <a:srgbClr val="0070C0"/>
                </a:solidFill>
              </a:rPr>
              <a:t>3.   Research Methods …</a:t>
            </a:r>
            <a:endParaRPr lang="en-US" sz="2800" b="1" dirty="0">
              <a:solidFill>
                <a:schemeClr val="tx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2908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Content Placeholder 2">
            <a:extLst>
              <a:ext uri="{FF2B5EF4-FFF2-40B4-BE49-F238E27FC236}">
                <a16:creationId xmlns:a16="http://schemas.microsoft.com/office/drawing/2014/main" id="{FA052D80-0460-4462-A998-D2FAD49FAD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93772"/>
            <a:ext cx="11344275" cy="5392740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b="1" dirty="0" smtClean="0"/>
              <a:t>Mixed Methods: </a:t>
            </a:r>
          </a:p>
          <a:p>
            <a:pPr>
              <a:lnSpc>
                <a:spcPct val="150000"/>
              </a:lnSpc>
            </a:pPr>
            <a:r>
              <a:rPr lang="en-ZA" dirty="0"/>
              <a:t>Mixed methods use both the quantitative and qualitative approaches in combination to provide a better understanding of research problems than either approach </a:t>
            </a:r>
            <a:r>
              <a:rPr lang="en-ZA" dirty="0" smtClean="0"/>
              <a:t>alone.</a:t>
            </a:r>
          </a:p>
          <a:p>
            <a:pPr>
              <a:lnSpc>
                <a:spcPct val="150000"/>
              </a:lnSpc>
            </a:pPr>
            <a:r>
              <a:rPr lang="en-ZA" dirty="0" smtClean="0"/>
              <a:t>There </a:t>
            </a:r>
            <a:r>
              <a:rPr lang="en-ZA" dirty="0"/>
              <a:t>are three basic mixed methods </a:t>
            </a:r>
            <a:r>
              <a:rPr lang="en-ZA" dirty="0" smtClean="0"/>
              <a:t>designs:</a:t>
            </a:r>
          </a:p>
          <a:p>
            <a:pPr marL="0" indent="0">
              <a:lnSpc>
                <a:spcPct val="150000"/>
              </a:lnSpc>
              <a:buNone/>
            </a:pPr>
            <a:endParaRPr lang="en-ZA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EA7C46-D814-4133-9568-DE6E277814ED}"/>
              </a:ext>
            </a:extLst>
          </p:cNvPr>
          <p:cNvSpPr txBox="1"/>
          <p:nvPr/>
        </p:nvSpPr>
        <p:spPr>
          <a:xfrm>
            <a:off x="457200" y="470552"/>
            <a:ext cx="10615612" cy="5232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r>
              <a:rPr lang="en-ZA" altLang="en-US" sz="2800" b="1" dirty="0">
                <a:solidFill>
                  <a:srgbClr val="0070C0"/>
                </a:solidFill>
              </a:rPr>
              <a:t>3.   Research Methods …</a:t>
            </a:r>
            <a:endParaRPr lang="en-US" sz="2800" b="1" dirty="0">
              <a:solidFill>
                <a:schemeClr val="tx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109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Content Placeholder 2">
            <a:extLst>
              <a:ext uri="{FF2B5EF4-FFF2-40B4-BE49-F238E27FC236}">
                <a16:creationId xmlns:a16="http://schemas.microsoft.com/office/drawing/2014/main" id="{FA052D80-0460-4462-A998-D2FAD49FAD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93772"/>
            <a:ext cx="11344275" cy="5392740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AutoNum type="arabicPeriod"/>
            </a:pPr>
            <a:r>
              <a:rPr lang="en-ZA" b="1" dirty="0" smtClean="0"/>
              <a:t>Convergence </a:t>
            </a:r>
            <a:r>
              <a:rPr lang="en-ZA" b="1" dirty="0"/>
              <a:t>parallel mixed methods </a:t>
            </a:r>
            <a:r>
              <a:rPr lang="en-ZA" b="1" dirty="0" smtClean="0"/>
              <a:t>design</a:t>
            </a:r>
          </a:p>
          <a:p>
            <a:pPr algn="just">
              <a:lnSpc>
                <a:spcPct val="150000"/>
              </a:lnSpc>
            </a:pPr>
            <a:r>
              <a:rPr lang="en-ZA" dirty="0" smtClean="0"/>
              <a:t>This </a:t>
            </a:r>
            <a:r>
              <a:rPr lang="en-ZA" dirty="0"/>
              <a:t>is a form of mixed methods design in which both quantitative and qualitative data are collected concurrently and analysed </a:t>
            </a:r>
            <a:r>
              <a:rPr lang="en-ZA" dirty="0" smtClean="0"/>
              <a:t>separately.</a:t>
            </a:r>
          </a:p>
          <a:p>
            <a:pPr algn="just">
              <a:lnSpc>
                <a:spcPct val="150000"/>
              </a:lnSpc>
            </a:pPr>
            <a:r>
              <a:rPr lang="en-ZA" dirty="0" smtClean="0"/>
              <a:t> </a:t>
            </a:r>
            <a:r>
              <a:rPr lang="en-ZA" dirty="0"/>
              <a:t>A researcher then compares and merges the quantitative and qualitative sets of results. </a:t>
            </a:r>
            <a:endParaRPr lang="en-ZA" dirty="0" smtClean="0"/>
          </a:p>
          <a:p>
            <a:pPr algn="just">
              <a:lnSpc>
                <a:spcPct val="150000"/>
              </a:lnSpc>
            </a:pPr>
            <a:r>
              <a:rPr lang="en-ZA" dirty="0" smtClean="0"/>
              <a:t>The </a:t>
            </a:r>
            <a:r>
              <a:rPr lang="en-ZA" dirty="0"/>
              <a:t>merged results are then interpreted to find out if the two </a:t>
            </a:r>
            <a:r>
              <a:rPr lang="en-ZA" dirty="0" smtClean="0"/>
              <a:t>datasets </a:t>
            </a:r>
            <a:r>
              <a:rPr lang="en-ZA" dirty="0"/>
              <a:t>converge, diverge or are related to each other</a:t>
            </a:r>
            <a:endParaRPr lang="en-ZA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EA7C46-D814-4133-9568-DE6E277814ED}"/>
              </a:ext>
            </a:extLst>
          </p:cNvPr>
          <p:cNvSpPr txBox="1"/>
          <p:nvPr/>
        </p:nvSpPr>
        <p:spPr>
          <a:xfrm>
            <a:off x="457200" y="470552"/>
            <a:ext cx="10615612" cy="5232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r>
              <a:rPr lang="en-ZA" altLang="en-US" sz="2800" b="1" dirty="0">
                <a:solidFill>
                  <a:srgbClr val="0070C0"/>
                </a:solidFill>
              </a:rPr>
              <a:t>3.   Research Methods …</a:t>
            </a:r>
            <a:endParaRPr lang="en-US" sz="2800" b="1" dirty="0">
              <a:solidFill>
                <a:schemeClr val="tx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0996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Content Placeholder 2">
            <a:extLst>
              <a:ext uri="{FF2B5EF4-FFF2-40B4-BE49-F238E27FC236}">
                <a16:creationId xmlns:a16="http://schemas.microsoft.com/office/drawing/2014/main" id="{FA052D80-0460-4462-A998-D2FAD49FAD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75568"/>
            <a:ext cx="11344275" cy="539274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ZA" b="1" dirty="0" smtClean="0"/>
              <a:t>	</a:t>
            </a:r>
          </a:p>
          <a:p>
            <a:pPr marL="0" indent="0">
              <a:lnSpc>
                <a:spcPct val="150000"/>
              </a:lnSpc>
              <a:buNone/>
            </a:pPr>
            <a:endParaRPr lang="en-ZA" b="1" dirty="0"/>
          </a:p>
          <a:p>
            <a:pPr marL="0" indent="0">
              <a:lnSpc>
                <a:spcPct val="150000"/>
              </a:lnSpc>
              <a:buNone/>
            </a:pPr>
            <a:endParaRPr lang="en-ZA" b="1" dirty="0" smtClean="0"/>
          </a:p>
          <a:p>
            <a:pPr marL="0" indent="0">
              <a:lnSpc>
                <a:spcPct val="150000"/>
              </a:lnSpc>
              <a:buNone/>
            </a:pPr>
            <a:endParaRPr lang="en-ZA" b="1" dirty="0"/>
          </a:p>
          <a:p>
            <a:pPr marL="0" indent="0">
              <a:lnSpc>
                <a:spcPct val="150000"/>
              </a:lnSpc>
              <a:buNone/>
            </a:pPr>
            <a:r>
              <a:rPr lang="en-ZA" dirty="0" smtClean="0"/>
              <a:t>           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ZA" sz="2600" dirty="0" smtClean="0"/>
              <a:t>Figure 1: Convergence </a:t>
            </a:r>
            <a:r>
              <a:rPr lang="en-ZA" sz="2600" dirty="0"/>
              <a:t>parallel mixed methods design</a:t>
            </a:r>
            <a:endParaRPr lang="en-US" sz="2600" dirty="0"/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EA7C46-D814-4133-9568-DE6E277814ED}"/>
              </a:ext>
            </a:extLst>
          </p:cNvPr>
          <p:cNvSpPr txBox="1"/>
          <p:nvPr/>
        </p:nvSpPr>
        <p:spPr>
          <a:xfrm>
            <a:off x="457200" y="470552"/>
            <a:ext cx="10615612" cy="5232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r>
              <a:rPr lang="en-ZA" altLang="en-US" sz="2800" b="1" dirty="0">
                <a:solidFill>
                  <a:srgbClr val="0070C0"/>
                </a:solidFill>
              </a:rPr>
              <a:t>3.   Research Methods …</a:t>
            </a:r>
            <a:endParaRPr lang="en-US" sz="2800" b="1" dirty="0">
              <a:solidFill>
                <a:schemeClr val="tx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833" y="1731304"/>
            <a:ext cx="10984626" cy="2912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632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Content Placeholder 2">
            <a:extLst>
              <a:ext uri="{FF2B5EF4-FFF2-40B4-BE49-F238E27FC236}">
                <a16:creationId xmlns:a16="http://schemas.microsoft.com/office/drawing/2014/main" id="{FA052D80-0460-4462-A998-D2FAD49FAD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93772"/>
            <a:ext cx="11344275" cy="5392740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AutoNum type="arabicPeriod" startAt="2"/>
            </a:pPr>
            <a:r>
              <a:rPr lang="en-ZA" b="1" dirty="0" smtClean="0"/>
              <a:t>Explanatory </a:t>
            </a:r>
            <a:r>
              <a:rPr lang="en-ZA" b="1" dirty="0"/>
              <a:t>sequential mixed methods </a:t>
            </a:r>
            <a:r>
              <a:rPr lang="en-ZA" b="1" dirty="0" smtClean="0"/>
              <a:t>design</a:t>
            </a:r>
          </a:p>
          <a:p>
            <a:pPr algn="just">
              <a:lnSpc>
                <a:spcPct val="150000"/>
              </a:lnSpc>
            </a:pPr>
            <a:r>
              <a:rPr lang="en-ZA" dirty="0" smtClean="0"/>
              <a:t>This </a:t>
            </a:r>
            <a:r>
              <a:rPr lang="en-ZA" dirty="0"/>
              <a:t>is a mixed methods design which starts with the collection and analysis of quantitative data. </a:t>
            </a:r>
            <a:endParaRPr lang="en-ZA" dirty="0" smtClean="0"/>
          </a:p>
          <a:p>
            <a:pPr algn="just">
              <a:lnSpc>
                <a:spcPct val="150000"/>
              </a:lnSpc>
            </a:pPr>
            <a:r>
              <a:rPr lang="en-ZA" dirty="0" smtClean="0"/>
              <a:t>It </a:t>
            </a:r>
            <a:r>
              <a:rPr lang="en-ZA" dirty="0"/>
              <a:t>is then followed by designing a qualitative study based on the quantitative results. </a:t>
            </a:r>
            <a:endParaRPr lang="en-ZA" dirty="0" smtClean="0"/>
          </a:p>
          <a:p>
            <a:pPr algn="just">
              <a:lnSpc>
                <a:spcPct val="150000"/>
              </a:lnSpc>
            </a:pPr>
            <a:r>
              <a:rPr lang="en-ZA" dirty="0" smtClean="0"/>
              <a:t>The </a:t>
            </a:r>
            <a:r>
              <a:rPr lang="en-ZA" dirty="0"/>
              <a:t>qualitative data are then collected and analysed. 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EA7C46-D814-4133-9568-DE6E277814ED}"/>
              </a:ext>
            </a:extLst>
          </p:cNvPr>
          <p:cNvSpPr txBox="1"/>
          <p:nvPr/>
        </p:nvSpPr>
        <p:spPr>
          <a:xfrm>
            <a:off x="457200" y="470552"/>
            <a:ext cx="10615612" cy="5232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r>
              <a:rPr lang="en-ZA" altLang="en-US" sz="2800" b="1" dirty="0">
                <a:solidFill>
                  <a:srgbClr val="0070C0"/>
                </a:solidFill>
              </a:rPr>
              <a:t>3.   Research Methods …</a:t>
            </a:r>
            <a:endParaRPr lang="en-US" sz="2800" b="1" dirty="0">
              <a:solidFill>
                <a:schemeClr val="tx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5717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Content Placeholder 2">
            <a:extLst>
              <a:ext uri="{FF2B5EF4-FFF2-40B4-BE49-F238E27FC236}">
                <a16:creationId xmlns:a16="http://schemas.microsoft.com/office/drawing/2014/main" id="{FA052D80-0460-4462-A998-D2FAD49FAD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75568"/>
            <a:ext cx="11344275" cy="539274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ZA" b="1" dirty="0" smtClean="0"/>
              <a:t>	</a:t>
            </a:r>
          </a:p>
          <a:p>
            <a:pPr marL="0" indent="0">
              <a:lnSpc>
                <a:spcPct val="150000"/>
              </a:lnSpc>
              <a:buNone/>
            </a:pPr>
            <a:endParaRPr lang="en-ZA" b="1" dirty="0"/>
          </a:p>
          <a:p>
            <a:pPr marL="0" indent="0">
              <a:lnSpc>
                <a:spcPct val="150000"/>
              </a:lnSpc>
              <a:buNone/>
            </a:pPr>
            <a:endParaRPr lang="en-ZA" b="1" dirty="0" smtClean="0"/>
          </a:p>
          <a:p>
            <a:pPr marL="0" indent="0">
              <a:lnSpc>
                <a:spcPct val="150000"/>
              </a:lnSpc>
              <a:buNone/>
            </a:pPr>
            <a:endParaRPr lang="en-ZA" b="1" dirty="0"/>
          </a:p>
          <a:p>
            <a:pPr marL="0" indent="0" algn="ctr">
              <a:lnSpc>
                <a:spcPct val="150000"/>
              </a:lnSpc>
              <a:buNone/>
            </a:pPr>
            <a:r>
              <a:rPr lang="en-ZA" dirty="0" smtClean="0"/>
              <a:t>           </a:t>
            </a:r>
            <a:r>
              <a:rPr lang="en-ZA" sz="2600" dirty="0" smtClean="0"/>
              <a:t>Figure 2: </a:t>
            </a:r>
            <a:r>
              <a:rPr lang="en-US" sz="2600" dirty="0"/>
              <a:t>Explanatory sequential mixed methods design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EA7C46-D814-4133-9568-DE6E277814ED}"/>
              </a:ext>
            </a:extLst>
          </p:cNvPr>
          <p:cNvSpPr txBox="1"/>
          <p:nvPr/>
        </p:nvSpPr>
        <p:spPr>
          <a:xfrm>
            <a:off x="457200" y="470552"/>
            <a:ext cx="10615612" cy="5232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r>
              <a:rPr lang="en-ZA" altLang="en-US" sz="2800" b="1" dirty="0">
                <a:solidFill>
                  <a:srgbClr val="0070C0"/>
                </a:solidFill>
              </a:rPr>
              <a:t>3.   Research Methods …</a:t>
            </a:r>
            <a:endParaRPr lang="en-US" sz="2800" b="1" dirty="0">
              <a:solidFill>
                <a:schemeClr val="tx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563" y="1985964"/>
            <a:ext cx="11112912" cy="1957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275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Content Placeholder 2">
            <a:extLst>
              <a:ext uri="{FF2B5EF4-FFF2-40B4-BE49-F238E27FC236}">
                <a16:creationId xmlns:a16="http://schemas.microsoft.com/office/drawing/2014/main" id="{FA052D80-0460-4462-A998-D2FAD49FAD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93772"/>
            <a:ext cx="11344275" cy="5392740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ZA" b="1" dirty="0" smtClean="0"/>
              <a:t>3.    Exploratory </a:t>
            </a:r>
            <a:r>
              <a:rPr lang="en-ZA" b="1" dirty="0"/>
              <a:t>sequential mixed methods </a:t>
            </a:r>
            <a:r>
              <a:rPr lang="en-ZA" b="1" dirty="0" smtClean="0"/>
              <a:t>design</a:t>
            </a:r>
          </a:p>
          <a:p>
            <a:pPr algn="just">
              <a:lnSpc>
                <a:spcPct val="150000"/>
              </a:lnSpc>
            </a:pPr>
            <a:r>
              <a:rPr lang="en-ZA" dirty="0" smtClean="0"/>
              <a:t>This </a:t>
            </a:r>
            <a:r>
              <a:rPr lang="en-ZA" dirty="0"/>
              <a:t>is the reverse sequence from the explanatory sequential design</a:t>
            </a:r>
            <a:r>
              <a:rPr lang="en-ZA" dirty="0" smtClean="0"/>
              <a:t>.</a:t>
            </a:r>
          </a:p>
          <a:p>
            <a:pPr algn="just">
              <a:lnSpc>
                <a:spcPct val="150000"/>
              </a:lnSpc>
            </a:pPr>
            <a:r>
              <a:rPr lang="en-ZA" dirty="0" smtClean="0"/>
              <a:t>In </a:t>
            </a:r>
            <a:r>
              <a:rPr lang="en-ZA" dirty="0"/>
              <a:t>the exploratory sequential approach, the researcher starts with collecting and analysing qualitative data. </a:t>
            </a:r>
            <a:endParaRPr lang="en-ZA" dirty="0" smtClean="0"/>
          </a:p>
          <a:p>
            <a:pPr algn="just">
              <a:lnSpc>
                <a:spcPct val="150000"/>
              </a:lnSpc>
            </a:pPr>
            <a:r>
              <a:rPr lang="en-ZA" dirty="0" smtClean="0"/>
              <a:t>Then </a:t>
            </a:r>
            <a:r>
              <a:rPr lang="en-ZA" dirty="0"/>
              <a:t>the qualitative results are </a:t>
            </a:r>
            <a:r>
              <a:rPr lang="en-ZA" dirty="0" smtClean="0"/>
              <a:t>used: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ZA" dirty="0" smtClean="0"/>
              <a:t> </a:t>
            </a:r>
            <a:r>
              <a:rPr lang="en-ZA" dirty="0"/>
              <a:t>(</a:t>
            </a:r>
            <a:r>
              <a:rPr lang="en-ZA" dirty="0" err="1"/>
              <a:t>i</a:t>
            </a:r>
            <a:r>
              <a:rPr lang="en-ZA" dirty="0"/>
              <a:t>) to build an instrument that best fits the sample under study, </a:t>
            </a:r>
            <a:endParaRPr lang="en-ZA" dirty="0" smtClean="0"/>
          </a:p>
          <a:p>
            <a:pPr marL="0" indent="0" algn="just">
              <a:lnSpc>
                <a:spcPct val="150000"/>
              </a:lnSpc>
              <a:buNone/>
            </a:pPr>
            <a:r>
              <a:rPr lang="en-ZA" dirty="0"/>
              <a:t>(</a:t>
            </a:r>
            <a:r>
              <a:rPr lang="en-ZA" dirty="0" smtClean="0"/>
              <a:t>ii</a:t>
            </a:r>
            <a:r>
              <a:rPr lang="en-ZA" dirty="0"/>
              <a:t>) to identify appropriate instruments to use in the follow-up quantitative phase </a:t>
            </a:r>
            <a:r>
              <a:rPr lang="en-ZA" dirty="0" smtClean="0"/>
              <a:t> </a:t>
            </a:r>
            <a:r>
              <a:rPr lang="en-ZA" dirty="0"/>
              <a:t>(iii) to specify variables that need to go into a follow-up quantitative study</a:t>
            </a:r>
            <a:endParaRPr lang="en-ZA" dirty="0" smtClean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EA7C46-D814-4133-9568-DE6E277814ED}"/>
              </a:ext>
            </a:extLst>
          </p:cNvPr>
          <p:cNvSpPr txBox="1"/>
          <p:nvPr/>
        </p:nvSpPr>
        <p:spPr>
          <a:xfrm>
            <a:off x="457200" y="470552"/>
            <a:ext cx="10615612" cy="5232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r>
              <a:rPr lang="en-ZA" altLang="en-US" sz="2800" b="1" dirty="0">
                <a:solidFill>
                  <a:srgbClr val="0070C0"/>
                </a:solidFill>
              </a:rPr>
              <a:t>3.   Research Methods …</a:t>
            </a:r>
            <a:endParaRPr lang="en-US" sz="2800" b="1" dirty="0">
              <a:solidFill>
                <a:schemeClr val="tx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3356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AD8BCE0B-E381-40E0-8E2D-A4A2788BD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ZA" altLang="en-US" sz="2800" b="1" dirty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LEARNING OUTCOMES </a:t>
            </a:r>
          </a:p>
        </p:txBody>
      </p:sp>
      <p:sp>
        <p:nvSpPr>
          <p:cNvPr id="4099" name="Content Placeholder 2">
            <a:extLst>
              <a:ext uri="{FF2B5EF4-FFF2-40B4-BE49-F238E27FC236}">
                <a16:creationId xmlns:a16="http://schemas.microsoft.com/office/drawing/2014/main" id="{5A6AD0CB-8892-4036-AD74-D4FCEAA476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8684"/>
            <a:ext cx="9020175" cy="52564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altLang="en-US" dirty="0"/>
              <a:t>Students should be able to: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GB" altLang="en-US" dirty="0"/>
              <a:t>E</a:t>
            </a:r>
            <a:r>
              <a:rPr lang="en-GB" altLang="en-US" dirty="0" smtClean="0"/>
              <a:t>xplain research philosophies</a:t>
            </a:r>
            <a:endParaRPr lang="en-GB" altLang="en-US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GB" altLang="en-US" dirty="0"/>
              <a:t>D</a:t>
            </a:r>
            <a:r>
              <a:rPr lang="en-GB" altLang="en-US" dirty="0" smtClean="0"/>
              <a:t>escribe research strategies</a:t>
            </a:r>
            <a:endParaRPr lang="en-GB" altLang="en-US" dirty="0"/>
          </a:p>
          <a:p>
            <a:pPr marL="457200" lvl="0" indent="-457200">
              <a:lnSpc>
                <a:spcPct val="150000"/>
              </a:lnSpc>
              <a:buFont typeface="+mj-lt"/>
              <a:buAutoNum type="arabicPeriod"/>
            </a:pPr>
            <a:r>
              <a:rPr lang="en-GB" altLang="en-US" dirty="0" smtClean="0"/>
              <a:t>Describe  research methods</a:t>
            </a:r>
            <a:endParaRPr lang="en-GB" dirty="0" smtClean="0"/>
          </a:p>
          <a:p>
            <a:pPr marL="457200" lvl="0" indent="-457200">
              <a:lnSpc>
                <a:spcPct val="150000"/>
              </a:lnSpc>
              <a:buFont typeface="+mj-lt"/>
              <a:buAutoNum type="arabicPeriod"/>
            </a:pPr>
            <a:r>
              <a:rPr lang="en-GB" dirty="0" smtClean="0"/>
              <a:t>Describe time horizons.</a:t>
            </a:r>
            <a:endParaRPr lang="en-US" dirty="0"/>
          </a:p>
          <a:p>
            <a:pPr marL="457200" lvl="0" indent="-457200">
              <a:lnSpc>
                <a:spcPct val="150000"/>
              </a:lnSpc>
              <a:buFont typeface="+mj-lt"/>
              <a:buAutoNum type="arabicPeriod"/>
            </a:pPr>
            <a:endParaRPr lang="en-GB" dirty="0" smtClean="0"/>
          </a:p>
          <a:p>
            <a:pPr marL="457200" lvl="0" indent="-457200">
              <a:lnSpc>
                <a:spcPct val="150000"/>
              </a:lnSpc>
              <a:buFont typeface="+mj-lt"/>
              <a:buAutoNum type="arabicPeriod"/>
            </a:pPr>
            <a:endParaRPr lang="en-US" dirty="0"/>
          </a:p>
          <a:p>
            <a:endParaRPr lang="en-ZA" altLang="en-US" sz="1800" dirty="0"/>
          </a:p>
          <a:p>
            <a:endParaRPr lang="en-ZA" altLang="en-US" sz="1800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en-ZA" altLang="en-US" sz="1800" dirty="0"/>
          </a:p>
          <a:p>
            <a:pPr eaLnBrk="1" hangingPunct="1"/>
            <a:endParaRPr lang="en-ZA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459563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Content Placeholder 2">
            <a:extLst>
              <a:ext uri="{FF2B5EF4-FFF2-40B4-BE49-F238E27FC236}">
                <a16:creationId xmlns:a16="http://schemas.microsoft.com/office/drawing/2014/main" id="{FA052D80-0460-4462-A998-D2FAD49FAD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75568"/>
            <a:ext cx="11344275" cy="539274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ZA" b="1" dirty="0" smtClean="0"/>
              <a:t>	</a:t>
            </a:r>
          </a:p>
          <a:p>
            <a:pPr marL="0" indent="0">
              <a:lnSpc>
                <a:spcPct val="150000"/>
              </a:lnSpc>
              <a:buNone/>
            </a:pPr>
            <a:endParaRPr lang="en-ZA" b="1" dirty="0"/>
          </a:p>
          <a:p>
            <a:pPr marL="0" indent="0">
              <a:lnSpc>
                <a:spcPct val="150000"/>
              </a:lnSpc>
              <a:buNone/>
            </a:pPr>
            <a:endParaRPr lang="en-ZA" b="1" dirty="0" smtClean="0"/>
          </a:p>
          <a:p>
            <a:pPr marL="0" indent="0">
              <a:lnSpc>
                <a:spcPct val="150000"/>
              </a:lnSpc>
              <a:buNone/>
            </a:pPr>
            <a:endParaRPr lang="en-ZA" b="1" dirty="0"/>
          </a:p>
          <a:p>
            <a:pPr marL="0" indent="0" algn="ctr">
              <a:lnSpc>
                <a:spcPct val="150000"/>
              </a:lnSpc>
              <a:buNone/>
            </a:pPr>
            <a:r>
              <a:rPr lang="en-ZA" dirty="0" smtClean="0"/>
              <a:t>           </a:t>
            </a:r>
            <a:r>
              <a:rPr lang="en-ZA" sz="2600" dirty="0" smtClean="0"/>
              <a:t>Figure 3: </a:t>
            </a:r>
            <a:r>
              <a:rPr lang="en-US" sz="2600" dirty="0" smtClean="0"/>
              <a:t>Exploratory </a:t>
            </a:r>
            <a:r>
              <a:rPr lang="en-US" sz="2600" dirty="0"/>
              <a:t>sequential mixed methods design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EA7C46-D814-4133-9568-DE6E277814ED}"/>
              </a:ext>
            </a:extLst>
          </p:cNvPr>
          <p:cNvSpPr txBox="1"/>
          <p:nvPr/>
        </p:nvSpPr>
        <p:spPr>
          <a:xfrm>
            <a:off x="457200" y="470552"/>
            <a:ext cx="10615612" cy="5232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r>
              <a:rPr lang="en-ZA" altLang="en-US" sz="2800" b="1" dirty="0">
                <a:solidFill>
                  <a:srgbClr val="0070C0"/>
                </a:solidFill>
              </a:rPr>
              <a:t>3.   Research Methods …</a:t>
            </a:r>
            <a:endParaRPr lang="en-US" sz="2800" b="1" dirty="0">
              <a:solidFill>
                <a:schemeClr val="tx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174" y="1685924"/>
            <a:ext cx="11525805" cy="2014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290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Content Placeholder 2">
            <a:extLst>
              <a:ext uri="{FF2B5EF4-FFF2-40B4-BE49-F238E27FC236}">
                <a16:creationId xmlns:a16="http://schemas.microsoft.com/office/drawing/2014/main" id="{FA052D80-0460-4462-A998-D2FAD49FAD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93772"/>
            <a:ext cx="11344275" cy="5392740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ZA" b="1" dirty="0" smtClean="0"/>
              <a:t>1. Cross-sectional Research: </a:t>
            </a:r>
            <a:r>
              <a:rPr lang="en-US" dirty="0"/>
              <a:t>This layer defines the time frame for the </a:t>
            </a:r>
            <a:r>
              <a:rPr lang="en-US" dirty="0" smtClean="0"/>
              <a:t>research.</a:t>
            </a:r>
            <a:endParaRPr lang="en-ZA" dirty="0" smtClean="0"/>
          </a:p>
          <a:p>
            <a:pPr algn="just">
              <a:lnSpc>
                <a:spcPct val="150000"/>
              </a:lnSpc>
            </a:pPr>
            <a:r>
              <a:rPr lang="en-US" dirty="0" smtClean="0"/>
              <a:t>The </a:t>
            </a:r>
            <a:r>
              <a:rPr lang="en-US" dirty="0"/>
              <a:t>researcher determines the</a:t>
            </a:r>
            <a:r>
              <a:rPr lang="en-US" b="1" dirty="0"/>
              <a:t> </a:t>
            </a:r>
            <a:r>
              <a:rPr lang="en-US" b="1" dirty="0" smtClean="0">
                <a:solidFill>
                  <a:srgbClr val="C00000"/>
                </a:solidFill>
              </a:rPr>
              <a:t>time horizon </a:t>
            </a:r>
            <a:r>
              <a:rPr lang="en-US" dirty="0" smtClean="0"/>
              <a:t>depending </a:t>
            </a:r>
            <a:r>
              <a:rPr lang="en-US" dirty="0"/>
              <a:t>on the </a:t>
            </a:r>
            <a:r>
              <a:rPr lang="en-US" dirty="0">
                <a:solidFill>
                  <a:srgbClr val="C00000"/>
                </a:solidFill>
              </a:rPr>
              <a:t>research objectives and type of investigation</a:t>
            </a:r>
            <a:r>
              <a:rPr lang="en-US" dirty="0"/>
              <a:t>. </a:t>
            </a:r>
            <a:endParaRPr lang="en-US" dirty="0" smtClean="0"/>
          </a:p>
          <a:p>
            <a:pPr algn="just">
              <a:lnSpc>
                <a:spcPct val="150000"/>
              </a:lnSpc>
            </a:pPr>
            <a:r>
              <a:rPr lang="en-US" dirty="0"/>
              <a:t>The purpose of the cross-sectional analysis is </a:t>
            </a:r>
            <a:r>
              <a:rPr lang="en-US" dirty="0">
                <a:solidFill>
                  <a:srgbClr val="C00000"/>
                </a:solidFill>
              </a:rPr>
              <a:t>to analyze certain characteristics or phenomena at a particular time. 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Research </a:t>
            </a:r>
            <a:r>
              <a:rPr lang="en-US" dirty="0"/>
              <a:t>in which data is gathered from samples only once at a specific </a:t>
            </a:r>
            <a:r>
              <a:rPr lang="en-US" dirty="0" smtClean="0"/>
              <a:t>time (i.e. </a:t>
            </a:r>
            <a:r>
              <a:rPr lang="en-US" dirty="0"/>
              <a:t>Research in which a researcher wants </a:t>
            </a:r>
            <a:r>
              <a:rPr lang="en-US" dirty="0">
                <a:solidFill>
                  <a:srgbClr val="C00000"/>
                </a:solidFill>
              </a:rPr>
              <a:t>to study samples at a certain </a:t>
            </a:r>
            <a:r>
              <a:rPr lang="en-US" dirty="0" smtClean="0">
                <a:solidFill>
                  <a:srgbClr val="C00000"/>
                </a:solidFill>
              </a:rPr>
              <a:t>time)</a:t>
            </a:r>
            <a:r>
              <a:rPr lang="en-US" dirty="0" smtClean="0"/>
              <a:t>.</a:t>
            </a:r>
            <a:endParaRPr lang="en-ZA" dirty="0"/>
          </a:p>
          <a:p>
            <a:pPr algn="just">
              <a:lnSpc>
                <a:spcPct val="150000"/>
              </a:lnSpc>
            </a:pPr>
            <a:r>
              <a:rPr lang="en-US" dirty="0" smtClean="0"/>
              <a:t>The </a:t>
            </a:r>
            <a:r>
              <a:rPr lang="en-US" dirty="0"/>
              <a:t>researcher may be interested in </a:t>
            </a:r>
            <a:r>
              <a:rPr lang="en-US" dirty="0">
                <a:solidFill>
                  <a:srgbClr val="C00000"/>
                </a:solidFill>
              </a:rPr>
              <a:t>studying population at a certain point in time or studying the population over a period</a:t>
            </a:r>
            <a:r>
              <a:rPr lang="en-US" dirty="0" smtClean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EA7C46-D814-4133-9568-DE6E277814ED}"/>
              </a:ext>
            </a:extLst>
          </p:cNvPr>
          <p:cNvSpPr txBox="1"/>
          <p:nvPr/>
        </p:nvSpPr>
        <p:spPr>
          <a:xfrm>
            <a:off x="457200" y="470552"/>
            <a:ext cx="10615612" cy="5232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r>
              <a:rPr lang="en-ZA" altLang="en-US" sz="2800" b="1" dirty="0" smtClean="0">
                <a:solidFill>
                  <a:srgbClr val="0070C0"/>
                </a:solidFill>
              </a:rPr>
              <a:t>4.   Time Horizons</a:t>
            </a:r>
            <a:endParaRPr lang="en-US" sz="2800" b="1" dirty="0">
              <a:solidFill>
                <a:schemeClr val="tx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192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Content Placeholder 2">
            <a:extLst>
              <a:ext uri="{FF2B5EF4-FFF2-40B4-BE49-F238E27FC236}">
                <a16:creationId xmlns:a16="http://schemas.microsoft.com/office/drawing/2014/main" id="{FA052D80-0460-4462-A998-D2FAD49FAD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93772"/>
            <a:ext cx="11344275" cy="5392740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ZA" b="1" dirty="0" smtClean="0"/>
              <a:t>Cross-sectional Research: Example,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dirty="0" smtClean="0"/>
              <a:t>A </a:t>
            </a:r>
            <a:r>
              <a:rPr lang="en-US" dirty="0"/>
              <a:t>researcher is interested in studying the financial performance </a:t>
            </a:r>
            <a:r>
              <a:rPr lang="en-US" dirty="0" smtClean="0">
                <a:solidFill>
                  <a:srgbClr val="C00000"/>
                </a:solidFill>
              </a:rPr>
              <a:t>of airline </a:t>
            </a:r>
            <a:r>
              <a:rPr lang="en-US" dirty="0">
                <a:solidFill>
                  <a:srgbClr val="C00000"/>
                </a:solidFill>
              </a:rPr>
              <a:t>companies in 2020</a:t>
            </a:r>
            <a:r>
              <a:rPr lang="en-US" dirty="0"/>
              <a:t>. The researcher </a:t>
            </a:r>
            <a:r>
              <a:rPr lang="en-US" dirty="0">
                <a:solidFill>
                  <a:srgbClr val="C00000"/>
                </a:solidFill>
              </a:rPr>
              <a:t>gathers quantitative data from financial statements of airline companies chosen as samples for the financial year 2020</a:t>
            </a:r>
            <a:r>
              <a:rPr lang="en-US" dirty="0"/>
              <a:t>. The researcher is </a:t>
            </a:r>
            <a:r>
              <a:rPr lang="en-US" dirty="0">
                <a:solidFill>
                  <a:srgbClr val="C00000"/>
                </a:solidFill>
              </a:rPr>
              <a:t>interested to know how the pandemic of Covid-19 affects profits and returns of the specific airlines in 2020</a:t>
            </a:r>
            <a:r>
              <a:rPr lang="en-US" dirty="0"/>
              <a:t>. </a:t>
            </a:r>
            <a:endParaRPr lang="en-US" dirty="0" smtClean="0"/>
          </a:p>
          <a:p>
            <a:pPr marL="0" indent="0" algn="just">
              <a:lnSpc>
                <a:spcPct val="150000"/>
              </a:lnSpc>
              <a:buNone/>
            </a:pPr>
            <a:r>
              <a:rPr lang="en-US" b="1" dirty="0" smtClean="0">
                <a:solidFill>
                  <a:srgbClr val="0070C0"/>
                </a:solidFill>
              </a:rPr>
              <a:t>It </a:t>
            </a:r>
            <a:r>
              <a:rPr lang="en-US" b="1" dirty="0">
                <a:solidFill>
                  <a:srgbClr val="0070C0"/>
                </a:solidFill>
              </a:rPr>
              <a:t>is cross-sectional research because the researcher is interested in examining the financial performance of airline companies in 2020. Besides, data is gathered from samples only once.</a:t>
            </a:r>
            <a:endParaRPr lang="en-US" b="1" dirty="0" smtClean="0">
              <a:solidFill>
                <a:srgbClr val="0070C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EA7C46-D814-4133-9568-DE6E277814ED}"/>
              </a:ext>
            </a:extLst>
          </p:cNvPr>
          <p:cNvSpPr txBox="1"/>
          <p:nvPr/>
        </p:nvSpPr>
        <p:spPr>
          <a:xfrm>
            <a:off x="457200" y="470552"/>
            <a:ext cx="10615612" cy="5232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r>
              <a:rPr lang="en-ZA" altLang="en-US" sz="2800" b="1" dirty="0" smtClean="0">
                <a:solidFill>
                  <a:srgbClr val="0070C0"/>
                </a:solidFill>
              </a:rPr>
              <a:t>4.   Time Horizons …</a:t>
            </a:r>
            <a:endParaRPr lang="en-US" sz="2800" b="1" dirty="0">
              <a:solidFill>
                <a:schemeClr val="tx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4870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Content Placeholder 2">
            <a:extLst>
              <a:ext uri="{FF2B5EF4-FFF2-40B4-BE49-F238E27FC236}">
                <a16:creationId xmlns:a16="http://schemas.microsoft.com/office/drawing/2014/main" id="{FA052D80-0460-4462-A998-D2FAD49FAD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93772"/>
            <a:ext cx="11344275" cy="5392740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ZA" b="1" dirty="0"/>
              <a:t>2</a:t>
            </a:r>
            <a:r>
              <a:rPr lang="en-ZA" b="1" dirty="0" smtClean="0"/>
              <a:t>. Longitudinal Research: 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In </a:t>
            </a:r>
            <a:r>
              <a:rPr lang="en-US" dirty="0"/>
              <a:t>longitudinal research, the </a:t>
            </a:r>
            <a:r>
              <a:rPr lang="en-US" dirty="0">
                <a:solidFill>
                  <a:srgbClr val="C00000"/>
                </a:solidFill>
              </a:rPr>
              <a:t>researcher gathers data from </a:t>
            </a:r>
            <a:r>
              <a:rPr lang="en-US" dirty="0" smtClean="0">
                <a:solidFill>
                  <a:srgbClr val="C00000"/>
                </a:solidFill>
              </a:rPr>
              <a:t>samples </a:t>
            </a:r>
            <a:r>
              <a:rPr lang="en-US" dirty="0">
                <a:solidFill>
                  <a:srgbClr val="C00000"/>
                </a:solidFill>
              </a:rPr>
              <a:t>at different intervals</a:t>
            </a:r>
            <a:r>
              <a:rPr lang="en-US" dirty="0"/>
              <a:t>. </a:t>
            </a:r>
            <a:endParaRPr lang="en-US" dirty="0" smtClean="0"/>
          </a:p>
          <a:p>
            <a:pPr algn="just">
              <a:lnSpc>
                <a:spcPct val="150000"/>
              </a:lnSpc>
            </a:pPr>
            <a:r>
              <a:rPr lang="en-US" dirty="0" smtClean="0"/>
              <a:t>The </a:t>
            </a:r>
            <a:r>
              <a:rPr lang="en-US" dirty="0"/>
              <a:t>purpose of a longitudinal study is to </a:t>
            </a:r>
            <a:r>
              <a:rPr lang="en-US" dirty="0">
                <a:solidFill>
                  <a:srgbClr val="C00000"/>
                </a:solidFill>
              </a:rPr>
              <a:t>examine changes in attitude, behavior, process, or phenomenon over a period of time</a:t>
            </a:r>
            <a:r>
              <a:rPr lang="en-US" dirty="0"/>
              <a:t>. </a:t>
            </a:r>
            <a:endParaRPr lang="en-US" dirty="0" smtClean="0"/>
          </a:p>
          <a:p>
            <a:pPr algn="just">
              <a:lnSpc>
                <a:spcPct val="150000"/>
              </a:lnSpc>
            </a:pPr>
            <a:r>
              <a:rPr lang="en-US" dirty="0" smtClean="0"/>
              <a:t>The </a:t>
            </a:r>
            <a:r>
              <a:rPr lang="en-US" dirty="0"/>
              <a:t>scope and time horizon of longitudinal research is not restricted to a certain point</a:t>
            </a:r>
            <a:r>
              <a:rPr lang="en-US" dirty="0" smtClean="0"/>
              <a:t>. </a:t>
            </a:r>
            <a:r>
              <a:rPr lang="en-US" dirty="0"/>
              <a:t>Data used in the longitudinal analysis is time-series </a:t>
            </a:r>
            <a:r>
              <a:rPr lang="en-US" dirty="0" smtClean="0"/>
              <a:t>data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b="1" dirty="0"/>
              <a:t>Time series data</a:t>
            </a:r>
            <a:r>
              <a:rPr lang="en-US" dirty="0"/>
              <a:t> is a collection of </a:t>
            </a:r>
            <a:r>
              <a:rPr lang="en-US" dirty="0">
                <a:solidFill>
                  <a:srgbClr val="C00000"/>
                </a:solidFill>
              </a:rPr>
              <a:t>observations</a:t>
            </a:r>
            <a:r>
              <a:rPr lang="en-US" dirty="0"/>
              <a:t> obtained through </a:t>
            </a:r>
            <a:r>
              <a:rPr lang="en-US" dirty="0">
                <a:solidFill>
                  <a:srgbClr val="C00000"/>
                </a:solidFill>
              </a:rPr>
              <a:t>repeated measurements over </a:t>
            </a:r>
            <a:r>
              <a:rPr lang="en-US" dirty="0" smtClean="0">
                <a:solidFill>
                  <a:srgbClr val="C00000"/>
                </a:solidFill>
              </a:rPr>
              <a:t>time</a:t>
            </a:r>
            <a:r>
              <a:rPr lang="en-US" dirty="0" smtClean="0"/>
              <a:t>).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EA7C46-D814-4133-9568-DE6E277814ED}"/>
              </a:ext>
            </a:extLst>
          </p:cNvPr>
          <p:cNvSpPr txBox="1"/>
          <p:nvPr/>
        </p:nvSpPr>
        <p:spPr>
          <a:xfrm>
            <a:off x="457200" y="470552"/>
            <a:ext cx="10615612" cy="5232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r>
              <a:rPr lang="en-ZA" altLang="en-US" sz="2800" b="1" dirty="0" smtClean="0">
                <a:solidFill>
                  <a:srgbClr val="0070C0"/>
                </a:solidFill>
              </a:rPr>
              <a:t>4.   Time Horizons …</a:t>
            </a:r>
            <a:endParaRPr lang="en-US" sz="2800" b="1" dirty="0">
              <a:solidFill>
                <a:schemeClr val="tx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3591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Content Placeholder 2">
            <a:extLst>
              <a:ext uri="{FF2B5EF4-FFF2-40B4-BE49-F238E27FC236}">
                <a16:creationId xmlns:a16="http://schemas.microsoft.com/office/drawing/2014/main" id="{FA052D80-0460-4462-A998-D2FAD49FAD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93772"/>
            <a:ext cx="11344275" cy="5392740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ZA" b="1" dirty="0" smtClean="0"/>
              <a:t>Longitudinal Research. Example, 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If the researcher is interested in examining the </a:t>
            </a:r>
            <a:r>
              <a:rPr lang="en-US" dirty="0">
                <a:solidFill>
                  <a:srgbClr val="C00000"/>
                </a:solidFill>
              </a:rPr>
              <a:t>change in profits of specific airline companies between 2015 and 2021,</a:t>
            </a:r>
            <a:r>
              <a:rPr lang="en-US" dirty="0"/>
              <a:t> the study becomes longitudinal.</a:t>
            </a:r>
            <a:endParaRPr lang="en-US" dirty="0" smtClean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EA7C46-D814-4133-9568-DE6E277814ED}"/>
              </a:ext>
            </a:extLst>
          </p:cNvPr>
          <p:cNvSpPr txBox="1"/>
          <p:nvPr/>
        </p:nvSpPr>
        <p:spPr>
          <a:xfrm>
            <a:off x="457200" y="470552"/>
            <a:ext cx="10615612" cy="5232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r>
              <a:rPr lang="en-ZA" altLang="en-US" sz="2800" b="1" dirty="0" smtClean="0">
                <a:solidFill>
                  <a:srgbClr val="0070C0"/>
                </a:solidFill>
              </a:rPr>
              <a:t>4.   Time Horizons …</a:t>
            </a:r>
            <a:endParaRPr lang="en-US" sz="2800" b="1" dirty="0">
              <a:solidFill>
                <a:schemeClr val="tx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7589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Content Placeholder 2">
            <a:extLst>
              <a:ext uri="{FF2B5EF4-FFF2-40B4-BE49-F238E27FC236}">
                <a16:creationId xmlns:a16="http://schemas.microsoft.com/office/drawing/2014/main" id="{FA052D80-0460-4462-A998-D2FAD49FAD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441" y="396241"/>
            <a:ext cx="11299159" cy="5684520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spcBef>
                <a:spcPct val="0"/>
              </a:spcBef>
              <a:buNone/>
            </a:pPr>
            <a:endParaRPr lang="en-GB" sz="2400" b="1" dirty="0">
              <a:solidFill>
                <a:srgbClr val="0070C0"/>
              </a:solidFill>
            </a:endParaRPr>
          </a:p>
          <a:p>
            <a:pPr marL="0" indent="0" algn="ctr">
              <a:lnSpc>
                <a:spcPct val="150000"/>
              </a:lnSpc>
              <a:spcBef>
                <a:spcPct val="0"/>
              </a:spcBef>
              <a:buNone/>
            </a:pPr>
            <a:endParaRPr lang="en-GB" sz="2400" b="1" dirty="0">
              <a:solidFill>
                <a:srgbClr val="0070C0"/>
              </a:solidFill>
            </a:endParaRPr>
          </a:p>
          <a:p>
            <a:pPr marL="0" indent="0" algn="ctr">
              <a:lnSpc>
                <a:spcPct val="150000"/>
              </a:lnSpc>
              <a:spcBef>
                <a:spcPct val="0"/>
              </a:spcBef>
              <a:buNone/>
            </a:pPr>
            <a:endParaRPr lang="en-GB" sz="2400" b="1" dirty="0">
              <a:solidFill>
                <a:srgbClr val="0070C0"/>
              </a:solidFill>
            </a:endParaRPr>
          </a:p>
          <a:p>
            <a:pPr marL="0" indent="0" algn="ctr">
              <a:lnSpc>
                <a:spcPct val="150000"/>
              </a:lnSpc>
              <a:spcBef>
                <a:spcPct val="0"/>
              </a:spcBef>
              <a:buNone/>
            </a:pPr>
            <a:endParaRPr lang="en-GB" b="1" dirty="0">
              <a:solidFill>
                <a:srgbClr val="0070C0"/>
              </a:solidFill>
            </a:endParaRPr>
          </a:p>
          <a:p>
            <a:pPr marL="0" indent="0" algn="ctr">
              <a:lnSpc>
                <a:spcPct val="150000"/>
              </a:lnSpc>
              <a:spcBef>
                <a:spcPct val="0"/>
              </a:spcBef>
              <a:buNone/>
            </a:pPr>
            <a:endParaRPr lang="en-GB" b="1" dirty="0">
              <a:solidFill>
                <a:srgbClr val="0070C0"/>
              </a:solidFill>
            </a:endParaRPr>
          </a:p>
          <a:p>
            <a:pPr marL="0" indent="0" algn="ctr">
              <a:lnSpc>
                <a:spcPct val="150000"/>
              </a:lnSpc>
              <a:spcBef>
                <a:spcPct val="0"/>
              </a:spcBef>
              <a:buNone/>
            </a:pPr>
            <a:endParaRPr lang="en-GB" b="1" dirty="0">
              <a:solidFill>
                <a:srgbClr val="0070C0"/>
              </a:solidFill>
            </a:endParaRPr>
          </a:p>
          <a:p>
            <a:pPr marL="0" indent="0" algn="ctr">
              <a:lnSpc>
                <a:spcPct val="150000"/>
              </a:lnSpc>
              <a:spcBef>
                <a:spcPct val="0"/>
              </a:spcBef>
              <a:buNone/>
            </a:pPr>
            <a:endParaRPr lang="en-GB" b="1" dirty="0">
              <a:solidFill>
                <a:srgbClr val="0070C0"/>
              </a:solidFill>
            </a:endParaRPr>
          </a:p>
          <a:p>
            <a:pPr marL="0" indent="0" algn="ctr">
              <a:lnSpc>
                <a:spcPct val="150000"/>
              </a:lnSpc>
              <a:spcBef>
                <a:spcPct val="0"/>
              </a:spcBef>
              <a:buNone/>
            </a:pPr>
            <a:endParaRPr lang="en-GB" b="1" dirty="0">
              <a:solidFill>
                <a:srgbClr val="0070C0"/>
              </a:solidFill>
            </a:endParaRPr>
          </a:p>
          <a:p>
            <a:pPr marL="0" indent="0" algn="ctr">
              <a:lnSpc>
                <a:spcPct val="150000"/>
              </a:lnSpc>
              <a:spcBef>
                <a:spcPct val="0"/>
              </a:spcBef>
              <a:buNone/>
            </a:pPr>
            <a:r>
              <a:rPr lang="en-GB" b="1" dirty="0">
                <a:solidFill>
                  <a:srgbClr val="0070C0"/>
                </a:solidFill>
              </a:rPr>
              <a:t>…End…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8393AF3-A129-4A7E-96B5-B9F605D76B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1295" y="661035"/>
            <a:ext cx="6191250" cy="412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044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AD8BCE0B-E381-40E0-8E2D-A4A2788BD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ZA" altLang="en-US" sz="2800" b="1" dirty="0" smtClean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LEARNING UNIT 2 ASSESSMENT CRITERIA </a:t>
            </a:r>
            <a:endParaRPr lang="en-ZA" altLang="en-US" sz="2800" b="1" dirty="0">
              <a:solidFill>
                <a:srgbClr val="0070C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099" name="Content Placeholder 2">
            <a:extLst>
              <a:ext uri="{FF2B5EF4-FFF2-40B4-BE49-F238E27FC236}">
                <a16:creationId xmlns:a16="http://schemas.microsoft.com/office/drawing/2014/main" id="{5A6AD0CB-8892-4036-AD74-D4FCEAA476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8684"/>
            <a:ext cx="9020175" cy="52564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altLang="en-US" dirty="0"/>
              <a:t>Students should be able to: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GB" altLang="en-US" dirty="0" smtClean="0"/>
              <a:t>Understood research philosophies</a:t>
            </a:r>
            <a:endParaRPr lang="en-GB" altLang="en-US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GB" altLang="en-US" dirty="0"/>
              <a:t>Understood</a:t>
            </a:r>
            <a:r>
              <a:rPr lang="en-GB" altLang="en-US" dirty="0" smtClean="0"/>
              <a:t> </a:t>
            </a:r>
            <a:r>
              <a:rPr lang="en-GB" altLang="en-US" dirty="0"/>
              <a:t>research strategies</a:t>
            </a:r>
          </a:p>
          <a:p>
            <a:pPr marL="457200" lvl="0" indent="-457200">
              <a:lnSpc>
                <a:spcPct val="150000"/>
              </a:lnSpc>
              <a:buFont typeface="+mj-lt"/>
              <a:buAutoNum type="arabicPeriod"/>
            </a:pPr>
            <a:r>
              <a:rPr lang="en-GB" altLang="en-US" dirty="0"/>
              <a:t>Understood</a:t>
            </a:r>
            <a:r>
              <a:rPr lang="en-GB" altLang="en-US" dirty="0" smtClean="0"/>
              <a:t> </a:t>
            </a:r>
            <a:r>
              <a:rPr lang="en-GB" altLang="en-US" dirty="0"/>
              <a:t>research methods</a:t>
            </a:r>
            <a:endParaRPr lang="en-GB" dirty="0"/>
          </a:p>
          <a:p>
            <a:pPr marL="457200" lvl="0" indent="-457200">
              <a:lnSpc>
                <a:spcPct val="150000"/>
              </a:lnSpc>
              <a:buFont typeface="+mj-lt"/>
              <a:buAutoNum type="arabicPeriod"/>
            </a:pPr>
            <a:r>
              <a:rPr lang="en-GB" altLang="en-US" dirty="0"/>
              <a:t>Understood </a:t>
            </a:r>
            <a:r>
              <a:rPr lang="en-GB" dirty="0" smtClean="0"/>
              <a:t>time </a:t>
            </a:r>
            <a:r>
              <a:rPr lang="en-GB" dirty="0"/>
              <a:t>horizons.</a:t>
            </a:r>
            <a:endParaRPr lang="en-US" dirty="0"/>
          </a:p>
          <a:p>
            <a:pPr marL="457200" lvl="0" indent="-457200">
              <a:lnSpc>
                <a:spcPct val="150000"/>
              </a:lnSpc>
              <a:buFont typeface="+mj-lt"/>
              <a:buAutoNum type="arabicPeriod"/>
            </a:pPr>
            <a:endParaRPr lang="en-US" dirty="0"/>
          </a:p>
          <a:p>
            <a:pPr marL="457200" lvl="0" indent="-457200">
              <a:lnSpc>
                <a:spcPct val="150000"/>
              </a:lnSpc>
              <a:buFont typeface="+mj-lt"/>
              <a:buAutoNum type="arabicPeriod"/>
            </a:pPr>
            <a:endParaRPr lang="en-GB" dirty="0" smtClean="0"/>
          </a:p>
          <a:p>
            <a:pPr marL="457200" lvl="0" indent="-457200">
              <a:lnSpc>
                <a:spcPct val="150000"/>
              </a:lnSpc>
              <a:buFont typeface="+mj-lt"/>
              <a:buAutoNum type="arabicPeriod"/>
            </a:pPr>
            <a:endParaRPr lang="en-US" dirty="0"/>
          </a:p>
          <a:p>
            <a:endParaRPr lang="en-ZA" altLang="en-US" sz="1800" dirty="0"/>
          </a:p>
          <a:p>
            <a:endParaRPr lang="en-ZA" altLang="en-US" sz="1800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en-ZA" altLang="en-US" sz="1800" dirty="0"/>
          </a:p>
          <a:p>
            <a:pPr eaLnBrk="1" hangingPunct="1"/>
            <a:endParaRPr lang="en-ZA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999268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11D57C25-6C91-48A9-A122-CBF189C2B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442" y="241505"/>
            <a:ext cx="10070433" cy="938366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ZA" altLang="en-US" sz="3600" b="1" dirty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ZA" altLang="en-US" sz="3600" b="1" dirty="0" smtClean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Research Methodology</a:t>
            </a:r>
            <a:endParaRPr lang="en-ZA" altLang="en-US" sz="3600" b="1" dirty="0">
              <a:solidFill>
                <a:srgbClr val="0070C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147" name="Content Placeholder 2">
            <a:extLst>
              <a:ext uri="{FF2B5EF4-FFF2-40B4-BE49-F238E27FC236}">
                <a16:creationId xmlns:a16="http://schemas.microsoft.com/office/drawing/2014/main" id="{FA052D80-0460-4462-A998-D2FAD49FAD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442" y="1179871"/>
            <a:ext cx="11384884" cy="5334000"/>
          </a:xfrm>
        </p:spPr>
        <p:txBody>
          <a:bodyPr>
            <a:normAutofit fontScale="77500" lnSpcReduction="20000"/>
          </a:bodyPr>
          <a:lstStyle/>
          <a:p>
            <a:pPr algn="just">
              <a:lnSpc>
                <a:spcPct val="150000"/>
              </a:lnSpc>
            </a:pPr>
            <a:r>
              <a:rPr lang="en-ZA" sz="3600" dirty="0"/>
              <a:t>According to Kothari (2004), a research methodology is a systematic way of solving a research problem. </a:t>
            </a:r>
            <a:endParaRPr lang="en-ZA" sz="3600" dirty="0" smtClean="0"/>
          </a:p>
          <a:p>
            <a:pPr lvl="0" algn="just">
              <a:lnSpc>
                <a:spcPct val="150000"/>
              </a:lnSpc>
            </a:pPr>
            <a:r>
              <a:rPr lang="en-US" sz="3600" dirty="0"/>
              <a:t>The connection between the research objectives and the research method should be evident. </a:t>
            </a:r>
          </a:p>
          <a:p>
            <a:pPr lvl="0" algn="just">
              <a:lnSpc>
                <a:spcPct val="150000"/>
              </a:lnSpc>
            </a:pPr>
            <a:r>
              <a:rPr lang="en-US" sz="3600" dirty="0"/>
              <a:t>It is one of the most important parts of a research proposal/dissertation.</a:t>
            </a:r>
            <a:endParaRPr lang="en-ZA" sz="3600" dirty="0" smtClean="0"/>
          </a:p>
          <a:p>
            <a:pPr algn="just">
              <a:lnSpc>
                <a:spcPct val="150000"/>
              </a:lnSpc>
            </a:pPr>
            <a:r>
              <a:rPr lang="en-ZA" sz="3600" dirty="0" smtClean="0"/>
              <a:t>A </a:t>
            </a:r>
            <a:r>
              <a:rPr lang="en-ZA" sz="3600" dirty="0"/>
              <a:t>research methodology describes </a:t>
            </a:r>
            <a:r>
              <a:rPr lang="en-ZA" sz="3600" dirty="0">
                <a:solidFill>
                  <a:srgbClr val="FF0000"/>
                </a:solidFill>
              </a:rPr>
              <a:t>how the research is to be carried out. </a:t>
            </a:r>
            <a:endParaRPr lang="en-ZA" sz="3600" dirty="0" smtClean="0">
              <a:solidFill>
                <a:srgbClr val="FF0000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ZA" sz="3600" dirty="0" smtClean="0"/>
              <a:t>The </a:t>
            </a:r>
            <a:r>
              <a:rPr lang="en-ZA" sz="3600" dirty="0">
                <a:solidFill>
                  <a:srgbClr val="FF0000"/>
                </a:solidFill>
              </a:rPr>
              <a:t>research philosophical assumptions </a:t>
            </a:r>
            <a:r>
              <a:rPr lang="en-ZA" sz="3600" dirty="0"/>
              <a:t>guide the researcher in selecting the </a:t>
            </a:r>
            <a:r>
              <a:rPr lang="en-ZA" sz="3600" dirty="0">
                <a:solidFill>
                  <a:srgbClr val="FF0000"/>
                </a:solidFill>
              </a:rPr>
              <a:t>appropriate research approach</a:t>
            </a:r>
            <a:r>
              <a:rPr lang="en-ZA" sz="3600" dirty="0"/>
              <a:t>. </a:t>
            </a:r>
            <a:endParaRPr lang="en-US" sz="3600" dirty="0"/>
          </a:p>
          <a:p>
            <a:pPr algn="just">
              <a:lnSpc>
                <a:spcPct val="150000"/>
              </a:lnSpc>
              <a:spcBef>
                <a:spcPct val="0"/>
              </a:spcBef>
            </a:pPr>
            <a:endParaRPr lang="en-GB" sz="3600" dirty="0" smtClean="0"/>
          </a:p>
          <a:p>
            <a:pPr marL="0" indent="0" algn="just">
              <a:lnSpc>
                <a:spcPct val="170000"/>
              </a:lnSpc>
              <a:spcBef>
                <a:spcPct val="0"/>
              </a:spcBef>
              <a:buNone/>
            </a:pPr>
            <a:endParaRPr lang="en-GB" sz="3800" dirty="0" smtClean="0"/>
          </a:p>
          <a:p>
            <a:pPr algn="just">
              <a:lnSpc>
                <a:spcPct val="170000"/>
              </a:lnSpc>
              <a:spcBef>
                <a:spcPct val="0"/>
              </a:spcBef>
            </a:pPr>
            <a:endParaRPr lang="en-GB" sz="3800" dirty="0" smtClean="0"/>
          </a:p>
          <a:p>
            <a:pPr algn="just">
              <a:lnSpc>
                <a:spcPct val="170000"/>
              </a:lnSpc>
              <a:spcBef>
                <a:spcPct val="0"/>
              </a:spcBef>
            </a:pPr>
            <a:endParaRPr lang="en-GB" sz="3800" dirty="0">
              <a:solidFill>
                <a:srgbClr val="C00000"/>
              </a:solidFill>
            </a:endParaRPr>
          </a:p>
          <a:p>
            <a:pPr marL="0" indent="0">
              <a:spcBef>
                <a:spcPct val="0"/>
              </a:spcBef>
              <a:buNone/>
            </a:pPr>
            <a:endParaRPr lang="en-GB" sz="31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3398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11D57C25-6C91-48A9-A122-CBF189C2B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442" y="241505"/>
            <a:ext cx="10070433" cy="938366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ZA" altLang="en-US" sz="3600" b="1" dirty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ZA" altLang="en-US" sz="3600" b="1" dirty="0" smtClean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Research Methods vs Research Methodology</a:t>
            </a:r>
            <a:endParaRPr lang="en-ZA" altLang="en-US" sz="3600" b="1" dirty="0">
              <a:solidFill>
                <a:srgbClr val="0070C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147" name="Content Placeholder 2">
            <a:extLst>
              <a:ext uri="{FF2B5EF4-FFF2-40B4-BE49-F238E27FC236}">
                <a16:creationId xmlns:a16="http://schemas.microsoft.com/office/drawing/2014/main" id="{FA052D80-0460-4462-A998-D2FAD49FAD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442" y="1179871"/>
            <a:ext cx="11384884" cy="533400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3600" dirty="0" smtClean="0"/>
              <a:t>Research methods includes all techniques and methods which have been taken for conducting research.</a:t>
            </a:r>
          </a:p>
          <a:p>
            <a:pPr algn="just">
              <a:lnSpc>
                <a:spcPct val="150000"/>
              </a:lnSpc>
            </a:pPr>
            <a:r>
              <a:rPr lang="en-US" sz="3600" dirty="0"/>
              <a:t>A research methodology describes how the research is to be carried out. </a:t>
            </a:r>
            <a:endParaRPr lang="en-GB" sz="3600" dirty="0" smtClean="0"/>
          </a:p>
          <a:p>
            <a:pPr marL="0" indent="0" algn="just">
              <a:lnSpc>
                <a:spcPct val="170000"/>
              </a:lnSpc>
              <a:spcBef>
                <a:spcPct val="0"/>
              </a:spcBef>
              <a:buNone/>
            </a:pPr>
            <a:endParaRPr lang="en-GB" sz="3800" dirty="0" smtClean="0"/>
          </a:p>
          <a:p>
            <a:pPr algn="just">
              <a:lnSpc>
                <a:spcPct val="170000"/>
              </a:lnSpc>
              <a:spcBef>
                <a:spcPct val="0"/>
              </a:spcBef>
            </a:pPr>
            <a:endParaRPr lang="en-GB" sz="3800" dirty="0" smtClean="0"/>
          </a:p>
          <a:p>
            <a:pPr algn="just">
              <a:lnSpc>
                <a:spcPct val="170000"/>
              </a:lnSpc>
              <a:spcBef>
                <a:spcPct val="0"/>
              </a:spcBef>
            </a:pPr>
            <a:endParaRPr lang="en-GB" sz="3800" dirty="0">
              <a:solidFill>
                <a:srgbClr val="C00000"/>
              </a:solidFill>
            </a:endParaRPr>
          </a:p>
          <a:p>
            <a:pPr marL="0" indent="0">
              <a:spcBef>
                <a:spcPct val="0"/>
              </a:spcBef>
              <a:buNone/>
            </a:pPr>
            <a:endParaRPr lang="en-GB" sz="31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2677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11D57C25-6C91-48A9-A122-CBF189C2B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432" y="112918"/>
            <a:ext cx="10070433" cy="938366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ZA" altLang="en-US" sz="3600" b="1" dirty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ZA" altLang="en-US" sz="3600" b="1" dirty="0" smtClean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Research Onion by Saunders (2019)</a:t>
            </a:r>
            <a:endParaRPr lang="en-ZA" altLang="en-US" sz="3600" b="1" dirty="0">
              <a:solidFill>
                <a:srgbClr val="0070C0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5437" y="1051284"/>
            <a:ext cx="8091488" cy="5754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268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11D57C25-6C91-48A9-A122-CBF189C2B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442" y="241505"/>
            <a:ext cx="10070433" cy="938366"/>
          </a:xfrm>
        </p:spPr>
        <p:txBody>
          <a:bodyPr/>
          <a:lstStyle/>
          <a:p>
            <a:pPr eaLnBrk="1" hangingPunct="1"/>
            <a:r>
              <a:rPr lang="en-ZA" altLang="en-US" sz="2800" b="1" dirty="0" smtClean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1.	Research Philosophy</a:t>
            </a:r>
            <a:endParaRPr lang="en-ZA" altLang="en-US" sz="2800" b="1" dirty="0">
              <a:solidFill>
                <a:srgbClr val="0070C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147" name="Content Placeholder 2">
            <a:extLst>
              <a:ext uri="{FF2B5EF4-FFF2-40B4-BE49-F238E27FC236}">
                <a16:creationId xmlns:a16="http://schemas.microsoft.com/office/drawing/2014/main" id="{FA052D80-0460-4462-A998-D2FAD49FAD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442" y="1179871"/>
            <a:ext cx="11384884" cy="5334000"/>
          </a:xfrm>
        </p:spPr>
        <p:txBody>
          <a:bodyPr>
            <a:normAutofit/>
          </a:bodyPr>
          <a:lstStyle/>
          <a:p>
            <a:pPr algn="just">
              <a:lnSpc>
                <a:spcPct val="170000"/>
              </a:lnSpc>
              <a:spcBef>
                <a:spcPct val="0"/>
              </a:spcBef>
            </a:pPr>
            <a:r>
              <a:rPr lang="en-ZA" dirty="0"/>
              <a:t>Research philosophy provides a researcher with a guide in selecting an appropriate </a:t>
            </a:r>
            <a:r>
              <a:rPr lang="en-ZA" dirty="0">
                <a:solidFill>
                  <a:srgbClr val="C00000"/>
                </a:solidFill>
              </a:rPr>
              <a:t>research </a:t>
            </a:r>
            <a:r>
              <a:rPr lang="en-ZA" dirty="0" smtClean="0">
                <a:solidFill>
                  <a:srgbClr val="C00000"/>
                </a:solidFill>
              </a:rPr>
              <a:t>approach</a:t>
            </a:r>
            <a:r>
              <a:rPr lang="en-ZA" b="1" dirty="0" smtClean="0"/>
              <a:t>.</a:t>
            </a:r>
            <a:r>
              <a:rPr lang="en-ZA" dirty="0" smtClean="0"/>
              <a:t> </a:t>
            </a:r>
          </a:p>
          <a:p>
            <a:pPr algn="just">
              <a:lnSpc>
                <a:spcPct val="170000"/>
              </a:lnSpc>
              <a:spcBef>
                <a:spcPct val="0"/>
              </a:spcBef>
            </a:pPr>
            <a:r>
              <a:rPr lang="en-ZA" dirty="0" smtClean="0"/>
              <a:t>Research </a:t>
            </a:r>
            <a:r>
              <a:rPr lang="en-ZA" dirty="0"/>
              <a:t>philosophical assumptions are based on </a:t>
            </a:r>
            <a:r>
              <a:rPr lang="en-ZA" dirty="0">
                <a:solidFill>
                  <a:srgbClr val="C00000"/>
                </a:solidFill>
              </a:rPr>
              <a:t>ontology, epistemology and human </a:t>
            </a:r>
            <a:r>
              <a:rPr lang="en-ZA" dirty="0" smtClean="0">
                <a:solidFill>
                  <a:srgbClr val="C00000"/>
                </a:solidFill>
              </a:rPr>
              <a:t>nature</a:t>
            </a:r>
            <a:r>
              <a:rPr lang="en-ZA" dirty="0" smtClean="0"/>
              <a:t>. </a:t>
            </a:r>
          </a:p>
          <a:p>
            <a:pPr algn="just">
              <a:lnSpc>
                <a:spcPct val="170000"/>
              </a:lnSpc>
              <a:spcBef>
                <a:spcPct val="0"/>
              </a:spcBef>
            </a:pPr>
            <a:r>
              <a:rPr lang="en-ZA" dirty="0" smtClean="0"/>
              <a:t>These </a:t>
            </a:r>
            <a:r>
              <a:rPr lang="en-ZA" dirty="0"/>
              <a:t>assumptions are categorised into </a:t>
            </a:r>
            <a:r>
              <a:rPr lang="en-ZA" dirty="0">
                <a:solidFill>
                  <a:srgbClr val="C00000"/>
                </a:solidFill>
              </a:rPr>
              <a:t>subjective and </a:t>
            </a:r>
            <a:r>
              <a:rPr lang="en-ZA" dirty="0" smtClean="0">
                <a:solidFill>
                  <a:srgbClr val="C00000"/>
                </a:solidFill>
              </a:rPr>
              <a:t>objective.</a:t>
            </a:r>
            <a:endParaRPr lang="en-GB" sz="3800" dirty="0" smtClean="0">
              <a:solidFill>
                <a:srgbClr val="C00000"/>
              </a:solidFill>
            </a:endParaRPr>
          </a:p>
          <a:p>
            <a:pPr algn="just">
              <a:lnSpc>
                <a:spcPct val="170000"/>
              </a:lnSpc>
              <a:spcBef>
                <a:spcPct val="0"/>
              </a:spcBef>
            </a:pPr>
            <a:endParaRPr lang="en-GB" sz="3800" dirty="0" smtClean="0"/>
          </a:p>
          <a:p>
            <a:pPr marL="0" indent="0" algn="just">
              <a:lnSpc>
                <a:spcPct val="170000"/>
              </a:lnSpc>
              <a:spcBef>
                <a:spcPct val="0"/>
              </a:spcBef>
              <a:buNone/>
            </a:pPr>
            <a:endParaRPr lang="en-GB" sz="3800" dirty="0" smtClean="0"/>
          </a:p>
          <a:p>
            <a:pPr algn="just">
              <a:lnSpc>
                <a:spcPct val="170000"/>
              </a:lnSpc>
              <a:spcBef>
                <a:spcPct val="0"/>
              </a:spcBef>
            </a:pPr>
            <a:endParaRPr lang="en-GB" sz="3800" dirty="0" smtClean="0"/>
          </a:p>
          <a:p>
            <a:pPr algn="just">
              <a:lnSpc>
                <a:spcPct val="170000"/>
              </a:lnSpc>
              <a:spcBef>
                <a:spcPct val="0"/>
              </a:spcBef>
            </a:pPr>
            <a:endParaRPr lang="en-GB" sz="3800" dirty="0">
              <a:solidFill>
                <a:srgbClr val="C00000"/>
              </a:solidFill>
            </a:endParaRPr>
          </a:p>
          <a:p>
            <a:pPr marL="0" indent="0">
              <a:spcBef>
                <a:spcPct val="0"/>
              </a:spcBef>
              <a:buNone/>
            </a:pPr>
            <a:endParaRPr lang="en-GB" sz="31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5839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11D57C25-6C91-48A9-A122-CBF189C2B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442" y="241505"/>
            <a:ext cx="10070433" cy="938366"/>
          </a:xfrm>
        </p:spPr>
        <p:txBody>
          <a:bodyPr/>
          <a:lstStyle/>
          <a:p>
            <a:pPr eaLnBrk="1" hangingPunct="1"/>
            <a:r>
              <a:rPr lang="en-ZA" altLang="en-US" sz="2800" b="1" dirty="0" smtClean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1.	Research Philosophy …</a:t>
            </a:r>
            <a:endParaRPr lang="en-ZA" altLang="en-US" sz="2800" b="1" dirty="0">
              <a:solidFill>
                <a:srgbClr val="0070C0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2054" name="Picture 6" descr="objective vs subjective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6753" y="2394308"/>
            <a:ext cx="4315247" cy="211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A052D80-0460-4462-A998-D2FAD49FADA8}"/>
              </a:ext>
            </a:extLst>
          </p:cNvPr>
          <p:cNvSpPr txBox="1">
            <a:spLocks/>
          </p:cNvSpPr>
          <p:nvPr/>
        </p:nvSpPr>
        <p:spPr>
          <a:xfrm>
            <a:off x="359441" y="1179871"/>
            <a:ext cx="7727284" cy="5549542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70000"/>
              </a:lnSpc>
              <a:spcBef>
                <a:spcPct val="0"/>
              </a:spcBef>
            </a:pPr>
            <a:r>
              <a:rPr lang="en-US" dirty="0" smtClean="0"/>
              <a:t>There </a:t>
            </a:r>
            <a:r>
              <a:rPr lang="en-US" dirty="0"/>
              <a:t>are a number of philosophical issues, relating to the questions of objectivity and subjectivity of a statement, judgement, information, point of view or anything else. </a:t>
            </a:r>
            <a:endParaRPr lang="en-US" dirty="0" smtClean="0"/>
          </a:p>
          <a:p>
            <a:pPr algn="just">
              <a:lnSpc>
                <a:spcPct val="170000"/>
              </a:lnSpc>
              <a:spcBef>
                <a:spcPct val="0"/>
              </a:spcBef>
            </a:pPr>
            <a:r>
              <a:rPr lang="en-US" dirty="0" smtClean="0"/>
              <a:t>A </a:t>
            </a:r>
            <a:r>
              <a:rPr lang="en-US" dirty="0"/>
              <a:t>statement is said to be </a:t>
            </a:r>
            <a:r>
              <a:rPr lang="en-US" b="1" dirty="0">
                <a:solidFill>
                  <a:srgbClr val="C00000"/>
                </a:solidFill>
              </a:rPr>
              <a:t>objective</a:t>
            </a:r>
            <a:r>
              <a:rPr lang="en-US" dirty="0"/>
              <a:t> when it is </a:t>
            </a:r>
            <a:r>
              <a:rPr lang="en-US" dirty="0">
                <a:solidFill>
                  <a:srgbClr val="C00000"/>
                </a:solidFill>
              </a:rPr>
              <a:t>based on facts</a:t>
            </a:r>
            <a:r>
              <a:rPr lang="en-US" dirty="0"/>
              <a:t>, and it can be proved easily and </a:t>
            </a:r>
            <a:r>
              <a:rPr lang="en-US" dirty="0">
                <a:solidFill>
                  <a:srgbClr val="C00000"/>
                </a:solidFill>
              </a:rPr>
              <a:t>is impossible to deny</a:t>
            </a:r>
            <a:r>
              <a:rPr lang="en-US" dirty="0" smtClean="0"/>
              <a:t>.</a:t>
            </a:r>
          </a:p>
          <a:p>
            <a:pPr algn="just">
              <a:lnSpc>
                <a:spcPct val="170000"/>
              </a:lnSpc>
              <a:spcBef>
                <a:spcPct val="0"/>
              </a:spcBef>
            </a:pPr>
            <a:r>
              <a:rPr lang="en-US" dirty="0"/>
              <a:t>Although </a:t>
            </a:r>
            <a:r>
              <a:rPr lang="en-US" dirty="0">
                <a:solidFill>
                  <a:srgbClr val="C00000"/>
                </a:solidFill>
              </a:rPr>
              <a:t>in the absence of facts on a matter</a:t>
            </a:r>
            <a:r>
              <a:rPr lang="en-US" dirty="0"/>
              <a:t>, then the statement becomes </a:t>
            </a:r>
            <a:r>
              <a:rPr lang="en-US" b="1" dirty="0">
                <a:solidFill>
                  <a:srgbClr val="C00000"/>
                </a:solidFill>
              </a:rPr>
              <a:t>subjective</a:t>
            </a:r>
            <a:r>
              <a:rPr lang="en-US" dirty="0"/>
              <a:t>, as the speaker presents his/her opinion, which is always biased. </a:t>
            </a:r>
            <a:endParaRPr lang="en-US" dirty="0" smtClean="0"/>
          </a:p>
          <a:p>
            <a:pPr algn="just">
              <a:lnSpc>
                <a:spcPct val="170000"/>
              </a:lnSpc>
              <a:spcBef>
                <a:spcPct val="0"/>
              </a:spcBef>
            </a:pPr>
            <a:r>
              <a:rPr lang="en-US" dirty="0" smtClean="0">
                <a:solidFill>
                  <a:srgbClr val="C00000"/>
                </a:solidFill>
              </a:rPr>
              <a:t>Subjective </a:t>
            </a:r>
            <a:r>
              <a:rPr lang="en-US" dirty="0">
                <a:solidFill>
                  <a:srgbClr val="C00000"/>
                </a:solidFill>
              </a:rPr>
              <a:t>perspective </a:t>
            </a:r>
            <a:r>
              <a:rPr lang="en-US" dirty="0"/>
              <a:t>is based on </a:t>
            </a:r>
            <a:r>
              <a:rPr lang="en-US" dirty="0">
                <a:solidFill>
                  <a:srgbClr val="C00000"/>
                </a:solidFill>
              </a:rPr>
              <a:t>personal feelings, likes, interest, dislikes, and the </a:t>
            </a:r>
            <a:r>
              <a:rPr lang="en-US" dirty="0" smtClean="0">
                <a:solidFill>
                  <a:srgbClr val="C00000"/>
                </a:solidFill>
              </a:rPr>
              <a:t>like.</a:t>
            </a:r>
            <a:endParaRPr lang="en-GB" sz="3800" dirty="0" smtClean="0">
              <a:solidFill>
                <a:srgbClr val="C00000"/>
              </a:solidFill>
            </a:endParaRPr>
          </a:p>
          <a:p>
            <a:pPr marL="0" indent="0" algn="just">
              <a:lnSpc>
                <a:spcPct val="17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GB" sz="3800" dirty="0" smtClean="0"/>
          </a:p>
          <a:p>
            <a:pPr algn="just">
              <a:lnSpc>
                <a:spcPct val="170000"/>
              </a:lnSpc>
              <a:spcBef>
                <a:spcPct val="0"/>
              </a:spcBef>
            </a:pPr>
            <a:endParaRPr lang="en-GB" sz="3800" dirty="0" smtClean="0"/>
          </a:p>
          <a:p>
            <a:pPr algn="just">
              <a:lnSpc>
                <a:spcPct val="170000"/>
              </a:lnSpc>
              <a:spcBef>
                <a:spcPct val="0"/>
              </a:spcBef>
            </a:pPr>
            <a:endParaRPr lang="en-GB" sz="3800" dirty="0" smtClean="0">
              <a:solidFill>
                <a:srgbClr val="C00000"/>
              </a:solidFill>
            </a:endParaRPr>
          </a:p>
          <a:p>
            <a:pPr marL="0" indent="0">
              <a:spcBef>
                <a:spcPct val="0"/>
              </a:spcBef>
              <a:buFont typeface="Arial" panose="020B0604020202020204" pitchFamily="34" charset="0"/>
              <a:buNone/>
            </a:pPr>
            <a:endParaRPr lang="en-GB" sz="31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5504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1920</TotalTime>
  <Words>1723</Words>
  <Application>Microsoft Office PowerPoint</Application>
  <PresentationFormat>Widescreen</PresentationFormat>
  <Paragraphs>246</Paragraphs>
  <Slides>35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Arial</vt:lpstr>
      <vt:lpstr>Calibri</vt:lpstr>
      <vt:lpstr>Calibri Light</vt:lpstr>
      <vt:lpstr>Tahoma</vt:lpstr>
      <vt:lpstr>Times New Roman</vt:lpstr>
      <vt:lpstr>Wingdings</vt:lpstr>
      <vt:lpstr>Office Theme</vt:lpstr>
      <vt:lpstr>PowerPoint Presentation</vt:lpstr>
      <vt:lpstr>Read This Slowly by Jakewoodard</vt:lpstr>
      <vt:lpstr>LEARNING OUTCOMES </vt:lpstr>
      <vt:lpstr>LEARNING UNIT 2 ASSESSMENT CRITERIA </vt:lpstr>
      <vt:lpstr> Research Methodology</vt:lpstr>
      <vt:lpstr> Research Methods vs Research Methodology</vt:lpstr>
      <vt:lpstr> Research Onion by Saunders (2019)</vt:lpstr>
      <vt:lpstr>1. Research Philosophy</vt:lpstr>
      <vt:lpstr>1. Research Philosophy …</vt:lpstr>
      <vt:lpstr>1. Research Philosophy …</vt:lpstr>
      <vt:lpstr>1.   Research Philosophy …</vt:lpstr>
      <vt:lpstr>1.   Research Philosophy …</vt:lpstr>
      <vt:lpstr>1.   Research Philosophy …</vt:lpstr>
      <vt:lpstr>1.   Research Philosophy …</vt:lpstr>
      <vt:lpstr>1.   Research Philosophy …</vt:lpstr>
      <vt:lpstr>1.   Research Philosophy …</vt:lpstr>
      <vt:lpstr>1.   Research Philosophy …</vt:lpstr>
      <vt:lpstr>1.   Research Philosophy …</vt:lpstr>
      <vt:lpstr>2.   Research Strategies</vt:lpstr>
      <vt:lpstr>3.   Research Methods</vt:lpstr>
      <vt:lpstr>3.   Research Methods …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Project Management</dc:title>
  <dc:creator>Dr Elizabeth</dc:creator>
  <cp:lastModifiedBy>USER</cp:lastModifiedBy>
  <cp:revision>429</cp:revision>
  <dcterms:created xsi:type="dcterms:W3CDTF">2020-12-21T06:54:13Z</dcterms:created>
  <dcterms:modified xsi:type="dcterms:W3CDTF">2022-12-01T12:54:27Z</dcterms:modified>
</cp:coreProperties>
</file>