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8" r:id="rId3"/>
    <p:sldId id="383" r:id="rId4"/>
    <p:sldId id="405" r:id="rId5"/>
    <p:sldId id="412" r:id="rId6"/>
    <p:sldId id="428" r:id="rId7"/>
    <p:sldId id="430" r:id="rId8"/>
    <p:sldId id="429" r:id="rId9"/>
    <p:sldId id="431" r:id="rId10"/>
    <p:sldId id="432" r:id="rId11"/>
    <p:sldId id="433" r:id="rId12"/>
    <p:sldId id="434" r:id="rId13"/>
    <p:sldId id="435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C21B-F673-44E7-B590-B51DE1E9859D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13697-D86D-4744-939F-21E8085D14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77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64344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7215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8747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74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625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7648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702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5279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0549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6160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129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337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9CE6-3A69-401E-9230-D30514A7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BAD08-22C4-4672-B4F0-6F6D086A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8527-7734-4D74-9881-C92EF780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B62E-30E7-4797-9A20-5C98E140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E01E-32B8-4C63-BB28-802EE4E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00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110-E114-4A74-8830-C6859771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47E75-B49B-4CF2-8061-2DAF539A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9973-AA5A-4634-852E-B0088171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5894-3BEE-4FFF-9609-C009BA34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7DD0-150F-48F2-BF97-A20D9CE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248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2D26A-6D7D-427E-B2DF-E60613AB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FB64C-C429-4AA6-A1A6-9D0D0091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0AD5-90CD-49BB-A226-44C204CC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3FA0-75AA-46B1-AF24-707D1CCF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93E5-53BD-49B3-BC3A-5171AB89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3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DCF5-B159-4E86-B457-954AFC70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EB3A-66E0-4710-B8E1-332EF5AC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3A97-0CFE-4C2B-8D18-7B13083C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DD89-00CB-4B81-9E86-26794FEC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3A13-5020-4B42-8581-09F901EF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91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2E76-AAB3-4961-ACDA-61E81CB1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3559-EBBD-4120-948F-A89DECDD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589D-00E8-48CD-BF69-352CBB54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CEF5-8F31-46FC-B7A4-5D7E2A09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E48C-5E4A-44BC-8E2E-41155EC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5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39-0AC4-4C6B-BC23-6EA71BCD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829B-8C2A-47CF-A765-6EB7AC63B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316D-B129-4EA3-8147-37FBB307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28474-E0CF-48B6-9ACC-409D2175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BFE48-F51B-4E89-8143-E24175EE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9DF6-9BCC-446F-99F1-27928B13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10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18D1-F685-42F8-B84B-3886ADE9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1658-114B-4339-A4BA-744FFDD9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EDA5C-D91C-40D4-90A9-69758D658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20001-798C-4D52-BB80-08E6C235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774C6-5775-46A5-99C1-00E482714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146E6-EB01-42A4-905E-0817A635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A5469-21A9-4EF7-9280-4AF88D70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7C9C4-0228-4F34-A15F-EB220EB5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201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E6B1-8113-40AF-B53F-D1CF1B2F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1575A-C5CA-42F7-89AE-FE56B674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67F3-5199-4BD7-B5EA-63D2F83E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78E71-4286-4FF7-87DB-2259F5D5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866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6A663-89AE-4A1B-B32E-B87127A7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42017-168F-451D-AEE6-00FE7502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8564C-02F0-4BAC-ABA6-5CA80177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81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567B-0AF5-4E25-8263-557920C3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AFE5-5022-4C3C-9844-CB948E8F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AF65-C9C8-4E99-863E-AEFA1A45A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33C79-C2D4-4E67-A69F-49AFD0FE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B502-764C-401C-8B1F-74408229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40CB0-5CF0-4EC2-91F2-29BA92E4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96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456B-28CB-4034-BA09-B02206BF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FE991-7120-48E0-8AC7-575D5BD0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8246-D739-4D04-B587-05BABD92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713D-487F-4ACE-9D6B-AFC00C17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4C83-41D5-4D9B-947C-26673652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1B459-651A-41A5-B6E5-7A7B25F5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7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5143B-5C85-41AA-9EC9-9FDBD875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F11B1-457D-47CE-A8AC-F4239F3C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162B-7192-4EC0-8308-DBA8DCD05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4414-238F-4CA9-8CDD-F66CD4ADEBDB}" type="datetimeFigureOut">
              <a:rPr lang="en-ZA" smtClean="0"/>
              <a:t>2022/12/04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015E-0119-465E-AA23-9AA745A2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4B4A-7AAC-4761-A5D3-58AA65CDD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00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tMP2Or99BB5TLyvT8-PTN2bmxdy6o--3MH-5sqrNrYA/viewform?edit_requested=tr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F61298-EACC-4AFA-A687-FB7B7DC5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077" y="5109275"/>
            <a:ext cx="8998406" cy="1148295"/>
          </a:xfrm>
        </p:spPr>
        <p:txBody>
          <a:bodyPr>
            <a:normAutofit fontScale="92500"/>
          </a:bodyPr>
          <a:lstStyle/>
          <a:p>
            <a:endParaRPr lang="en-ZA" sz="3200" b="1" dirty="0"/>
          </a:p>
          <a:p>
            <a:r>
              <a:rPr lang="en-ZA" sz="3200" b="1" dirty="0" smtClean="0"/>
              <a:t>Learning Unit 5: Data Collection Methods and Analysis</a:t>
            </a:r>
            <a:endParaRPr lang="en-Z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FC7CB-640A-41BD-940A-EA8585BF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4" y="417839"/>
            <a:ext cx="2280616" cy="16674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5575CE-3BA3-40EA-A6AC-7FA6DE625DDF}"/>
              </a:ext>
            </a:extLst>
          </p:cNvPr>
          <p:cNvSpPr txBox="1">
            <a:spLocks/>
          </p:cNvSpPr>
          <p:nvPr/>
        </p:nvSpPr>
        <p:spPr>
          <a:xfrm>
            <a:off x="1348365" y="2057683"/>
            <a:ext cx="9935829" cy="276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Course Name: Research Methods and    </a:t>
            </a:r>
          </a:p>
          <a:p>
            <a:r>
              <a:rPr lang="en-ZA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             Communication</a:t>
            </a:r>
          </a:p>
          <a:p>
            <a:pPr algn="l"/>
            <a:r>
              <a:rPr lang="en-ZA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            Course Code: 6001</a:t>
            </a:r>
            <a:endParaRPr lang="en-ZA" sz="3600" b="1" dirty="0">
              <a:solidFill>
                <a:srgbClr val="C00000"/>
              </a:solidFill>
              <a:latin typeface="+mn-lt"/>
            </a:endParaRPr>
          </a:p>
          <a:p>
            <a:r>
              <a:rPr lang="en-ZA" sz="3600" b="1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en-ZA" sz="3600" b="1" dirty="0">
                <a:solidFill>
                  <a:srgbClr val="C00000"/>
                </a:solidFill>
                <a:latin typeface="+mn-lt"/>
              </a:rPr>
              <a:t>Lecturer: Elizabeth </a:t>
            </a:r>
            <a:r>
              <a:rPr lang="en-ZA" sz="3600" b="1" dirty="0" err="1">
                <a:solidFill>
                  <a:srgbClr val="C00000"/>
                </a:solidFill>
                <a:latin typeface="+mn-lt"/>
              </a:rPr>
              <a:t>Mkoba</a:t>
            </a:r>
            <a:r>
              <a:rPr lang="en-ZA" sz="3600" b="1" dirty="0">
                <a:solidFill>
                  <a:srgbClr val="C00000"/>
                </a:solidFill>
                <a:latin typeface="+mn-lt"/>
              </a:rPr>
              <a:t>, PhD</a:t>
            </a:r>
            <a:r>
              <a:rPr lang="en-ZA" sz="3600" b="1" dirty="0" smtClean="0">
                <a:solidFill>
                  <a:srgbClr val="C00000"/>
                </a:solidFill>
                <a:latin typeface="+mn-lt"/>
              </a:rPr>
              <a:t>)</a:t>
            </a:r>
            <a:endParaRPr lang="en-ZA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5575CE-3BA3-40EA-A6AC-7FA6DE625DDF}"/>
              </a:ext>
            </a:extLst>
          </p:cNvPr>
          <p:cNvSpPr txBox="1">
            <a:spLocks/>
          </p:cNvSpPr>
          <p:nvPr/>
        </p:nvSpPr>
        <p:spPr>
          <a:xfrm>
            <a:off x="2363650" y="708647"/>
            <a:ext cx="9123501" cy="1085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b="1" dirty="0">
                <a:solidFill>
                  <a:srgbClr val="C00000"/>
                </a:solidFill>
              </a:rPr>
              <a:t/>
            </a:r>
            <a:br>
              <a:rPr lang="en-ZA" sz="3600" b="1" dirty="0">
                <a:solidFill>
                  <a:srgbClr val="C00000"/>
                </a:solidFill>
              </a:rPr>
            </a:br>
            <a:r>
              <a:rPr lang="en-ZA" sz="4600" b="1" dirty="0">
                <a:solidFill>
                  <a:srgbClr val="C00000"/>
                </a:solidFill>
              </a:rPr>
              <a:t> </a:t>
            </a:r>
            <a:r>
              <a:rPr lang="en-ZA" sz="4600" b="1" dirty="0" smtClean="0">
                <a:solidFill>
                  <a:srgbClr val="C00000"/>
                </a:solidFill>
                <a:latin typeface="+mn-lt"/>
              </a:rPr>
              <a:t>The Nelson Mandela African Institution of Science and Technology</a:t>
            </a:r>
            <a:endParaRPr lang="en-ZA" sz="4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7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How to Administer Questionnaire …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600" dirty="0"/>
              <a:t>Dear Colleagues,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600" dirty="0" smtClean="0"/>
              <a:t>The </a:t>
            </a:r>
            <a:r>
              <a:rPr lang="en-US" sz="3600" dirty="0"/>
              <a:t>Council of Built Environment (CBE), in partnership with the Centre of Applied Research and Innovation in the Built Environment (CARINBE) at the University of Johannesburg (South Africa), are currently developing a Position paper on harnessing Building Information Modelling towards Digital Transition in the South African Built Environment. 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sz="3600" dirty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600" dirty="0"/>
              <a:t>To achieve this aim, we kindly solicit your assistance in completing the following questionnaire to provide extensive feedback on the state of </a:t>
            </a:r>
            <a:r>
              <a:rPr lang="en-US" sz="3600" dirty="0" err="1"/>
              <a:t>digitalisation</a:t>
            </a:r>
            <a:r>
              <a:rPr lang="en-US" sz="3600" dirty="0"/>
              <a:t> in infrastructure delivery within the South African Built Environment. 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sz="3600" dirty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600" dirty="0"/>
              <a:t>The survey should take between 10-15 minutes to complete.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600" dirty="0">
                <a:hlinkClick r:id="rId3"/>
              </a:rPr>
              <a:t>https://docs.google.com/forms/d/1tMP2Or99BB5TLyvT8-PTN2bmxdy6o--</a:t>
            </a:r>
            <a:r>
              <a:rPr lang="en-US" sz="3600" dirty="0" smtClean="0">
                <a:hlinkClick r:id="rId3"/>
              </a:rPr>
              <a:t>3MH-5sqrNrYA/viewform?edit_requested=true</a:t>
            </a:r>
            <a:endParaRPr lang="en-US" sz="3600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sz="3600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600" dirty="0" smtClean="0"/>
              <a:t>Thank you,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600" dirty="0" smtClean="0"/>
              <a:t>With best regards 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600" dirty="0" smtClean="0"/>
              <a:t>xyz</a:t>
            </a:r>
            <a:endParaRPr lang="en-US" sz="3600" dirty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sz="3600" dirty="0" smtClean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sz="3600" dirty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sz="3600" dirty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US" sz="31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	How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to Design an Interview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Identify participants of your interviews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Which sampling technique will you use identify participants?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How the data will be </a:t>
            </a:r>
            <a:r>
              <a:rPr lang="en-US" sz="3200" dirty="0" err="1" smtClean="0"/>
              <a:t>analysed</a:t>
            </a:r>
            <a:r>
              <a:rPr lang="en-US" sz="3200" dirty="0" smtClean="0"/>
              <a:t>?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Design an interview guide (</a:t>
            </a:r>
            <a:r>
              <a:rPr lang="en-US" sz="3200" dirty="0" smtClean="0">
                <a:solidFill>
                  <a:srgbClr val="C00000"/>
                </a:solidFill>
              </a:rPr>
              <a:t>example interview guide</a:t>
            </a:r>
            <a:r>
              <a:rPr lang="en-US" sz="3200" dirty="0" smtClean="0"/>
              <a:t>)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Contact participants (send invitations)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Interview preparations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Conduct interview (Moderator, recorder, participants)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err="1" smtClean="0"/>
              <a:t>Analysed</a:t>
            </a:r>
            <a:r>
              <a:rPr lang="en-US" sz="3200" dirty="0" smtClean="0"/>
              <a:t> qualitative data using NVIVO, </a:t>
            </a:r>
            <a:r>
              <a:rPr lang="en-US" sz="3200" dirty="0" err="1" smtClean="0"/>
              <a:t>ATLAS.ti</a:t>
            </a:r>
            <a:r>
              <a:rPr lang="en-US" sz="3200" dirty="0" smtClean="0"/>
              <a:t> software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US" sz="32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5279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	How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to Design a Focus Group Discussion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Identify participants of your focus group discussion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Which sampling technique will you use identify participants?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How the data will be </a:t>
            </a:r>
            <a:r>
              <a:rPr lang="en-US" sz="3200" dirty="0" err="1" smtClean="0"/>
              <a:t>analysed</a:t>
            </a:r>
            <a:r>
              <a:rPr lang="en-US" sz="3200" dirty="0" smtClean="0"/>
              <a:t>?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Design an focus group guide (</a:t>
            </a:r>
            <a:r>
              <a:rPr lang="en-US" sz="3200" dirty="0" smtClean="0">
                <a:solidFill>
                  <a:srgbClr val="C00000"/>
                </a:solidFill>
              </a:rPr>
              <a:t>example focus group guide</a:t>
            </a:r>
            <a:r>
              <a:rPr lang="en-US" sz="3200" dirty="0" smtClean="0"/>
              <a:t>)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Contact participants (send invitations)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Focus </a:t>
            </a:r>
            <a:r>
              <a:rPr lang="en-US" sz="3200" dirty="0"/>
              <a:t>g</a:t>
            </a:r>
            <a:r>
              <a:rPr lang="en-US" sz="3200" dirty="0" smtClean="0"/>
              <a:t>roup discussion preparations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Conduct focus group discussion (Moderator, recorder, participants)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err="1" smtClean="0"/>
              <a:t>Analysed</a:t>
            </a:r>
            <a:r>
              <a:rPr lang="en-US" sz="3200" dirty="0" smtClean="0"/>
              <a:t> qualitative data using NVIVO, </a:t>
            </a:r>
            <a:r>
              <a:rPr lang="en-US" sz="3200" dirty="0" err="1" smtClean="0"/>
              <a:t>ATLAS.ti</a:t>
            </a:r>
            <a:r>
              <a:rPr lang="en-US" sz="3200" dirty="0" smtClean="0"/>
              <a:t> software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US" sz="32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4655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	Data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Analysis and Interpretation of results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US" sz="32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US" sz="32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4" y="1179871"/>
            <a:ext cx="3333751" cy="56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1" y="396241"/>
            <a:ext cx="11299159" cy="5684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GB" b="1" dirty="0">
                <a:solidFill>
                  <a:srgbClr val="0070C0"/>
                </a:solidFill>
              </a:rPr>
              <a:t>…End…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93AF3-A129-4A7E-96B5-B9F605D7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95" y="661035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678" y="339321"/>
            <a:ext cx="5262563" cy="113367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Read This Slowly by </a:t>
            </a:r>
            <a:r>
              <a:rPr lang="en-ZA" altLang="en-US" sz="2800" b="1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Jakewoodard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1" y="1472997"/>
            <a:ext cx="11206164" cy="52421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altLang="en-US" dirty="0" smtClean="0"/>
              <a:t>“The </a:t>
            </a:r>
            <a:r>
              <a:rPr lang="en-GB" altLang="en-US" b="1" dirty="0" smtClean="0">
                <a:solidFill>
                  <a:srgbClr val="C00000"/>
                </a:solidFill>
              </a:rPr>
              <a:t>Universe responds to your frequency. </a:t>
            </a:r>
            <a:r>
              <a:rPr lang="en-GB" altLang="en-US" dirty="0" smtClean="0"/>
              <a:t>It does not recognize your personal desires, wants or needs. It only understands the frequency in which you are vibrating at.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GB" altLang="en-US" i="1" dirty="0" smtClean="0"/>
              <a:t>For example,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altLang="en-US" dirty="0" smtClean="0"/>
              <a:t>If you are vibrating in the frequency of </a:t>
            </a:r>
            <a:r>
              <a:rPr lang="en-GB" altLang="en-US" b="1" dirty="0" smtClean="0">
                <a:solidFill>
                  <a:srgbClr val="C00000"/>
                </a:solidFill>
              </a:rPr>
              <a:t>fear, guilt or shame</a:t>
            </a:r>
            <a:r>
              <a:rPr lang="en-GB" altLang="en-US" dirty="0" smtClean="0"/>
              <a:t>, you are going to attract things of similar vibration to support that frequency.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altLang="en-US" dirty="0" smtClean="0"/>
              <a:t>If you are vibrating in the frequency of </a:t>
            </a:r>
            <a:r>
              <a:rPr lang="en-GB" altLang="en-US" b="1" dirty="0" smtClean="0">
                <a:solidFill>
                  <a:srgbClr val="C00000"/>
                </a:solidFill>
              </a:rPr>
              <a:t>love, joy and abundance, </a:t>
            </a:r>
            <a:r>
              <a:rPr lang="en-GB" altLang="en-US" dirty="0" smtClean="0"/>
              <a:t>you are going to attract things to support that frequency.</a:t>
            </a:r>
            <a:endParaRPr lang="en-GB" altLang="en-US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GB" altLang="en-US" dirty="0" smtClean="0"/>
              <a:t>It is like tuning into a radio station. You have to be tuned into the radio station you want to listen to just like </a:t>
            </a:r>
            <a:r>
              <a:rPr lang="en-GB" altLang="en-US" b="1" dirty="0" smtClean="0">
                <a:solidFill>
                  <a:srgbClr val="C00000"/>
                </a:solidFill>
              </a:rPr>
              <a:t>you have to be tuned into energy you want to manifest in your </a:t>
            </a:r>
            <a:r>
              <a:rPr lang="en-GB" altLang="en-US" b="1" smtClean="0">
                <a:solidFill>
                  <a:srgbClr val="C00000"/>
                </a:solidFill>
              </a:rPr>
              <a:t>life”.</a:t>
            </a:r>
            <a:endParaRPr lang="en-GB" altLang="en-US" b="1" dirty="0" smtClean="0"/>
          </a:p>
          <a:p>
            <a:pPr marL="0" indent="0">
              <a:buNone/>
            </a:pPr>
            <a:endParaRPr lang="en-GB" altLang="en-US" dirty="0">
              <a:solidFill>
                <a:srgbClr val="C00000"/>
              </a:solidFill>
            </a:endParaRPr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5"/>
            <a:ext cx="10196513" cy="966992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LEARNING OUTCOMES 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84"/>
            <a:ext cx="10720388" cy="5256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Students should be able to: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Describe data collection methods.</a:t>
            </a:r>
            <a:endParaRPr lang="en-GB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/>
              <a:t>D</a:t>
            </a:r>
            <a:r>
              <a:rPr lang="en-GB" altLang="en-US" dirty="0" smtClean="0"/>
              <a:t>escribe </a:t>
            </a:r>
            <a:r>
              <a:rPr lang="en-GB" altLang="en-US" dirty="0" smtClean="0"/>
              <a:t>how to design a questionnaire.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Describe how to design interview.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Describe how to design focus group discussion.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dirty="0" smtClean="0"/>
              <a:t>5.   Describe data analysis process and interpretation of results.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alt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95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LEARNING UNIT 2 ASSESSMENT CRITERIA 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84"/>
            <a:ext cx="9020175" cy="5256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Students should be able to: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</a:t>
            </a:r>
            <a:r>
              <a:rPr lang="en-GB" altLang="en-US" dirty="0"/>
              <a:t>data collection methods.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</a:t>
            </a:r>
            <a:r>
              <a:rPr lang="en-GB" altLang="en-US" dirty="0"/>
              <a:t>how to design a questionnaire.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how </a:t>
            </a:r>
            <a:r>
              <a:rPr lang="en-GB" altLang="en-US" dirty="0"/>
              <a:t>to design interview.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</a:t>
            </a:r>
            <a:r>
              <a:rPr lang="en-GB" altLang="en-US" dirty="0"/>
              <a:t>how to design focus group discussion.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dirty="0"/>
              <a:t>5.   </a:t>
            </a:r>
            <a:r>
              <a:rPr lang="en-GB" altLang="en-US" dirty="0" smtClean="0"/>
              <a:t>Understood </a:t>
            </a:r>
            <a:r>
              <a:rPr lang="en-GB" altLang="en-US" dirty="0"/>
              <a:t>data analysis process and interpretation of results.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altLang="en-US" dirty="0"/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92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1.  Data Collection  Methods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4000" dirty="0"/>
              <a:t>While deciding about the method of data collection to be used for the study, the researcher should keep in mind two types of data </a:t>
            </a:r>
            <a:r>
              <a:rPr lang="en-US" sz="4000" dirty="0" smtClean="0"/>
              <a:t>i.e. 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4000" dirty="0" smtClean="0"/>
              <a:t>primary data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4000" dirty="0" smtClean="0"/>
              <a:t>secondary data </a:t>
            </a:r>
            <a:endParaRPr lang="en-GB" sz="38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GB" sz="38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Primary Data Sources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/>
              <a:t>The primary data are those which are </a:t>
            </a:r>
            <a:r>
              <a:rPr lang="en-US" sz="3200" dirty="0">
                <a:solidFill>
                  <a:srgbClr val="C00000"/>
                </a:solidFill>
              </a:rPr>
              <a:t>collected afresh and for the first time</a:t>
            </a:r>
            <a:r>
              <a:rPr lang="en-US" sz="3200" dirty="0"/>
              <a:t>, and thus happen to be original in character</a:t>
            </a:r>
            <a:r>
              <a:rPr lang="en-US" sz="3200" dirty="0" smtClean="0"/>
              <a:t>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Primary data are from interview</a:t>
            </a:r>
            <a:r>
              <a:rPr lang="en-US" sz="3200" dirty="0"/>
              <a:t>, questionnaire, </a:t>
            </a:r>
            <a:r>
              <a:rPr lang="en-US" sz="3200" dirty="0" smtClean="0"/>
              <a:t>experiment, observation</a:t>
            </a:r>
            <a:r>
              <a:rPr lang="en-US" sz="3200" dirty="0"/>
              <a:t>, </a:t>
            </a:r>
            <a:r>
              <a:rPr lang="en-US" sz="3200" dirty="0" smtClean="0"/>
              <a:t>content analysis and </a:t>
            </a:r>
            <a:r>
              <a:rPr lang="en-US" sz="3200" dirty="0"/>
              <a:t>focus group </a:t>
            </a:r>
            <a:r>
              <a:rPr lang="en-US" sz="3200" dirty="0" smtClean="0"/>
              <a:t>discussion etc.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Note</a:t>
            </a:r>
            <a:r>
              <a:rPr lang="en-US" sz="3200" dirty="0">
                <a:solidFill>
                  <a:srgbClr val="C00000"/>
                </a:solidFill>
              </a:rPr>
              <a:t>: Primary </a:t>
            </a:r>
            <a:r>
              <a:rPr lang="en-US" sz="3200" dirty="0" smtClean="0">
                <a:solidFill>
                  <a:srgbClr val="C00000"/>
                </a:solidFill>
              </a:rPr>
              <a:t>data sources </a:t>
            </a:r>
            <a:r>
              <a:rPr lang="en-US" sz="3200" dirty="0">
                <a:solidFill>
                  <a:srgbClr val="C00000"/>
                </a:solidFill>
              </a:rPr>
              <a:t>must be aligned with your research method)</a:t>
            </a: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 collection methods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Research methods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Qualitative Research Method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200" dirty="0" smtClean="0"/>
              <a:t>Data collection methods: </a:t>
            </a:r>
            <a:r>
              <a:rPr lang="en-US" sz="3200" dirty="0" smtClean="0">
                <a:solidFill>
                  <a:srgbClr val="C00000"/>
                </a:solidFill>
              </a:rPr>
              <a:t>Interviews, focus group discussion, content analysis, observations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Quantitative Research Method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200" dirty="0" smtClean="0"/>
              <a:t>Data </a:t>
            </a:r>
            <a:r>
              <a:rPr lang="en-US" sz="3200" dirty="0"/>
              <a:t>c</a:t>
            </a:r>
            <a:r>
              <a:rPr lang="en-US" sz="3200" dirty="0" smtClean="0"/>
              <a:t>ollection methods: </a:t>
            </a:r>
            <a:r>
              <a:rPr lang="en-US" sz="3200" dirty="0" smtClean="0">
                <a:solidFill>
                  <a:srgbClr val="C00000"/>
                </a:solidFill>
              </a:rPr>
              <a:t>Questionnaires, experiment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570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Secondary Data Sources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/>
              <a:t>The secondary data, on the other hand, are those which have already been collected by someone else and which have already been passed through the statistical process. </a:t>
            </a:r>
            <a:endParaRPr lang="en-US" sz="3200" dirty="0" smtClean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Secondary data </a:t>
            </a:r>
            <a:r>
              <a:rPr lang="en-US" sz="3200" dirty="0" smtClean="0">
                <a:solidFill>
                  <a:srgbClr val="C00000"/>
                </a:solidFill>
              </a:rPr>
              <a:t>are from various </a:t>
            </a:r>
            <a:r>
              <a:rPr lang="en-US" sz="3200" dirty="0">
                <a:solidFill>
                  <a:srgbClr val="C00000"/>
                </a:solidFill>
              </a:rPr>
              <a:t>books, pamphlets, journals, </a:t>
            </a:r>
            <a:r>
              <a:rPr lang="en-US" sz="3200" dirty="0" smtClean="0">
                <a:solidFill>
                  <a:srgbClr val="C00000"/>
                </a:solidFill>
              </a:rPr>
              <a:t>technical reports and </a:t>
            </a:r>
            <a:r>
              <a:rPr lang="en-US" sz="3200" dirty="0">
                <a:solidFill>
                  <a:srgbClr val="C00000"/>
                </a:solidFill>
              </a:rPr>
              <a:t>report from various current websites</a:t>
            </a:r>
            <a:r>
              <a:rPr lang="en-US" sz="32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095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2. How </a:t>
            </a:r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to Design a Questionnaire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Database of prospect respondents (if any)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Online survey has been used to collect data.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US" sz="3200" dirty="0" smtClean="0"/>
              <a:t>Online questionnaire can be designed using software tools such as </a:t>
            </a:r>
            <a:r>
              <a:rPr lang="en-US" sz="3200" dirty="0" smtClean="0">
                <a:solidFill>
                  <a:srgbClr val="C00000"/>
                </a:solidFill>
              </a:rPr>
              <a:t>Google Form, </a:t>
            </a:r>
            <a:r>
              <a:rPr lang="en-US" sz="3200" dirty="0" err="1" smtClean="0">
                <a:solidFill>
                  <a:srgbClr val="C00000"/>
                </a:solidFill>
              </a:rPr>
              <a:t>Surveymonkey</a:t>
            </a:r>
            <a:r>
              <a:rPr lang="en-US" sz="3200" dirty="0" smtClean="0">
                <a:solidFill>
                  <a:srgbClr val="C00000"/>
                </a:solidFill>
              </a:rPr>
              <a:t> etc.</a:t>
            </a:r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GB" sz="3100" dirty="0">
                <a:solidFill>
                  <a:srgbClr val="C00000"/>
                </a:solidFill>
              </a:rPr>
              <a:t> </a:t>
            </a:r>
            <a:r>
              <a:rPr lang="en-GB" sz="3100" dirty="0" smtClean="0">
                <a:solidFill>
                  <a:srgbClr val="C00000"/>
                </a:solidFill>
              </a:rPr>
              <a:t> Example of Questionnaire…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GB" sz="3100" dirty="0" smtClean="0"/>
              <a:t>How the data will be analysed?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GB" sz="3100" dirty="0" smtClean="0"/>
              <a:t>Administer questionnaire using a link to prospect respondents.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r>
              <a:rPr lang="en-GB" sz="3100" dirty="0" smtClean="0"/>
              <a:t>Analysed quantitative data using software such as R Programming, SPSS, </a:t>
            </a:r>
            <a:r>
              <a:rPr lang="en-GB" sz="3100" dirty="0" err="1" smtClean="0"/>
              <a:t>etc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12118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</TotalTime>
  <Words>774</Words>
  <Application>Microsoft Office PowerPoint</Application>
  <PresentationFormat>Widescreen</PresentationFormat>
  <Paragraphs>126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Read This Slowly by Jakewoodard</vt:lpstr>
      <vt:lpstr>LEARNING OUTCOMES </vt:lpstr>
      <vt:lpstr>LEARNING UNIT 2 ASSESSMENT CRITERIA </vt:lpstr>
      <vt:lpstr>1.  Data Collection  Methods</vt:lpstr>
      <vt:lpstr>Primary Data Sources</vt:lpstr>
      <vt:lpstr>Data collection methods and Research methods</vt:lpstr>
      <vt:lpstr>Secondary Data Sources</vt:lpstr>
      <vt:lpstr>2. How to Design a Questionnaire</vt:lpstr>
      <vt:lpstr>How to Administer Questionnaire …</vt:lpstr>
      <vt:lpstr>3. How to Design an Interview</vt:lpstr>
      <vt:lpstr>4. How to Design a Focus Group Discussion</vt:lpstr>
      <vt:lpstr>5. Data Analysis and Interpretation of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Management</dc:title>
  <dc:creator>Dr Elizabeth</dc:creator>
  <cp:lastModifiedBy>USER</cp:lastModifiedBy>
  <cp:revision>598</cp:revision>
  <dcterms:created xsi:type="dcterms:W3CDTF">2020-12-21T06:54:13Z</dcterms:created>
  <dcterms:modified xsi:type="dcterms:W3CDTF">2022-12-04T17:15:10Z</dcterms:modified>
</cp:coreProperties>
</file>