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 id="2147483667" r:id="rId2"/>
  </p:sldMasterIdLst>
  <p:notesMasterIdLst>
    <p:notesMasterId r:id="rId4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9" r:id="rId35"/>
    <p:sldId id="290" r:id="rId36"/>
    <p:sldId id="291" r:id="rId37"/>
    <p:sldId id="292" r:id="rId38"/>
    <p:sldId id="293" r:id="rId39"/>
  </p:sldIdLst>
  <p:sldSz cx="9144000" cy="5143500" type="screen16x9"/>
  <p:notesSz cx="6858000" cy="9144000"/>
  <p:embeddedFontLst>
    <p:embeddedFont>
      <p:font typeface="Helvetica Neue" panose="020B0604020202020204" charset="0"/>
      <p:regular r:id="rId41"/>
      <p:bold r:id="rId42"/>
      <p:italic r:id="rId43"/>
      <p:boldItalic r:id="rId44"/>
    </p:embeddedFont>
    <p:embeddedFont>
      <p:font typeface="Impact" panose="020B0806030902050204" pitchFamily="34" charset="0"/>
      <p:regular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24" autoAdjust="0"/>
    <p:restoredTop sz="92207"/>
  </p:normalViewPr>
  <p:slideViewPr>
    <p:cSldViewPr snapToGrid="0">
      <p:cViewPr varScale="1">
        <p:scale>
          <a:sx n="96" d="100"/>
          <a:sy n="96" d="100"/>
        </p:scale>
        <p:origin x="245"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2.fntdata"/><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font" Target="fonts/font5.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3.fntdata"/><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174039d45_7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ge174039d45_7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e174039d45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e174039d4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174039d45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e174039d45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e174039d45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e174039d4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e174039d45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e174039d4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e174039d45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e174039d4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e174039d45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e174039d45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e174039d45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e174039d45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e174039d45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e174039d45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e174039d45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e174039d45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e174039d45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e174039d45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e174039d4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e174039d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e174039d45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e174039d45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e174039d45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e174039d45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e174039d45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e174039d45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e174039d45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e174039d45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e174039d45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e174039d4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e174039d45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e174039d45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e174039d45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e174039d45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e174039d45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e174039d45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e174039d45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e174039d45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e174039d45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e174039d45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174039d45_7_54: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rgbClr val="000000"/>
                </a:solidFill>
                <a:latin typeface="Arial"/>
                <a:ea typeface="Arial"/>
                <a:cs typeface="Arial"/>
                <a:sym typeface="Arial"/>
              </a:rPr>
              <a:t>3</a:t>
            </a:fld>
            <a:endParaRPr sz="1400" b="0" i="0" u="none" strike="noStrike" cap="none">
              <a:solidFill>
                <a:srgbClr val="000000"/>
              </a:solidFill>
              <a:latin typeface="Arial"/>
              <a:ea typeface="Arial"/>
              <a:cs typeface="Arial"/>
              <a:sym typeface="Arial"/>
            </a:endParaRPr>
          </a:p>
        </p:txBody>
      </p:sp>
      <p:sp>
        <p:nvSpPr>
          <p:cNvPr id="112" name="Google Shape;112;ge174039d45_7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3" name="Google Shape;113;ge174039d45_7_5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e174039d45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e174039d45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e38d0f01be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e38d0f01b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e38d0f01b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e38d0f01b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e174039d45_0_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e174039d45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e174039d45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e174039d45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b813de40a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b813de40a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e38d0f01be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e38d0f01b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b813de40a3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b813de40a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e174039d4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e174039d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e174039d4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e174039d4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e174039d45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e174039d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e174039d45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e174039d4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174039d45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e174039d4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e174039d45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e174039d45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762000" y="3429000"/>
            <a:ext cx="6781800" cy="12001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762000" y="514350"/>
            <a:ext cx="7543800" cy="2914650"/>
          </a:xfrm>
          <a:prstGeom prst="rect">
            <a:avLst/>
          </a:prstGeom>
          <a:noFill/>
          <a:ln>
            <a:noFill/>
          </a:ln>
        </p:spPr>
        <p:txBody>
          <a:bodyPr spcFirstLastPara="1" wrap="square" lIns="91425" tIns="45700" rIns="91425" bIns="45700" anchor="ctr"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1" name="Google Shape;61;p14"/>
          <p:cNvSpPr txBox="1">
            <a:spLocks noGrp="1"/>
          </p:cNvSpPr>
          <p:nvPr>
            <p:ph type="dt" idx="10"/>
          </p:nvPr>
        </p:nvSpPr>
        <p:spPr>
          <a:xfrm>
            <a:off x="6248400" y="4656534"/>
            <a:ext cx="213360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200" b="1">
                <a:solidFill>
                  <a:srgbClr val="45454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4"/>
          <p:cNvSpPr txBox="1">
            <a:spLocks noGrp="1"/>
          </p:cNvSpPr>
          <p:nvPr>
            <p:ph type="ftr" idx="11"/>
          </p:nvPr>
        </p:nvSpPr>
        <p:spPr>
          <a:xfrm>
            <a:off x="762000" y="4656534"/>
            <a:ext cx="4873625"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b="1">
                <a:solidFill>
                  <a:srgbClr val="45454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4"/>
          <p:cNvSpPr txBox="1">
            <a:spLocks noGrp="1"/>
          </p:cNvSpPr>
          <p:nvPr>
            <p:ph type="sldNum" idx="12"/>
          </p:nvPr>
        </p:nvSpPr>
        <p:spPr>
          <a:xfrm>
            <a:off x="7620000" y="4266009"/>
            <a:ext cx="7620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1pPr>
            <a:lvl2pPr marL="0" marR="0" lvl="1"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2pPr>
            <a:lvl3pPr marL="0" marR="0" lvl="2"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3pPr>
            <a:lvl4pPr marL="0" marR="0" lvl="3"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4pPr>
            <a:lvl5pPr marL="0" marR="0" lvl="4"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5pPr>
            <a:lvl6pPr marL="0" marR="0" lvl="5"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6pPr>
            <a:lvl7pPr marL="0" marR="0" lvl="6"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7pPr>
            <a:lvl8pPr marL="0" marR="0" lvl="7"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8pPr>
            <a:lvl9pPr marL="0" marR="0" lvl="8"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rot="5400000">
            <a:off x="-352425" y="1628775"/>
            <a:ext cx="4057649" cy="1828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5"/>
          <p:cNvSpPr txBox="1">
            <a:spLocks noGrp="1"/>
          </p:cNvSpPr>
          <p:nvPr>
            <p:ph type="body" idx="1"/>
          </p:nvPr>
        </p:nvSpPr>
        <p:spPr>
          <a:xfrm rot="5400000">
            <a:off x="3619500" y="-514349"/>
            <a:ext cx="3657600" cy="57150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7" name="Google Shape;67;p15"/>
          <p:cNvSpPr txBox="1">
            <a:spLocks noGrp="1"/>
          </p:cNvSpPr>
          <p:nvPr>
            <p:ph type="dt" idx="10"/>
          </p:nvPr>
        </p:nvSpPr>
        <p:spPr>
          <a:xfrm>
            <a:off x="6248400" y="4656534"/>
            <a:ext cx="213360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200" b="1">
                <a:solidFill>
                  <a:srgbClr val="45454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5"/>
          <p:cNvSpPr txBox="1">
            <a:spLocks noGrp="1"/>
          </p:cNvSpPr>
          <p:nvPr>
            <p:ph type="ftr" idx="11"/>
          </p:nvPr>
        </p:nvSpPr>
        <p:spPr>
          <a:xfrm>
            <a:off x="762000" y="4656534"/>
            <a:ext cx="4873625"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b="1">
                <a:solidFill>
                  <a:srgbClr val="45454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5"/>
          <p:cNvSpPr txBox="1">
            <a:spLocks noGrp="1"/>
          </p:cNvSpPr>
          <p:nvPr>
            <p:ph type="sldNum" idx="12"/>
          </p:nvPr>
        </p:nvSpPr>
        <p:spPr>
          <a:xfrm>
            <a:off x="7620000" y="4266009"/>
            <a:ext cx="7620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1pPr>
            <a:lvl2pPr marL="0" marR="0" lvl="1"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2pPr>
            <a:lvl3pPr marL="0" marR="0" lvl="2"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3pPr>
            <a:lvl4pPr marL="0" marR="0" lvl="3"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4pPr>
            <a:lvl5pPr marL="0" marR="0" lvl="4"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5pPr>
            <a:lvl6pPr marL="0" marR="0" lvl="5"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6pPr>
            <a:lvl7pPr marL="0" marR="0" lvl="6"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7pPr>
            <a:lvl8pPr marL="0" marR="0" lvl="7"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8pPr>
            <a:lvl9pPr marL="0" marR="0" lvl="8"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762000" y="3429000"/>
            <a:ext cx="6781800" cy="12001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6"/>
          <p:cNvSpPr txBox="1">
            <a:spLocks noGrp="1"/>
          </p:cNvSpPr>
          <p:nvPr>
            <p:ph type="body" idx="1"/>
          </p:nvPr>
        </p:nvSpPr>
        <p:spPr>
          <a:xfrm rot="5400000">
            <a:off x="3076575" y="-1647825"/>
            <a:ext cx="2914650" cy="72390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3" name="Google Shape;73;p16"/>
          <p:cNvSpPr txBox="1">
            <a:spLocks noGrp="1"/>
          </p:cNvSpPr>
          <p:nvPr>
            <p:ph type="dt" idx="10"/>
          </p:nvPr>
        </p:nvSpPr>
        <p:spPr>
          <a:xfrm>
            <a:off x="6248400" y="4656534"/>
            <a:ext cx="213360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200" b="1">
                <a:solidFill>
                  <a:srgbClr val="45454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6"/>
          <p:cNvSpPr txBox="1">
            <a:spLocks noGrp="1"/>
          </p:cNvSpPr>
          <p:nvPr>
            <p:ph type="ftr" idx="11"/>
          </p:nvPr>
        </p:nvSpPr>
        <p:spPr>
          <a:xfrm>
            <a:off x="762000" y="4656534"/>
            <a:ext cx="4873625"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b="1">
                <a:solidFill>
                  <a:srgbClr val="45454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6"/>
          <p:cNvSpPr txBox="1">
            <a:spLocks noGrp="1"/>
          </p:cNvSpPr>
          <p:nvPr>
            <p:ph type="sldNum" idx="12"/>
          </p:nvPr>
        </p:nvSpPr>
        <p:spPr>
          <a:xfrm>
            <a:off x="7620000" y="4266009"/>
            <a:ext cx="7620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1pPr>
            <a:lvl2pPr marL="0" marR="0" lvl="1"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2pPr>
            <a:lvl3pPr marL="0" marR="0" lvl="2"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3pPr>
            <a:lvl4pPr marL="0" marR="0" lvl="3"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4pPr>
            <a:lvl5pPr marL="0" marR="0" lvl="4"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5pPr>
            <a:lvl6pPr marL="0" marR="0" lvl="5"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6pPr>
            <a:lvl7pPr marL="0" marR="0" lvl="6"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7pPr>
            <a:lvl8pPr marL="0" marR="0" lvl="7"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8pPr>
            <a:lvl9pPr marL="0" marR="0" lvl="8"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758952" y="3429000"/>
            <a:ext cx="6784848" cy="12001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SzPts val="1400"/>
              <a:buNone/>
              <a:defRPr sz="5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7"/>
          <p:cNvSpPr>
            <a:spLocks noGrp="1"/>
          </p:cNvSpPr>
          <p:nvPr>
            <p:ph type="pic" idx="2"/>
          </p:nvPr>
        </p:nvSpPr>
        <p:spPr>
          <a:xfrm>
            <a:off x="777240" y="342900"/>
            <a:ext cx="7543800" cy="2171700"/>
          </a:xfrm>
          <a:prstGeom prst="rect">
            <a:avLst/>
          </a:pr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lvl1pPr marR="0" lvl="0" algn="l" rtl="0">
              <a:lnSpc>
                <a:spcPct val="100000"/>
              </a:lnSpc>
              <a:spcBef>
                <a:spcPts val="640"/>
              </a:spcBef>
              <a:spcAft>
                <a:spcPts val="0"/>
              </a:spcAft>
              <a:buClr>
                <a:schemeClr val="accent1"/>
              </a:buClr>
              <a:buSzPts val="3200"/>
              <a:buFont typeface="Arial"/>
              <a:buNone/>
              <a:defRPr sz="32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560"/>
              </a:spcBef>
              <a:spcAft>
                <a:spcPts val="0"/>
              </a:spcAft>
              <a:buClr>
                <a:schemeClr val="accent1"/>
              </a:buClr>
              <a:buSzPts val="2800"/>
              <a:buFont typeface="Arial"/>
              <a:buNone/>
              <a:defRPr sz="2800" b="0" i="0" u="none" strike="noStrike" cap="none">
                <a:solidFill>
                  <a:schemeClr val="dk2"/>
                </a:solidFill>
                <a:latin typeface="Times New Roman"/>
                <a:ea typeface="Times New Roman"/>
                <a:cs typeface="Times New Roman"/>
                <a:sym typeface="Times New Roman"/>
              </a:defRPr>
            </a:lvl2pPr>
            <a:lvl3pPr marR="0" lvl="2" algn="l" rtl="0">
              <a:lnSpc>
                <a:spcPct val="100000"/>
              </a:lnSpc>
              <a:spcBef>
                <a:spcPts val="480"/>
              </a:spcBef>
              <a:spcAft>
                <a:spcPts val="0"/>
              </a:spcAft>
              <a:buClr>
                <a:schemeClr val="accent1"/>
              </a:buClr>
              <a:buSzPts val="2400"/>
              <a:buFont typeface="Arial"/>
              <a:buNone/>
              <a:defRPr sz="2400" b="0" i="0" u="none" strike="noStrike" cap="none">
                <a:solidFill>
                  <a:schemeClr val="dk2"/>
                </a:solidFill>
                <a:latin typeface="Times New Roman"/>
                <a:ea typeface="Times New Roman"/>
                <a:cs typeface="Times New Roman"/>
                <a:sym typeface="Times New Roman"/>
              </a:defRPr>
            </a:lvl3pPr>
            <a:lvl4pPr marR="0" lvl="3" algn="l" rtl="0">
              <a:lnSpc>
                <a:spcPct val="100000"/>
              </a:lnSpc>
              <a:spcBef>
                <a:spcPts val="400"/>
              </a:spcBef>
              <a:spcAft>
                <a:spcPts val="0"/>
              </a:spcAft>
              <a:buClr>
                <a:schemeClr val="accent1"/>
              </a:buClr>
              <a:buSzPts val="2000"/>
              <a:buFont typeface="Arial"/>
              <a:buNone/>
              <a:defRPr sz="2000" b="0" i="0" u="none" strike="noStrike" cap="none">
                <a:solidFill>
                  <a:schemeClr val="dk2"/>
                </a:solidFill>
                <a:latin typeface="Times New Roman"/>
                <a:ea typeface="Times New Roman"/>
                <a:cs typeface="Times New Roman"/>
                <a:sym typeface="Times New Roman"/>
              </a:defRPr>
            </a:lvl4pPr>
            <a:lvl5pPr marR="0" lvl="4" algn="l" rtl="0">
              <a:lnSpc>
                <a:spcPct val="100000"/>
              </a:lnSpc>
              <a:spcBef>
                <a:spcPts val="400"/>
              </a:spcBef>
              <a:spcAft>
                <a:spcPts val="0"/>
              </a:spcAft>
              <a:buClr>
                <a:schemeClr val="accent1"/>
              </a:buClr>
              <a:buSzPts val="2000"/>
              <a:buFont typeface="Arial"/>
              <a:buNone/>
              <a:defRPr sz="2000" b="0" i="0" u="none" strike="noStrike" cap="none">
                <a:solidFill>
                  <a:schemeClr val="dk2"/>
                </a:solidFill>
                <a:latin typeface="Times New Roman"/>
                <a:ea typeface="Times New Roman"/>
                <a:cs typeface="Times New Roman"/>
                <a:sym typeface="Times New Roman"/>
              </a:defRPr>
            </a:lvl5pPr>
            <a:lvl6pPr marR="0" lvl="5" algn="l" rtl="0">
              <a:lnSpc>
                <a:spcPct val="100000"/>
              </a:lnSpc>
              <a:spcBef>
                <a:spcPts val="400"/>
              </a:spcBef>
              <a:spcAft>
                <a:spcPts val="0"/>
              </a:spcAft>
              <a:buClr>
                <a:schemeClr val="accent1"/>
              </a:buClr>
              <a:buSzPts val="2000"/>
              <a:buFont typeface="Arial"/>
              <a:buNone/>
              <a:defRPr sz="2000" b="0" i="0" u="none" strike="noStrike" cap="none">
                <a:solidFill>
                  <a:schemeClr val="dk2"/>
                </a:solidFill>
                <a:latin typeface="Times New Roman"/>
                <a:ea typeface="Times New Roman"/>
                <a:cs typeface="Times New Roman"/>
                <a:sym typeface="Times New Roman"/>
              </a:defRPr>
            </a:lvl6pPr>
            <a:lvl7pPr marR="0" lvl="6" algn="l" rtl="0">
              <a:lnSpc>
                <a:spcPct val="100000"/>
              </a:lnSpc>
              <a:spcBef>
                <a:spcPts val="400"/>
              </a:spcBef>
              <a:spcAft>
                <a:spcPts val="0"/>
              </a:spcAft>
              <a:buClr>
                <a:schemeClr val="accent1"/>
              </a:buClr>
              <a:buSzPts val="2000"/>
              <a:buFont typeface="Arial"/>
              <a:buNone/>
              <a:defRPr sz="2000" b="0" i="0" u="none" strike="noStrike" cap="none">
                <a:solidFill>
                  <a:schemeClr val="dk2"/>
                </a:solidFill>
                <a:latin typeface="Times New Roman"/>
                <a:ea typeface="Times New Roman"/>
                <a:cs typeface="Times New Roman"/>
                <a:sym typeface="Times New Roman"/>
              </a:defRPr>
            </a:lvl7pPr>
            <a:lvl8pPr marR="0" lvl="7" algn="l" rtl="0">
              <a:lnSpc>
                <a:spcPct val="100000"/>
              </a:lnSpc>
              <a:spcBef>
                <a:spcPts val="400"/>
              </a:spcBef>
              <a:spcAft>
                <a:spcPts val="0"/>
              </a:spcAft>
              <a:buClr>
                <a:schemeClr val="accent1"/>
              </a:buClr>
              <a:buSzPts val="2000"/>
              <a:buFont typeface="Arial"/>
              <a:buNone/>
              <a:defRPr sz="2000" b="0" i="0" u="none" strike="noStrike" cap="none">
                <a:solidFill>
                  <a:schemeClr val="dk2"/>
                </a:solidFill>
                <a:latin typeface="Times New Roman"/>
                <a:ea typeface="Times New Roman"/>
                <a:cs typeface="Times New Roman"/>
                <a:sym typeface="Times New Roman"/>
              </a:defRPr>
            </a:lvl8pPr>
            <a:lvl9pPr marR="0" lvl="8" algn="l" rtl="0">
              <a:lnSpc>
                <a:spcPct val="100000"/>
              </a:lnSpc>
              <a:spcBef>
                <a:spcPts val="400"/>
              </a:spcBef>
              <a:spcAft>
                <a:spcPts val="0"/>
              </a:spcAft>
              <a:buClr>
                <a:schemeClr val="accent1"/>
              </a:buClr>
              <a:buSzPts val="2000"/>
              <a:buFont typeface="Arial"/>
              <a:buNone/>
              <a:defRPr sz="2000" b="0" i="0" u="none" strike="noStrike" cap="none">
                <a:solidFill>
                  <a:schemeClr val="dk2"/>
                </a:solidFill>
                <a:latin typeface="Times New Roman"/>
                <a:ea typeface="Times New Roman"/>
                <a:cs typeface="Times New Roman"/>
                <a:sym typeface="Times New Roman"/>
              </a:defRPr>
            </a:lvl9pPr>
          </a:lstStyle>
          <a:p>
            <a:endParaRPr/>
          </a:p>
        </p:txBody>
      </p:sp>
      <p:sp>
        <p:nvSpPr>
          <p:cNvPr id="79" name="Google Shape;79;p17"/>
          <p:cNvSpPr txBox="1">
            <a:spLocks noGrp="1"/>
          </p:cNvSpPr>
          <p:nvPr>
            <p:ph type="body" idx="1"/>
          </p:nvPr>
        </p:nvSpPr>
        <p:spPr>
          <a:xfrm>
            <a:off x="850392" y="2628900"/>
            <a:ext cx="7391400" cy="603646"/>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SzPts val="1800"/>
              <a:buNone/>
              <a:defRPr sz="18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80" name="Google Shape;80;p17"/>
          <p:cNvSpPr txBox="1">
            <a:spLocks noGrp="1"/>
          </p:cNvSpPr>
          <p:nvPr>
            <p:ph type="dt" idx="10"/>
          </p:nvPr>
        </p:nvSpPr>
        <p:spPr>
          <a:xfrm>
            <a:off x="6248400" y="4656534"/>
            <a:ext cx="213360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200" b="1">
                <a:solidFill>
                  <a:srgbClr val="45454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7"/>
          <p:cNvSpPr txBox="1">
            <a:spLocks noGrp="1"/>
          </p:cNvSpPr>
          <p:nvPr>
            <p:ph type="ftr" idx="11"/>
          </p:nvPr>
        </p:nvSpPr>
        <p:spPr>
          <a:xfrm>
            <a:off x="762000" y="4656534"/>
            <a:ext cx="4873625"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b="1">
                <a:solidFill>
                  <a:srgbClr val="45454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7"/>
          <p:cNvSpPr txBox="1">
            <a:spLocks noGrp="1"/>
          </p:cNvSpPr>
          <p:nvPr>
            <p:ph type="sldNum" idx="12"/>
          </p:nvPr>
        </p:nvSpPr>
        <p:spPr>
          <a:xfrm>
            <a:off x="7620000" y="4266009"/>
            <a:ext cx="7620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1pPr>
            <a:lvl2pPr marL="0" marR="0" lvl="1"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2pPr>
            <a:lvl3pPr marL="0" marR="0" lvl="2"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3pPr>
            <a:lvl4pPr marL="0" marR="0" lvl="3"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4pPr>
            <a:lvl5pPr marL="0" marR="0" lvl="4"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5pPr>
            <a:lvl6pPr marL="0" marR="0" lvl="5"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6pPr>
            <a:lvl7pPr marL="0" marR="0" lvl="6"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7pPr>
            <a:lvl8pPr marL="0" marR="0" lvl="7"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8pPr>
            <a:lvl9pPr marL="0" marR="0" lvl="8"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3"/>
        <p:cNvGrpSpPr/>
        <p:nvPr/>
      </p:nvGrpSpPr>
      <p:grpSpPr>
        <a:xfrm>
          <a:off x="0" y="0"/>
          <a:ext cx="0" cy="0"/>
          <a:chOff x="0" y="0"/>
          <a:chExt cx="0" cy="0"/>
        </a:xfrm>
      </p:grpSpPr>
      <p:sp>
        <p:nvSpPr>
          <p:cNvPr id="84" name="Google Shape;84;p18"/>
          <p:cNvSpPr txBox="1">
            <a:spLocks noGrp="1"/>
          </p:cNvSpPr>
          <p:nvPr>
            <p:ph type="dt" idx="10"/>
          </p:nvPr>
        </p:nvSpPr>
        <p:spPr>
          <a:xfrm>
            <a:off x="6248400" y="4656534"/>
            <a:ext cx="213360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200" b="1">
                <a:solidFill>
                  <a:srgbClr val="45454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8"/>
          <p:cNvSpPr txBox="1">
            <a:spLocks noGrp="1"/>
          </p:cNvSpPr>
          <p:nvPr>
            <p:ph type="ftr" idx="11"/>
          </p:nvPr>
        </p:nvSpPr>
        <p:spPr>
          <a:xfrm>
            <a:off x="762000" y="4656534"/>
            <a:ext cx="4873625"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b="1">
                <a:solidFill>
                  <a:srgbClr val="45454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8"/>
          <p:cNvSpPr txBox="1">
            <a:spLocks noGrp="1"/>
          </p:cNvSpPr>
          <p:nvPr>
            <p:ph type="sldNum" idx="12"/>
          </p:nvPr>
        </p:nvSpPr>
        <p:spPr>
          <a:xfrm>
            <a:off x="7620000" y="4266009"/>
            <a:ext cx="7620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1pPr>
            <a:lvl2pPr marL="0" marR="0" lvl="1"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2pPr>
            <a:lvl3pPr marL="0" marR="0" lvl="2"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3pPr>
            <a:lvl4pPr marL="0" marR="0" lvl="3"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4pPr>
            <a:lvl5pPr marL="0" marR="0" lvl="4"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5pPr>
            <a:lvl6pPr marL="0" marR="0" lvl="5"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6pPr>
            <a:lvl7pPr marL="0" marR="0" lvl="6"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7pPr>
            <a:lvl8pPr marL="0" marR="0" lvl="7"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8pPr>
            <a:lvl9pPr marL="0" marR="0" lvl="8"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762000" y="3429000"/>
            <a:ext cx="6781800" cy="12001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9"/>
          <p:cNvSpPr txBox="1">
            <a:spLocks noGrp="1"/>
          </p:cNvSpPr>
          <p:nvPr>
            <p:ph type="dt" idx="10"/>
          </p:nvPr>
        </p:nvSpPr>
        <p:spPr>
          <a:xfrm>
            <a:off x="6248400" y="4656534"/>
            <a:ext cx="213360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200" b="1">
                <a:solidFill>
                  <a:srgbClr val="45454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9"/>
          <p:cNvSpPr txBox="1">
            <a:spLocks noGrp="1"/>
          </p:cNvSpPr>
          <p:nvPr>
            <p:ph type="ftr" idx="11"/>
          </p:nvPr>
        </p:nvSpPr>
        <p:spPr>
          <a:xfrm>
            <a:off x="762000" y="4656534"/>
            <a:ext cx="4873625"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b="1">
                <a:solidFill>
                  <a:srgbClr val="45454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9"/>
          <p:cNvSpPr txBox="1">
            <a:spLocks noGrp="1"/>
          </p:cNvSpPr>
          <p:nvPr>
            <p:ph type="sldNum" idx="12"/>
          </p:nvPr>
        </p:nvSpPr>
        <p:spPr>
          <a:xfrm>
            <a:off x="7620000" y="4266009"/>
            <a:ext cx="7620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1pPr>
            <a:lvl2pPr marL="0" marR="0" lvl="1"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2pPr>
            <a:lvl3pPr marL="0" marR="0" lvl="2"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3pPr>
            <a:lvl4pPr marL="0" marR="0" lvl="3"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4pPr>
            <a:lvl5pPr marL="0" marR="0" lvl="4"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5pPr>
            <a:lvl6pPr marL="0" marR="0" lvl="5"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6pPr>
            <a:lvl7pPr marL="0" marR="0" lvl="6"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7pPr>
            <a:lvl8pPr marL="0" marR="0" lvl="7"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8pPr>
            <a:lvl9pPr marL="0" marR="0" lvl="8"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2"/>
        <p:cNvGrpSpPr/>
        <p:nvPr/>
      </p:nvGrpSpPr>
      <p:grpSpPr>
        <a:xfrm>
          <a:off x="0" y="0"/>
          <a:ext cx="0" cy="0"/>
          <a:chOff x="0" y="0"/>
          <a:chExt cx="0" cy="0"/>
        </a:xfrm>
      </p:grpSpPr>
      <p:sp>
        <p:nvSpPr>
          <p:cNvPr id="93" name="Google Shape;93;p20"/>
          <p:cNvSpPr txBox="1">
            <a:spLocks noGrp="1"/>
          </p:cNvSpPr>
          <p:nvPr>
            <p:ph type="title"/>
          </p:nvPr>
        </p:nvSpPr>
        <p:spPr>
          <a:xfrm>
            <a:off x="762000" y="3429000"/>
            <a:ext cx="6781800" cy="12001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20"/>
          <p:cNvSpPr txBox="1">
            <a:spLocks noGrp="1"/>
          </p:cNvSpPr>
          <p:nvPr>
            <p:ph type="body" idx="1"/>
          </p:nvPr>
        </p:nvSpPr>
        <p:spPr>
          <a:xfrm>
            <a:off x="762000" y="457201"/>
            <a:ext cx="3657600" cy="2825496"/>
          </a:xfrm>
          <a:prstGeom prst="rect">
            <a:avLst/>
          </a:prstGeom>
          <a:noFill/>
          <a:ln>
            <a:noFill/>
          </a:ln>
        </p:spPr>
        <p:txBody>
          <a:bodyPr spcFirstLastPara="1" wrap="square" lIns="91425" tIns="45700" rIns="91425" bIns="45700" anchor="ctr" anchorCtr="0">
            <a:no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
        <p:nvSpPr>
          <p:cNvPr id="95" name="Google Shape;95;p20"/>
          <p:cNvSpPr txBox="1">
            <a:spLocks noGrp="1"/>
          </p:cNvSpPr>
          <p:nvPr>
            <p:ph type="body" idx="2"/>
          </p:nvPr>
        </p:nvSpPr>
        <p:spPr>
          <a:xfrm>
            <a:off x="4648200" y="457201"/>
            <a:ext cx="3657600" cy="2825496"/>
          </a:xfrm>
          <a:prstGeom prst="rect">
            <a:avLst/>
          </a:prstGeom>
          <a:noFill/>
          <a:ln>
            <a:noFill/>
          </a:ln>
        </p:spPr>
        <p:txBody>
          <a:bodyPr spcFirstLastPara="1" wrap="square" lIns="91425" tIns="45700" rIns="91425" bIns="45700" anchor="ctr" anchorCtr="0">
            <a:no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
        <p:nvSpPr>
          <p:cNvPr id="96" name="Google Shape;96;p20"/>
          <p:cNvSpPr txBox="1">
            <a:spLocks noGrp="1"/>
          </p:cNvSpPr>
          <p:nvPr>
            <p:ph type="dt" idx="10"/>
          </p:nvPr>
        </p:nvSpPr>
        <p:spPr>
          <a:xfrm>
            <a:off x="6248400" y="4656534"/>
            <a:ext cx="213360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200" b="1">
                <a:solidFill>
                  <a:srgbClr val="45454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762000" y="4656534"/>
            <a:ext cx="4873625"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b="1">
                <a:solidFill>
                  <a:srgbClr val="45454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7620000" y="4266009"/>
            <a:ext cx="7620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1pPr>
            <a:lvl2pPr marL="0" marR="0" lvl="1"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2pPr>
            <a:lvl3pPr marL="0" marR="0" lvl="2"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3pPr>
            <a:lvl4pPr marL="0" marR="0" lvl="3"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4pPr>
            <a:lvl5pPr marL="0" marR="0" lvl="4"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5pPr>
            <a:lvl6pPr marL="0" marR="0" lvl="5"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6pPr>
            <a:lvl7pPr marL="0" marR="0" lvl="6"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7pPr>
            <a:lvl8pPr marL="0" marR="0" lvl="7"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8pPr>
            <a:lvl9pPr marL="0" marR="0" lvl="8"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62000" y="3429000"/>
            <a:ext cx="6781800" cy="12001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5400" b="0" i="0" u="none" strike="noStrike" cap="none">
                <a:solidFill>
                  <a:srgbClr val="262626"/>
                </a:solidFill>
                <a:latin typeface="Impact"/>
                <a:ea typeface="Impact"/>
                <a:cs typeface="Impact"/>
                <a:sym typeface="Impact"/>
              </a:defRPr>
            </a:lvl1pPr>
            <a:lvl2pPr marR="0" lvl="1" algn="l" rtl="0">
              <a:lnSpc>
                <a:spcPct val="100000"/>
              </a:lnSpc>
              <a:spcBef>
                <a:spcPts val="0"/>
              </a:spcBef>
              <a:spcAft>
                <a:spcPts val="0"/>
              </a:spcAft>
              <a:buClr>
                <a:srgbClr val="000000"/>
              </a:buClr>
              <a:buSzPts val="1400"/>
              <a:buFont typeface="Arial"/>
              <a:buNone/>
              <a:defRPr sz="5400" b="0" i="0" u="none" strike="noStrike" cap="none">
                <a:solidFill>
                  <a:srgbClr val="262626"/>
                </a:solidFill>
                <a:latin typeface="Impact"/>
                <a:ea typeface="Impact"/>
                <a:cs typeface="Impact"/>
                <a:sym typeface="Impact"/>
              </a:defRPr>
            </a:lvl2pPr>
            <a:lvl3pPr marR="0" lvl="2" algn="l" rtl="0">
              <a:lnSpc>
                <a:spcPct val="100000"/>
              </a:lnSpc>
              <a:spcBef>
                <a:spcPts val="0"/>
              </a:spcBef>
              <a:spcAft>
                <a:spcPts val="0"/>
              </a:spcAft>
              <a:buClr>
                <a:srgbClr val="000000"/>
              </a:buClr>
              <a:buSzPts val="1400"/>
              <a:buFont typeface="Arial"/>
              <a:buNone/>
              <a:defRPr sz="5400" b="0" i="0" u="none" strike="noStrike" cap="none">
                <a:solidFill>
                  <a:srgbClr val="262626"/>
                </a:solidFill>
                <a:latin typeface="Impact"/>
                <a:ea typeface="Impact"/>
                <a:cs typeface="Impact"/>
                <a:sym typeface="Impact"/>
              </a:defRPr>
            </a:lvl3pPr>
            <a:lvl4pPr marR="0" lvl="3" algn="l" rtl="0">
              <a:lnSpc>
                <a:spcPct val="100000"/>
              </a:lnSpc>
              <a:spcBef>
                <a:spcPts val="0"/>
              </a:spcBef>
              <a:spcAft>
                <a:spcPts val="0"/>
              </a:spcAft>
              <a:buClr>
                <a:srgbClr val="000000"/>
              </a:buClr>
              <a:buSzPts val="1400"/>
              <a:buFont typeface="Arial"/>
              <a:buNone/>
              <a:defRPr sz="5400" b="0" i="0" u="none" strike="noStrike" cap="none">
                <a:solidFill>
                  <a:srgbClr val="262626"/>
                </a:solidFill>
                <a:latin typeface="Impact"/>
                <a:ea typeface="Impact"/>
                <a:cs typeface="Impact"/>
                <a:sym typeface="Impact"/>
              </a:defRPr>
            </a:lvl4pPr>
            <a:lvl5pPr marR="0" lvl="4" algn="l" rtl="0">
              <a:lnSpc>
                <a:spcPct val="100000"/>
              </a:lnSpc>
              <a:spcBef>
                <a:spcPts val="0"/>
              </a:spcBef>
              <a:spcAft>
                <a:spcPts val="0"/>
              </a:spcAft>
              <a:buClr>
                <a:srgbClr val="000000"/>
              </a:buClr>
              <a:buSzPts val="1400"/>
              <a:buFont typeface="Arial"/>
              <a:buNone/>
              <a:defRPr sz="5400" b="0" i="0" u="none" strike="noStrike" cap="none">
                <a:solidFill>
                  <a:srgbClr val="262626"/>
                </a:solidFill>
                <a:latin typeface="Impact"/>
                <a:ea typeface="Impact"/>
                <a:cs typeface="Impact"/>
                <a:sym typeface="Impact"/>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762000" y="514350"/>
            <a:ext cx="7543800" cy="2914650"/>
          </a:xfrm>
          <a:prstGeom prst="rect">
            <a:avLst/>
          </a:prstGeom>
          <a:noFill/>
          <a:ln>
            <a:noFill/>
          </a:ln>
        </p:spPr>
        <p:txBody>
          <a:bodyPr spcFirstLastPara="1" wrap="square" lIns="91425" tIns="45700" rIns="91425" bIns="45700" anchor="ctr" anchorCtr="0">
            <a:noAutofit/>
          </a:bodyPr>
          <a:lstStyle>
            <a:lvl1pPr marL="457200" marR="0" lvl="0"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Times New Roman"/>
                <a:ea typeface="Times New Roman"/>
                <a:cs typeface="Times New Roman"/>
                <a:sym typeface="Times New Roman"/>
              </a:defRPr>
            </a:lvl1pPr>
            <a:lvl2pPr marL="914400" marR="0" lvl="1" indent="-368300" algn="l" rtl="0">
              <a:lnSpc>
                <a:spcPct val="100000"/>
              </a:lnSpc>
              <a:spcBef>
                <a:spcPts val="440"/>
              </a:spcBef>
              <a:spcAft>
                <a:spcPts val="0"/>
              </a:spcAft>
              <a:buClr>
                <a:schemeClr val="accent1"/>
              </a:buClr>
              <a:buSzPts val="2200"/>
              <a:buFont typeface="Arial"/>
              <a:buChar char="•"/>
              <a:defRPr sz="2200" b="0" i="0" u="none" strike="noStrike" cap="none">
                <a:solidFill>
                  <a:schemeClr val="dk2"/>
                </a:solidFill>
                <a:latin typeface="Times New Roman"/>
                <a:ea typeface="Times New Roman"/>
                <a:cs typeface="Times New Roman"/>
                <a:sym typeface="Times New Roman"/>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Times New Roman"/>
                <a:ea typeface="Times New Roman"/>
                <a:cs typeface="Times New Roman"/>
                <a:sym typeface="Times New Roman"/>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Times New Roman"/>
                <a:ea typeface="Times New Roman"/>
                <a:cs typeface="Times New Roman"/>
                <a:sym typeface="Times New Roman"/>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Times New Roman"/>
                <a:ea typeface="Times New Roman"/>
                <a:cs typeface="Times New Roman"/>
                <a:sym typeface="Times New Roman"/>
              </a:defRPr>
            </a:lvl5pPr>
            <a:lvl6pPr marL="2743200" marR="0" lvl="5" indent="-330200" algn="l" rtl="0">
              <a:lnSpc>
                <a:spcPct val="100000"/>
              </a:lnSpc>
              <a:spcBef>
                <a:spcPts val="320"/>
              </a:spcBef>
              <a:spcAft>
                <a:spcPts val="0"/>
              </a:spcAft>
              <a:buClr>
                <a:schemeClr val="accent1"/>
              </a:buClr>
              <a:buSzPts val="1600"/>
              <a:buFont typeface="Arial"/>
              <a:buChar char="•"/>
              <a:defRPr sz="1600" b="0" i="0" u="none" strike="noStrike" cap="none">
                <a:solidFill>
                  <a:schemeClr val="dk2"/>
                </a:solidFill>
                <a:latin typeface="Times New Roman"/>
                <a:ea typeface="Times New Roman"/>
                <a:cs typeface="Times New Roman"/>
                <a:sym typeface="Times New Roman"/>
              </a:defRPr>
            </a:lvl6pPr>
            <a:lvl7pPr marL="3200400" marR="0" lvl="6" indent="-330200" algn="l" rtl="0">
              <a:lnSpc>
                <a:spcPct val="100000"/>
              </a:lnSpc>
              <a:spcBef>
                <a:spcPts val="320"/>
              </a:spcBef>
              <a:spcAft>
                <a:spcPts val="0"/>
              </a:spcAft>
              <a:buClr>
                <a:schemeClr val="accent1"/>
              </a:buClr>
              <a:buSzPts val="1600"/>
              <a:buFont typeface="Arial"/>
              <a:buChar char="•"/>
              <a:defRPr sz="1600" b="0" i="0" u="none" strike="noStrike" cap="none">
                <a:solidFill>
                  <a:schemeClr val="dk2"/>
                </a:solidFill>
                <a:latin typeface="Times New Roman"/>
                <a:ea typeface="Times New Roman"/>
                <a:cs typeface="Times New Roman"/>
                <a:sym typeface="Times New Roman"/>
              </a:defRPr>
            </a:lvl7pPr>
            <a:lvl8pPr marL="3657600" marR="0" lvl="7" indent="-330200" algn="l" rtl="0">
              <a:lnSpc>
                <a:spcPct val="100000"/>
              </a:lnSpc>
              <a:spcBef>
                <a:spcPts val="320"/>
              </a:spcBef>
              <a:spcAft>
                <a:spcPts val="0"/>
              </a:spcAft>
              <a:buClr>
                <a:schemeClr val="accent1"/>
              </a:buClr>
              <a:buSzPts val="1600"/>
              <a:buFont typeface="Arial"/>
              <a:buChar char="•"/>
              <a:defRPr sz="1600" b="0" i="0" u="none" strike="noStrike" cap="none">
                <a:solidFill>
                  <a:schemeClr val="dk2"/>
                </a:solidFill>
                <a:latin typeface="Times New Roman"/>
                <a:ea typeface="Times New Roman"/>
                <a:cs typeface="Times New Roman"/>
                <a:sym typeface="Times New Roman"/>
              </a:defRPr>
            </a:lvl8pPr>
            <a:lvl9pPr marL="4114800" marR="0" lvl="8" indent="-330200" algn="l" rtl="0">
              <a:lnSpc>
                <a:spcPct val="100000"/>
              </a:lnSpc>
              <a:spcBef>
                <a:spcPts val="320"/>
              </a:spcBef>
              <a:spcAft>
                <a:spcPts val="0"/>
              </a:spcAft>
              <a:buClr>
                <a:schemeClr val="accent1"/>
              </a:buClr>
              <a:buSzPts val="1600"/>
              <a:buFont typeface="Arial"/>
              <a:buChar char="•"/>
              <a:defRPr sz="1600" b="0" i="0" u="none" strike="noStrike" cap="none">
                <a:solidFill>
                  <a:schemeClr val="dk2"/>
                </a:solidFill>
                <a:latin typeface="Times New Roman"/>
                <a:ea typeface="Times New Roman"/>
                <a:cs typeface="Times New Roman"/>
                <a:sym typeface="Times New Roman"/>
              </a:defRPr>
            </a:lvl9pPr>
          </a:lstStyle>
          <a:p>
            <a:endParaRPr/>
          </a:p>
        </p:txBody>
      </p:sp>
      <p:sp>
        <p:nvSpPr>
          <p:cNvPr id="53" name="Google Shape;53;p13"/>
          <p:cNvSpPr txBox="1">
            <a:spLocks noGrp="1"/>
          </p:cNvSpPr>
          <p:nvPr>
            <p:ph type="dt" idx="10"/>
          </p:nvPr>
        </p:nvSpPr>
        <p:spPr>
          <a:xfrm>
            <a:off x="6248400" y="4656534"/>
            <a:ext cx="2133600" cy="273844"/>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200" b="1" i="0" u="none" strike="noStrike" cap="none">
                <a:solidFill>
                  <a:srgbClr val="454545"/>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ftr" idx="11"/>
          </p:nvPr>
        </p:nvSpPr>
        <p:spPr>
          <a:xfrm>
            <a:off x="762000" y="4656534"/>
            <a:ext cx="4873625"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1" i="0" u="none" strike="noStrike" cap="none">
                <a:solidFill>
                  <a:srgbClr val="454545"/>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7620000" y="4266009"/>
            <a:ext cx="7620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1pPr>
            <a:lvl2pPr marL="0" marR="0" lvl="1" indent="0" algn="r" rtl="0">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2pPr>
            <a:lvl3pPr marL="0" marR="0" lvl="2" indent="0" algn="r" rtl="0">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3pPr>
            <a:lvl4pPr marL="0" marR="0" lvl="3" indent="0" algn="r" rtl="0">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4pPr>
            <a:lvl5pPr marL="0" marR="0" lvl="4" indent="0" algn="r" rtl="0">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5pPr>
            <a:lvl6pPr marL="0" marR="0" lvl="5" indent="0" algn="r" rtl="0">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6pPr>
            <a:lvl7pPr marL="0" marR="0" lvl="6" indent="0" algn="r" rtl="0">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7pPr>
            <a:lvl8pPr marL="0" marR="0" lvl="7" indent="0" algn="r" rtl="0">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8pPr>
            <a:lvl9pPr marL="0" marR="0" lvl="8" indent="0" algn="r" rtl="0">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9pPr>
          </a:lstStyle>
          <a:p>
            <a:pPr marL="0" lvl="0" indent="0" algn="r"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
        <p:nvSpPr>
          <p:cNvPr id="56" name="Google Shape;56;p13"/>
          <p:cNvSpPr txBox="1"/>
          <p:nvPr/>
        </p:nvSpPr>
        <p:spPr>
          <a:xfrm>
            <a:off x="777875" y="0"/>
            <a:ext cx="7543800" cy="28575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57" name="Google Shape;57;p13"/>
          <p:cNvSpPr txBox="1"/>
          <p:nvPr/>
        </p:nvSpPr>
        <p:spPr>
          <a:xfrm>
            <a:off x="777875" y="4629150"/>
            <a:ext cx="7543800" cy="20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hyperlink" Target="http://www.dsdm.org/" TargetMode="External"/><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body" idx="1"/>
          </p:nvPr>
        </p:nvSpPr>
        <p:spPr>
          <a:xfrm>
            <a:off x="762000" y="514350"/>
            <a:ext cx="8301300" cy="2914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360"/>
              </a:spcBef>
              <a:spcAft>
                <a:spcPts val="0"/>
              </a:spcAft>
              <a:buSzPts val="1800"/>
              <a:buNone/>
            </a:pPr>
            <a:r>
              <a:rPr lang="en-GB" sz="3000"/>
              <a:t>SYSTEM DEVELOPMENT METHODOLOGY</a:t>
            </a:r>
            <a:endParaRPr sz="3000"/>
          </a:p>
          <a:p>
            <a:pPr marL="0" lvl="0" indent="0" algn="just" rtl="0">
              <a:lnSpc>
                <a:spcPct val="115000"/>
              </a:lnSpc>
              <a:spcBef>
                <a:spcPts val="1000"/>
              </a:spcBef>
              <a:spcAft>
                <a:spcPts val="600"/>
              </a:spcAft>
              <a:buClr>
                <a:schemeClr val="dk1"/>
              </a:buClr>
              <a:buSzPts val="1100"/>
              <a:buFont typeface="Arial"/>
              <a:buNone/>
            </a:pPr>
            <a:r>
              <a:rPr lang="en-GB" sz="3000">
                <a:solidFill>
                  <a:srgbClr val="222222"/>
                </a:solidFill>
              </a:rPr>
              <a:t>EMoS 6308 </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0"/>
          <p:cNvSpPr txBox="1">
            <a:spLocks noGrp="1"/>
          </p:cNvSpPr>
          <p:nvPr>
            <p:ph type="title"/>
          </p:nvPr>
        </p:nvSpPr>
        <p:spPr>
          <a:xfrm>
            <a:off x="965200" y="535525"/>
            <a:ext cx="5032500" cy="475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Helvetica Neue"/>
              <a:buNone/>
            </a:pPr>
            <a:r>
              <a:rPr lang="en-GB" sz="4000" b="0" i="0" u="none">
                <a:solidFill>
                  <a:schemeClr val="dk2"/>
                </a:solidFill>
                <a:latin typeface="Helvetica Neue"/>
                <a:ea typeface="Helvetica Neue"/>
                <a:cs typeface="Helvetica Neue"/>
                <a:sym typeface="Helvetica Neue"/>
              </a:rPr>
              <a:t>An Agile Process</a:t>
            </a:r>
            <a:endParaRPr/>
          </a:p>
        </p:txBody>
      </p:sp>
      <p:sp>
        <p:nvSpPr>
          <p:cNvPr id="160" name="Google Shape;160;p30"/>
          <p:cNvSpPr txBox="1">
            <a:spLocks noGrp="1"/>
          </p:cNvSpPr>
          <p:nvPr>
            <p:ph type="body" idx="1"/>
          </p:nvPr>
        </p:nvSpPr>
        <p:spPr>
          <a:xfrm>
            <a:off x="219075" y="1010725"/>
            <a:ext cx="8915400" cy="34467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800"/>
              <a:buFont typeface="Noto Sans Symbols"/>
              <a:buChar char="■"/>
            </a:pPr>
            <a:r>
              <a:rPr lang="en-GB" sz="2400" b="0" i="0" u="none">
                <a:solidFill>
                  <a:schemeClr val="dk1"/>
                </a:solidFill>
                <a:latin typeface="Helvetica Neue"/>
                <a:ea typeface="Helvetica Neue"/>
                <a:cs typeface="Helvetica Neue"/>
                <a:sym typeface="Helvetica Neue"/>
              </a:rPr>
              <a:t>Is driven by </a:t>
            </a:r>
            <a:r>
              <a:rPr lang="en-GB" sz="2400" b="0" i="0" u="none">
                <a:solidFill>
                  <a:srgbClr val="C00000"/>
                </a:solidFill>
                <a:latin typeface="Helvetica Neue"/>
                <a:ea typeface="Helvetica Neue"/>
                <a:cs typeface="Helvetica Neue"/>
                <a:sym typeface="Helvetica Neue"/>
              </a:rPr>
              <a:t>customer descriptions </a:t>
            </a:r>
            <a:r>
              <a:rPr lang="en-GB" sz="2400" b="0" i="0" u="none">
                <a:solidFill>
                  <a:schemeClr val="dk1"/>
                </a:solidFill>
                <a:latin typeface="Helvetica Neue"/>
                <a:ea typeface="Helvetica Neue"/>
                <a:cs typeface="Helvetica Neue"/>
                <a:sym typeface="Helvetica Neue"/>
              </a:rPr>
              <a:t>of what is required </a:t>
            </a:r>
            <a:r>
              <a:rPr lang="en-GB" sz="2000" b="0" i="0" u="none">
                <a:solidFill>
                  <a:schemeClr val="dk1"/>
                </a:solidFill>
                <a:latin typeface="Helvetica Neue"/>
                <a:ea typeface="Helvetica Neue"/>
                <a:cs typeface="Helvetica Neue"/>
                <a:sym typeface="Helvetica Neue"/>
              </a:rPr>
              <a:t>(scenarios). Some assumptions:</a:t>
            </a:r>
            <a:endParaRPr/>
          </a:p>
          <a:p>
            <a:pPr marL="742950" lvl="1" indent="-285750" algn="l" rtl="0">
              <a:lnSpc>
                <a:spcPct val="100000"/>
              </a:lnSpc>
              <a:spcBef>
                <a:spcPts val="400"/>
              </a:spcBef>
              <a:spcAft>
                <a:spcPts val="0"/>
              </a:spcAft>
              <a:buClr>
                <a:schemeClr val="folHlink"/>
              </a:buClr>
              <a:buSzPts val="1400"/>
              <a:buFont typeface="Noto Sans Symbols"/>
              <a:buChar char="■"/>
            </a:pPr>
            <a:r>
              <a:rPr lang="en-GB" sz="2000" b="0" i="0" u="none">
                <a:solidFill>
                  <a:schemeClr val="dk1"/>
                </a:solidFill>
                <a:latin typeface="Helvetica Neue"/>
                <a:ea typeface="Helvetica Neue"/>
                <a:cs typeface="Helvetica Neue"/>
                <a:sym typeface="Helvetica Neue"/>
              </a:rPr>
              <a:t>Recognizes that plans are </a:t>
            </a:r>
            <a:r>
              <a:rPr lang="en-GB" sz="2000" b="0" i="0" u="none">
                <a:solidFill>
                  <a:srgbClr val="C00000"/>
                </a:solidFill>
                <a:latin typeface="Helvetica Neue"/>
                <a:ea typeface="Helvetica Neue"/>
                <a:cs typeface="Helvetica Neue"/>
                <a:sym typeface="Helvetica Neue"/>
              </a:rPr>
              <a:t>short-lived</a:t>
            </a:r>
            <a:r>
              <a:rPr lang="en-GB" sz="2000" b="0" i="0" u="none">
                <a:solidFill>
                  <a:schemeClr val="dk1"/>
                </a:solidFill>
                <a:latin typeface="Helvetica Neue"/>
                <a:ea typeface="Helvetica Neue"/>
                <a:cs typeface="Helvetica Neue"/>
                <a:sym typeface="Helvetica Neue"/>
              </a:rPr>
              <a:t> </a:t>
            </a:r>
            <a:r>
              <a:rPr lang="en-GB" sz="1600" b="0" i="0" u="none">
                <a:solidFill>
                  <a:schemeClr val="dk1"/>
                </a:solidFill>
                <a:latin typeface="Helvetica Neue"/>
                <a:ea typeface="Helvetica Neue"/>
                <a:cs typeface="Helvetica Neue"/>
                <a:sym typeface="Helvetica Neue"/>
              </a:rPr>
              <a:t>(some requirements will persist, some will change. Customer priorities will change) </a:t>
            </a:r>
            <a:endParaRPr/>
          </a:p>
          <a:p>
            <a:pPr marL="742950" lvl="1" indent="-285750" algn="l" rtl="0">
              <a:lnSpc>
                <a:spcPct val="100000"/>
              </a:lnSpc>
              <a:spcBef>
                <a:spcPts val="400"/>
              </a:spcBef>
              <a:spcAft>
                <a:spcPts val="0"/>
              </a:spcAft>
              <a:buClr>
                <a:schemeClr val="folHlink"/>
              </a:buClr>
              <a:buSzPts val="1400"/>
              <a:buFont typeface="Noto Sans Symbols"/>
              <a:buChar char="■"/>
            </a:pPr>
            <a:r>
              <a:rPr lang="en-GB" sz="2000" b="0" i="0" u="none">
                <a:solidFill>
                  <a:schemeClr val="dk1"/>
                </a:solidFill>
                <a:latin typeface="Helvetica Neue"/>
                <a:ea typeface="Helvetica Neue"/>
                <a:cs typeface="Helvetica Neue"/>
                <a:sym typeface="Helvetica Neue"/>
              </a:rPr>
              <a:t>Develops software </a:t>
            </a:r>
            <a:r>
              <a:rPr lang="en-GB" sz="2000" b="0" i="0" u="none">
                <a:solidFill>
                  <a:srgbClr val="C00000"/>
                </a:solidFill>
                <a:latin typeface="Helvetica Neue"/>
                <a:ea typeface="Helvetica Neue"/>
                <a:cs typeface="Helvetica Neue"/>
                <a:sym typeface="Helvetica Neue"/>
              </a:rPr>
              <a:t>iteratively</a:t>
            </a:r>
            <a:r>
              <a:rPr lang="en-GB" sz="2000" b="0" i="0" u="none">
                <a:solidFill>
                  <a:schemeClr val="dk1"/>
                </a:solidFill>
                <a:latin typeface="Helvetica Neue"/>
                <a:ea typeface="Helvetica Neue"/>
                <a:cs typeface="Helvetica Neue"/>
                <a:sym typeface="Helvetica Neue"/>
              </a:rPr>
              <a:t> with a heavy emphasis on </a:t>
            </a:r>
            <a:r>
              <a:rPr lang="en-GB" sz="2000" b="0" i="0" u="none">
                <a:solidFill>
                  <a:srgbClr val="C00000"/>
                </a:solidFill>
                <a:latin typeface="Helvetica Neue"/>
                <a:ea typeface="Helvetica Neue"/>
                <a:cs typeface="Helvetica Neue"/>
                <a:sym typeface="Helvetica Neue"/>
              </a:rPr>
              <a:t>construction</a:t>
            </a:r>
            <a:r>
              <a:rPr lang="en-GB" sz="2000" b="0" i="0" u="none">
                <a:solidFill>
                  <a:schemeClr val="dk1"/>
                </a:solidFill>
                <a:latin typeface="Helvetica Neue"/>
                <a:ea typeface="Helvetica Neue"/>
                <a:cs typeface="Helvetica Neue"/>
                <a:sym typeface="Helvetica Neue"/>
              </a:rPr>
              <a:t> activities </a:t>
            </a:r>
            <a:r>
              <a:rPr lang="en-GB" sz="1600" b="0" i="0" u="none">
                <a:solidFill>
                  <a:schemeClr val="dk1"/>
                </a:solidFill>
                <a:latin typeface="Helvetica Neue"/>
                <a:ea typeface="Helvetica Neue"/>
                <a:cs typeface="Helvetica Neue"/>
                <a:sym typeface="Helvetica Neue"/>
              </a:rPr>
              <a:t>(design and construction are interleaved, hard to say how much design is necessary before construction. Design models are proven as they are created. )</a:t>
            </a:r>
            <a:endParaRPr/>
          </a:p>
          <a:p>
            <a:pPr marL="742950" lvl="1" indent="-285750" algn="l" rtl="0">
              <a:lnSpc>
                <a:spcPct val="100000"/>
              </a:lnSpc>
              <a:spcBef>
                <a:spcPts val="320"/>
              </a:spcBef>
              <a:spcAft>
                <a:spcPts val="0"/>
              </a:spcAft>
              <a:buClr>
                <a:schemeClr val="folHlink"/>
              </a:buClr>
              <a:buSzPts val="1120"/>
              <a:buFont typeface="Noto Sans Symbols"/>
              <a:buChar char="■"/>
            </a:pPr>
            <a:r>
              <a:rPr lang="en-GB" sz="1600" b="0" i="0" u="none">
                <a:solidFill>
                  <a:schemeClr val="dk1"/>
                </a:solidFill>
                <a:latin typeface="Helvetica Neue"/>
                <a:ea typeface="Helvetica Neue"/>
                <a:cs typeface="Helvetica Neue"/>
                <a:sym typeface="Helvetica Neue"/>
              </a:rPr>
              <a:t>Analysis, design, construction and testing are not predictable. </a:t>
            </a:r>
            <a:endParaRPr/>
          </a:p>
          <a:p>
            <a:pPr marL="342900" lvl="0" indent="-342900" algn="l" rtl="0">
              <a:lnSpc>
                <a:spcPct val="100000"/>
              </a:lnSpc>
              <a:spcBef>
                <a:spcPts val="480"/>
              </a:spcBef>
              <a:spcAft>
                <a:spcPts val="0"/>
              </a:spcAft>
              <a:buClr>
                <a:schemeClr val="folHlink"/>
              </a:buClr>
              <a:buSzPts val="1800"/>
              <a:buFont typeface="Noto Sans Symbols"/>
              <a:buChar char="■"/>
            </a:pPr>
            <a:r>
              <a:rPr lang="en-GB" sz="2400" b="0" i="0" u="none">
                <a:solidFill>
                  <a:srgbClr val="000000"/>
                </a:solidFill>
                <a:latin typeface="Helvetica Neue"/>
                <a:ea typeface="Helvetica Neue"/>
                <a:cs typeface="Helvetica Neue"/>
                <a:sym typeface="Helvetica Neue"/>
              </a:rPr>
              <a:t>Thus has to </a:t>
            </a:r>
            <a:r>
              <a:rPr lang="en-GB" sz="2400" b="0" i="0" u="none">
                <a:solidFill>
                  <a:srgbClr val="C00000"/>
                </a:solidFill>
                <a:latin typeface="Helvetica Neue"/>
                <a:ea typeface="Helvetica Neue"/>
                <a:cs typeface="Helvetica Neue"/>
                <a:sym typeface="Helvetica Neue"/>
              </a:rPr>
              <a:t>Adapt</a:t>
            </a:r>
            <a:r>
              <a:rPr lang="en-GB" sz="2400" b="0" i="0" u="none">
                <a:solidFill>
                  <a:schemeClr val="dk1"/>
                </a:solidFill>
                <a:latin typeface="Helvetica Neue"/>
                <a:ea typeface="Helvetica Neue"/>
                <a:cs typeface="Helvetica Neue"/>
                <a:sym typeface="Helvetica Neue"/>
              </a:rPr>
              <a:t> as changes occur due to unpredictability</a:t>
            </a:r>
            <a:endParaRPr/>
          </a:p>
          <a:p>
            <a:pPr marL="342900" lvl="0" indent="-342900" algn="l" rtl="0">
              <a:lnSpc>
                <a:spcPct val="100000"/>
              </a:lnSpc>
              <a:spcBef>
                <a:spcPts val="480"/>
              </a:spcBef>
              <a:spcAft>
                <a:spcPts val="0"/>
              </a:spcAft>
              <a:buClr>
                <a:schemeClr val="folHlink"/>
              </a:buClr>
              <a:buSzPts val="1800"/>
              <a:buFont typeface="Noto Sans Symbols"/>
              <a:buChar char="■"/>
            </a:pPr>
            <a:r>
              <a:rPr lang="en-GB" sz="2400" b="0" i="0" u="none">
                <a:solidFill>
                  <a:schemeClr val="dk1"/>
                </a:solidFill>
                <a:latin typeface="Helvetica Neue"/>
                <a:ea typeface="Helvetica Neue"/>
                <a:cs typeface="Helvetica Neue"/>
                <a:sym typeface="Helvetica Neue"/>
              </a:rPr>
              <a:t>Delivers multiple ‘software </a:t>
            </a:r>
            <a:r>
              <a:rPr lang="en-GB" sz="2400" b="0" i="0" u="none">
                <a:solidFill>
                  <a:srgbClr val="C00000"/>
                </a:solidFill>
                <a:latin typeface="Helvetica Neue"/>
                <a:ea typeface="Helvetica Neue"/>
                <a:cs typeface="Helvetica Neue"/>
                <a:sym typeface="Helvetica Neue"/>
              </a:rPr>
              <a:t>increments</a:t>
            </a:r>
            <a:r>
              <a:rPr lang="en-GB" sz="2400" b="0" i="0" u="none">
                <a:solidFill>
                  <a:schemeClr val="dk1"/>
                </a:solidFill>
                <a:latin typeface="Helvetica Neue"/>
                <a:ea typeface="Helvetica Neue"/>
                <a:cs typeface="Helvetica Neue"/>
                <a:sym typeface="Helvetica Neue"/>
              </a:rPr>
              <a:t>’, deliver an operational prototype or portion of an OS to collect customer feedback for adaption.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1"/>
          <p:cNvSpPr txBox="1">
            <a:spLocks noGrp="1"/>
          </p:cNvSpPr>
          <p:nvPr>
            <p:ph type="title"/>
          </p:nvPr>
        </p:nvSpPr>
        <p:spPr>
          <a:xfrm>
            <a:off x="778950" y="383100"/>
            <a:ext cx="6705600" cy="475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Helvetica Neue"/>
              <a:buNone/>
            </a:pPr>
            <a:r>
              <a:rPr lang="en-GB" sz="4000" b="0" i="0" u="none">
                <a:solidFill>
                  <a:schemeClr val="dk2"/>
                </a:solidFill>
                <a:latin typeface="Helvetica Neue"/>
                <a:ea typeface="Helvetica Neue"/>
                <a:cs typeface="Helvetica Neue"/>
                <a:sym typeface="Helvetica Neue"/>
              </a:rPr>
              <a:t>Agility Principles - I</a:t>
            </a:r>
            <a:endParaRPr/>
          </a:p>
        </p:txBody>
      </p:sp>
      <p:sp>
        <p:nvSpPr>
          <p:cNvPr id="166" name="Google Shape;166;p31"/>
          <p:cNvSpPr txBox="1">
            <a:spLocks noGrp="1"/>
          </p:cNvSpPr>
          <p:nvPr>
            <p:ph type="body" idx="1"/>
          </p:nvPr>
        </p:nvSpPr>
        <p:spPr>
          <a:xfrm>
            <a:off x="778950" y="858300"/>
            <a:ext cx="8212800" cy="31431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1350"/>
              <a:buNone/>
            </a:pPr>
            <a:r>
              <a:rPr lang="en-GB" sz="1800" b="0" i="0" u="none">
                <a:solidFill>
                  <a:srgbClr val="000000"/>
                </a:solidFill>
                <a:latin typeface="Palatino"/>
                <a:ea typeface="Palatino"/>
                <a:cs typeface="Palatino"/>
                <a:sym typeface="Palatino"/>
              </a:rPr>
              <a:t>1.	Our highest priority is to </a:t>
            </a:r>
            <a:r>
              <a:rPr lang="en-GB" sz="1800" b="0" i="0" u="none">
                <a:solidFill>
                  <a:srgbClr val="C00000"/>
                </a:solidFill>
                <a:latin typeface="Palatino"/>
                <a:ea typeface="Palatino"/>
                <a:cs typeface="Palatino"/>
                <a:sym typeface="Palatino"/>
              </a:rPr>
              <a:t>satisfy the customer </a:t>
            </a:r>
            <a:r>
              <a:rPr lang="en-GB" sz="1800" b="0" i="0" u="none">
                <a:solidFill>
                  <a:srgbClr val="000000"/>
                </a:solidFill>
                <a:latin typeface="Palatino"/>
                <a:ea typeface="Palatino"/>
                <a:cs typeface="Palatino"/>
                <a:sym typeface="Palatino"/>
              </a:rPr>
              <a:t>through early and continuous delivery of valuable software.</a:t>
            </a:r>
            <a:endParaRPr/>
          </a:p>
          <a:p>
            <a:pPr marL="342900" lvl="0" indent="-342900" algn="l" rtl="0">
              <a:lnSpc>
                <a:spcPct val="90000"/>
              </a:lnSpc>
              <a:spcBef>
                <a:spcPts val="600"/>
              </a:spcBef>
              <a:spcAft>
                <a:spcPts val="0"/>
              </a:spcAft>
              <a:buSzPts val="1350"/>
              <a:buNone/>
            </a:pPr>
            <a:r>
              <a:rPr lang="en-GB" sz="1800" b="0" i="0" u="none">
                <a:solidFill>
                  <a:srgbClr val="000000"/>
                </a:solidFill>
                <a:latin typeface="Palatino"/>
                <a:ea typeface="Palatino"/>
                <a:cs typeface="Palatino"/>
                <a:sym typeface="Palatino"/>
              </a:rPr>
              <a:t>2.	</a:t>
            </a:r>
            <a:r>
              <a:rPr lang="en-GB" sz="1800" b="0" i="0" u="none">
                <a:solidFill>
                  <a:srgbClr val="C00000"/>
                </a:solidFill>
                <a:latin typeface="Palatino"/>
                <a:ea typeface="Palatino"/>
                <a:cs typeface="Palatino"/>
                <a:sym typeface="Palatino"/>
              </a:rPr>
              <a:t>Welcome changing </a:t>
            </a:r>
            <a:r>
              <a:rPr lang="en-GB" sz="1800" b="0" i="0" u="none">
                <a:solidFill>
                  <a:srgbClr val="000000"/>
                </a:solidFill>
                <a:latin typeface="Palatino"/>
                <a:ea typeface="Palatino"/>
                <a:cs typeface="Palatino"/>
                <a:sym typeface="Palatino"/>
              </a:rPr>
              <a:t>requirements, even late in development. Agile processes harness change for the customer's competitive advantage. </a:t>
            </a:r>
            <a:endParaRPr/>
          </a:p>
          <a:p>
            <a:pPr marL="342900" lvl="0" indent="-342900" algn="l" rtl="0">
              <a:lnSpc>
                <a:spcPct val="90000"/>
              </a:lnSpc>
              <a:spcBef>
                <a:spcPts val="600"/>
              </a:spcBef>
              <a:spcAft>
                <a:spcPts val="0"/>
              </a:spcAft>
              <a:buSzPts val="1350"/>
              <a:buNone/>
            </a:pPr>
            <a:r>
              <a:rPr lang="en-GB" sz="1800" b="0" i="0" u="none">
                <a:solidFill>
                  <a:srgbClr val="000000"/>
                </a:solidFill>
                <a:latin typeface="Palatino"/>
                <a:ea typeface="Palatino"/>
                <a:cs typeface="Palatino"/>
                <a:sym typeface="Palatino"/>
              </a:rPr>
              <a:t>3.	</a:t>
            </a:r>
            <a:r>
              <a:rPr lang="en-GB" sz="1800" b="0" i="0" u="none">
                <a:solidFill>
                  <a:srgbClr val="C00000"/>
                </a:solidFill>
                <a:latin typeface="Palatino"/>
                <a:ea typeface="Palatino"/>
                <a:cs typeface="Palatino"/>
                <a:sym typeface="Palatino"/>
              </a:rPr>
              <a:t>Deliver working software frequently</a:t>
            </a:r>
            <a:r>
              <a:rPr lang="en-GB" sz="1800" b="0" i="0" u="none">
                <a:solidFill>
                  <a:srgbClr val="000000"/>
                </a:solidFill>
                <a:latin typeface="Palatino"/>
                <a:ea typeface="Palatino"/>
                <a:cs typeface="Palatino"/>
                <a:sym typeface="Palatino"/>
              </a:rPr>
              <a:t>, from a couple of weeks to a couple of months, with a preference to the shorter timescale. </a:t>
            </a:r>
            <a:endParaRPr/>
          </a:p>
          <a:p>
            <a:pPr marL="342900" lvl="0" indent="-342900" algn="l" rtl="0">
              <a:lnSpc>
                <a:spcPct val="90000"/>
              </a:lnSpc>
              <a:spcBef>
                <a:spcPts val="600"/>
              </a:spcBef>
              <a:spcAft>
                <a:spcPts val="0"/>
              </a:spcAft>
              <a:buSzPts val="1350"/>
              <a:buNone/>
            </a:pPr>
            <a:r>
              <a:rPr lang="en-GB" sz="1800" b="0" i="0" u="none">
                <a:solidFill>
                  <a:srgbClr val="000000"/>
                </a:solidFill>
                <a:latin typeface="Palatino"/>
                <a:ea typeface="Palatino"/>
                <a:cs typeface="Palatino"/>
                <a:sym typeface="Palatino"/>
              </a:rPr>
              <a:t>4.	Business people and developers must work together </a:t>
            </a:r>
            <a:r>
              <a:rPr lang="en-GB" sz="1800" b="0" i="0" u="none">
                <a:solidFill>
                  <a:srgbClr val="C00000"/>
                </a:solidFill>
                <a:latin typeface="Palatino"/>
                <a:ea typeface="Palatino"/>
                <a:cs typeface="Palatino"/>
                <a:sym typeface="Palatino"/>
              </a:rPr>
              <a:t>daily</a:t>
            </a:r>
            <a:r>
              <a:rPr lang="en-GB" sz="1800" b="0" i="0" u="none">
                <a:solidFill>
                  <a:srgbClr val="000000"/>
                </a:solidFill>
                <a:latin typeface="Palatino"/>
                <a:ea typeface="Palatino"/>
                <a:cs typeface="Palatino"/>
                <a:sym typeface="Palatino"/>
              </a:rPr>
              <a:t> throughout the project.  </a:t>
            </a:r>
            <a:endParaRPr/>
          </a:p>
          <a:p>
            <a:pPr marL="342900" lvl="0" indent="-342900" algn="l" rtl="0">
              <a:lnSpc>
                <a:spcPct val="90000"/>
              </a:lnSpc>
              <a:spcBef>
                <a:spcPts val="600"/>
              </a:spcBef>
              <a:spcAft>
                <a:spcPts val="0"/>
              </a:spcAft>
              <a:buSzPts val="1350"/>
              <a:buNone/>
            </a:pPr>
            <a:r>
              <a:rPr lang="en-GB" sz="1800" b="0" i="0" u="none">
                <a:solidFill>
                  <a:srgbClr val="000000"/>
                </a:solidFill>
                <a:latin typeface="Palatino"/>
                <a:ea typeface="Palatino"/>
                <a:cs typeface="Palatino"/>
                <a:sym typeface="Palatino"/>
              </a:rPr>
              <a:t>5.	Build projects around </a:t>
            </a:r>
            <a:r>
              <a:rPr lang="en-GB" sz="1800" b="0" i="0" u="none">
                <a:solidFill>
                  <a:srgbClr val="C00000"/>
                </a:solidFill>
                <a:latin typeface="Palatino"/>
                <a:ea typeface="Palatino"/>
                <a:cs typeface="Palatino"/>
                <a:sym typeface="Palatino"/>
              </a:rPr>
              <a:t>motivated individuals</a:t>
            </a:r>
            <a:r>
              <a:rPr lang="en-GB" sz="1800" b="0" i="0" u="none">
                <a:solidFill>
                  <a:srgbClr val="000000"/>
                </a:solidFill>
                <a:latin typeface="Palatino"/>
                <a:ea typeface="Palatino"/>
                <a:cs typeface="Palatino"/>
                <a:sym typeface="Palatino"/>
              </a:rPr>
              <a:t>. Give them the environment and support they need, and trust them to get the job done. </a:t>
            </a:r>
            <a:endParaRPr/>
          </a:p>
          <a:p>
            <a:pPr marL="342900" lvl="0" indent="-342900" algn="l" rtl="0">
              <a:lnSpc>
                <a:spcPct val="90000"/>
              </a:lnSpc>
              <a:spcBef>
                <a:spcPts val="600"/>
              </a:spcBef>
              <a:spcAft>
                <a:spcPts val="0"/>
              </a:spcAft>
              <a:buSzPts val="1350"/>
              <a:buNone/>
            </a:pPr>
            <a:r>
              <a:rPr lang="en-GB" sz="1800" b="0" i="0" u="none">
                <a:solidFill>
                  <a:srgbClr val="000000"/>
                </a:solidFill>
                <a:latin typeface="Palatino"/>
                <a:ea typeface="Palatino"/>
                <a:cs typeface="Palatino"/>
                <a:sym typeface="Palatino"/>
              </a:rPr>
              <a:t>6.	The most efficient and effective method of conveying information to and within a development team is </a:t>
            </a:r>
            <a:r>
              <a:rPr lang="en-GB" sz="1800" b="0" i="0" u="none">
                <a:solidFill>
                  <a:srgbClr val="C00000"/>
                </a:solidFill>
                <a:latin typeface="Palatino"/>
                <a:ea typeface="Palatino"/>
                <a:cs typeface="Palatino"/>
                <a:sym typeface="Palatino"/>
              </a:rPr>
              <a:t>face–to–face</a:t>
            </a:r>
            <a:r>
              <a:rPr lang="en-GB" sz="1800" b="0" i="0" u="none">
                <a:solidFill>
                  <a:srgbClr val="000000"/>
                </a:solidFill>
                <a:latin typeface="Palatino"/>
                <a:ea typeface="Palatino"/>
                <a:cs typeface="Palatino"/>
                <a:sym typeface="Palatino"/>
              </a:rPr>
              <a:t> conversation.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2"/>
          <p:cNvSpPr txBox="1">
            <a:spLocks noGrp="1"/>
          </p:cNvSpPr>
          <p:nvPr>
            <p:ph type="title"/>
          </p:nvPr>
        </p:nvSpPr>
        <p:spPr>
          <a:xfrm>
            <a:off x="778950" y="383125"/>
            <a:ext cx="6705600" cy="475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Helvetica Neue"/>
              <a:buNone/>
            </a:pPr>
            <a:r>
              <a:rPr lang="en-GB" sz="4000" b="0" i="0" u="none">
                <a:solidFill>
                  <a:schemeClr val="dk2"/>
                </a:solidFill>
                <a:latin typeface="Helvetica Neue"/>
                <a:ea typeface="Helvetica Neue"/>
                <a:cs typeface="Helvetica Neue"/>
                <a:sym typeface="Helvetica Neue"/>
              </a:rPr>
              <a:t>Agility Principles - II</a:t>
            </a:r>
            <a:endParaRPr/>
          </a:p>
        </p:txBody>
      </p:sp>
      <p:sp>
        <p:nvSpPr>
          <p:cNvPr id="172" name="Google Shape;172;p32"/>
          <p:cNvSpPr txBox="1">
            <a:spLocks noGrp="1"/>
          </p:cNvSpPr>
          <p:nvPr>
            <p:ph type="body" idx="1"/>
          </p:nvPr>
        </p:nvSpPr>
        <p:spPr>
          <a:xfrm>
            <a:off x="778950" y="858325"/>
            <a:ext cx="7671000" cy="31431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1500"/>
              <a:buNone/>
            </a:pPr>
            <a:r>
              <a:rPr lang="en-GB" sz="2000" b="0" i="0" u="none">
                <a:solidFill>
                  <a:srgbClr val="000000"/>
                </a:solidFill>
                <a:latin typeface="Palatino"/>
                <a:ea typeface="Palatino"/>
                <a:cs typeface="Palatino"/>
                <a:sym typeface="Palatino"/>
              </a:rPr>
              <a:t>7.	</a:t>
            </a:r>
            <a:r>
              <a:rPr lang="en-GB" sz="2000" b="0" i="0" u="none">
                <a:solidFill>
                  <a:srgbClr val="C00000"/>
                </a:solidFill>
                <a:latin typeface="Palatino"/>
                <a:ea typeface="Palatino"/>
                <a:cs typeface="Palatino"/>
                <a:sym typeface="Palatino"/>
              </a:rPr>
              <a:t>Working software </a:t>
            </a:r>
            <a:r>
              <a:rPr lang="en-GB" sz="2000" b="0" i="0" u="none">
                <a:solidFill>
                  <a:srgbClr val="000000"/>
                </a:solidFill>
                <a:latin typeface="Palatino"/>
                <a:ea typeface="Palatino"/>
                <a:cs typeface="Palatino"/>
                <a:sym typeface="Palatino"/>
              </a:rPr>
              <a:t>is the primary measure of progress. </a:t>
            </a:r>
            <a:endParaRPr/>
          </a:p>
          <a:p>
            <a:pPr marL="342900" lvl="0" indent="-342900" algn="l" rtl="0">
              <a:lnSpc>
                <a:spcPct val="90000"/>
              </a:lnSpc>
              <a:spcBef>
                <a:spcPts val="600"/>
              </a:spcBef>
              <a:spcAft>
                <a:spcPts val="0"/>
              </a:spcAft>
              <a:buSzPts val="1500"/>
              <a:buNone/>
            </a:pPr>
            <a:r>
              <a:rPr lang="en-GB" sz="2000" b="0" i="0" u="none">
                <a:solidFill>
                  <a:srgbClr val="000000"/>
                </a:solidFill>
                <a:latin typeface="Palatino"/>
                <a:ea typeface="Palatino"/>
                <a:cs typeface="Palatino"/>
                <a:sym typeface="Palatino"/>
              </a:rPr>
              <a:t>8.	Agile processes promote sustainable development. The sponsors, developers, and users should be able to maintain </a:t>
            </a:r>
            <a:r>
              <a:rPr lang="en-GB" sz="2000" b="0" i="0" u="none">
                <a:solidFill>
                  <a:srgbClr val="C00000"/>
                </a:solidFill>
                <a:latin typeface="Palatino"/>
                <a:ea typeface="Palatino"/>
                <a:cs typeface="Palatino"/>
                <a:sym typeface="Palatino"/>
              </a:rPr>
              <a:t>a constant pace </a:t>
            </a:r>
            <a:r>
              <a:rPr lang="en-GB" sz="2000" b="0" i="0" u="none">
                <a:solidFill>
                  <a:srgbClr val="000000"/>
                </a:solidFill>
                <a:latin typeface="Palatino"/>
                <a:ea typeface="Palatino"/>
                <a:cs typeface="Palatino"/>
                <a:sym typeface="Palatino"/>
              </a:rPr>
              <a:t>indefinitely.  </a:t>
            </a:r>
            <a:endParaRPr/>
          </a:p>
          <a:p>
            <a:pPr marL="342900" lvl="0" indent="-342900" algn="l" rtl="0">
              <a:lnSpc>
                <a:spcPct val="90000"/>
              </a:lnSpc>
              <a:spcBef>
                <a:spcPts val="600"/>
              </a:spcBef>
              <a:spcAft>
                <a:spcPts val="0"/>
              </a:spcAft>
              <a:buSzPts val="1500"/>
              <a:buNone/>
            </a:pPr>
            <a:r>
              <a:rPr lang="en-GB" sz="2000" b="0" i="0" u="none">
                <a:solidFill>
                  <a:srgbClr val="000000"/>
                </a:solidFill>
                <a:latin typeface="Palatino"/>
                <a:ea typeface="Palatino"/>
                <a:cs typeface="Palatino"/>
                <a:sym typeface="Palatino"/>
              </a:rPr>
              <a:t>9.	Continuous attention to </a:t>
            </a:r>
            <a:r>
              <a:rPr lang="en-GB" sz="2000" b="0" i="0" u="none">
                <a:solidFill>
                  <a:srgbClr val="C00000"/>
                </a:solidFill>
                <a:latin typeface="Palatino"/>
                <a:ea typeface="Palatino"/>
                <a:cs typeface="Palatino"/>
                <a:sym typeface="Palatino"/>
              </a:rPr>
              <a:t>technical excellence </a:t>
            </a:r>
            <a:r>
              <a:rPr lang="en-GB" sz="2000" b="0" i="0" u="none">
                <a:solidFill>
                  <a:srgbClr val="000000"/>
                </a:solidFill>
                <a:latin typeface="Palatino"/>
                <a:ea typeface="Palatino"/>
                <a:cs typeface="Palatino"/>
                <a:sym typeface="Palatino"/>
              </a:rPr>
              <a:t>and </a:t>
            </a:r>
            <a:r>
              <a:rPr lang="en-GB" sz="2000" b="0" i="0" u="none">
                <a:solidFill>
                  <a:srgbClr val="C00000"/>
                </a:solidFill>
                <a:latin typeface="Palatino"/>
                <a:ea typeface="Palatino"/>
                <a:cs typeface="Palatino"/>
                <a:sym typeface="Palatino"/>
              </a:rPr>
              <a:t>good design</a:t>
            </a:r>
            <a:r>
              <a:rPr lang="en-GB" sz="2000" b="0" i="0" u="none">
                <a:solidFill>
                  <a:srgbClr val="000000"/>
                </a:solidFill>
                <a:latin typeface="Palatino"/>
                <a:ea typeface="Palatino"/>
                <a:cs typeface="Palatino"/>
                <a:sym typeface="Palatino"/>
              </a:rPr>
              <a:t> enhances agility.  </a:t>
            </a:r>
            <a:endParaRPr/>
          </a:p>
          <a:p>
            <a:pPr marL="342900" lvl="0" indent="-342900" algn="l" rtl="0">
              <a:lnSpc>
                <a:spcPct val="90000"/>
              </a:lnSpc>
              <a:spcBef>
                <a:spcPts val="600"/>
              </a:spcBef>
              <a:spcAft>
                <a:spcPts val="0"/>
              </a:spcAft>
              <a:buSzPts val="1500"/>
              <a:buNone/>
            </a:pPr>
            <a:r>
              <a:rPr lang="en-GB" sz="2000" b="0" i="0" u="none">
                <a:solidFill>
                  <a:srgbClr val="000000"/>
                </a:solidFill>
                <a:latin typeface="Palatino"/>
                <a:ea typeface="Palatino"/>
                <a:cs typeface="Palatino"/>
                <a:sym typeface="Palatino"/>
              </a:rPr>
              <a:t>10. </a:t>
            </a:r>
            <a:r>
              <a:rPr lang="en-GB" sz="2000" b="0" i="0" u="none">
                <a:solidFill>
                  <a:srgbClr val="C00000"/>
                </a:solidFill>
                <a:latin typeface="Palatino"/>
                <a:ea typeface="Palatino"/>
                <a:cs typeface="Palatino"/>
                <a:sym typeface="Palatino"/>
              </a:rPr>
              <a:t>Simplicity</a:t>
            </a:r>
            <a:r>
              <a:rPr lang="en-GB" sz="2000" b="0" i="0" u="none">
                <a:solidFill>
                  <a:srgbClr val="000000"/>
                </a:solidFill>
                <a:latin typeface="Palatino"/>
                <a:ea typeface="Palatino"/>
                <a:cs typeface="Palatino"/>
                <a:sym typeface="Palatino"/>
              </a:rPr>
              <a:t> – the art of maximizing the amount of work not done – is essential.  </a:t>
            </a:r>
            <a:endParaRPr/>
          </a:p>
          <a:p>
            <a:pPr marL="342900" lvl="0" indent="-342900" algn="l" rtl="0">
              <a:lnSpc>
                <a:spcPct val="90000"/>
              </a:lnSpc>
              <a:spcBef>
                <a:spcPts val="600"/>
              </a:spcBef>
              <a:spcAft>
                <a:spcPts val="0"/>
              </a:spcAft>
              <a:buSzPts val="1500"/>
              <a:buNone/>
            </a:pPr>
            <a:r>
              <a:rPr lang="en-GB" sz="2000" b="0" i="0" u="none">
                <a:solidFill>
                  <a:srgbClr val="000000"/>
                </a:solidFill>
                <a:latin typeface="Palatino"/>
                <a:ea typeface="Palatino"/>
                <a:cs typeface="Palatino"/>
                <a:sym typeface="Palatino"/>
              </a:rPr>
              <a:t>11. The best architectures, requirements, and designs emerge from </a:t>
            </a:r>
            <a:r>
              <a:rPr lang="en-GB" sz="2000" b="0" i="0" u="none">
                <a:solidFill>
                  <a:srgbClr val="C00000"/>
                </a:solidFill>
                <a:latin typeface="Palatino"/>
                <a:ea typeface="Palatino"/>
                <a:cs typeface="Palatino"/>
                <a:sym typeface="Palatino"/>
              </a:rPr>
              <a:t>self–organizing</a:t>
            </a:r>
            <a:r>
              <a:rPr lang="en-GB" sz="2000" b="0" i="0" u="none">
                <a:solidFill>
                  <a:srgbClr val="000000"/>
                </a:solidFill>
                <a:latin typeface="Palatino"/>
                <a:ea typeface="Palatino"/>
                <a:cs typeface="Palatino"/>
                <a:sym typeface="Palatino"/>
              </a:rPr>
              <a:t> teams. </a:t>
            </a:r>
            <a:endParaRPr/>
          </a:p>
          <a:p>
            <a:pPr marL="342900" lvl="0" indent="-342900" algn="l" rtl="0">
              <a:lnSpc>
                <a:spcPct val="90000"/>
              </a:lnSpc>
              <a:spcBef>
                <a:spcPts val="600"/>
              </a:spcBef>
              <a:spcAft>
                <a:spcPts val="0"/>
              </a:spcAft>
              <a:buSzPts val="1500"/>
              <a:buNone/>
            </a:pPr>
            <a:r>
              <a:rPr lang="en-GB" sz="2000" b="0" i="0" u="none">
                <a:solidFill>
                  <a:schemeClr val="dk1"/>
                </a:solidFill>
                <a:latin typeface="Palatino"/>
                <a:ea typeface="Palatino"/>
                <a:cs typeface="Palatino"/>
                <a:sym typeface="Palatino"/>
              </a:rPr>
              <a:t>12. At regular intervals, the team reflects on how to become more effective, then </a:t>
            </a:r>
            <a:r>
              <a:rPr lang="en-GB" sz="2000" b="0" i="0" u="none">
                <a:solidFill>
                  <a:srgbClr val="C00000"/>
                </a:solidFill>
                <a:latin typeface="Palatino"/>
                <a:ea typeface="Palatino"/>
                <a:cs typeface="Palatino"/>
                <a:sym typeface="Palatino"/>
              </a:rPr>
              <a:t>tunes and adjusts </a:t>
            </a:r>
            <a:r>
              <a:rPr lang="en-GB" sz="2000" b="0" i="0" u="none">
                <a:solidFill>
                  <a:schemeClr val="dk1"/>
                </a:solidFill>
                <a:latin typeface="Palatino"/>
                <a:ea typeface="Palatino"/>
                <a:cs typeface="Palatino"/>
                <a:sym typeface="Palatino"/>
              </a:rPr>
              <a:t>its behavior accordingly.</a:t>
            </a:r>
            <a:endParaRPr/>
          </a:p>
          <a:p>
            <a:pPr marL="342900" lvl="0" indent="-247650" algn="l" rtl="0">
              <a:spcBef>
                <a:spcPts val="400"/>
              </a:spcBef>
              <a:spcAft>
                <a:spcPts val="0"/>
              </a:spcAft>
              <a:buSzPts val="1500"/>
              <a:buNone/>
            </a:pPr>
            <a:endParaRPr sz="2000" b="0" i="0" u="none">
              <a:solidFill>
                <a:schemeClr val="dk1"/>
              </a:solidFill>
              <a:latin typeface="Palatino"/>
              <a:ea typeface="Palatino"/>
              <a:cs typeface="Palatino"/>
              <a:sym typeface="Palatin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1066800" y="457200"/>
            <a:ext cx="6705600" cy="475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Helvetica Neue"/>
              <a:buNone/>
            </a:pPr>
            <a:r>
              <a:rPr lang="en-GB" sz="4000" b="0" i="0" u="none">
                <a:solidFill>
                  <a:schemeClr val="dk2"/>
                </a:solidFill>
                <a:latin typeface="Helvetica Neue"/>
                <a:ea typeface="Helvetica Neue"/>
                <a:cs typeface="Helvetica Neue"/>
                <a:sym typeface="Helvetica Neue"/>
              </a:rPr>
              <a:t>Human Factors</a:t>
            </a:r>
            <a:endParaRPr/>
          </a:p>
        </p:txBody>
      </p:sp>
      <p:sp>
        <p:nvSpPr>
          <p:cNvPr id="178" name="Google Shape;178;p33"/>
          <p:cNvSpPr txBox="1">
            <a:spLocks noGrp="1"/>
          </p:cNvSpPr>
          <p:nvPr>
            <p:ph type="body" idx="1"/>
          </p:nvPr>
        </p:nvSpPr>
        <p:spPr>
          <a:xfrm>
            <a:off x="101825" y="830800"/>
            <a:ext cx="8957400" cy="31431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800"/>
              <a:buFont typeface="Noto Sans Symbols"/>
              <a:buChar char="■"/>
            </a:pPr>
            <a:r>
              <a:rPr lang="en-GB" sz="2400" b="0" i="1" u="none">
                <a:solidFill>
                  <a:schemeClr val="dk1"/>
                </a:solidFill>
                <a:latin typeface="Palatino"/>
                <a:ea typeface="Palatino"/>
                <a:cs typeface="Palatino"/>
                <a:sym typeface="Palatino"/>
              </a:rPr>
              <a:t>the process molds to the </a:t>
            </a:r>
            <a:r>
              <a:rPr lang="en-GB" sz="2400" b="0" i="1" u="none">
                <a:solidFill>
                  <a:srgbClr val="C00000"/>
                </a:solidFill>
                <a:latin typeface="Palatino"/>
                <a:ea typeface="Palatino"/>
                <a:cs typeface="Palatino"/>
                <a:sym typeface="Palatino"/>
              </a:rPr>
              <a:t>needs of the people</a:t>
            </a:r>
            <a:r>
              <a:rPr lang="en-GB" sz="2400" b="0" i="0" u="none">
                <a:solidFill>
                  <a:srgbClr val="C00000"/>
                </a:solidFill>
                <a:latin typeface="Palatino"/>
                <a:ea typeface="Palatino"/>
                <a:cs typeface="Palatino"/>
                <a:sym typeface="Palatino"/>
              </a:rPr>
              <a:t> </a:t>
            </a:r>
            <a:r>
              <a:rPr lang="en-GB" sz="2400" b="0" i="1" u="none">
                <a:solidFill>
                  <a:schemeClr val="dk1"/>
                </a:solidFill>
                <a:latin typeface="Palatino"/>
                <a:ea typeface="Palatino"/>
                <a:cs typeface="Palatino"/>
                <a:sym typeface="Palatino"/>
              </a:rPr>
              <a:t>and team,</a:t>
            </a:r>
            <a:r>
              <a:rPr lang="en-GB" sz="2400" b="0" i="0" u="none">
                <a:solidFill>
                  <a:schemeClr val="dk1"/>
                </a:solidFill>
                <a:latin typeface="Palatino"/>
                <a:ea typeface="Palatino"/>
                <a:cs typeface="Palatino"/>
                <a:sym typeface="Palatino"/>
              </a:rPr>
              <a:t> not the other way around</a:t>
            </a:r>
            <a:endParaRPr/>
          </a:p>
          <a:p>
            <a:pPr marL="342900" lvl="0" indent="-342900" algn="l" rtl="0">
              <a:lnSpc>
                <a:spcPct val="100000"/>
              </a:lnSpc>
              <a:spcBef>
                <a:spcPts val="480"/>
              </a:spcBef>
              <a:spcAft>
                <a:spcPts val="0"/>
              </a:spcAft>
              <a:buClr>
                <a:schemeClr val="folHlink"/>
              </a:buClr>
              <a:buSzPts val="1800"/>
              <a:buFont typeface="Noto Sans Symbols"/>
              <a:buChar char="■"/>
            </a:pPr>
            <a:r>
              <a:rPr lang="en-GB" sz="2400" b="0" i="0" u="none">
                <a:solidFill>
                  <a:schemeClr val="dk1"/>
                </a:solidFill>
                <a:latin typeface="Palatino"/>
                <a:ea typeface="Palatino"/>
                <a:cs typeface="Palatino"/>
                <a:sym typeface="Palatino"/>
              </a:rPr>
              <a:t>key traits must exist among the people on an agile team and the team itself:</a:t>
            </a:r>
            <a:endParaRPr/>
          </a:p>
          <a:p>
            <a:pPr marL="742950" lvl="1" indent="-285750" algn="l" rtl="0">
              <a:lnSpc>
                <a:spcPct val="100000"/>
              </a:lnSpc>
              <a:spcBef>
                <a:spcPts val="360"/>
              </a:spcBef>
              <a:spcAft>
                <a:spcPts val="0"/>
              </a:spcAft>
              <a:buClr>
                <a:schemeClr val="folHlink"/>
              </a:buClr>
              <a:buSzPts val="1260"/>
              <a:buFont typeface="Noto Sans Symbols"/>
              <a:buChar char="■"/>
            </a:pPr>
            <a:r>
              <a:rPr lang="en-GB" sz="1800" b="1" i="0" u="none">
                <a:solidFill>
                  <a:schemeClr val="folHlink"/>
                </a:solidFill>
                <a:latin typeface="Palatino"/>
                <a:ea typeface="Palatino"/>
                <a:cs typeface="Palatino"/>
                <a:sym typeface="Palatino"/>
              </a:rPr>
              <a:t>Competence. </a:t>
            </a:r>
            <a:r>
              <a:rPr lang="en-GB" sz="1800" b="1" i="0" u="none">
                <a:solidFill>
                  <a:schemeClr val="dk1"/>
                </a:solidFill>
                <a:latin typeface="Palatino"/>
                <a:ea typeface="Palatino"/>
                <a:cs typeface="Palatino"/>
                <a:sym typeface="Palatino"/>
              </a:rPr>
              <a:t>( talent, skills, knowledge)</a:t>
            </a:r>
            <a:endParaRPr/>
          </a:p>
          <a:p>
            <a:pPr marL="742950" lvl="1" indent="-285750" algn="l" rtl="0">
              <a:lnSpc>
                <a:spcPct val="100000"/>
              </a:lnSpc>
              <a:spcBef>
                <a:spcPts val="360"/>
              </a:spcBef>
              <a:spcAft>
                <a:spcPts val="0"/>
              </a:spcAft>
              <a:buClr>
                <a:schemeClr val="folHlink"/>
              </a:buClr>
              <a:buSzPts val="1260"/>
              <a:buFont typeface="Noto Sans Symbols"/>
              <a:buChar char="■"/>
            </a:pPr>
            <a:r>
              <a:rPr lang="en-GB" sz="1800" b="1" i="0" u="none">
                <a:solidFill>
                  <a:schemeClr val="folHlink"/>
                </a:solidFill>
                <a:latin typeface="Palatino"/>
                <a:ea typeface="Palatino"/>
                <a:cs typeface="Palatino"/>
                <a:sym typeface="Palatino"/>
              </a:rPr>
              <a:t>Common focus. </a:t>
            </a:r>
            <a:r>
              <a:rPr lang="en-GB" sz="1800" b="1" i="0" u="none">
                <a:solidFill>
                  <a:schemeClr val="dk1"/>
                </a:solidFill>
                <a:latin typeface="Palatino"/>
                <a:ea typeface="Palatino"/>
                <a:cs typeface="Palatino"/>
                <a:sym typeface="Palatino"/>
              </a:rPr>
              <a:t>( deliver a working software increment )</a:t>
            </a:r>
            <a:endParaRPr/>
          </a:p>
          <a:p>
            <a:pPr marL="742950" lvl="1" indent="-285750" algn="l" rtl="0">
              <a:lnSpc>
                <a:spcPct val="100000"/>
              </a:lnSpc>
              <a:spcBef>
                <a:spcPts val="360"/>
              </a:spcBef>
              <a:spcAft>
                <a:spcPts val="0"/>
              </a:spcAft>
              <a:buClr>
                <a:schemeClr val="folHlink"/>
              </a:buClr>
              <a:buSzPts val="1260"/>
              <a:buFont typeface="Noto Sans Symbols"/>
              <a:buChar char="■"/>
            </a:pPr>
            <a:r>
              <a:rPr lang="en-GB" sz="1800" b="1" i="0" u="none">
                <a:solidFill>
                  <a:schemeClr val="folHlink"/>
                </a:solidFill>
                <a:latin typeface="Palatino"/>
                <a:ea typeface="Palatino"/>
                <a:cs typeface="Palatino"/>
                <a:sym typeface="Palatino"/>
              </a:rPr>
              <a:t>Collaboration. </a:t>
            </a:r>
            <a:r>
              <a:rPr lang="en-GB" sz="1800" b="1" i="0" u="none">
                <a:solidFill>
                  <a:schemeClr val="dk1"/>
                </a:solidFill>
                <a:latin typeface="Palatino"/>
                <a:ea typeface="Palatino"/>
                <a:cs typeface="Palatino"/>
                <a:sym typeface="Palatino"/>
              </a:rPr>
              <a:t>( peers and stakeholders) </a:t>
            </a:r>
            <a:endParaRPr/>
          </a:p>
          <a:p>
            <a:pPr marL="742950" lvl="1" indent="-285750" algn="l" rtl="0">
              <a:lnSpc>
                <a:spcPct val="100000"/>
              </a:lnSpc>
              <a:spcBef>
                <a:spcPts val="360"/>
              </a:spcBef>
              <a:spcAft>
                <a:spcPts val="0"/>
              </a:spcAft>
              <a:buClr>
                <a:schemeClr val="folHlink"/>
              </a:buClr>
              <a:buSzPts val="1260"/>
              <a:buFont typeface="Noto Sans Symbols"/>
              <a:buChar char="■"/>
            </a:pPr>
            <a:r>
              <a:rPr lang="en-GB" sz="1800" b="1" i="0" u="none">
                <a:solidFill>
                  <a:schemeClr val="folHlink"/>
                </a:solidFill>
                <a:latin typeface="Palatino"/>
                <a:ea typeface="Palatino"/>
                <a:cs typeface="Palatino"/>
                <a:sym typeface="Palatino"/>
              </a:rPr>
              <a:t>Decision-making ability. </a:t>
            </a:r>
            <a:r>
              <a:rPr lang="en-GB" sz="1800" b="1" i="0" u="none">
                <a:solidFill>
                  <a:schemeClr val="dk1"/>
                </a:solidFill>
                <a:latin typeface="Palatino"/>
                <a:ea typeface="Palatino"/>
                <a:cs typeface="Palatino"/>
                <a:sym typeface="Palatino"/>
              </a:rPr>
              <a:t>( freedom to control its own destiny) </a:t>
            </a:r>
            <a:endParaRPr/>
          </a:p>
          <a:p>
            <a:pPr marL="742950" lvl="1" indent="-285750" algn="l" rtl="0">
              <a:lnSpc>
                <a:spcPct val="100000"/>
              </a:lnSpc>
              <a:spcBef>
                <a:spcPts val="360"/>
              </a:spcBef>
              <a:spcAft>
                <a:spcPts val="0"/>
              </a:spcAft>
              <a:buClr>
                <a:schemeClr val="folHlink"/>
              </a:buClr>
              <a:buSzPts val="1260"/>
              <a:buFont typeface="Noto Sans Symbols"/>
              <a:buChar char="■"/>
            </a:pPr>
            <a:r>
              <a:rPr lang="en-GB" sz="1800" b="1" i="0" u="none">
                <a:solidFill>
                  <a:schemeClr val="folHlink"/>
                </a:solidFill>
                <a:latin typeface="Palatino"/>
                <a:ea typeface="Palatino"/>
                <a:cs typeface="Palatino"/>
                <a:sym typeface="Palatino"/>
              </a:rPr>
              <a:t>Fuzzy problem-solving ability</a:t>
            </a:r>
            <a:r>
              <a:rPr lang="en-GB" sz="1800" b="1" i="0" u="none">
                <a:solidFill>
                  <a:schemeClr val="dk1"/>
                </a:solidFill>
                <a:latin typeface="Palatino"/>
                <a:ea typeface="Palatino"/>
                <a:cs typeface="Palatino"/>
                <a:sym typeface="Palatino"/>
              </a:rPr>
              <a:t>.(ambiguity and constant changes, today problem may not be tomorrow’s problem)</a:t>
            </a:r>
            <a:endParaRPr/>
          </a:p>
          <a:p>
            <a:pPr marL="742950" lvl="1" indent="-285750" algn="l" rtl="0">
              <a:lnSpc>
                <a:spcPct val="100000"/>
              </a:lnSpc>
              <a:spcBef>
                <a:spcPts val="360"/>
              </a:spcBef>
              <a:spcAft>
                <a:spcPts val="0"/>
              </a:spcAft>
              <a:buClr>
                <a:schemeClr val="folHlink"/>
              </a:buClr>
              <a:buSzPts val="1260"/>
              <a:buFont typeface="Noto Sans Symbols"/>
              <a:buChar char="■"/>
            </a:pPr>
            <a:r>
              <a:rPr lang="en-GB" sz="1800" b="1" i="0" u="none">
                <a:solidFill>
                  <a:schemeClr val="folHlink"/>
                </a:solidFill>
                <a:latin typeface="Palatino"/>
                <a:ea typeface="Palatino"/>
                <a:cs typeface="Palatino"/>
                <a:sym typeface="Palatino"/>
              </a:rPr>
              <a:t>Mutual trust and respect.</a:t>
            </a:r>
            <a:endParaRPr/>
          </a:p>
          <a:p>
            <a:pPr marL="742950" lvl="1" indent="-285750" algn="l" rtl="0">
              <a:lnSpc>
                <a:spcPct val="100000"/>
              </a:lnSpc>
              <a:spcBef>
                <a:spcPts val="360"/>
              </a:spcBef>
              <a:spcAft>
                <a:spcPts val="0"/>
              </a:spcAft>
              <a:buClr>
                <a:schemeClr val="folHlink"/>
              </a:buClr>
              <a:buSzPts val="1260"/>
              <a:buFont typeface="Noto Sans Symbols"/>
              <a:buChar char="■"/>
            </a:pPr>
            <a:r>
              <a:rPr lang="en-GB" sz="1800" b="1" i="0" u="none">
                <a:solidFill>
                  <a:schemeClr val="folHlink"/>
                </a:solidFill>
                <a:latin typeface="Palatino"/>
                <a:ea typeface="Palatino"/>
                <a:cs typeface="Palatino"/>
                <a:sym typeface="Palatino"/>
              </a:rPr>
              <a:t>Self-organization. </a:t>
            </a:r>
            <a:r>
              <a:rPr lang="en-GB" sz="1800" b="1" i="0" u="none">
                <a:solidFill>
                  <a:schemeClr val="dk1"/>
                </a:solidFill>
                <a:latin typeface="Palatino"/>
                <a:ea typeface="Palatino"/>
                <a:cs typeface="Palatino"/>
                <a:sym typeface="Palatino"/>
              </a:rPr>
              <a:t>( themselves for the work done, process for its local environment, the work schedule)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4"/>
          <p:cNvSpPr txBox="1">
            <a:spLocks noGrp="1"/>
          </p:cNvSpPr>
          <p:nvPr>
            <p:ph type="title"/>
          </p:nvPr>
        </p:nvSpPr>
        <p:spPr>
          <a:xfrm>
            <a:off x="237275" y="3429000"/>
            <a:ext cx="8737500" cy="1200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GB"/>
              <a:t>Types of Agile process modes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5"/>
          <p:cNvSpPr txBox="1">
            <a:spLocks noGrp="1"/>
          </p:cNvSpPr>
          <p:nvPr>
            <p:ph type="title"/>
          </p:nvPr>
        </p:nvSpPr>
        <p:spPr>
          <a:xfrm>
            <a:off x="914400" y="342900"/>
            <a:ext cx="7719900" cy="475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Helvetica Neue"/>
              <a:buNone/>
            </a:pPr>
            <a:r>
              <a:rPr lang="en-GB" sz="4000" b="0" i="0" u="none">
                <a:solidFill>
                  <a:schemeClr val="dk2"/>
                </a:solidFill>
                <a:latin typeface="Helvetica Neue"/>
                <a:ea typeface="Helvetica Neue"/>
                <a:cs typeface="Helvetica Neue"/>
                <a:sym typeface="Helvetica Neue"/>
              </a:rPr>
              <a:t>Extreme Programming (XP)</a:t>
            </a:r>
            <a:endParaRPr/>
          </a:p>
        </p:txBody>
      </p:sp>
      <p:sp>
        <p:nvSpPr>
          <p:cNvPr id="189" name="Google Shape;189;p35"/>
          <p:cNvSpPr txBox="1">
            <a:spLocks noGrp="1"/>
          </p:cNvSpPr>
          <p:nvPr>
            <p:ph type="body" idx="1"/>
          </p:nvPr>
        </p:nvSpPr>
        <p:spPr>
          <a:xfrm>
            <a:off x="76200" y="1135075"/>
            <a:ext cx="9067800" cy="3493800"/>
          </a:xfrm>
          <a:prstGeom prst="rect">
            <a:avLst/>
          </a:prstGeom>
          <a:noFill/>
          <a:ln>
            <a:noFill/>
          </a:ln>
        </p:spPr>
        <p:txBody>
          <a:bodyPr spcFirstLastPara="1" wrap="square" lIns="91425" tIns="45700" rIns="91425" bIns="45700" anchor="t" anchorCtr="0">
            <a:noAutofit/>
          </a:bodyPr>
          <a:lstStyle/>
          <a:p>
            <a:pPr marL="342900" lvl="0" indent="-368300" algn="l" rtl="0">
              <a:lnSpc>
                <a:spcPct val="100000"/>
              </a:lnSpc>
              <a:spcBef>
                <a:spcPts val="0"/>
              </a:spcBef>
              <a:spcAft>
                <a:spcPts val="0"/>
              </a:spcAft>
              <a:buClr>
                <a:schemeClr val="folHlink"/>
              </a:buClr>
              <a:buSzPts val="1900"/>
              <a:buFont typeface="Noto Sans Symbols"/>
              <a:buChar char="■"/>
            </a:pPr>
            <a:r>
              <a:rPr lang="en-GB" b="0" i="0" u="none">
                <a:solidFill>
                  <a:schemeClr val="dk1"/>
                </a:solidFill>
                <a:latin typeface="Helvetica Neue"/>
                <a:ea typeface="Helvetica Neue"/>
                <a:cs typeface="Helvetica Neue"/>
                <a:sym typeface="Helvetica Neue"/>
              </a:rPr>
              <a:t>The most widely used agile process, originally proposed by Kent Beck in 2004. It uses an object-oriented approach. </a:t>
            </a:r>
            <a:endParaRPr sz="2800"/>
          </a:p>
          <a:p>
            <a:pPr marL="342900" lvl="0" indent="-368300" algn="l" rtl="0">
              <a:lnSpc>
                <a:spcPct val="100000"/>
              </a:lnSpc>
              <a:spcBef>
                <a:spcPts val="480"/>
              </a:spcBef>
              <a:spcAft>
                <a:spcPts val="0"/>
              </a:spcAft>
              <a:buClr>
                <a:schemeClr val="folHlink"/>
              </a:buClr>
              <a:buSzPts val="2200"/>
              <a:buFont typeface="Noto Sans Symbols"/>
              <a:buChar char="■"/>
            </a:pPr>
            <a:r>
              <a:rPr lang="en-GB" sz="2800" b="0" i="0" u="none">
                <a:solidFill>
                  <a:schemeClr val="dk1"/>
                </a:solidFill>
                <a:latin typeface="Helvetica Neue"/>
                <a:ea typeface="Helvetica Neue"/>
                <a:cs typeface="Helvetica Neue"/>
                <a:sym typeface="Helvetica Neue"/>
              </a:rPr>
              <a:t>XP Planning</a:t>
            </a:r>
            <a:endParaRPr sz="2800"/>
          </a:p>
          <a:p>
            <a:pPr marL="742950" lvl="1" indent="-311150" algn="l" rtl="0">
              <a:lnSpc>
                <a:spcPct val="100000"/>
              </a:lnSpc>
              <a:spcBef>
                <a:spcPts val="360"/>
              </a:spcBef>
              <a:spcAft>
                <a:spcPts val="0"/>
              </a:spcAft>
              <a:buClr>
                <a:schemeClr val="folHlink"/>
              </a:buClr>
              <a:buSzPts val="1660"/>
              <a:buFont typeface="Noto Sans Symbols"/>
              <a:buChar char="■"/>
            </a:pPr>
            <a:r>
              <a:rPr lang="en-GB" b="0" i="0" u="none">
                <a:solidFill>
                  <a:schemeClr val="dk1"/>
                </a:solidFill>
                <a:latin typeface="Helvetica Neue"/>
                <a:ea typeface="Helvetica Neue"/>
                <a:cs typeface="Helvetica Neue"/>
                <a:sym typeface="Helvetica Neue"/>
              </a:rPr>
              <a:t>Begins with the listening, leads to creation of “</a:t>
            </a:r>
            <a:r>
              <a:rPr lang="en-GB" b="0" i="0" u="none">
                <a:solidFill>
                  <a:schemeClr val="folHlink"/>
                </a:solidFill>
                <a:latin typeface="Helvetica Neue"/>
                <a:ea typeface="Helvetica Neue"/>
                <a:cs typeface="Helvetica Neue"/>
                <a:sym typeface="Helvetica Neue"/>
              </a:rPr>
              <a:t>user stories</a:t>
            </a:r>
            <a:r>
              <a:rPr lang="en-GB" b="0" i="0" u="none">
                <a:solidFill>
                  <a:schemeClr val="dk1"/>
                </a:solidFill>
                <a:latin typeface="Helvetica Neue"/>
                <a:ea typeface="Helvetica Neue"/>
                <a:cs typeface="Helvetica Neue"/>
                <a:sym typeface="Helvetica Neue"/>
              </a:rPr>
              <a:t>” that describes required output, features, and functionality. Customer assigns a value (i.e., a priority) to each story. </a:t>
            </a:r>
            <a:endParaRPr sz="2600"/>
          </a:p>
          <a:p>
            <a:pPr marL="742950" lvl="1" indent="-285750" algn="l" rtl="0">
              <a:lnSpc>
                <a:spcPct val="100000"/>
              </a:lnSpc>
              <a:spcBef>
                <a:spcPts val="360"/>
              </a:spcBef>
              <a:spcAft>
                <a:spcPts val="0"/>
              </a:spcAft>
              <a:buClr>
                <a:schemeClr val="folHlink"/>
              </a:buClr>
              <a:buSzPts val="1260"/>
              <a:buFont typeface="Noto Sans Symbols"/>
              <a:buChar char="■"/>
            </a:pPr>
            <a:r>
              <a:rPr lang="en-GB" b="0" i="0" u="none">
                <a:solidFill>
                  <a:schemeClr val="dk1"/>
                </a:solidFill>
                <a:latin typeface="Helvetica Neue"/>
                <a:ea typeface="Helvetica Neue"/>
                <a:cs typeface="Helvetica Neue"/>
                <a:sym typeface="Helvetica Neue"/>
              </a:rPr>
              <a:t>Agile team assesses each story and assigns a </a:t>
            </a:r>
            <a:r>
              <a:rPr lang="en-GB" b="0" i="0" u="none">
                <a:solidFill>
                  <a:schemeClr val="folHlink"/>
                </a:solidFill>
                <a:latin typeface="Helvetica Neue"/>
                <a:ea typeface="Helvetica Neue"/>
                <a:cs typeface="Helvetica Neue"/>
                <a:sym typeface="Helvetica Neue"/>
              </a:rPr>
              <a:t>cost </a:t>
            </a:r>
            <a:r>
              <a:rPr lang="en-GB" sz="2000" b="0" i="0" u="none">
                <a:solidFill>
                  <a:schemeClr val="dk1"/>
                </a:solidFill>
                <a:latin typeface="Helvetica Neue"/>
                <a:ea typeface="Helvetica Neue"/>
                <a:cs typeface="Helvetica Neue"/>
                <a:sym typeface="Helvetica Neue"/>
              </a:rPr>
              <a:t>(development weeks. If more than 3 weeks, customer asked to split into smaller stories)</a:t>
            </a:r>
            <a:endParaRPr sz="2600"/>
          </a:p>
          <a:p>
            <a:pPr marL="914400" lvl="0" indent="0" algn="l" rtl="0">
              <a:lnSpc>
                <a:spcPct val="100000"/>
              </a:lnSpc>
              <a:spcBef>
                <a:spcPts val="36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6"/>
          <p:cNvSpPr txBox="1">
            <a:spLocks noGrp="1"/>
          </p:cNvSpPr>
          <p:nvPr>
            <p:ph type="body" idx="1"/>
          </p:nvPr>
        </p:nvSpPr>
        <p:spPr>
          <a:xfrm>
            <a:off x="800100" y="1368000"/>
            <a:ext cx="7543800" cy="2914500"/>
          </a:xfrm>
          <a:prstGeom prst="rect">
            <a:avLst/>
          </a:prstGeom>
        </p:spPr>
        <p:txBody>
          <a:bodyPr spcFirstLastPara="1" wrap="square" lIns="91425" tIns="45700" rIns="91425" bIns="45700" anchor="ctr" anchorCtr="0">
            <a:noAutofit/>
          </a:bodyPr>
          <a:lstStyle/>
          <a:p>
            <a:pPr marL="742950" lvl="1" indent="-304800" algn="l" rtl="0">
              <a:spcBef>
                <a:spcPts val="360"/>
              </a:spcBef>
              <a:spcAft>
                <a:spcPts val="0"/>
              </a:spcAft>
              <a:buClr>
                <a:schemeClr val="folHlink"/>
              </a:buClr>
              <a:buSzPts val="1560"/>
              <a:buFont typeface="Noto Sans Symbols"/>
              <a:buChar char="■"/>
            </a:pPr>
            <a:r>
              <a:rPr lang="en-GB" sz="2100">
                <a:solidFill>
                  <a:schemeClr val="dk1"/>
                </a:solidFill>
                <a:latin typeface="Helvetica Neue"/>
                <a:ea typeface="Helvetica Neue"/>
                <a:cs typeface="Helvetica Neue"/>
                <a:sym typeface="Helvetica Neue"/>
              </a:rPr>
              <a:t>Working together, stories are grouped for a </a:t>
            </a:r>
            <a:r>
              <a:rPr lang="en-GB" sz="2100">
                <a:solidFill>
                  <a:schemeClr val="folHlink"/>
                </a:solidFill>
                <a:latin typeface="Helvetica Neue"/>
                <a:ea typeface="Helvetica Neue"/>
                <a:cs typeface="Helvetica Neue"/>
                <a:sym typeface="Helvetica Neue"/>
              </a:rPr>
              <a:t>deliverable/ increment/next release. </a:t>
            </a:r>
            <a:endParaRPr sz="2500"/>
          </a:p>
          <a:p>
            <a:pPr marL="742950" lvl="1" indent="-285750" algn="l" rtl="0">
              <a:spcBef>
                <a:spcPts val="360"/>
              </a:spcBef>
              <a:spcAft>
                <a:spcPts val="0"/>
              </a:spcAft>
              <a:buClr>
                <a:schemeClr val="folHlink"/>
              </a:buClr>
              <a:buSzPts val="1260"/>
              <a:buFont typeface="Noto Sans Symbols"/>
              <a:buChar char="■"/>
            </a:pPr>
            <a:r>
              <a:rPr lang="en-GB" sz="2100">
                <a:solidFill>
                  <a:schemeClr val="dk1"/>
                </a:solidFill>
                <a:latin typeface="Helvetica Neue"/>
                <a:ea typeface="Helvetica Neue"/>
                <a:cs typeface="Helvetica Neue"/>
                <a:sym typeface="Helvetica Neue"/>
              </a:rPr>
              <a:t>A </a:t>
            </a:r>
            <a:r>
              <a:rPr lang="en-GB" sz="2100">
                <a:solidFill>
                  <a:schemeClr val="folHlink"/>
                </a:solidFill>
                <a:latin typeface="Helvetica Neue"/>
                <a:ea typeface="Helvetica Neue"/>
                <a:cs typeface="Helvetica Neue"/>
                <a:sym typeface="Helvetica Neue"/>
              </a:rPr>
              <a:t>commitment</a:t>
            </a:r>
            <a:r>
              <a:rPr lang="en-GB" sz="2100">
                <a:solidFill>
                  <a:schemeClr val="dk1"/>
                </a:solidFill>
                <a:latin typeface="Helvetica Neue"/>
                <a:ea typeface="Helvetica Neue"/>
                <a:cs typeface="Helvetica Neue"/>
                <a:sym typeface="Helvetica Neue"/>
              </a:rPr>
              <a:t>  (stories to be included, delivery date and other project matters) is made. Three ways: 1. </a:t>
            </a:r>
            <a:r>
              <a:rPr lang="en-GB" sz="1900">
                <a:solidFill>
                  <a:schemeClr val="dk1"/>
                </a:solidFill>
                <a:latin typeface="Helvetica Neue"/>
                <a:ea typeface="Helvetica Neue"/>
                <a:cs typeface="Helvetica Neue"/>
                <a:sym typeface="Helvetica Neue"/>
              </a:rPr>
              <a:t>Either all stories will be implemented in a few weeks, 2. high priority stories first, or 3. the riskiest stories will be implemented first. </a:t>
            </a:r>
            <a:endParaRPr sz="2500"/>
          </a:p>
          <a:p>
            <a:pPr marL="742950" lvl="1" indent="-304800" algn="l" rtl="0">
              <a:spcBef>
                <a:spcPts val="360"/>
              </a:spcBef>
              <a:spcAft>
                <a:spcPts val="0"/>
              </a:spcAft>
              <a:buClr>
                <a:schemeClr val="folHlink"/>
              </a:buClr>
              <a:buSzPts val="1560"/>
              <a:buFont typeface="Noto Sans Symbols"/>
              <a:buChar char="■"/>
            </a:pPr>
            <a:r>
              <a:rPr lang="en-GB" sz="2100">
                <a:solidFill>
                  <a:schemeClr val="dk1"/>
                </a:solidFill>
                <a:latin typeface="Helvetica Neue"/>
                <a:ea typeface="Helvetica Neue"/>
                <a:cs typeface="Helvetica Neue"/>
                <a:sym typeface="Helvetica Neue"/>
              </a:rPr>
              <a:t>After the first increment “</a:t>
            </a:r>
            <a:r>
              <a:rPr lang="en-GB" sz="2100">
                <a:solidFill>
                  <a:schemeClr val="folHlink"/>
                </a:solidFill>
                <a:latin typeface="Helvetica Neue"/>
                <a:ea typeface="Helvetica Neue"/>
                <a:cs typeface="Helvetica Neue"/>
                <a:sym typeface="Helvetica Neue"/>
              </a:rPr>
              <a:t>project velocity</a:t>
            </a:r>
            <a:r>
              <a:rPr lang="en-GB" sz="2100">
                <a:solidFill>
                  <a:schemeClr val="dk1"/>
                </a:solidFill>
                <a:latin typeface="Helvetica Neue"/>
                <a:ea typeface="Helvetica Neue"/>
                <a:cs typeface="Helvetica Neue"/>
                <a:sym typeface="Helvetica Neue"/>
              </a:rPr>
              <a:t>”, namely number of  stories implemented during the first release is used to help define subsequent delivery dates for other increments. Customers can add stories, delete existing stories, change values of an existing story, split stories as development work proceeds. </a:t>
            </a:r>
            <a:endParaRPr sz="2500"/>
          </a:p>
          <a:p>
            <a:pPr marL="0" lvl="0" indent="0" algn="l" rtl="0">
              <a:spcBef>
                <a:spcPts val="360"/>
              </a:spcBef>
              <a:spcAft>
                <a:spcPts val="0"/>
              </a:spcAft>
              <a:buNone/>
            </a:pPr>
            <a:endParaRPr sz="27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7"/>
          <p:cNvSpPr txBox="1">
            <a:spLocks noGrp="1"/>
          </p:cNvSpPr>
          <p:nvPr>
            <p:ph type="title"/>
          </p:nvPr>
        </p:nvSpPr>
        <p:spPr>
          <a:xfrm>
            <a:off x="804325" y="463550"/>
            <a:ext cx="7350000" cy="475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Helvetica Neue"/>
              <a:buNone/>
            </a:pPr>
            <a:r>
              <a:rPr lang="en-GB" sz="4000" b="0" i="0" u="none">
                <a:solidFill>
                  <a:schemeClr val="dk2"/>
                </a:solidFill>
                <a:latin typeface="Helvetica Neue"/>
                <a:ea typeface="Helvetica Neue"/>
                <a:cs typeface="Helvetica Neue"/>
                <a:sym typeface="Helvetica Neue"/>
              </a:rPr>
              <a:t>Extreme Programming (XP)</a:t>
            </a:r>
            <a:endParaRPr/>
          </a:p>
        </p:txBody>
      </p:sp>
      <p:sp>
        <p:nvSpPr>
          <p:cNvPr id="200" name="Google Shape;200;p37"/>
          <p:cNvSpPr txBox="1">
            <a:spLocks noGrp="1"/>
          </p:cNvSpPr>
          <p:nvPr>
            <p:ph type="body" idx="1"/>
          </p:nvPr>
        </p:nvSpPr>
        <p:spPr>
          <a:xfrm>
            <a:off x="76200" y="1085850"/>
            <a:ext cx="8915400" cy="3372000"/>
          </a:xfrm>
          <a:prstGeom prst="rect">
            <a:avLst/>
          </a:prstGeom>
          <a:noFill/>
          <a:ln>
            <a:noFill/>
          </a:ln>
        </p:spPr>
        <p:txBody>
          <a:bodyPr spcFirstLastPara="1" wrap="square" lIns="91425" tIns="45700" rIns="91425" bIns="45700" anchor="t" anchorCtr="0">
            <a:noAutofit/>
          </a:bodyPr>
          <a:lstStyle/>
          <a:p>
            <a:pPr marL="285750" lvl="0" indent="-304800" algn="l" rtl="0">
              <a:lnSpc>
                <a:spcPct val="90000"/>
              </a:lnSpc>
              <a:spcBef>
                <a:spcPts val="0"/>
              </a:spcBef>
              <a:spcAft>
                <a:spcPts val="0"/>
              </a:spcAft>
              <a:buClr>
                <a:schemeClr val="folHlink"/>
              </a:buClr>
              <a:buSzPts val="1500"/>
              <a:buFont typeface="Noto Sans Symbols"/>
              <a:buChar char="■"/>
            </a:pPr>
            <a:r>
              <a:rPr lang="en-GB" sz="1900" b="0" i="0" u="none">
                <a:solidFill>
                  <a:schemeClr val="dk1"/>
                </a:solidFill>
                <a:latin typeface="Helvetica Neue"/>
                <a:ea typeface="Helvetica Neue"/>
                <a:cs typeface="Helvetica Neue"/>
                <a:sym typeface="Helvetica Neue"/>
              </a:rPr>
              <a:t>XP Design ( occurs both before and after coding as refactoring is encouraged)</a:t>
            </a:r>
            <a:endParaRPr sz="2700"/>
          </a:p>
          <a:p>
            <a:pPr marL="685800" lvl="1" indent="-247650" algn="l" rtl="0">
              <a:lnSpc>
                <a:spcPct val="90000"/>
              </a:lnSpc>
              <a:spcBef>
                <a:spcPts val="320"/>
              </a:spcBef>
              <a:spcAft>
                <a:spcPts val="0"/>
              </a:spcAft>
              <a:buClr>
                <a:schemeClr val="folHlink"/>
              </a:buClr>
              <a:buSzPts val="1420"/>
              <a:buFont typeface="Noto Sans Symbols"/>
              <a:buChar char="■"/>
            </a:pPr>
            <a:r>
              <a:rPr lang="en-GB" sz="1900" b="0" i="0" u="none">
                <a:solidFill>
                  <a:schemeClr val="dk1"/>
                </a:solidFill>
                <a:latin typeface="Helvetica Neue"/>
                <a:ea typeface="Helvetica Neue"/>
                <a:cs typeface="Helvetica Neue"/>
                <a:sym typeface="Helvetica Neue"/>
              </a:rPr>
              <a:t>Follows the </a:t>
            </a:r>
            <a:r>
              <a:rPr lang="en-GB" sz="1900" b="0" i="0" u="none">
                <a:solidFill>
                  <a:schemeClr val="folHlink"/>
                </a:solidFill>
                <a:latin typeface="Helvetica Neue"/>
                <a:ea typeface="Helvetica Neue"/>
                <a:cs typeface="Helvetica Neue"/>
                <a:sym typeface="Helvetica Neue"/>
              </a:rPr>
              <a:t>KIS principle (keep it simple) </a:t>
            </a:r>
            <a:r>
              <a:rPr lang="en-GB" sz="1900" b="0" i="0" u="none">
                <a:solidFill>
                  <a:schemeClr val="dk1"/>
                </a:solidFill>
                <a:latin typeface="Helvetica Neue"/>
                <a:ea typeface="Helvetica Neue"/>
                <a:cs typeface="Helvetica Neue"/>
                <a:sym typeface="Helvetica Neue"/>
              </a:rPr>
              <a:t>Nothing more nothing less than the story. </a:t>
            </a:r>
            <a:endParaRPr sz="2500"/>
          </a:p>
          <a:p>
            <a:pPr marL="685800" lvl="1" indent="-247650" algn="l" rtl="0">
              <a:lnSpc>
                <a:spcPct val="90000"/>
              </a:lnSpc>
              <a:spcBef>
                <a:spcPts val="320"/>
              </a:spcBef>
              <a:spcAft>
                <a:spcPts val="0"/>
              </a:spcAft>
              <a:buClr>
                <a:schemeClr val="folHlink"/>
              </a:buClr>
              <a:buSzPts val="1420"/>
              <a:buFont typeface="Noto Sans Symbols"/>
              <a:buChar char="■"/>
            </a:pPr>
            <a:r>
              <a:rPr lang="en-GB" sz="1900" b="0" i="0" u="none">
                <a:solidFill>
                  <a:schemeClr val="dk1"/>
                </a:solidFill>
                <a:latin typeface="Helvetica Neue"/>
                <a:ea typeface="Helvetica Neue"/>
                <a:cs typeface="Helvetica Neue"/>
                <a:sym typeface="Helvetica Neue"/>
              </a:rPr>
              <a:t>Encourage the use of </a:t>
            </a:r>
            <a:r>
              <a:rPr lang="en-GB" sz="1900" b="0" i="0" u="none">
                <a:solidFill>
                  <a:schemeClr val="folHlink"/>
                </a:solidFill>
                <a:latin typeface="Helvetica Neue"/>
                <a:ea typeface="Helvetica Neue"/>
                <a:cs typeface="Helvetica Neue"/>
                <a:sym typeface="Helvetica Neue"/>
              </a:rPr>
              <a:t>CRC (class-responsibility-collaborator) cards</a:t>
            </a:r>
            <a:r>
              <a:rPr lang="en-GB" sz="1900" b="0" i="0" u="none">
                <a:solidFill>
                  <a:schemeClr val="dk1"/>
                </a:solidFill>
                <a:latin typeface="Helvetica Neue"/>
                <a:ea typeface="Helvetica Neue"/>
                <a:cs typeface="Helvetica Neue"/>
                <a:sym typeface="Helvetica Neue"/>
              </a:rPr>
              <a:t> in an object-oriented context. The only design work product of XP. They identify and organize the classes that are relevant to the current software increment.</a:t>
            </a:r>
            <a:endParaRPr sz="2500"/>
          </a:p>
          <a:p>
            <a:pPr marL="685800" lvl="1" indent="-247650" algn="l" rtl="0">
              <a:lnSpc>
                <a:spcPct val="90000"/>
              </a:lnSpc>
              <a:spcBef>
                <a:spcPts val="320"/>
              </a:spcBef>
              <a:spcAft>
                <a:spcPts val="0"/>
              </a:spcAft>
              <a:buClr>
                <a:schemeClr val="folHlink"/>
              </a:buClr>
              <a:buSzPts val="1420"/>
              <a:buFont typeface="Noto Sans Symbols"/>
              <a:buChar char="■"/>
            </a:pPr>
            <a:r>
              <a:rPr lang="en-GB" sz="1900" b="0" i="0" u="none">
                <a:solidFill>
                  <a:schemeClr val="dk1"/>
                </a:solidFill>
                <a:latin typeface="Helvetica Neue"/>
                <a:ea typeface="Helvetica Neue"/>
                <a:cs typeface="Helvetica Neue"/>
                <a:sym typeface="Helvetica Neue"/>
              </a:rPr>
              <a:t>For difficult design problems, suggests the creation of “</a:t>
            </a:r>
            <a:r>
              <a:rPr lang="en-GB" sz="1900" b="0" i="0" u="none">
                <a:solidFill>
                  <a:schemeClr val="folHlink"/>
                </a:solidFill>
                <a:latin typeface="Helvetica Neue"/>
                <a:ea typeface="Helvetica Neue"/>
                <a:cs typeface="Helvetica Neue"/>
                <a:sym typeface="Helvetica Neue"/>
              </a:rPr>
              <a:t>spike solutions</a:t>
            </a:r>
            <a:r>
              <a:rPr lang="en-GB" sz="1900" b="0" i="0" u="none">
                <a:solidFill>
                  <a:schemeClr val="dk1"/>
                </a:solidFill>
                <a:latin typeface="Helvetica Neue"/>
                <a:ea typeface="Helvetica Neue"/>
                <a:cs typeface="Helvetica Neue"/>
                <a:sym typeface="Helvetica Neue"/>
              </a:rPr>
              <a:t>”—a design prototype for that portion is implemented and evaluated. </a:t>
            </a:r>
            <a:endParaRPr sz="2500"/>
          </a:p>
          <a:p>
            <a:pPr marL="685800" lvl="1" indent="-247650" algn="l" rtl="0">
              <a:lnSpc>
                <a:spcPct val="90000"/>
              </a:lnSpc>
              <a:spcBef>
                <a:spcPts val="320"/>
              </a:spcBef>
              <a:spcAft>
                <a:spcPts val="0"/>
              </a:spcAft>
              <a:buClr>
                <a:schemeClr val="folHlink"/>
              </a:buClr>
              <a:buSzPts val="1420"/>
              <a:buFont typeface="Noto Sans Symbols"/>
              <a:buChar char="■"/>
            </a:pPr>
            <a:r>
              <a:rPr lang="en-GB" sz="1900" b="0" i="0" u="none">
                <a:solidFill>
                  <a:schemeClr val="dk1"/>
                </a:solidFill>
                <a:latin typeface="Helvetica Neue"/>
                <a:ea typeface="Helvetica Neue"/>
                <a:cs typeface="Helvetica Neue"/>
                <a:sym typeface="Helvetica Neue"/>
              </a:rPr>
              <a:t>Encourages “</a:t>
            </a:r>
            <a:r>
              <a:rPr lang="en-GB" sz="1900" b="0" i="0" u="none">
                <a:solidFill>
                  <a:schemeClr val="folHlink"/>
                </a:solidFill>
                <a:latin typeface="Helvetica Neue"/>
                <a:ea typeface="Helvetica Neue"/>
                <a:cs typeface="Helvetica Neue"/>
                <a:sym typeface="Helvetica Neue"/>
              </a:rPr>
              <a:t>refactoring</a:t>
            </a:r>
            <a:r>
              <a:rPr lang="en-GB" sz="1900" b="0" i="0" u="none">
                <a:solidFill>
                  <a:schemeClr val="dk1"/>
                </a:solidFill>
                <a:latin typeface="Helvetica Neue"/>
                <a:ea typeface="Helvetica Neue"/>
                <a:cs typeface="Helvetica Neue"/>
                <a:sym typeface="Helvetica Neue"/>
              </a:rPr>
              <a:t>”—an iterative refinement of the internal program design. Does not alter the external behavior yet improve the internal structure. Minimize chances of bugs. More efficient, easy to read. </a:t>
            </a:r>
            <a:endParaRPr sz="2500"/>
          </a:p>
          <a:p>
            <a:pPr marL="342900" lvl="0" indent="-266700" algn="l" rtl="0">
              <a:spcBef>
                <a:spcPts val="320"/>
              </a:spcBef>
              <a:spcAft>
                <a:spcPts val="0"/>
              </a:spcAft>
              <a:buSzPts val="1200"/>
              <a:buNone/>
            </a:pPr>
            <a:endParaRPr sz="1900" b="0" i="0" u="none">
              <a:solidFill>
                <a:schemeClr val="dk1"/>
              </a:solidFill>
              <a:latin typeface="Helvetica Neue"/>
              <a:ea typeface="Helvetica Neue"/>
              <a:cs typeface="Helvetica Neue"/>
              <a:sym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8"/>
          <p:cNvSpPr txBox="1">
            <a:spLocks noGrp="1"/>
          </p:cNvSpPr>
          <p:nvPr>
            <p:ph type="body" idx="1"/>
          </p:nvPr>
        </p:nvSpPr>
        <p:spPr>
          <a:xfrm>
            <a:off x="762000" y="1016550"/>
            <a:ext cx="7543800" cy="3454500"/>
          </a:xfrm>
          <a:prstGeom prst="rect">
            <a:avLst/>
          </a:prstGeom>
        </p:spPr>
        <p:txBody>
          <a:bodyPr spcFirstLastPara="1" wrap="square" lIns="91425" tIns="45700" rIns="91425" bIns="45700" anchor="ctr" anchorCtr="0">
            <a:noAutofit/>
          </a:bodyPr>
          <a:lstStyle/>
          <a:p>
            <a:pPr marL="285750" lvl="0" indent="-311150" algn="l" rtl="0">
              <a:lnSpc>
                <a:spcPct val="90000"/>
              </a:lnSpc>
              <a:spcBef>
                <a:spcPts val="320"/>
              </a:spcBef>
              <a:spcAft>
                <a:spcPts val="0"/>
              </a:spcAft>
              <a:buClr>
                <a:schemeClr val="folHlink"/>
              </a:buClr>
              <a:buSzPts val="1600"/>
              <a:buFont typeface="Noto Sans Symbols"/>
              <a:buChar char="■"/>
            </a:pPr>
            <a:r>
              <a:rPr lang="en-GB" sz="2000">
                <a:solidFill>
                  <a:schemeClr val="dk1"/>
                </a:solidFill>
                <a:latin typeface="Helvetica Neue"/>
                <a:ea typeface="Helvetica Neue"/>
                <a:cs typeface="Helvetica Neue"/>
                <a:sym typeface="Helvetica Neue"/>
              </a:rPr>
              <a:t>XP Coding</a:t>
            </a:r>
            <a:endParaRPr sz="2800"/>
          </a:p>
          <a:p>
            <a:pPr marL="685800" lvl="1" indent="-254000" algn="l" rtl="0">
              <a:lnSpc>
                <a:spcPct val="90000"/>
              </a:lnSpc>
              <a:spcBef>
                <a:spcPts val="320"/>
              </a:spcBef>
              <a:spcAft>
                <a:spcPts val="0"/>
              </a:spcAft>
              <a:buClr>
                <a:schemeClr val="folHlink"/>
              </a:buClr>
              <a:buSzPts val="1520"/>
              <a:buFont typeface="Noto Sans Symbols"/>
              <a:buChar char="■"/>
            </a:pPr>
            <a:r>
              <a:rPr lang="en-GB" sz="2000">
                <a:solidFill>
                  <a:schemeClr val="dk1"/>
                </a:solidFill>
                <a:latin typeface="Helvetica Neue"/>
                <a:ea typeface="Helvetica Neue"/>
                <a:cs typeface="Helvetica Neue"/>
                <a:sym typeface="Helvetica Neue"/>
              </a:rPr>
              <a:t>Recommends the </a:t>
            </a:r>
            <a:r>
              <a:rPr lang="en-GB" sz="2000">
                <a:solidFill>
                  <a:schemeClr val="folHlink"/>
                </a:solidFill>
                <a:latin typeface="Helvetica Neue"/>
                <a:ea typeface="Helvetica Neue"/>
                <a:cs typeface="Helvetica Neue"/>
                <a:sym typeface="Helvetica Neue"/>
              </a:rPr>
              <a:t>construction of a unit test</a:t>
            </a:r>
            <a:r>
              <a:rPr lang="en-GB" sz="2000">
                <a:solidFill>
                  <a:schemeClr val="dk1"/>
                </a:solidFill>
                <a:latin typeface="Helvetica Neue"/>
                <a:ea typeface="Helvetica Neue"/>
                <a:cs typeface="Helvetica Neue"/>
                <a:sym typeface="Helvetica Neue"/>
              </a:rPr>
              <a:t> for a story </a:t>
            </a:r>
            <a:r>
              <a:rPr lang="en-GB" sz="2000" i="1">
                <a:solidFill>
                  <a:schemeClr val="dk1"/>
                </a:solidFill>
                <a:latin typeface="Helvetica Neue"/>
                <a:ea typeface="Helvetica Neue"/>
                <a:cs typeface="Helvetica Neue"/>
                <a:sym typeface="Helvetica Neue"/>
              </a:rPr>
              <a:t>before</a:t>
            </a:r>
            <a:r>
              <a:rPr lang="en-GB" sz="2000">
                <a:solidFill>
                  <a:schemeClr val="dk1"/>
                </a:solidFill>
                <a:latin typeface="Helvetica Neue"/>
                <a:ea typeface="Helvetica Neue"/>
                <a:cs typeface="Helvetica Neue"/>
                <a:sym typeface="Helvetica Neue"/>
              </a:rPr>
              <a:t> coding commences. So implementer can focus on what must be implemented to pass the test. </a:t>
            </a:r>
            <a:endParaRPr sz="2600"/>
          </a:p>
          <a:p>
            <a:pPr marL="685800" lvl="1" indent="-254000" algn="l" rtl="0">
              <a:lnSpc>
                <a:spcPct val="90000"/>
              </a:lnSpc>
              <a:spcBef>
                <a:spcPts val="320"/>
              </a:spcBef>
              <a:spcAft>
                <a:spcPts val="0"/>
              </a:spcAft>
              <a:buClr>
                <a:schemeClr val="folHlink"/>
              </a:buClr>
              <a:buSzPts val="1520"/>
              <a:buFont typeface="Noto Sans Symbols"/>
              <a:buChar char="■"/>
            </a:pPr>
            <a:r>
              <a:rPr lang="en-GB" sz="2000">
                <a:solidFill>
                  <a:schemeClr val="dk1"/>
                </a:solidFill>
                <a:latin typeface="Helvetica Neue"/>
                <a:ea typeface="Helvetica Neue"/>
                <a:cs typeface="Helvetica Neue"/>
                <a:sym typeface="Helvetica Neue"/>
              </a:rPr>
              <a:t>Encourages “</a:t>
            </a:r>
            <a:r>
              <a:rPr lang="en-GB" sz="2000">
                <a:solidFill>
                  <a:schemeClr val="folHlink"/>
                </a:solidFill>
                <a:latin typeface="Helvetica Neue"/>
                <a:ea typeface="Helvetica Neue"/>
                <a:cs typeface="Helvetica Neue"/>
                <a:sym typeface="Helvetica Neue"/>
              </a:rPr>
              <a:t>pair programming</a:t>
            </a:r>
            <a:r>
              <a:rPr lang="en-GB" sz="2000">
                <a:solidFill>
                  <a:schemeClr val="dk1"/>
                </a:solidFill>
                <a:latin typeface="Helvetica Neue"/>
                <a:ea typeface="Helvetica Neue"/>
                <a:cs typeface="Helvetica Neue"/>
                <a:sym typeface="Helvetica Neue"/>
              </a:rPr>
              <a:t>”. Two people work together at one workstation. Real time problem solving, real time review for quality assurance. Take slightly different roles. </a:t>
            </a:r>
            <a:endParaRPr sz="2600"/>
          </a:p>
          <a:p>
            <a:pPr marL="285750" lvl="0" indent="-311150" algn="l" rtl="0">
              <a:lnSpc>
                <a:spcPct val="90000"/>
              </a:lnSpc>
              <a:spcBef>
                <a:spcPts val="320"/>
              </a:spcBef>
              <a:spcAft>
                <a:spcPts val="0"/>
              </a:spcAft>
              <a:buClr>
                <a:schemeClr val="folHlink"/>
              </a:buClr>
              <a:buSzPts val="1600"/>
              <a:buFont typeface="Noto Sans Symbols"/>
              <a:buChar char="■"/>
            </a:pPr>
            <a:r>
              <a:rPr lang="en-GB" sz="2000">
                <a:solidFill>
                  <a:schemeClr val="dk1"/>
                </a:solidFill>
                <a:latin typeface="Helvetica Neue"/>
                <a:ea typeface="Helvetica Neue"/>
                <a:cs typeface="Helvetica Neue"/>
                <a:sym typeface="Helvetica Neue"/>
              </a:rPr>
              <a:t>XP Testing</a:t>
            </a:r>
            <a:endParaRPr sz="2800"/>
          </a:p>
          <a:p>
            <a:pPr marL="685800" lvl="1" indent="-254000" algn="l" rtl="0">
              <a:lnSpc>
                <a:spcPct val="90000"/>
              </a:lnSpc>
              <a:spcBef>
                <a:spcPts val="320"/>
              </a:spcBef>
              <a:spcAft>
                <a:spcPts val="0"/>
              </a:spcAft>
              <a:buClr>
                <a:schemeClr val="folHlink"/>
              </a:buClr>
              <a:buSzPts val="1520"/>
              <a:buFont typeface="Noto Sans Symbols"/>
              <a:buChar char="■"/>
            </a:pPr>
            <a:r>
              <a:rPr lang="en-GB" sz="2000">
                <a:solidFill>
                  <a:schemeClr val="dk1"/>
                </a:solidFill>
                <a:latin typeface="Helvetica Neue"/>
                <a:ea typeface="Helvetica Neue"/>
                <a:cs typeface="Helvetica Neue"/>
                <a:sym typeface="Helvetica Neue"/>
              </a:rPr>
              <a:t>All </a:t>
            </a:r>
            <a:r>
              <a:rPr lang="en-GB" sz="2000">
                <a:solidFill>
                  <a:schemeClr val="folHlink"/>
                </a:solidFill>
                <a:latin typeface="Helvetica Neue"/>
                <a:ea typeface="Helvetica Neue"/>
                <a:cs typeface="Helvetica Neue"/>
                <a:sym typeface="Helvetica Neue"/>
              </a:rPr>
              <a:t>unit tests are executed daily </a:t>
            </a:r>
            <a:r>
              <a:rPr lang="en-GB" sz="2000">
                <a:solidFill>
                  <a:schemeClr val="dk1"/>
                </a:solidFill>
                <a:latin typeface="Helvetica Neue"/>
                <a:ea typeface="Helvetica Neue"/>
                <a:cs typeface="Helvetica Neue"/>
                <a:sym typeface="Helvetica Neue"/>
              </a:rPr>
              <a:t>and ideally should be automated. Regression tests are conducted to test current and previous components. </a:t>
            </a:r>
            <a:endParaRPr sz="2600"/>
          </a:p>
          <a:p>
            <a:pPr marL="685800" lvl="1" indent="-254000" algn="l" rtl="0">
              <a:lnSpc>
                <a:spcPct val="90000"/>
              </a:lnSpc>
              <a:spcBef>
                <a:spcPts val="320"/>
              </a:spcBef>
              <a:spcAft>
                <a:spcPts val="0"/>
              </a:spcAft>
              <a:buClr>
                <a:schemeClr val="folHlink"/>
              </a:buClr>
              <a:buSzPts val="1520"/>
              <a:buFont typeface="Noto Sans Symbols"/>
              <a:buChar char="■"/>
            </a:pPr>
            <a:r>
              <a:rPr lang="en-GB" sz="2000">
                <a:solidFill>
                  <a:schemeClr val="folHlink"/>
                </a:solidFill>
                <a:latin typeface="Helvetica Neue"/>
                <a:ea typeface="Helvetica Neue"/>
                <a:cs typeface="Helvetica Neue"/>
                <a:sym typeface="Helvetica Neue"/>
              </a:rPr>
              <a:t>“Acceptance tests”</a:t>
            </a:r>
            <a:r>
              <a:rPr lang="en-GB" sz="2000">
                <a:solidFill>
                  <a:schemeClr val="dk1"/>
                </a:solidFill>
                <a:latin typeface="Helvetica Neue"/>
                <a:ea typeface="Helvetica Neue"/>
                <a:cs typeface="Helvetica Neue"/>
                <a:sym typeface="Helvetica Neue"/>
              </a:rPr>
              <a:t> are defined by the customer and executed to assess customer visible functionality</a:t>
            </a:r>
            <a:endParaRPr sz="2600"/>
          </a:p>
          <a:p>
            <a:pPr marL="0" lvl="0" indent="0" algn="l" rtl="0">
              <a:spcBef>
                <a:spcPts val="360"/>
              </a:spcBef>
              <a:spcAft>
                <a:spcPts val="0"/>
              </a:spcAft>
              <a:buNone/>
            </a:pPr>
            <a:endParaRPr sz="2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9"/>
          <p:cNvSpPr txBox="1">
            <a:spLocks noGrp="1"/>
          </p:cNvSpPr>
          <p:nvPr>
            <p:ph type="title"/>
          </p:nvPr>
        </p:nvSpPr>
        <p:spPr>
          <a:xfrm>
            <a:off x="203200" y="2493425"/>
            <a:ext cx="3132900" cy="450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Helvetica Neue"/>
              <a:buNone/>
            </a:pPr>
            <a:r>
              <a:rPr lang="en-GB" sz="4000" b="0" i="0" u="none">
                <a:solidFill>
                  <a:schemeClr val="dk2"/>
                </a:solidFill>
                <a:latin typeface="Helvetica Neue"/>
                <a:ea typeface="Helvetica Neue"/>
                <a:cs typeface="Helvetica Neue"/>
                <a:sym typeface="Helvetica Neue"/>
              </a:rPr>
              <a:t>Extreme Programming (XP)</a:t>
            </a:r>
            <a:endParaRPr/>
          </a:p>
        </p:txBody>
      </p:sp>
      <p:pic>
        <p:nvPicPr>
          <p:cNvPr id="211" name="Google Shape;211;p39"/>
          <p:cNvPicPr preferRelativeResize="0"/>
          <p:nvPr/>
        </p:nvPicPr>
        <p:blipFill rotWithShape="1">
          <a:blip r:embed="rId3">
            <a:alphaModFix/>
          </a:blip>
          <a:srcRect/>
          <a:stretch/>
        </p:blipFill>
        <p:spPr>
          <a:xfrm>
            <a:off x="3539275" y="386625"/>
            <a:ext cx="5046124" cy="42028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762000" y="3429000"/>
            <a:ext cx="8212800" cy="1200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GB"/>
              <a:t>Security in traditional SDLC</a:t>
            </a:r>
            <a:endParaRPr/>
          </a:p>
        </p:txBody>
      </p:sp>
      <p:sp>
        <p:nvSpPr>
          <p:cNvPr id="109" name="Google Shape;109;p22"/>
          <p:cNvSpPr txBox="1">
            <a:spLocks noGrp="1"/>
          </p:cNvSpPr>
          <p:nvPr>
            <p:ph type="body" idx="1"/>
          </p:nvPr>
        </p:nvSpPr>
        <p:spPr>
          <a:xfrm>
            <a:off x="762000" y="514350"/>
            <a:ext cx="7543800" cy="3245400"/>
          </a:xfrm>
          <a:prstGeom prst="rect">
            <a:avLst/>
          </a:prstGeom>
        </p:spPr>
        <p:txBody>
          <a:bodyPr spcFirstLastPara="1" wrap="square" lIns="91425" tIns="45700" rIns="91425" bIns="45700" anchor="ctr" anchorCtr="0">
            <a:noAutofit/>
          </a:bodyPr>
          <a:lstStyle/>
          <a:p>
            <a:pPr marL="457200" lvl="0" indent="-342900" algn="l" rtl="0">
              <a:spcBef>
                <a:spcPts val="360"/>
              </a:spcBef>
              <a:spcAft>
                <a:spcPts val="0"/>
              </a:spcAft>
              <a:buSzPts val="1800"/>
              <a:buAutoNum type="arabicPeriod"/>
            </a:pPr>
            <a:r>
              <a:rPr lang="en-GB"/>
              <a:t>From the papers read, could you identify major security concerns behind the use of traditional SDLC in applications development?</a:t>
            </a:r>
            <a:endParaRPr/>
          </a:p>
          <a:p>
            <a:pPr marL="457200" lvl="0" indent="-342900" algn="l" rtl="0">
              <a:spcBef>
                <a:spcPts val="0"/>
              </a:spcBef>
              <a:spcAft>
                <a:spcPts val="0"/>
              </a:spcAft>
              <a:buSzPts val="1800"/>
              <a:buAutoNum type="arabicPeriod"/>
            </a:pPr>
            <a:r>
              <a:rPr lang="en-GB"/>
              <a:t>To improve the stepwise process models in SDLC how can application security be incorporated into the processes? At which step can security measures be introduced?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0"/>
          <p:cNvSpPr txBox="1">
            <a:spLocks noGrp="1"/>
          </p:cNvSpPr>
          <p:nvPr>
            <p:ph type="title"/>
          </p:nvPr>
        </p:nvSpPr>
        <p:spPr>
          <a:xfrm>
            <a:off x="812800" y="438150"/>
            <a:ext cx="6705600" cy="475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Helvetica Neue"/>
              <a:buNone/>
            </a:pPr>
            <a:r>
              <a:rPr lang="en-GB" sz="4000" b="0" i="0" u="none" dirty="0">
                <a:solidFill>
                  <a:schemeClr val="dk2"/>
                </a:solidFill>
                <a:latin typeface="Helvetica Neue"/>
                <a:ea typeface="Helvetica Neue"/>
                <a:cs typeface="Helvetica Neue"/>
                <a:sym typeface="Helvetica Neue"/>
              </a:rPr>
              <a:t>The XP Debate	</a:t>
            </a:r>
            <a:endParaRPr dirty="0"/>
          </a:p>
        </p:txBody>
      </p:sp>
      <p:sp>
        <p:nvSpPr>
          <p:cNvPr id="217" name="Google Shape;217;p40"/>
          <p:cNvSpPr txBox="1">
            <a:spLocks noGrp="1"/>
          </p:cNvSpPr>
          <p:nvPr>
            <p:ph type="body" idx="1"/>
          </p:nvPr>
        </p:nvSpPr>
        <p:spPr>
          <a:xfrm>
            <a:off x="165000" y="794825"/>
            <a:ext cx="8814000" cy="31431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folHlink"/>
              </a:buClr>
              <a:buSzPts val="1500"/>
              <a:buFont typeface="Noto Sans Symbols"/>
              <a:buChar char="■"/>
            </a:pPr>
            <a:r>
              <a:rPr lang="en-GB" sz="2000" b="0" i="0" u="none" strike="noStrike" cap="none" dirty="0">
                <a:solidFill>
                  <a:srgbClr val="FF0000"/>
                </a:solidFill>
                <a:latin typeface="Helvetica Neue"/>
                <a:ea typeface="Helvetica Neue"/>
                <a:cs typeface="Helvetica Neue"/>
                <a:sym typeface="Helvetica Neue"/>
              </a:rPr>
              <a:t>Requirements volatility: </a:t>
            </a:r>
            <a:r>
              <a:rPr lang="en-GB" sz="2000" b="0" i="0" u="none" strike="noStrike" cap="none" dirty="0">
                <a:solidFill>
                  <a:schemeClr val="dk1"/>
                </a:solidFill>
                <a:latin typeface="Helvetica Neue"/>
                <a:ea typeface="Helvetica Neue"/>
                <a:cs typeface="Helvetica Neue"/>
                <a:sym typeface="Helvetica Neue"/>
              </a:rPr>
              <a:t>customer is an active member of XP team, changes to requirements are requested informally and frequently. </a:t>
            </a:r>
            <a:endParaRPr dirty="0"/>
          </a:p>
          <a:p>
            <a:pPr marL="342900" marR="0" lvl="0" indent="-342900" algn="l" rtl="0">
              <a:lnSpc>
                <a:spcPct val="100000"/>
              </a:lnSpc>
              <a:spcBef>
                <a:spcPts val="400"/>
              </a:spcBef>
              <a:spcAft>
                <a:spcPts val="0"/>
              </a:spcAft>
              <a:buClr>
                <a:schemeClr val="folHlink"/>
              </a:buClr>
              <a:buSzPts val="1500"/>
              <a:buFont typeface="Noto Sans Symbols"/>
              <a:buChar char="■"/>
            </a:pPr>
            <a:r>
              <a:rPr lang="en-GB" sz="2000" b="0" i="0" u="none" strike="noStrike" cap="none" dirty="0">
                <a:solidFill>
                  <a:srgbClr val="FF0000"/>
                </a:solidFill>
                <a:latin typeface="Helvetica Neue"/>
                <a:ea typeface="Helvetica Neue"/>
                <a:cs typeface="Helvetica Neue"/>
                <a:sym typeface="Helvetica Neue"/>
              </a:rPr>
              <a:t>Conflicting customer needs: </a:t>
            </a:r>
            <a:r>
              <a:rPr lang="en-GB" sz="2000" b="0" i="0" u="none" strike="noStrike" cap="none" dirty="0">
                <a:solidFill>
                  <a:schemeClr val="dk1"/>
                </a:solidFill>
                <a:latin typeface="Helvetica Neue"/>
                <a:ea typeface="Helvetica Neue"/>
                <a:cs typeface="Helvetica Neue"/>
                <a:sym typeface="Helvetica Neue"/>
              </a:rPr>
              <a:t>different customers' needs need to be assimilated. Different vision or beyond their authority. </a:t>
            </a:r>
            <a:endParaRPr dirty="0"/>
          </a:p>
          <a:p>
            <a:pPr marL="342900" marR="0" lvl="0" indent="-342900" algn="l" rtl="0">
              <a:lnSpc>
                <a:spcPct val="100000"/>
              </a:lnSpc>
              <a:spcBef>
                <a:spcPts val="400"/>
              </a:spcBef>
              <a:spcAft>
                <a:spcPts val="0"/>
              </a:spcAft>
              <a:buClr>
                <a:schemeClr val="folHlink"/>
              </a:buClr>
              <a:buSzPts val="1500"/>
              <a:buFont typeface="Noto Sans Symbols"/>
              <a:buChar char="■"/>
            </a:pPr>
            <a:r>
              <a:rPr lang="en-GB" sz="2000" b="0" i="0" u="none" strike="noStrike" cap="none" dirty="0">
                <a:solidFill>
                  <a:srgbClr val="FF0000"/>
                </a:solidFill>
                <a:latin typeface="Helvetica Neue"/>
                <a:ea typeface="Helvetica Neue"/>
                <a:cs typeface="Helvetica Neue"/>
                <a:sym typeface="Helvetica Neue"/>
              </a:rPr>
              <a:t>Requirements are expressed informally: </a:t>
            </a:r>
            <a:r>
              <a:rPr lang="en-GB" sz="2000" b="0" i="0" u="none" strike="noStrike" cap="none" dirty="0">
                <a:solidFill>
                  <a:schemeClr val="dk1"/>
                </a:solidFill>
                <a:latin typeface="Helvetica Neue"/>
                <a:ea typeface="Helvetica Neue"/>
                <a:cs typeface="Helvetica Neue"/>
                <a:sym typeface="Helvetica Neue"/>
              </a:rPr>
              <a:t>User stories and acceptance tests are the only explicit manifestation of requirements. Formal models may avoid inconsistencies and errors before the system is built. </a:t>
            </a:r>
            <a:endParaRPr sz="2000" dirty="0">
              <a:solidFill>
                <a:schemeClr val="dk1"/>
              </a:solidFill>
              <a:latin typeface="Helvetica Neue"/>
              <a:ea typeface="Helvetica Neue"/>
              <a:cs typeface="Helvetica Neue"/>
              <a:sym typeface="Helvetica Neue"/>
            </a:endParaRPr>
          </a:p>
          <a:p>
            <a:pPr marL="457200" marR="0" lvl="0" indent="0" algn="l" rtl="0">
              <a:lnSpc>
                <a:spcPct val="100000"/>
              </a:lnSpc>
              <a:spcBef>
                <a:spcPts val="400"/>
              </a:spcBef>
              <a:spcAft>
                <a:spcPts val="0"/>
              </a:spcAft>
              <a:buNone/>
            </a:pPr>
            <a:endParaRPr sz="2000" dirty="0">
              <a:solidFill>
                <a:schemeClr val="dk1"/>
              </a:solidFill>
              <a:latin typeface="Helvetica Neue"/>
              <a:ea typeface="Helvetica Neue"/>
              <a:cs typeface="Helvetica Neue"/>
              <a:sym typeface="Helvetica Neue"/>
            </a:endParaRPr>
          </a:p>
          <a:p>
            <a:pPr marL="342900" marR="0" lvl="0" indent="-342900" algn="l" rtl="0">
              <a:lnSpc>
                <a:spcPct val="100000"/>
              </a:lnSpc>
              <a:spcBef>
                <a:spcPts val="400"/>
              </a:spcBef>
              <a:spcAft>
                <a:spcPts val="0"/>
              </a:spcAft>
              <a:buClr>
                <a:schemeClr val="folHlink"/>
              </a:buClr>
              <a:buSzPts val="1500"/>
              <a:buFont typeface="Noto Sans Symbols"/>
              <a:buChar char="■"/>
            </a:pPr>
            <a:r>
              <a:rPr lang="en-GB" sz="2000" b="0" i="0" u="none" strike="noStrike" cap="none" dirty="0">
                <a:solidFill>
                  <a:srgbClr val="FF0000"/>
                </a:solidFill>
                <a:latin typeface="Helvetica Neue"/>
                <a:ea typeface="Helvetica Neue"/>
                <a:cs typeface="Helvetica Neue"/>
                <a:sym typeface="Helvetica Neue"/>
              </a:rPr>
              <a:t>Lack of formal design: </a:t>
            </a:r>
            <a:r>
              <a:rPr lang="en-GB" sz="2000" b="0" i="0" u="none" strike="noStrike" cap="none" dirty="0">
                <a:solidFill>
                  <a:schemeClr val="dk1"/>
                </a:solidFill>
                <a:latin typeface="Helvetica Neue"/>
                <a:ea typeface="Helvetica Neue"/>
                <a:cs typeface="Helvetica Neue"/>
                <a:sym typeface="Helvetica Neue"/>
              </a:rPr>
              <a:t>XP deemphasizes the need for architectural design. Complex systems need overall structure to exhibit quality and maintainability. </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1"/>
          <p:cNvSpPr txBox="1">
            <a:spLocks noGrp="1"/>
          </p:cNvSpPr>
          <p:nvPr>
            <p:ph type="title"/>
          </p:nvPr>
        </p:nvSpPr>
        <p:spPr>
          <a:xfrm>
            <a:off x="288100" y="287875"/>
            <a:ext cx="8364900" cy="816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600"/>
              <a:buFont typeface="Helvetica Neue"/>
              <a:buNone/>
            </a:pPr>
            <a:r>
              <a:rPr lang="en-GB" sz="3600" b="0" i="0" u="none">
                <a:solidFill>
                  <a:schemeClr val="dk2"/>
                </a:solidFill>
                <a:latin typeface="Helvetica Neue"/>
                <a:ea typeface="Helvetica Neue"/>
                <a:cs typeface="Helvetica Neue"/>
                <a:sym typeface="Helvetica Neue"/>
              </a:rPr>
              <a:t>Adaptive Software Development (ASD)</a:t>
            </a:r>
            <a:endParaRPr/>
          </a:p>
        </p:txBody>
      </p:sp>
      <p:sp>
        <p:nvSpPr>
          <p:cNvPr id="223" name="Google Shape;223;p41"/>
          <p:cNvSpPr txBox="1">
            <a:spLocks noGrp="1"/>
          </p:cNvSpPr>
          <p:nvPr>
            <p:ph type="body" idx="1"/>
          </p:nvPr>
        </p:nvSpPr>
        <p:spPr>
          <a:xfrm>
            <a:off x="152400" y="1261525"/>
            <a:ext cx="8839200" cy="28575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800"/>
              <a:buFont typeface="Noto Sans Symbols"/>
              <a:buChar char="■"/>
            </a:pPr>
            <a:r>
              <a:rPr lang="en-GB" sz="2400" b="0" i="0" u="none">
                <a:solidFill>
                  <a:schemeClr val="dk1"/>
                </a:solidFill>
                <a:latin typeface="Helvetica Neue"/>
                <a:ea typeface="Helvetica Neue"/>
                <a:cs typeface="Helvetica Neue"/>
                <a:sym typeface="Helvetica Neue"/>
              </a:rPr>
              <a:t>Originally proposed by Jim Highsmith (2000) focusing on </a:t>
            </a:r>
            <a:r>
              <a:rPr lang="en-GB" sz="2400" b="0" i="0" u="none">
                <a:solidFill>
                  <a:srgbClr val="FF9900"/>
                </a:solidFill>
                <a:latin typeface="Helvetica Neue"/>
                <a:ea typeface="Helvetica Neue"/>
                <a:cs typeface="Helvetica Neue"/>
                <a:sym typeface="Helvetica Neue"/>
              </a:rPr>
              <a:t>human collaboration and team self-organization</a:t>
            </a:r>
            <a:r>
              <a:rPr lang="en-GB" sz="2400" b="0" i="0" u="none">
                <a:solidFill>
                  <a:schemeClr val="dk1"/>
                </a:solidFill>
                <a:latin typeface="Helvetica Neue"/>
                <a:ea typeface="Helvetica Neue"/>
                <a:cs typeface="Helvetica Neue"/>
                <a:sym typeface="Helvetica Neue"/>
              </a:rPr>
              <a:t> as a technique to build complex software and system. </a:t>
            </a:r>
            <a:endParaRPr/>
          </a:p>
          <a:p>
            <a:pPr marL="342900" lvl="0" indent="-342900" algn="l" rtl="0">
              <a:lnSpc>
                <a:spcPct val="100000"/>
              </a:lnSpc>
              <a:spcBef>
                <a:spcPts val="480"/>
              </a:spcBef>
              <a:spcAft>
                <a:spcPts val="0"/>
              </a:spcAft>
              <a:buClr>
                <a:schemeClr val="folHlink"/>
              </a:buClr>
              <a:buSzPts val="1800"/>
              <a:buFont typeface="Noto Sans Symbols"/>
              <a:buChar char="■"/>
            </a:pPr>
            <a:r>
              <a:rPr lang="en-GB" sz="2400" b="0" i="0" u="none">
                <a:solidFill>
                  <a:schemeClr val="dk1"/>
                </a:solidFill>
                <a:latin typeface="Helvetica Neue"/>
                <a:ea typeface="Helvetica Neue"/>
                <a:cs typeface="Helvetica Neue"/>
                <a:sym typeface="Helvetica Neue"/>
              </a:rPr>
              <a:t>ASD — distinguishing  features</a:t>
            </a:r>
            <a:endParaRPr/>
          </a:p>
          <a:p>
            <a:pPr marL="742950" lvl="1" indent="-285750" algn="l" rtl="0">
              <a:lnSpc>
                <a:spcPct val="100000"/>
              </a:lnSpc>
              <a:spcBef>
                <a:spcPts val="400"/>
              </a:spcBef>
              <a:spcAft>
                <a:spcPts val="0"/>
              </a:spcAft>
              <a:buClr>
                <a:schemeClr val="folHlink"/>
              </a:buClr>
              <a:buSzPts val="1400"/>
              <a:buFont typeface="Noto Sans Symbols"/>
              <a:buChar char="■"/>
            </a:pPr>
            <a:r>
              <a:rPr lang="en-GB" sz="2000" b="0" i="0" u="none">
                <a:solidFill>
                  <a:schemeClr val="folHlink"/>
                </a:solidFill>
                <a:latin typeface="Helvetica Neue"/>
                <a:ea typeface="Helvetica Neue"/>
                <a:cs typeface="Helvetica Neue"/>
                <a:sym typeface="Helvetica Neue"/>
              </a:rPr>
              <a:t>Mission-driven</a:t>
            </a:r>
            <a:r>
              <a:rPr lang="en-GB" sz="2000" b="0" i="0" u="none">
                <a:solidFill>
                  <a:schemeClr val="dk1"/>
                </a:solidFill>
                <a:latin typeface="Helvetica Neue"/>
                <a:ea typeface="Helvetica Neue"/>
                <a:cs typeface="Helvetica Neue"/>
                <a:sym typeface="Helvetica Neue"/>
              </a:rPr>
              <a:t> planning</a:t>
            </a:r>
            <a:endParaRPr/>
          </a:p>
          <a:p>
            <a:pPr marL="742950" lvl="1" indent="-285750" algn="l" rtl="0">
              <a:lnSpc>
                <a:spcPct val="100000"/>
              </a:lnSpc>
              <a:spcBef>
                <a:spcPts val="400"/>
              </a:spcBef>
              <a:spcAft>
                <a:spcPts val="0"/>
              </a:spcAft>
              <a:buClr>
                <a:schemeClr val="folHlink"/>
              </a:buClr>
              <a:buSzPts val="1400"/>
              <a:buFont typeface="Noto Sans Symbols"/>
              <a:buChar char="■"/>
            </a:pPr>
            <a:r>
              <a:rPr lang="en-GB" sz="2000" b="0" i="0" u="none">
                <a:solidFill>
                  <a:schemeClr val="folHlink"/>
                </a:solidFill>
                <a:latin typeface="Helvetica Neue"/>
                <a:ea typeface="Helvetica Neue"/>
                <a:cs typeface="Helvetica Neue"/>
                <a:sym typeface="Helvetica Neue"/>
              </a:rPr>
              <a:t>Component-based focus</a:t>
            </a:r>
            <a:endParaRPr/>
          </a:p>
          <a:p>
            <a:pPr marL="742950" lvl="1" indent="-285750" algn="l" rtl="0">
              <a:lnSpc>
                <a:spcPct val="100000"/>
              </a:lnSpc>
              <a:spcBef>
                <a:spcPts val="400"/>
              </a:spcBef>
              <a:spcAft>
                <a:spcPts val="0"/>
              </a:spcAft>
              <a:buClr>
                <a:schemeClr val="folHlink"/>
              </a:buClr>
              <a:buSzPts val="1400"/>
              <a:buFont typeface="Noto Sans Symbols"/>
              <a:buChar char="■"/>
            </a:pPr>
            <a:r>
              <a:rPr lang="en-GB" sz="2000" b="0" i="0" u="none">
                <a:solidFill>
                  <a:schemeClr val="dk1"/>
                </a:solidFill>
                <a:latin typeface="Helvetica Neue"/>
                <a:ea typeface="Helvetica Neue"/>
                <a:cs typeface="Helvetica Neue"/>
                <a:sym typeface="Helvetica Neue"/>
              </a:rPr>
              <a:t>Uses “</a:t>
            </a:r>
            <a:r>
              <a:rPr lang="en-GB" sz="2000" b="0" i="0" u="none">
                <a:solidFill>
                  <a:schemeClr val="folHlink"/>
                </a:solidFill>
                <a:latin typeface="Helvetica Neue"/>
                <a:ea typeface="Helvetica Neue"/>
                <a:cs typeface="Helvetica Neue"/>
                <a:sym typeface="Helvetica Neue"/>
              </a:rPr>
              <a:t>time-boxing</a:t>
            </a:r>
            <a:r>
              <a:rPr lang="en-GB" sz="2000" b="0" i="0" u="none">
                <a:solidFill>
                  <a:schemeClr val="dk1"/>
                </a:solidFill>
                <a:latin typeface="Helvetica Neue"/>
                <a:ea typeface="Helvetica Neue"/>
                <a:cs typeface="Helvetica Neue"/>
                <a:sym typeface="Helvetica Neue"/>
              </a:rPr>
              <a:t>” </a:t>
            </a:r>
            <a:endParaRPr/>
          </a:p>
          <a:p>
            <a:pPr marL="742950" lvl="1" indent="-285750" algn="l" rtl="0">
              <a:lnSpc>
                <a:spcPct val="100000"/>
              </a:lnSpc>
              <a:spcBef>
                <a:spcPts val="400"/>
              </a:spcBef>
              <a:spcAft>
                <a:spcPts val="0"/>
              </a:spcAft>
              <a:buClr>
                <a:schemeClr val="folHlink"/>
              </a:buClr>
              <a:buSzPts val="1400"/>
              <a:buFont typeface="Noto Sans Symbols"/>
              <a:buChar char="■"/>
            </a:pPr>
            <a:r>
              <a:rPr lang="en-GB" sz="2000" b="0" i="0" u="none">
                <a:solidFill>
                  <a:schemeClr val="dk1"/>
                </a:solidFill>
                <a:latin typeface="Helvetica Neue"/>
                <a:ea typeface="Helvetica Neue"/>
                <a:cs typeface="Helvetica Neue"/>
                <a:sym typeface="Helvetica Neue"/>
              </a:rPr>
              <a:t>Explicit consideration of </a:t>
            </a:r>
            <a:r>
              <a:rPr lang="en-GB" sz="2000" b="0" i="0" u="none">
                <a:solidFill>
                  <a:schemeClr val="folHlink"/>
                </a:solidFill>
                <a:latin typeface="Helvetica Neue"/>
                <a:ea typeface="Helvetica Neue"/>
                <a:cs typeface="Helvetica Neue"/>
                <a:sym typeface="Helvetica Neue"/>
              </a:rPr>
              <a:t>risks</a:t>
            </a:r>
            <a:endParaRPr/>
          </a:p>
          <a:p>
            <a:pPr marL="742950" lvl="1" indent="-285750" algn="l" rtl="0">
              <a:lnSpc>
                <a:spcPct val="100000"/>
              </a:lnSpc>
              <a:spcBef>
                <a:spcPts val="400"/>
              </a:spcBef>
              <a:spcAft>
                <a:spcPts val="0"/>
              </a:spcAft>
              <a:buClr>
                <a:schemeClr val="folHlink"/>
              </a:buClr>
              <a:buSzPts val="1400"/>
              <a:buFont typeface="Noto Sans Symbols"/>
              <a:buChar char="■"/>
            </a:pPr>
            <a:r>
              <a:rPr lang="en-GB" sz="2000" b="0" i="0" u="none">
                <a:solidFill>
                  <a:schemeClr val="dk1"/>
                </a:solidFill>
                <a:latin typeface="Helvetica Neue"/>
                <a:ea typeface="Helvetica Neue"/>
                <a:cs typeface="Helvetica Neue"/>
                <a:sym typeface="Helvetica Neue"/>
              </a:rPr>
              <a:t>Emphasizes </a:t>
            </a:r>
            <a:r>
              <a:rPr lang="en-GB" sz="2000" b="0" i="0" u="none">
                <a:solidFill>
                  <a:schemeClr val="folHlink"/>
                </a:solidFill>
                <a:latin typeface="Helvetica Neue"/>
                <a:ea typeface="Helvetica Neue"/>
                <a:cs typeface="Helvetica Neue"/>
                <a:sym typeface="Helvetica Neue"/>
              </a:rPr>
              <a:t>collaboration</a:t>
            </a:r>
            <a:r>
              <a:rPr lang="en-GB" sz="2000" b="0" i="0" u="none">
                <a:solidFill>
                  <a:schemeClr val="dk1"/>
                </a:solidFill>
                <a:latin typeface="Helvetica Neue"/>
                <a:ea typeface="Helvetica Neue"/>
                <a:cs typeface="Helvetica Neue"/>
                <a:sym typeface="Helvetica Neue"/>
              </a:rPr>
              <a:t> for requirements gathering</a:t>
            </a:r>
            <a:endParaRPr/>
          </a:p>
          <a:p>
            <a:pPr marL="742950" lvl="1" indent="-285750" algn="l" rtl="0">
              <a:lnSpc>
                <a:spcPct val="100000"/>
              </a:lnSpc>
              <a:spcBef>
                <a:spcPts val="400"/>
              </a:spcBef>
              <a:spcAft>
                <a:spcPts val="0"/>
              </a:spcAft>
              <a:buClr>
                <a:schemeClr val="folHlink"/>
              </a:buClr>
              <a:buSzPts val="1400"/>
              <a:buFont typeface="Noto Sans Symbols"/>
              <a:buChar char="■"/>
            </a:pPr>
            <a:r>
              <a:rPr lang="en-GB" sz="2000" b="0" i="0" u="none">
                <a:solidFill>
                  <a:schemeClr val="dk1"/>
                </a:solidFill>
                <a:latin typeface="Helvetica Neue"/>
                <a:ea typeface="Helvetica Neue"/>
                <a:cs typeface="Helvetica Neue"/>
                <a:sym typeface="Helvetica Neue"/>
              </a:rPr>
              <a:t>Emphasizes “</a:t>
            </a:r>
            <a:r>
              <a:rPr lang="en-GB" sz="2000" b="0" i="0" u="none">
                <a:solidFill>
                  <a:schemeClr val="folHlink"/>
                </a:solidFill>
                <a:latin typeface="Helvetica Neue"/>
                <a:ea typeface="Helvetica Neue"/>
                <a:cs typeface="Helvetica Neue"/>
                <a:sym typeface="Helvetica Neue"/>
              </a:rPr>
              <a:t>learning</a:t>
            </a:r>
            <a:r>
              <a:rPr lang="en-GB" sz="2000" b="0" i="0" u="none">
                <a:solidFill>
                  <a:schemeClr val="dk1"/>
                </a:solidFill>
                <a:latin typeface="Helvetica Neue"/>
                <a:ea typeface="Helvetica Neue"/>
                <a:cs typeface="Helvetica Neue"/>
                <a:sym typeface="Helvetica Neue"/>
              </a:rPr>
              <a:t>” throughout the process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2"/>
          <p:cNvSpPr txBox="1">
            <a:spLocks noGrp="1"/>
          </p:cNvSpPr>
          <p:nvPr>
            <p:ph type="title"/>
          </p:nvPr>
        </p:nvSpPr>
        <p:spPr>
          <a:xfrm>
            <a:off x="745050" y="370425"/>
            <a:ext cx="6705600" cy="475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Helvetica Neue"/>
              <a:buNone/>
            </a:pPr>
            <a:r>
              <a:rPr lang="en-GB" sz="4000" b="0" i="0" u="none">
                <a:solidFill>
                  <a:schemeClr val="dk2"/>
                </a:solidFill>
                <a:latin typeface="Helvetica Neue"/>
                <a:ea typeface="Helvetica Neue"/>
                <a:cs typeface="Helvetica Neue"/>
                <a:sym typeface="Helvetica Neue"/>
              </a:rPr>
              <a:t>Three Phases of ASD </a:t>
            </a:r>
            <a:endParaRPr/>
          </a:p>
        </p:txBody>
      </p:sp>
      <p:sp>
        <p:nvSpPr>
          <p:cNvPr id="229" name="Google Shape;229;p42"/>
          <p:cNvSpPr txBox="1">
            <a:spLocks noGrp="1"/>
          </p:cNvSpPr>
          <p:nvPr>
            <p:ph type="body" idx="1"/>
          </p:nvPr>
        </p:nvSpPr>
        <p:spPr>
          <a:xfrm>
            <a:off x="193525" y="1000200"/>
            <a:ext cx="8682000" cy="31431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folHlink"/>
              </a:buClr>
              <a:buSzPts val="1800"/>
              <a:buFont typeface="Noto Sans Symbols"/>
              <a:buChar char="■"/>
            </a:pPr>
            <a:r>
              <a:rPr lang="en-GB" sz="2400" b="0" i="0" u="none" strike="noStrike" cap="none" dirty="0">
                <a:solidFill>
                  <a:srgbClr val="FF0000"/>
                </a:solidFill>
                <a:latin typeface="Helvetica Neue"/>
                <a:ea typeface="Helvetica Neue"/>
                <a:cs typeface="Helvetica Neue"/>
                <a:sym typeface="Helvetica Neue"/>
              </a:rPr>
              <a:t>1. Speculation</a:t>
            </a:r>
            <a:r>
              <a:rPr lang="en-GB" sz="2400" b="0" i="0" u="none" strike="noStrike" cap="none" dirty="0">
                <a:solidFill>
                  <a:schemeClr val="dk1"/>
                </a:solidFill>
                <a:latin typeface="Helvetica Neue"/>
                <a:ea typeface="Helvetica Neue"/>
                <a:cs typeface="Helvetica Neue"/>
                <a:sym typeface="Helvetica Neue"/>
              </a:rPr>
              <a:t>: project is initiated and adaptive cycle planning is conducted. Adaptive cycle planning uses project initiation information- </a:t>
            </a:r>
            <a:r>
              <a:rPr lang="en-GB" sz="2400" b="0" i="0" u="none" strike="noStrike" cap="none" dirty="0">
                <a:solidFill>
                  <a:schemeClr val="accent6">
                    <a:lumMod val="40000"/>
                    <a:lumOff val="60000"/>
                  </a:schemeClr>
                </a:solidFill>
                <a:latin typeface="Helvetica Neue"/>
                <a:ea typeface="Helvetica Neue"/>
                <a:cs typeface="Helvetica Neue"/>
                <a:sym typeface="Helvetica Neue"/>
              </a:rPr>
              <a:t>the customer’s mission statement, project constraints (e.g. delivery date), and basic requirements</a:t>
            </a:r>
            <a:r>
              <a:rPr lang="en-GB" sz="2400" b="0" i="0" u="none" strike="noStrike" cap="none" dirty="0">
                <a:solidFill>
                  <a:schemeClr val="dk1"/>
                </a:solidFill>
                <a:latin typeface="Helvetica Neue"/>
                <a:ea typeface="Helvetica Neue"/>
                <a:cs typeface="Helvetica Neue"/>
                <a:sym typeface="Helvetica Neue"/>
              </a:rPr>
              <a:t> to define the set of release cycles (increments) that will be required for the project. </a:t>
            </a:r>
            <a:endParaRPr sz="2400" b="0" i="0" u="none" strike="noStrike" cap="none" dirty="0">
              <a:solidFill>
                <a:schemeClr val="dk1"/>
              </a:solidFill>
              <a:latin typeface="Helvetica Neue"/>
              <a:ea typeface="Helvetica Neue"/>
              <a:cs typeface="Helvetica Neue"/>
              <a:sym typeface="Helvetica Neue"/>
            </a:endParaRPr>
          </a:p>
          <a:p>
            <a:pPr marL="457200" marR="0" lvl="0" indent="0" algn="l" rtl="0">
              <a:lnSpc>
                <a:spcPct val="100000"/>
              </a:lnSpc>
              <a:spcBef>
                <a:spcPts val="0"/>
              </a:spcBef>
              <a:spcAft>
                <a:spcPts val="0"/>
              </a:spcAft>
              <a:buNone/>
            </a:pPr>
            <a:endParaRPr dirty="0">
              <a:solidFill>
                <a:schemeClr val="dk1"/>
              </a:solidFill>
              <a:latin typeface="Helvetica Neue"/>
              <a:ea typeface="Helvetica Neue"/>
              <a:cs typeface="Helvetica Neue"/>
              <a:sym typeface="Helvetica Neue"/>
            </a:endParaRPr>
          </a:p>
          <a:p>
            <a:pPr marL="342900" marR="0" lvl="0" indent="-342900" algn="l" rtl="0">
              <a:lnSpc>
                <a:spcPct val="100000"/>
              </a:lnSpc>
              <a:spcBef>
                <a:spcPts val="0"/>
              </a:spcBef>
              <a:spcAft>
                <a:spcPts val="0"/>
              </a:spcAft>
              <a:buClr>
                <a:schemeClr val="folHlink"/>
              </a:buClr>
              <a:buSzPts val="1800"/>
              <a:buFont typeface="Noto Sans Symbols"/>
              <a:buChar char="■"/>
            </a:pPr>
            <a:r>
              <a:rPr lang="en-GB" sz="2400" b="0" i="0" u="none" strike="noStrike" cap="none" dirty="0">
                <a:solidFill>
                  <a:schemeClr val="dk1"/>
                </a:solidFill>
                <a:latin typeface="Helvetica Neue"/>
                <a:ea typeface="Helvetica Neue"/>
                <a:cs typeface="Helvetica Neue"/>
                <a:sym typeface="Helvetica Neue"/>
              </a:rPr>
              <a:t>Based on the information obtained at the completion of the first cycle, the plan is reviewed and adjusted so that planned work better fits the reality. </a:t>
            </a:r>
            <a:endParaRPr dirty="0"/>
          </a:p>
          <a:p>
            <a:pPr marL="342900" marR="0" lvl="0" indent="-228600" algn="l" rtl="0">
              <a:lnSpc>
                <a:spcPct val="100000"/>
              </a:lnSpc>
              <a:spcBef>
                <a:spcPts val="480"/>
              </a:spcBef>
              <a:spcAft>
                <a:spcPts val="0"/>
              </a:spcAft>
              <a:buClr>
                <a:schemeClr val="folHlink"/>
              </a:buClr>
              <a:buSzPts val="1800"/>
              <a:buFont typeface="Noto Sans Symbols"/>
              <a:buNone/>
            </a:pPr>
            <a:endParaRPr sz="2400" b="0" i="0" u="none" strike="noStrike" cap="none" dirty="0">
              <a:solidFill>
                <a:schemeClr val="dk1"/>
              </a:solidFill>
              <a:latin typeface="Helvetica Neue"/>
              <a:ea typeface="Helvetica Neue"/>
              <a:cs typeface="Helvetica Neue"/>
              <a:sym typeface="Helvetica Neue"/>
            </a:endParaRPr>
          </a:p>
          <a:p>
            <a:pPr marL="342900" marR="0" lvl="0" indent="-228600" algn="l" rtl="0">
              <a:spcBef>
                <a:spcPts val="480"/>
              </a:spcBef>
              <a:spcAft>
                <a:spcPts val="0"/>
              </a:spcAft>
              <a:buClr>
                <a:schemeClr val="folHlink"/>
              </a:buClr>
              <a:buSzPts val="1800"/>
              <a:buFont typeface="Noto Sans Symbols"/>
              <a:buNone/>
            </a:pPr>
            <a:endParaRPr sz="2400" b="0" i="0" u="none" dirty="0">
              <a:solidFill>
                <a:schemeClr val="dk1"/>
              </a:solidFill>
              <a:latin typeface="Helvetica Neue"/>
              <a:ea typeface="Helvetica Neue"/>
              <a:cs typeface="Helvetica Neue"/>
              <a:sym typeface="Helvetica Neue"/>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3"/>
          <p:cNvSpPr txBox="1">
            <a:spLocks noGrp="1"/>
          </p:cNvSpPr>
          <p:nvPr>
            <p:ph type="title"/>
          </p:nvPr>
        </p:nvSpPr>
        <p:spPr>
          <a:xfrm>
            <a:off x="762000" y="321725"/>
            <a:ext cx="7315200" cy="5763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600"/>
              <a:buFont typeface="Helvetica Neue"/>
              <a:buNone/>
            </a:pPr>
            <a:r>
              <a:rPr lang="en-GB" sz="3600" b="0" i="0" u="none">
                <a:solidFill>
                  <a:schemeClr val="dk2"/>
                </a:solidFill>
                <a:latin typeface="Helvetica Neue"/>
                <a:ea typeface="Helvetica Neue"/>
                <a:cs typeface="Helvetica Neue"/>
                <a:sym typeface="Helvetica Neue"/>
              </a:rPr>
              <a:t>Three Phases of ASD </a:t>
            </a:r>
            <a:endParaRPr/>
          </a:p>
        </p:txBody>
      </p:sp>
      <p:sp>
        <p:nvSpPr>
          <p:cNvPr id="235" name="Google Shape;235;p43"/>
          <p:cNvSpPr txBox="1">
            <a:spLocks noGrp="1"/>
          </p:cNvSpPr>
          <p:nvPr>
            <p:ph type="body" idx="1"/>
          </p:nvPr>
        </p:nvSpPr>
        <p:spPr>
          <a:xfrm>
            <a:off x="207150" y="1321350"/>
            <a:ext cx="8729700" cy="2857500"/>
          </a:xfrm>
          <a:prstGeom prst="rect">
            <a:avLst/>
          </a:prstGeom>
          <a:noFill/>
          <a:ln>
            <a:noFill/>
          </a:ln>
        </p:spPr>
        <p:txBody>
          <a:bodyPr spcFirstLastPara="1" wrap="square" lIns="91425" tIns="45700" rIns="91425" bIns="45700" anchor="t" anchorCtr="0">
            <a:noAutofit/>
          </a:bodyPr>
          <a:lstStyle/>
          <a:p>
            <a:pPr marL="342900" lvl="0" indent="-349250" algn="l" rtl="0">
              <a:lnSpc>
                <a:spcPct val="100000"/>
              </a:lnSpc>
              <a:spcBef>
                <a:spcPts val="0"/>
              </a:spcBef>
              <a:spcAft>
                <a:spcPts val="0"/>
              </a:spcAft>
              <a:buClr>
                <a:schemeClr val="folHlink"/>
              </a:buClr>
              <a:buSzPts val="1600"/>
              <a:buFont typeface="Noto Sans Symbols"/>
              <a:buChar char="■"/>
            </a:pPr>
            <a:r>
              <a:rPr lang="en-GB" sz="2100" b="0" i="0" u="none">
                <a:solidFill>
                  <a:srgbClr val="C00000"/>
                </a:solidFill>
                <a:latin typeface="Helvetica Neue"/>
                <a:ea typeface="Helvetica Neue"/>
                <a:cs typeface="Helvetica Neue"/>
                <a:sym typeface="Helvetica Neue"/>
              </a:rPr>
              <a:t>2. Collaborations</a:t>
            </a:r>
            <a:r>
              <a:rPr lang="en-GB" sz="2100" b="0" i="0" u="none">
                <a:solidFill>
                  <a:schemeClr val="dk1"/>
                </a:solidFill>
                <a:latin typeface="Helvetica Neue"/>
                <a:ea typeface="Helvetica Neue"/>
                <a:cs typeface="Helvetica Neue"/>
                <a:sym typeface="Helvetica Neue"/>
              </a:rPr>
              <a:t> are used to multiply their talent and creative output. It encompasses communication and teamwork, but it also emphasizes individualism, because individual creativity plays an important role in collaborative thinking. </a:t>
            </a:r>
            <a:endParaRPr sz="2100" b="0" i="0" u="none">
              <a:solidFill>
                <a:schemeClr val="dk1"/>
              </a:solidFill>
              <a:latin typeface="Helvetica Neue"/>
              <a:ea typeface="Helvetica Neue"/>
              <a:cs typeface="Helvetica Neue"/>
              <a:sym typeface="Helvetica Neue"/>
            </a:endParaRPr>
          </a:p>
          <a:p>
            <a:pPr marL="457200" lvl="0" indent="0" algn="l" rtl="0">
              <a:lnSpc>
                <a:spcPct val="100000"/>
              </a:lnSpc>
              <a:spcBef>
                <a:spcPts val="0"/>
              </a:spcBef>
              <a:spcAft>
                <a:spcPts val="0"/>
              </a:spcAft>
              <a:buNone/>
            </a:pPr>
            <a:endParaRPr sz="2100">
              <a:solidFill>
                <a:schemeClr val="dk1"/>
              </a:solidFill>
              <a:latin typeface="Helvetica Neue"/>
              <a:ea typeface="Helvetica Neue"/>
              <a:cs typeface="Helvetica Neue"/>
              <a:sym typeface="Helvetica Neue"/>
            </a:endParaRPr>
          </a:p>
          <a:p>
            <a:pPr marL="342900" lvl="0" indent="-349250" algn="l" rtl="0">
              <a:lnSpc>
                <a:spcPct val="100000"/>
              </a:lnSpc>
              <a:spcBef>
                <a:spcPts val="400"/>
              </a:spcBef>
              <a:spcAft>
                <a:spcPts val="0"/>
              </a:spcAft>
              <a:buClr>
                <a:schemeClr val="folHlink"/>
              </a:buClr>
              <a:buSzPts val="1600"/>
              <a:buFont typeface="Noto Sans Symbols"/>
              <a:buChar char="■"/>
            </a:pPr>
            <a:r>
              <a:rPr lang="en-GB" sz="2100" b="0" i="0" u="none">
                <a:solidFill>
                  <a:schemeClr val="dk1"/>
                </a:solidFill>
                <a:latin typeface="Helvetica Neue"/>
                <a:ea typeface="Helvetica Neue"/>
                <a:cs typeface="Helvetica Neue"/>
                <a:sym typeface="Helvetica Neue"/>
              </a:rPr>
              <a:t>It is a matter of trust. 1) criticize without animosity/h</a:t>
            </a:r>
            <a:r>
              <a:rPr lang="en-GB" sz="2100">
                <a:solidFill>
                  <a:schemeClr val="dk1"/>
                </a:solidFill>
                <a:latin typeface="Helvetica Neue"/>
                <a:ea typeface="Helvetica Neue"/>
                <a:cs typeface="Helvetica Neue"/>
                <a:sym typeface="Helvetica Neue"/>
              </a:rPr>
              <a:t>ate</a:t>
            </a:r>
            <a:r>
              <a:rPr lang="en-GB" sz="2100" b="0" i="0" u="none">
                <a:solidFill>
                  <a:schemeClr val="dk1"/>
                </a:solidFill>
                <a:latin typeface="Helvetica Neue"/>
                <a:ea typeface="Helvetica Neue"/>
                <a:cs typeface="Helvetica Neue"/>
                <a:sym typeface="Helvetica Neue"/>
              </a:rPr>
              <a:t>, 2) assist without resentments, 3) work as hard as or harder than they do. 4) have the skill set to contribute to the work at hand, 5) communicate problems or concerns in a way that lea</a:t>
            </a:r>
            <a:r>
              <a:rPr lang="en-GB" sz="2100">
                <a:solidFill>
                  <a:schemeClr val="dk1"/>
                </a:solidFill>
                <a:latin typeface="Helvetica Neue"/>
                <a:ea typeface="Helvetica Neue"/>
                <a:cs typeface="Helvetica Neue"/>
                <a:sym typeface="Helvetica Neue"/>
              </a:rPr>
              <a:t>ds</a:t>
            </a:r>
            <a:r>
              <a:rPr lang="en-GB" sz="2100" b="0" i="0" u="none">
                <a:solidFill>
                  <a:schemeClr val="dk1"/>
                </a:solidFill>
                <a:latin typeface="Helvetica Neue"/>
                <a:ea typeface="Helvetica Neue"/>
                <a:cs typeface="Helvetica Neue"/>
                <a:sym typeface="Helvetica Neue"/>
              </a:rPr>
              <a:t> to effective action. </a:t>
            </a:r>
            <a:endParaRPr sz="2500"/>
          </a:p>
          <a:p>
            <a:pPr marL="457200" lvl="0" indent="0" algn="l" rtl="0">
              <a:lnSpc>
                <a:spcPct val="100000"/>
              </a:lnSpc>
              <a:spcBef>
                <a:spcPts val="400"/>
              </a:spcBef>
              <a:spcAft>
                <a:spcPts val="0"/>
              </a:spcAft>
              <a:buNone/>
            </a:pPr>
            <a:endParaRPr sz="25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4"/>
          <p:cNvSpPr txBox="1">
            <a:spLocks noGrp="1"/>
          </p:cNvSpPr>
          <p:nvPr>
            <p:ph type="body" idx="1"/>
          </p:nvPr>
        </p:nvSpPr>
        <p:spPr>
          <a:xfrm>
            <a:off x="800100" y="1462625"/>
            <a:ext cx="7543800" cy="2914500"/>
          </a:xfrm>
          <a:prstGeom prst="rect">
            <a:avLst/>
          </a:prstGeom>
        </p:spPr>
        <p:txBody>
          <a:bodyPr spcFirstLastPara="1" wrap="square" lIns="91425" tIns="45700" rIns="91425" bIns="45700" anchor="ctr" anchorCtr="0">
            <a:noAutofit/>
          </a:bodyPr>
          <a:lstStyle/>
          <a:p>
            <a:pPr marL="342900" lvl="0" indent="-355600" algn="l" rtl="0">
              <a:spcBef>
                <a:spcPts val="400"/>
              </a:spcBef>
              <a:spcAft>
                <a:spcPts val="0"/>
              </a:spcAft>
              <a:buClr>
                <a:schemeClr val="folHlink"/>
              </a:buClr>
              <a:buSzPts val="1700"/>
              <a:buFont typeface="Noto Sans Symbols"/>
              <a:buChar char="■"/>
            </a:pPr>
            <a:r>
              <a:rPr lang="en-GB" sz="2200">
                <a:solidFill>
                  <a:srgbClr val="FF0000"/>
                </a:solidFill>
                <a:latin typeface="Helvetica Neue"/>
                <a:ea typeface="Helvetica Neue"/>
                <a:cs typeface="Helvetica Neue"/>
                <a:sym typeface="Helvetica Neue"/>
              </a:rPr>
              <a:t>3. Learning</a:t>
            </a:r>
            <a:r>
              <a:rPr lang="en-GB" sz="2200">
                <a:solidFill>
                  <a:schemeClr val="dk1"/>
                </a:solidFill>
                <a:latin typeface="Helvetica Neue"/>
                <a:ea typeface="Helvetica Neue"/>
                <a:cs typeface="Helvetica Neue"/>
                <a:sym typeface="Helvetica Neue"/>
              </a:rPr>
              <a:t>: As members of ASD team begin to develop the components, the emphasis is on “</a:t>
            </a:r>
            <a:r>
              <a:rPr lang="en-GB" sz="2200">
                <a:solidFill>
                  <a:srgbClr val="C00000"/>
                </a:solidFill>
                <a:latin typeface="Helvetica Neue"/>
                <a:ea typeface="Helvetica Neue"/>
                <a:cs typeface="Helvetica Neue"/>
                <a:sym typeface="Helvetica Neue"/>
              </a:rPr>
              <a:t>learning</a:t>
            </a:r>
            <a:r>
              <a:rPr lang="en-GB" sz="2200">
                <a:solidFill>
                  <a:schemeClr val="dk1"/>
                </a:solidFill>
                <a:latin typeface="Helvetica Neue"/>
                <a:ea typeface="Helvetica Neue"/>
                <a:cs typeface="Helvetica Neue"/>
                <a:sym typeface="Helvetica Neue"/>
              </a:rPr>
              <a:t>”. </a:t>
            </a:r>
            <a:endParaRPr sz="2200">
              <a:solidFill>
                <a:schemeClr val="dk1"/>
              </a:solidFill>
              <a:latin typeface="Helvetica Neue"/>
              <a:ea typeface="Helvetica Neue"/>
              <a:cs typeface="Helvetica Neue"/>
              <a:sym typeface="Helvetica Neue"/>
            </a:endParaRPr>
          </a:p>
          <a:p>
            <a:pPr marL="342900" lvl="0" indent="-355600" algn="l" rtl="0">
              <a:spcBef>
                <a:spcPts val="400"/>
              </a:spcBef>
              <a:spcAft>
                <a:spcPts val="0"/>
              </a:spcAft>
              <a:buClr>
                <a:schemeClr val="folHlink"/>
              </a:buClr>
              <a:buSzPts val="1700"/>
              <a:buFont typeface="Noto Sans Symbols"/>
              <a:buChar char="■"/>
            </a:pPr>
            <a:r>
              <a:rPr lang="en-GB" sz="2200">
                <a:solidFill>
                  <a:schemeClr val="dk1"/>
                </a:solidFill>
                <a:latin typeface="Helvetica Neue"/>
                <a:ea typeface="Helvetica Neue"/>
                <a:cs typeface="Helvetica Neue"/>
                <a:sym typeface="Helvetica Neue"/>
              </a:rPr>
              <a:t>Highsmith argues that software developers often overestimate their own understanding of the technology, the process, and the project and that learning will help them to improve their level of real understanding. </a:t>
            </a:r>
            <a:endParaRPr sz="2200">
              <a:solidFill>
                <a:schemeClr val="dk1"/>
              </a:solidFill>
              <a:latin typeface="Helvetica Neue"/>
              <a:ea typeface="Helvetica Neue"/>
              <a:cs typeface="Helvetica Neue"/>
              <a:sym typeface="Helvetica Neue"/>
            </a:endParaRPr>
          </a:p>
          <a:p>
            <a:pPr marL="342900" lvl="0" indent="-355600" algn="l" rtl="0">
              <a:spcBef>
                <a:spcPts val="400"/>
              </a:spcBef>
              <a:spcAft>
                <a:spcPts val="0"/>
              </a:spcAft>
              <a:buClr>
                <a:schemeClr val="folHlink"/>
              </a:buClr>
              <a:buSzPts val="1700"/>
              <a:buFont typeface="Noto Sans Symbols"/>
              <a:buChar char="■"/>
            </a:pPr>
            <a:r>
              <a:rPr lang="en-GB" sz="2200">
                <a:solidFill>
                  <a:schemeClr val="dk1"/>
                </a:solidFill>
                <a:latin typeface="Helvetica Neue"/>
                <a:ea typeface="Helvetica Neue"/>
                <a:cs typeface="Helvetica Neue"/>
                <a:sym typeface="Helvetica Neue"/>
              </a:rPr>
              <a:t>Three ways: focus groups, technical reviews and project postmortems. </a:t>
            </a:r>
            <a:endParaRPr sz="2600"/>
          </a:p>
          <a:p>
            <a:pPr marL="0" lvl="0" indent="0" algn="l" rtl="0">
              <a:spcBef>
                <a:spcPts val="360"/>
              </a:spcBef>
              <a:spcAft>
                <a:spcPts val="0"/>
              </a:spcAft>
              <a:buNone/>
            </a:pPr>
            <a:endParaRPr/>
          </a:p>
        </p:txBody>
      </p:sp>
      <p:sp>
        <p:nvSpPr>
          <p:cNvPr id="241" name="Google Shape;241;p44"/>
          <p:cNvSpPr txBox="1">
            <a:spLocks noGrp="1"/>
          </p:cNvSpPr>
          <p:nvPr>
            <p:ph type="title"/>
          </p:nvPr>
        </p:nvSpPr>
        <p:spPr>
          <a:xfrm>
            <a:off x="643475" y="423325"/>
            <a:ext cx="7315200" cy="5763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600"/>
              <a:buFont typeface="Helvetica Neue"/>
              <a:buNone/>
            </a:pPr>
            <a:r>
              <a:rPr lang="en-GB" sz="3600" b="0" i="0" u="none">
                <a:solidFill>
                  <a:schemeClr val="dk2"/>
                </a:solidFill>
                <a:latin typeface="Helvetica Neue"/>
                <a:ea typeface="Helvetica Neue"/>
                <a:cs typeface="Helvetica Neue"/>
                <a:sym typeface="Helvetica Neue"/>
              </a:rPr>
              <a:t>Three Phases of ASD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5"/>
          <p:cNvSpPr txBox="1">
            <a:spLocks noGrp="1"/>
          </p:cNvSpPr>
          <p:nvPr>
            <p:ph type="title"/>
          </p:nvPr>
        </p:nvSpPr>
        <p:spPr>
          <a:xfrm>
            <a:off x="389675" y="2571750"/>
            <a:ext cx="2963400" cy="450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600"/>
              <a:buFont typeface="Helvetica Neue"/>
              <a:buNone/>
            </a:pPr>
            <a:r>
              <a:rPr lang="en-GB" sz="3600" b="0" i="0" u="none">
                <a:solidFill>
                  <a:schemeClr val="dk2"/>
                </a:solidFill>
                <a:latin typeface="Helvetica Neue"/>
                <a:ea typeface="Helvetica Neue"/>
                <a:cs typeface="Helvetica Neue"/>
                <a:sym typeface="Helvetica Neue"/>
              </a:rPr>
              <a:t>Adaptive Software Development</a:t>
            </a:r>
            <a:endParaRPr/>
          </a:p>
        </p:txBody>
      </p:sp>
      <p:pic>
        <p:nvPicPr>
          <p:cNvPr id="247" name="Google Shape;247;p45"/>
          <p:cNvPicPr preferRelativeResize="0"/>
          <p:nvPr/>
        </p:nvPicPr>
        <p:blipFill rotWithShape="1">
          <a:blip r:embed="rId3">
            <a:alphaModFix/>
          </a:blip>
          <a:srcRect/>
          <a:stretch/>
        </p:blipFill>
        <p:spPr>
          <a:xfrm>
            <a:off x="3272525" y="394850"/>
            <a:ext cx="5397550" cy="4143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6"/>
          <p:cNvSpPr txBox="1">
            <a:spLocks noGrp="1"/>
          </p:cNvSpPr>
          <p:nvPr>
            <p:ph type="title"/>
          </p:nvPr>
        </p:nvSpPr>
        <p:spPr>
          <a:xfrm>
            <a:off x="735750" y="400050"/>
            <a:ext cx="7672500" cy="404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Helvetica Neue"/>
              <a:buNone/>
            </a:pPr>
            <a:r>
              <a:rPr lang="en-GB" sz="3200" b="0" i="0" u="none">
                <a:solidFill>
                  <a:schemeClr val="dk2"/>
                </a:solidFill>
                <a:latin typeface="Helvetica Neue"/>
                <a:ea typeface="Helvetica Neue"/>
                <a:cs typeface="Helvetica Neue"/>
                <a:sym typeface="Helvetica Neue"/>
              </a:rPr>
              <a:t>Dynamic Systems Development Method</a:t>
            </a:r>
            <a:endParaRPr/>
          </a:p>
        </p:txBody>
      </p:sp>
      <p:sp>
        <p:nvSpPr>
          <p:cNvPr id="253" name="Google Shape;253;p46"/>
          <p:cNvSpPr txBox="1">
            <a:spLocks noGrp="1"/>
          </p:cNvSpPr>
          <p:nvPr>
            <p:ph type="body" idx="1"/>
          </p:nvPr>
        </p:nvSpPr>
        <p:spPr>
          <a:xfrm>
            <a:off x="283800" y="1406025"/>
            <a:ext cx="8576400" cy="3086100"/>
          </a:xfrm>
          <a:prstGeom prst="rect">
            <a:avLst/>
          </a:prstGeom>
          <a:noFill/>
          <a:ln>
            <a:noFill/>
          </a:ln>
        </p:spPr>
        <p:txBody>
          <a:bodyPr spcFirstLastPara="1" wrap="square" lIns="91425" tIns="45700" rIns="91425" bIns="45700" anchor="t" anchorCtr="0">
            <a:noAutofit/>
          </a:bodyPr>
          <a:lstStyle/>
          <a:p>
            <a:pPr marL="285750" lvl="0" indent="-298450" algn="l" rtl="0">
              <a:lnSpc>
                <a:spcPct val="90000"/>
              </a:lnSpc>
              <a:spcBef>
                <a:spcPts val="0"/>
              </a:spcBef>
              <a:spcAft>
                <a:spcPts val="0"/>
              </a:spcAft>
              <a:buClr>
                <a:schemeClr val="folHlink"/>
              </a:buClr>
              <a:buSzPts val="1700"/>
              <a:buFont typeface="Noto Sans Symbols"/>
              <a:buChar char="■"/>
            </a:pPr>
            <a:r>
              <a:rPr lang="en-GB" sz="2200" b="0" i="0" u="none">
                <a:solidFill>
                  <a:schemeClr val="dk1"/>
                </a:solidFill>
                <a:latin typeface="Helvetica Neue"/>
                <a:ea typeface="Helvetica Neue"/>
                <a:cs typeface="Helvetica Neue"/>
                <a:sym typeface="Helvetica Neue"/>
              </a:rPr>
              <a:t>It is an agile software development approach that provides a framework for building and maintaining systems which meet tight time constraints through the use of incremental prototyping in a controlled project environment. </a:t>
            </a:r>
            <a:endParaRPr sz="2600"/>
          </a:p>
          <a:p>
            <a:pPr marL="285750" lvl="0" indent="-298450" algn="l" rtl="0">
              <a:lnSpc>
                <a:spcPct val="90000"/>
              </a:lnSpc>
              <a:spcBef>
                <a:spcPts val="400"/>
              </a:spcBef>
              <a:spcAft>
                <a:spcPts val="0"/>
              </a:spcAft>
              <a:buClr>
                <a:schemeClr val="folHlink"/>
              </a:buClr>
              <a:buSzPts val="1700"/>
              <a:buFont typeface="Noto Sans Symbols"/>
              <a:buChar char="■"/>
            </a:pPr>
            <a:r>
              <a:rPr lang="en-GB" sz="2200" b="0" i="0" u="none">
                <a:solidFill>
                  <a:schemeClr val="dk1"/>
                </a:solidFill>
                <a:latin typeface="Helvetica Neue"/>
                <a:ea typeface="Helvetica Neue"/>
                <a:cs typeface="Helvetica Neue"/>
                <a:sym typeface="Helvetica Neue"/>
              </a:rPr>
              <a:t>Promoted by the DSDM Consortium (</a:t>
            </a:r>
            <a:r>
              <a:rPr lang="en-GB" sz="2200" b="0" i="0" u="sng">
                <a:solidFill>
                  <a:schemeClr val="hlink"/>
                </a:solidFill>
                <a:hlinkClick r:id="rId3"/>
              </a:rPr>
              <a:t>www.dsdm.org</a:t>
            </a:r>
            <a:r>
              <a:rPr lang="en-GB" sz="2200" b="0" i="0" u="none">
                <a:solidFill>
                  <a:schemeClr val="dk1"/>
                </a:solidFill>
                <a:latin typeface="Helvetica Neue"/>
                <a:ea typeface="Helvetica Neue"/>
                <a:cs typeface="Helvetica Neue"/>
                <a:sym typeface="Helvetica Neue"/>
              </a:rPr>
              <a:t>)</a:t>
            </a:r>
            <a:endParaRPr sz="2600"/>
          </a:p>
          <a:p>
            <a:pPr marL="285750" lvl="0" indent="-298450" algn="l" rtl="0">
              <a:lnSpc>
                <a:spcPct val="90000"/>
              </a:lnSpc>
              <a:spcBef>
                <a:spcPts val="400"/>
              </a:spcBef>
              <a:spcAft>
                <a:spcPts val="0"/>
              </a:spcAft>
              <a:buClr>
                <a:schemeClr val="folHlink"/>
              </a:buClr>
              <a:buSzPts val="1700"/>
              <a:buFont typeface="Noto Sans Symbols"/>
              <a:buChar char="■"/>
            </a:pPr>
            <a:r>
              <a:rPr lang="en-GB" sz="2200" b="0" i="0" u="none">
                <a:solidFill>
                  <a:schemeClr val="dk1"/>
                </a:solidFill>
                <a:latin typeface="Helvetica Neue"/>
                <a:ea typeface="Helvetica Neue"/>
                <a:cs typeface="Helvetica Neue"/>
                <a:sym typeface="Helvetica Neue"/>
              </a:rPr>
              <a:t>DSDM—distinguishing features</a:t>
            </a:r>
            <a:endParaRPr sz="2600"/>
          </a:p>
          <a:p>
            <a:pPr marL="685800" lvl="1" indent="-241300" algn="l" rtl="0">
              <a:lnSpc>
                <a:spcPct val="90000"/>
              </a:lnSpc>
              <a:spcBef>
                <a:spcPts val="360"/>
              </a:spcBef>
              <a:spcAft>
                <a:spcPts val="0"/>
              </a:spcAft>
              <a:buClr>
                <a:schemeClr val="folHlink"/>
              </a:buClr>
              <a:buSzPts val="1460"/>
              <a:buFont typeface="Noto Sans Symbols"/>
              <a:buChar char="■"/>
            </a:pPr>
            <a:r>
              <a:rPr lang="en-GB" sz="2000" b="0" i="0" u="none">
                <a:solidFill>
                  <a:schemeClr val="dk1"/>
                </a:solidFill>
                <a:latin typeface="Helvetica Neue"/>
                <a:ea typeface="Helvetica Neue"/>
                <a:cs typeface="Helvetica Neue"/>
                <a:sym typeface="Helvetica Neue"/>
              </a:rPr>
              <a:t>Similar in most respects to XP and/or ASD</a:t>
            </a:r>
            <a:endParaRPr sz="2400"/>
          </a:p>
          <a:p>
            <a:pPr marL="914400" lvl="0" indent="0" algn="l" rtl="0">
              <a:lnSpc>
                <a:spcPct val="90000"/>
              </a:lnSpc>
              <a:spcBef>
                <a:spcPts val="360"/>
              </a:spcBef>
              <a:spcAft>
                <a:spcPts val="0"/>
              </a:spcAft>
              <a:buNone/>
            </a:pPr>
            <a:endParaRPr sz="2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7"/>
          <p:cNvSpPr txBox="1">
            <a:spLocks noGrp="1"/>
          </p:cNvSpPr>
          <p:nvPr>
            <p:ph type="body" idx="1"/>
          </p:nvPr>
        </p:nvSpPr>
        <p:spPr>
          <a:xfrm>
            <a:off x="711200" y="881075"/>
            <a:ext cx="7543800" cy="3699300"/>
          </a:xfrm>
          <a:prstGeom prst="rect">
            <a:avLst/>
          </a:prstGeom>
        </p:spPr>
        <p:txBody>
          <a:bodyPr spcFirstLastPara="1" wrap="square" lIns="91425" tIns="45700" rIns="91425" bIns="45700" anchor="ctr" anchorCtr="0">
            <a:noAutofit/>
          </a:bodyPr>
          <a:lstStyle/>
          <a:p>
            <a:pPr marL="685800" lvl="1" indent="-273050" algn="l" rtl="0">
              <a:lnSpc>
                <a:spcPct val="90000"/>
              </a:lnSpc>
              <a:spcBef>
                <a:spcPts val="360"/>
              </a:spcBef>
              <a:spcAft>
                <a:spcPts val="0"/>
              </a:spcAft>
              <a:buClr>
                <a:schemeClr val="folHlink"/>
              </a:buClr>
              <a:buSzPts val="1960"/>
              <a:buFont typeface="Noto Sans Symbols"/>
              <a:buChar char="■"/>
            </a:pPr>
            <a:r>
              <a:rPr lang="en-GB" sz="2500">
                <a:solidFill>
                  <a:schemeClr val="dk1"/>
                </a:solidFill>
                <a:latin typeface="Helvetica Neue"/>
                <a:ea typeface="Helvetica Neue"/>
                <a:cs typeface="Helvetica Neue"/>
                <a:sym typeface="Helvetica Neue"/>
              </a:rPr>
              <a:t>Guiding principles of DSDM</a:t>
            </a:r>
            <a:endParaRPr sz="2900"/>
          </a:p>
          <a:p>
            <a:pPr marL="1143000" lvl="2" indent="-273050" algn="l" rtl="0">
              <a:lnSpc>
                <a:spcPct val="90000"/>
              </a:lnSpc>
              <a:spcBef>
                <a:spcPts val="600"/>
              </a:spcBef>
              <a:spcAft>
                <a:spcPts val="0"/>
              </a:spcAft>
              <a:buClr>
                <a:schemeClr val="dk2"/>
              </a:buClr>
              <a:buSzPts val="1900"/>
              <a:buFont typeface="Helvetica Neue"/>
              <a:buAutoNum type="romanLcPeriod"/>
            </a:pPr>
            <a:r>
              <a:rPr lang="en-GB" sz="1900">
                <a:solidFill>
                  <a:schemeClr val="folHlink"/>
                </a:solidFill>
                <a:latin typeface="Helvetica Neue"/>
                <a:ea typeface="Helvetica Neue"/>
                <a:cs typeface="Helvetica Neue"/>
                <a:sym typeface="Helvetica Neue"/>
              </a:rPr>
              <a:t>Active user involvement is crucial. </a:t>
            </a:r>
            <a:endParaRPr sz="2700"/>
          </a:p>
          <a:p>
            <a:pPr marL="1143000" lvl="2" indent="-273050" algn="l" rtl="0">
              <a:lnSpc>
                <a:spcPct val="90000"/>
              </a:lnSpc>
              <a:spcBef>
                <a:spcPts val="600"/>
              </a:spcBef>
              <a:spcAft>
                <a:spcPts val="0"/>
              </a:spcAft>
              <a:buClr>
                <a:schemeClr val="dk2"/>
              </a:buClr>
              <a:buSzPts val="1900"/>
              <a:buFont typeface="Helvetica Neue"/>
              <a:buAutoNum type="romanLcPeriod"/>
            </a:pPr>
            <a:r>
              <a:rPr lang="en-GB" sz="1900">
                <a:solidFill>
                  <a:schemeClr val="folHlink"/>
                </a:solidFill>
                <a:latin typeface="Helvetica Neue"/>
                <a:ea typeface="Helvetica Neue"/>
                <a:cs typeface="Helvetica Neue"/>
                <a:sym typeface="Helvetica Neue"/>
              </a:rPr>
              <a:t>DSDM teams must be empowered to make decisions.</a:t>
            </a:r>
            <a:endParaRPr sz="2700"/>
          </a:p>
          <a:p>
            <a:pPr marL="1143000" lvl="2" indent="-273050" algn="l" rtl="0">
              <a:lnSpc>
                <a:spcPct val="90000"/>
              </a:lnSpc>
              <a:spcBef>
                <a:spcPts val="600"/>
              </a:spcBef>
              <a:spcAft>
                <a:spcPts val="0"/>
              </a:spcAft>
              <a:buClr>
                <a:schemeClr val="dk2"/>
              </a:buClr>
              <a:buSzPts val="1900"/>
              <a:buFont typeface="Helvetica Neue"/>
              <a:buAutoNum type="romanLcPeriod"/>
            </a:pPr>
            <a:r>
              <a:rPr lang="en-GB" sz="1900">
                <a:solidFill>
                  <a:schemeClr val="folHlink"/>
                </a:solidFill>
                <a:latin typeface="Helvetica Neue"/>
                <a:ea typeface="Helvetica Neue"/>
                <a:cs typeface="Helvetica Neue"/>
                <a:sym typeface="Helvetica Neue"/>
              </a:rPr>
              <a:t>The focus is on frequent delivery of products. </a:t>
            </a:r>
            <a:endParaRPr sz="2700"/>
          </a:p>
          <a:p>
            <a:pPr marL="1143000" lvl="2" indent="-273050" algn="l" rtl="0">
              <a:lnSpc>
                <a:spcPct val="90000"/>
              </a:lnSpc>
              <a:spcBef>
                <a:spcPts val="600"/>
              </a:spcBef>
              <a:spcAft>
                <a:spcPts val="0"/>
              </a:spcAft>
              <a:buClr>
                <a:schemeClr val="dk2"/>
              </a:buClr>
              <a:buSzPts val="1900"/>
              <a:buFont typeface="Helvetica Neue"/>
              <a:buAutoNum type="romanLcPeriod"/>
            </a:pPr>
            <a:r>
              <a:rPr lang="en-GB" sz="1900">
                <a:solidFill>
                  <a:schemeClr val="folHlink"/>
                </a:solidFill>
                <a:latin typeface="Helvetica Neue"/>
                <a:ea typeface="Helvetica Neue"/>
                <a:cs typeface="Helvetica Neue"/>
                <a:sym typeface="Helvetica Neue"/>
              </a:rPr>
              <a:t>Fitness for business purpose is the essential criterion for acceptance of deliverables.</a:t>
            </a:r>
            <a:endParaRPr sz="2700"/>
          </a:p>
          <a:p>
            <a:pPr marL="1143000" lvl="2" indent="-273050" algn="l" rtl="0">
              <a:lnSpc>
                <a:spcPct val="90000"/>
              </a:lnSpc>
              <a:spcBef>
                <a:spcPts val="600"/>
              </a:spcBef>
              <a:spcAft>
                <a:spcPts val="0"/>
              </a:spcAft>
              <a:buClr>
                <a:schemeClr val="dk2"/>
              </a:buClr>
              <a:buSzPts val="1900"/>
              <a:buFont typeface="Helvetica Neue"/>
              <a:buAutoNum type="romanLcPeriod"/>
            </a:pPr>
            <a:r>
              <a:rPr lang="en-GB" sz="1900">
                <a:solidFill>
                  <a:schemeClr val="folHlink"/>
                </a:solidFill>
                <a:latin typeface="Helvetica Neue"/>
                <a:ea typeface="Helvetica Neue"/>
                <a:cs typeface="Helvetica Neue"/>
                <a:sym typeface="Helvetica Neue"/>
              </a:rPr>
              <a:t>Iterative and incremental development is necessary to converge on an accurate business solution.</a:t>
            </a:r>
            <a:endParaRPr sz="2700"/>
          </a:p>
          <a:p>
            <a:pPr marL="1143000" lvl="2" indent="-273050" algn="l" rtl="0">
              <a:lnSpc>
                <a:spcPct val="90000"/>
              </a:lnSpc>
              <a:spcBef>
                <a:spcPts val="600"/>
              </a:spcBef>
              <a:spcAft>
                <a:spcPts val="0"/>
              </a:spcAft>
              <a:buClr>
                <a:schemeClr val="dk2"/>
              </a:buClr>
              <a:buSzPts val="1900"/>
              <a:buFont typeface="Helvetica Neue"/>
              <a:buAutoNum type="romanLcPeriod"/>
            </a:pPr>
            <a:r>
              <a:rPr lang="en-GB" sz="1900">
                <a:solidFill>
                  <a:schemeClr val="folHlink"/>
                </a:solidFill>
                <a:latin typeface="Helvetica Neue"/>
                <a:ea typeface="Helvetica Neue"/>
                <a:cs typeface="Helvetica Neue"/>
                <a:sym typeface="Helvetica Neue"/>
              </a:rPr>
              <a:t>All changes during development are reversible.</a:t>
            </a:r>
            <a:endParaRPr sz="2700"/>
          </a:p>
          <a:p>
            <a:pPr marL="1143000" lvl="2" indent="-273050" algn="l" rtl="0">
              <a:lnSpc>
                <a:spcPct val="90000"/>
              </a:lnSpc>
              <a:spcBef>
                <a:spcPts val="600"/>
              </a:spcBef>
              <a:spcAft>
                <a:spcPts val="0"/>
              </a:spcAft>
              <a:buClr>
                <a:schemeClr val="dk2"/>
              </a:buClr>
              <a:buSzPts val="1900"/>
              <a:buFont typeface="Helvetica Neue"/>
              <a:buAutoNum type="romanLcPeriod"/>
            </a:pPr>
            <a:r>
              <a:rPr lang="en-GB" sz="1900">
                <a:solidFill>
                  <a:schemeClr val="folHlink"/>
                </a:solidFill>
                <a:latin typeface="Helvetica Neue"/>
                <a:ea typeface="Helvetica Neue"/>
                <a:cs typeface="Helvetica Neue"/>
                <a:sym typeface="Helvetica Neue"/>
              </a:rPr>
              <a:t>Requirements are baselined at a high level</a:t>
            </a:r>
            <a:endParaRPr sz="2700"/>
          </a:p>
          <a:p>
            <a:pPr marL="1143000" lvl="2" indent="-273050" algn="l" rtl="0">
              <a:lnSpc>
                <a:spcPct val="90000"/>
              </a:lnSpc>
              <a:spcBef>
                <a:spcPts val="600"/>
              </a:spcBef>
              <a:spcAft>
                <a:spcPts val="0"/>
              </a:spcAft>
              <a:buClr>
                <a:schemeClr val="dk2"/>
              </a:buClr>
              <a:buSzPts val="1900"/>
              <a:buFont typeface="Helvetica Neue"/>
              <a:buAutoNum type="romanLcPeriod"/>
            </a:pPr>
            <a:r>
              <a:rPr lang="en-GB" sz="1900">
                <a:solidFill>
                  <a:schemeClr val="folHlink"/>
                </a:solidFill>
                <a:latin typeface="Helvetica Neue"/>
                <a:ea typeface="Helvetica Neue"/>
                <a:cs typeface="Helvetica Neue"/>
                <a:sym typeface="Helvetica Neue"/>
              </a:rPr>
              <a:t>Testing is integrated throughout the life-cycle.</a:t>
            </a:r>
            <a:endParaRPr sz="2700"/>
          </a:p>
          <a:p>
            <a:pPr marL="0" lvl="0" indent="0" algn="l" rtl="0">
              <a:spcBef>
                <a:spcPts val="360"/>
              </a:spcBef>
              <a:spcAft>
                <a:spcPts val="0"/>
              </a:spcAft>
              <a:buNone/>
            </a:pPr>
            <a:endParaRPr sz="31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pic>
        <p:nvPicPr>
          <p:cNvPr id="263" name="Google Shape;263;p48"/>
          <p:cNvPicPr preferRelativeResize="0"/>
          <p:nvPr/>
        </p:nvPicPr>
        <p:blipFill>
          <a:blip r:embed="rId3">
            <a:alphaModFix/>
          </a:blip>
          <a:stretch>
            <a:fillRect/>
          </a:stretch>
        </p:blipFill>
        <p:spPr>
          <a:xfrm>
            <a:off x="374763" y="152400"/>
            <a:ext cx="8394476" cy="48386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9"/>
          <p:cNvSpPr txBox="1">
            <a:spLocks noGrp="1"/>
          </p:cNvSpPr>
          <p:nvPr>
            <p:ph type="title"/>
          </p:nvPr>
        </p:nvSpPr>
        <p:spPr>
          <a:xfrm>
            <a:off x="812800" y="484700"/>
            <a:ext cx="2689200" cy="475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Helvetica Neue"/>
              <a:buNone/>
            </a:pPr>
            <a:r>
              <a:rPr lang="en-GB" sz="4000" b="0" i="0" u="none">
                <a:solidFill>
                  <a:schemeClr val="dk2"/>
                </a:solidFill>
                <a:latin typeface="Helvetica Neue"/>
                <a:ea typeface="Helvetica Neue"/>
                <a:cs typeface="Helvetica Neue"/>
                <a:sym typeface="Helvetica Neue"/>
              </a:rPr>
              <a:t>Scrum</a:t>
            </a:r>
            <a:endParaRPr/>
          </a:p>
        </p:txBody>
      </p:sp>
      <p:sp>
        <p:nvSpPr>
          <p:cNvPr id="269" name="Google Shape;269;p49"/>
          <p:cNvSpPr txBox="1">
            <a:spLocks noGrp="1"/>
          </p:cNvSpPr>
          <p:nvPr>
            <p:ph type="body" idx="1"/>
          </p:nvPr>
        </p:nvSpPr>
        <p:spPr>
          <a:xfrm>
            <a:off x="135675" y="1168950"/>
            <a:ext cx="8873100" cy="3776100"/>
          </a:xfrm>
          <a:prstGeom prst="rect">
            <a:avLst/>
          </a:prstGeom>
          <a:noFill/>
          <a:ln>
            <a:noFill/>
          </a:ln>
        </p:spPr>
        <p:txBody>
          <a:bodyPr spcFirstLastPara="1" wrap="square" lIns="91425" tIns="45700" rIns="91425" bIns="45700" anchor="t" anchorCtr="0">
            <a:noAutofit/>
          </a:bodyPr>
          <a:lstStyle/>
          <a:p>
            <a:pPr marL="285750" lvl="0" indent="-323850" algn="l" rtl="0">
              <a:lnSpc>
                <a:spcPct val="90000"/>
              </a:lnSpc>
              <a:spcBef>
                <a:spcPts val="0"/>
              </a:spcBef>
              <a:spcAft>
                <a:spcPts val="0"/>
              </a:spcAft>
              <a:buClr>
                <a:schemeClr val="folHlink"/>
              </a:buClr>
              <a:buSzPts val="2100"/>
              <a:buFont typeface="Noto Sans Symbols"/>
              <a:buChar char="■"/>
            </a:pPr>
            <a:r>
              <a:rPr lang="en-GB" sz="2100" b="0" i="0" u="none">
                <a:solidFill>
                  <a:schemeClr val="dk1"/>
                </a:solidFill>
                <a:latin typeface="Helvetica Neue"/>
                <a:ea typeface="Helvetica Neue"/>
                <a:cs typeface="Helvetica Neue"/>
                <a:sym typeface="Helvetica Neue"/>
              </a:rPr>
              <a:t>A software development method Originally proposed by Schwaber and Beedle (an activity occurs during a rugby match) in early 1990.</a:t>
            </a:r>
            <a:endParaRPr sz="2100" b="0" i="0" u="none">
              <a:solidFill>
                <a:schemeClr val="dk1"/>
              </a:solidFill>
              <a:latin typeface="Helvetica Neue"/>
              <a:ea typeface="Helvetica Neue"/>
              <a:cs typeface="Helvetica Neue"/>
              <a:sym typeface="Helvetica Neue"/>
            </a:endParaRPr>
          </a:p>
          <a:p>
            <a:pPr marL="457200" lvl="0" indent="0" algn="l" rtl="0">
              <a:lnSpc>
                <a:spcPct val="90000"/>
              </a:lnSpc>
              <a:spcBef>
                <a:spcPts val="0"/>
              </a:spcBef>
              <a:spcAft>
                <a:spcPts val="0"/>
              </a:spcAft>
              <a:buNone/>
            </a:pPr>
            <a:endParaRPr sz="2100">
              <a:solidFill>
                <a:schemeClr val="dk1"/>
              </a:solidFill>
              <a:latin typeface="Helvetica Neue"/>
              <a:ea typeface="Helvetica Neue"/>
              <a:cs typeface="Helvetica Neue"/>
              <a:sym typeface="Helvetica Neue"/>
            </a:endParaRPr>
          </a:p>
          <a:p>
            <a:pPr marL="285750" lvl="0" indent="-323850" algn="l" rtl="0">
              <a:lnSpc>
                <a:spcPct val="90000"/>
              </a:lnSpc>
              <a:spcBef>
                <a:spcPts val="0"/>
              </a:spcBef>
              <a:spcAft>
                <a:spcPts val="0"/>
              </a:spcAft>
              <a:buClr>
                <a:schemeClr val="dk1"/>
              </a:buClr>
              <a:buSzPts val="2100"/>
              <a:buFont typeface="Helvetica Neue"/>
              <a:buChar char="■"/>
            </a:pPr>
            <a:r>
              <a:rPr lang="en-GB" sz="2100">
                <a:solidFill>
                  <a:schemeClr val="dk1"/>
                </a:solidFill>
                <a:latin typeface="Helvetica Neue"/>
                <a:ea typeface="Helvetica Neue"/>
                <a:cs typeface="Helvetica Neue"/>
                <a:sym typeface="Helvetica Neue"/>
              </a:rPr>
              <a:t>Much like a rugby team (where it gets its name) training for the big game, scrum </a:t>
            </a:r>
            <a:r>
              <a:rPr lang="en-GB" sz="2100">
                <a:solidFill>
                  <a:srgbClr val="F6B26B"/>
                </a:solidFill>
                <a:latin typeface="Helvetica Neue"/>
                <a:ea typeface="Helvetica Neue"/>
                <a:cs typeface="Helvetica Neue"/>
                <a:sym typeface="Helvetica Neue"/>
              </a:rPr>
              <a:t>encourages teams to learn through experiences, self-organize while working on a problem, and reflect on their wins and losses to continuously</a:t>
            </a:r>
            <a:r>
              <a:rPr lang="en-GB" sz="2100">
                <a:solidFill>
                  <a:schemeClr val="dk1"/>
                </a:solidFill>
                <a:latin typeface="Helvetica Neue"/>
                <a:ea typeface="Helvetica Neue"/>
                <a:cs typeface="Helvetica Neue"/>
                <a:sym typeface="Helvetica Neue"/>
              </a:rPr>
              <a:t> improve.</a:t>
            </a:r>
            <a:endParaRPr sz="2100">
              <a:solidFill>
                <a:schemeClr val="dk1"/>
              </a:solidFill>
              <a:latin typeface="Helvetica Neue"/>
              <a:ea typeface="Helvetica Neue"/>
              <a:cs typeface="Helvetica Neue"/>
              <a:sym typeface="Helvetica Neue"/>
            </a:endParaRPr>
          </a:p>
          <a:p>
            <a:pPr marL="457200" lvl="0" indent="0" algn="l" rtl="0">
              <a:lnSpc>
                <a:spcPct val="90000"/>
              </a:lnSpc>
              <a:spcBef>
                <a:spcPts val="0"/>
              </a:spcBef>
              <a:spcAft>
                <a:spcPts val="0"/>
              </a:spcAft>
              <a:buNone/>
            </a:pPr>
            <a:endParaRPr sz="2100">
              <a:solidFill>
                <a:schemeClr val="dk1"/>
              </a:solidFill>
              <a:latin typeface="Helvetica Neue"/>
              <a:ea typeface="Helvetica Neue"/>
              <a:cs typeface="Helvetica Neue"/>
              <a:sym typeface="Helvetica Neue"/>
            </a:endParaRPr>
          </a:p>
          <a:p>
            <a:pPr marL="285750" lvl="0" indent="-323850" algn="l" rtl="0">
              <a:lnSpc>
                <a:spcPct val="90000"/>
              </a:lnSpc>
              <a:spcBef>
                <a:spcPts val="0"/>
              </a:spcBef>
              <a:spcAft>
                <a:spcPts val="0"/>
              </a:spcAft>
              <a:buClr>
                <a:schemeClr val="dk1"/>
              </a:buClr>
              <a:buSzPts val="2100"/>
              <a:buFont typeface="Helvetica Neue"/>
              <a:buChar char="■"/>
            </a:pPr>
            <a:r>
              <a:rPr lang="en-GB" sz="2100">
                <a:solidFill>
                  <a:schemeClr val="dk1"/>
                </a:solidFill>
                <a:latin typeface="Helvetica Neue"/>
                <a:ea typeface="Helvetica Neue"/>
                <a:cs typeface="Helvetica Neue"/>
                <a:sym typeface="Helvetica Neue"/>
              </a:rPr>
              <a:t>With Scrum, a product is built in a series of iterations called sprints that break down big, complex projects into bite-sized pieces,</a:t>
            </a:r>
            <a:endParaRPr sz="2100">
              <a:solidFill>
                <a:schemeClr val="dk1"/>
              </a:solidFill>
              <a:latin typeface="Helvetica Neue"/>
              <a:ea typeface="Helvetica Neue"/>
              <a:cs typeface="Helvetica Neue"/>
              <a:sym typeface="Helvetica Neue"/>
            </a:endParaRPr>
          </a:p>
          <a:p>
            <a:pPr marL="914400" lvl="0" indent="0" algn="l" rtl="0">
              <a:lnSpc>
                <a:spcPct val="90000"/>
              </a:lnSpc>
              <a:spcBef>
                <a:spcPts val="360"/>
              </a:spcBef>
              <a:spcAft>
                <a:spcPts val="0"/>
              </a:spcAft>
              <a:buNone/>
            </a:pP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p:nvPr/>
        </p:nvSpPr>
        <p:spPr>
          <a:xfrm>
            <a:off x="914400" y="4727972"/>
            <a:ext cx="7696200" cy="415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000"/>
              <a:buFont typeface="Helvetica Neue"/>
              <a:buNone/>
            </a:pPr>
            <a:r>
              <a:rPr lang="en-GB" sz="1000" b="1" i="0" u="none" strike="noStrike" cap="none">
                <a:solidFill>
                  <a:schemeClr val="dk1"/>
                </a:solidFill>
                <a:latin typeface="Helvetica Neue"/>
                <a:ea typeface="Helvetica Neue"/>
                <a:cs typeface="Helvetica Neue"/>
                <a:sym typeface="Helvetica Neue"/>
              </a:rPr>
              <a:t>These slides are designed and adapted from slides provided by </a:t>
            </a:r>
            <a:r>
              <a:rPr lang="en-GB" sz="1000" b="1" i="1" u="none" strike="noStrike" cap="none">
                <a:solidFill>
                  <a:schemeClr val="dk1"/>
                </a:solidFill>
                <a:latin typeface="Helvetica Neue"/>
                <a:ea typeface="Helvetica Neue"/>
                <a:cs typeface="Helvetica Neue"/>
                <a:sym typeface="Helvetica Neue"/>
              </a:rPr>
              <a:t>Software Engineering: A Practitioner’s Approach, 7/e </a:t>
            </a:r>
            <a:r>
              <a:rPr lang="en-GB" sz="1000" b="1" i="0" u="none" strike="noStrike" cap="none">
                <a:solidFill>
                  <a:schemeClr val="dk1"/>
                </a:solidFill>
                <a:latin typeface="Helvetica Neue"/>
                <a:ea typeface="Helvetica Neue"/>
                <a:cs typeface="Helvetica Neue"/>
                <a:sym typeface="Helvetica Neue"/>
              </a:rPr>
              <a:t>(McGraw-Hill 2009) by Roger Pressman and </a:t>
            </a:r>
            <a:r>
              <a:rPr lang="en-GB" sz="1000" b="1" i="1" u="none" strike="noStrike" cap="none">
                <a:solidFill>
                  <a:schemeClr val="dk1"/>
                </a:solidFill>
                <a:latin typeface="Helvetica Neue"/>
                <a:ea typeface="Helvetica Neue"/>
                <a:cs typeface="Helvetica Neue"/>
                <a:sym typeface="Helvetica Neue"/>
              </a:rPr>
              <a:t>Software Engineering 9</a:t>
            </a:r>
            <a:r>
              <a:rPr lang="en-GB" sz="1000" b="1" i="1" u="none" strike="noStrike" cap="none" baseline="30000">
                <a:solidFill>
                  <a:schemeClr val="dk1"/>
                </a:solidFill>
                <a:latin typeface="Helvetica Neue"/>
                <a:ea typeface="Helvetica Neue"/>
                <a:cs typeface="Helvetica Neue"/>
                <a:sym typeface="Helvetica Neue"/>
              </a:rPr>
              <a:t>/e</a:t>
            </a:r>
            <a:r>
              <a:rPr lang="en-GB" sz="1000" b="1" i="1" u="none" strike="noStrike" cap="none">
                <a:solidFill>
                  <a:schemeClr val="dk1"/>
                </a:solidFill>
                <a:latin typeface="Helvetica Neue"/>
                <a:ea typeface="Helvetica Neue"/>
                <a:cs typeface="Helvetica Neue"/>
                <a:sym typeface="Helvetica Neue"/>
              </a:rPr>
              <a:t> </a:t>
            </a:r>
            <a:r>
              <a:rPr lang="en-GB" sz="1000" b="1" i="0" u="none" strike="noStrike" cap="none">
                <a:solidFill>
                  <a:schemeClr val="dk1"/>
                </a:solidFill>
                <a:latin typeface="Helvetica Neue"/>
                <a:ea typeface="Helvetica Neue"/>
                <a:cs typeface="Helvetica Neue"/>
                <a:sym typeface="Helvetica Neue"/>
              </a:rPr>
              <a:t>Addison Wesley 2011 by Ian Sommerville with some additional content</a:t>
            </a:r>
            <a:endParaRPr sz="1400" b="0" i="0" u="none" strike="noStrike" cap="none">
              <a:solidFill>
                <a:srgbClr val="000000"/>
              </a:solidFill>
              <a:latin typeface="Arial"/>
              <a:ea typeface="Arial"/>
              <a:cs typeface="Arial"/>
              <a:sym typeface="Arial"/>
            </a:endParaRPr>
          </a:p>
        </p:txBody>
      </p:sp>
      <p:sp>
        <p:nvSpPr>
          <p:cNvPr id="116" name="Google Shape;116;p23"/>
          <p:cNvSpPr txBox="1"/>
          <p:nvPr/>
        </p:nvSpPr>
        <p:spPr>
          <a:xfrm>
            <a:off x="7620000" y="4266009"/>
            <a:ext cx="7620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GB" sz="1000" b="0" i="0" u="none" strike="noStrike" cap="none">
                <a:solidFill>
                  <a:schemeClr val="dk1"/>
                </a:solidFill>
                <a:latin typeface="Helvetica Neue"/>
                <a:ea typeface="Helvetica Neue"/>
                <a:cs typeface="Helvetica Neue"/>
                <a:sym typeface="Helvetica Neue"/>
              </a:rPr>
              <a:t>3</a:t>
            </a:fld>
            <a:endParaRPr sz="1400" b="0" i="0" u="none" strike="noStrike" cap="none">
              <a:solidFill>
                <a:srgbClr val="000000"/>
              </a:solidFill>
              <a:latin typeface="Arial"/>
              <a:ea typeface="Arial"/>
              <a:cs typeface="Arial"/>
              <a:sym typeface="Arial"/>
            </a:endParaRPr>
          </a:p>
        </p:txBody>
      </p:sp>
      <p:sp>
        <p:nvSpPr>
          <p:cNvPr id="117" name="Google Shape;117;p23"/>
          <p:cNvSpPr txBox="1"/>
          <p:nvPr/>
        </p:nvSpPr>
        <p:spPr>
          <a:xfrm>
            <a:off x="504825" y="972740"/>
            <a:ext cx="8305800" cy="76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3000"/>
              <a:buFont typeface="Helvetica Neue"/>
              <a:buNone/>
            </a:pPr>
            <a:r>
              <a:rPr lang="en-GB" sz="3000" b="1" i="1">
                <a:solidFill>
                  <a:schemeClr val="dk2"/>
                </a:solidFill>
                <a:latin typeface="Helvetica Neue"/>
                <a:ea typeface="Helvetica Neue"/>
                <a:cs typeface="Helvetica Neue"/>
                <a:sym typeface="Helvetica Neue"/>
              </a:rPr>
              <a:t>Agile</a:t>
            </a:r>
            <a:r>
              <a:rPr lang="en-GB" sz="3000" b="1" i="1" u="none" strike="noStrike" cap="none">
                <a:solidFill>
                  <a:schemeClr val="dk2"/>
                </a:solidFill>
                <a:latin typeface="Helvetica Neue"/>
                <a:ea typeface="Helvetica Neue"/>
                <a:cs typeface="Helvetica Neue"/>
                <a:sym typeface="Helvetica Neue"/>
              </a:rPr>
              <a:t> Process Models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2"/>
              </a:buClr>
              <a:buSzPts val="3000"/>
              <a:buFont typeface="Helvetica Neue"/>
              <a:buNone/>
            </a:pPr>
            <a:endParaRPr sz="1400" b="0" i="0" u="none" strike="noStrike" cap="none">
              <a:solidFill>
                <a:srgbClr val="000000"/>
              </a:solidFill>
              <a:latin typeface="Arial"/>
              <a:ea typeface="Arial"/>
              <a:cs typeface="Arial"/>
              <a:sym typeface="Arial"/>
            </a:endParaRPr>
          </a:p>
        </p:txBody>
      </p:sp>
      <p:sp>
        <p:nvSpPr>
          <p:cNvPr id="118" name="Google Shape;118;p23"/>
          <p:cNvSpPr txBox="1"/>
          <p:nvPr/>
        </p:nvSpPr>
        <p:spPr>
          <a:xfrm>
            <a:off x="588900" y="2699025"/>
            <a:ext cx="4121100" cy="477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GB" sz="1900" b="0" i="0" u="none" strike="noStrike" cap="none">
                <a:solidFill>
                  <a:schemeClr val="accent4"/>
                </a:solidFill>
                <a:latin typeface="Times New Roman"/>
                <a:ea typeface="Times New Roman"/>
                <a:cs typeface="Times New Roman"/>
                <a:sym typeface="Times New Roman"/>
              </a:rPr>
              <a:t>Dr. Devotha Nyambo</a:t>
            </a:r>
            <a:endParaRPr sz="1900" b="0" i="0" u="none" strike="noStrike" cap="none">
              <a:solidFill>
                <a:schemeClr val="accent4"/>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50"/>
          <p:cNvSpPr txBox="1">
            <a:spLocks noGrp="1"/>
          </p:cNvSpPr>
          <p:nvPr>
            <p:ph type="body" idx="1"/>
          </p:nvPr>
        </p:nvSpPr>
        <p:spPr>
          <a:xfrm>
            <a:off x="542075" y="1372150"/>
            <a:ext cx="7801800" cy="2929500"/>
          </a:xfrm>
          <a:prstGeom prst="rect">
            <a:avLst/>
          </a:prstGeom>
        </p:spPr>
        <p:txBody>
          <a:bodyPr spcFirstLastPara="1" wrap="square" lIns="91425" tIns="45700" rIns="91425" bIns="45700" anchor="ctr" anchorCtr="0">
            <a:noAutofit/>
          </a:bodyPr>
          <a:lstStyle/>
          <a:p>
            <a:pPr marL="914400" lvl="0" indent="0" algn="l" rtl="0">
              <a:lnSpc>
                <a:spcPct val="90000"/>
              </a:lnSpc>
              <a:spcBef>
                <a:spcPts val="360"/>
              </a:spcBef>
              <a:spcAft>
                <a:spcPts val="0"/>
              </a:spcAft>
              <a:buNone/>
            </a:pPr>
            <a:endParaRPr sz="2100">
              <a:solidFill>
                <a:schemeClr val="dk1"/>
              </a:solidFill>
              <a:latin typeface="Helvetica Neue"/>
              <a:ea typeface="Helvetica Neue"/>
              <a:cs typeface="Helvetica Neue"/>
              <a:sym typeface="Helvetica Neue"/>
            </a:endParaRPr>
          </a:p>
          <a:p>
            <a:pPr marL="914400" lvl="1" indent="-361950" algn="l" rtl="0">
              <a:lnSpc>
                <a:spcPct val="90000"/>
              </a:lnSpc>
              <a:spcBef>
                <a:spcPts val="400"/>
              </a:spcBef>
              <a:spcAft>
                <a:spcPts val="0"/>
              </a:spcAft>
              <a:buClr>
                <a:schemeClr val="folHlink"/>
              </a:buClr>
              <a:buSzPts val="2100"/>
              <a:buFont typeface="Noto Sans Symbols"/>
              <a:buChar char="■"/>
            </a:pPr>
            <a:r>
              <a:rPr lang="en-GB" sz="2100">
                <a:solidFill>
                  <a:schemeClr val="dk1"/>
                </a:solidFill>
                <a:latin typeface="Helvetica Neue"/>
                <a:ea typeface="Helvetica Neue"/>
                <a:cs typeface="Helvetica Neue"/>
                <a:sym typeface="Helvetica Neue"/>
              </a:rPr>
              <a:t>Scrum—distinguishing features</a:t>
            </a:r>
            <a:endParaRPr sz="2100"/>
          </a:p>
          <a:p>
            <a:pPr marL="1371600" lvl="2" indent="-361950" algn="l" rtl="0">
              <a:lnSpc>
                <a:spcPct val="90000"/>
              </a:lnSpc>
              <a:spcBef>
                <a:spcPts val="360"/>
              </a:spcBef>
              <a:spcAft>
                <a:spcPts val="0"/>
              </a:spcAft>
              <a:buClr>
                <a:schemeClr val="folHlink"/>
              </a:buClr>
              <a:buSzPts val="2100"/>
              <a:buFont typeface="Noto Sans Symbols"/>
              <a:buChar char="•"/>
            </a:pPr>
            <a:r>
              <a:rPr lang="en-GB" sz="2100">
                <a:solidFill>
                  <a:schemeClr val="dk1"/>
                </a:solidFill>
                <a:latin typeface="Helvetica Neue"/>
                <a:ea typeface="Helvetica Neue"/>
                <a:cs typeface="Helvetica Neue"/>
                <a:sym typeface="Helvetica Neue"/>
              </a:rPr>
              <a:t>Development work is partitioned into “</a:t>
            </a:r>
            <a:r>
              <a:rPr lang="en-GB" sz="2100">
                <a:solidFill>
                  <a:schemeClr val="folHlink"/>
                </a:solidFill>
                <a:latin typeface="Helvetica Neue"/>
                <a:ea typeface="Helvetica Neue"/>
                <a:cs typeface="Helvetica Neue"/>
                <a:sym typeface="Helvetica Neue"/>
              </a:rPr>
              <a:t>packets</a:t>
            </a:r>
            <a:r>
              <a:rPr lang="en-GB" sz="2100">
                <a:solidFill>
                  <a:schemeClr val="dk1"/>
                </a:solidFill>
                <a:latin typeface="Helvetica Neue"/>
                <a:ea typeface="Helvetica Neue"/>
                <a:cs typeface="Helvetica Neue"/>
                <a:sym typeface="Helvetica Neue"/>
              </a:rPr>
              <a:t>”</a:t>
            </a:r>
            <a:endParaRPr sz="2100"/>
          </a:p>
          <a:p>
            <a:pPr marL="1371600" lvl="2" indent="-361950" algn="l" rtl="0">
              <a:lnSpc>
                <a:spcPct val="90000"/>
              </a:lnSpc>
              <a:spcBef>
                <a:spcPts val="360"/>
              </a:spcBef>
              <a:spcAft>
                <a:spcPts val="0"/>
              </a:spcAft>
              <a:buClr>
                <a:schemeClr val="folHlink"/>
              </a:buClr>
              <a:buSzPts val="2100"/>
              <a:buFont typeface="Noto Sans Symbols"/>
              <a:buChar char="•"/>
            </a:pPr>
            <a:r>
              <a:rPr lang="en-GB" sz="2100">
                <a:solidFill>
                  <a:schemeClr val="folHlink"/>
                </a:solidFill>
                <a:latin typeface="Helvetica Neue"/>
                <a:ea typeface="Helvetica Neue"/>
                <a:cs typeface="Helvetica Neue"/>
                <a:sym typeface="Helvetica Neue"/>
              </a:rPr>
              <a:t>Testing and documentation are on-going</a:t>
            </a:r>
            <a:r>
              <a:rPr lang="en-GB" sz="2100">
                <a:solidFill>
                  <a:schemeClr val="dk1"/>
                </a:solidFill>
                <a:latin typeface="Helvetica Neue"/>
                <a:ea typeface="Helvetica Neue"/>
                <a:cs typeface="Helvetica Neue"/>
                <a:sym typeface="Helvetica Neue"/>
              </a:rPr>
              <a:t> as the product is constructed</a:t>
            </a:r>
            <a:endParaRPr sz="2100">
              <a:solidFill>
                <a:schemeClr val="dk1"/>
              </a:solidFill>
              <a:latin typeface="Helvetica Neue"/>
              <a:ea typeface="Helvetica Neue"/>
              <a:cs typeface="Helvetica Neue"/>
              <a:sym typeface="Helvetica Neue"/>
            </a:endParaRPr>
          </a:p>
          <a:p>
            <a:pPr marL="1371600" lvl="0" indent="0" algn="l" rtl="0">
              <a:lnSpc>
                <a:spcPct val="90000"/>
              </a:lnSpc>
              <a:spcBef>
                <a:spcPts val="360"/>
              </a:spcBef>
              <a:spcAft>
                <a:spcPts val="0"/>
              </a:spcAft>
              <a:buNone/>
            </a:pPr>
            <a:endParaRPr sz="2100">
              <a:solidFill>
                <a:schemeClr val="dk1"/>
              </a:solidFill>
              <a:latin typeface="Helvetica Neue"/>
              <a:ea typeface="Helvetica Neue"/>
              <a:cs typeface="Helvetica Neue"/>
              <a:sym typeface="Helvetica Neue"/>
            </a:endParaRPr>
          </a:p>
          <a:p>
            <a:pPr marL="914400" lvl="1" indent="-361950" algn="l" rtl="0">
              <a:lnSpc>
                <a:spcPct val="90000"/>
              </a:lnSpc>
              <a:spcBef>
                <a:spcPts val="360"/>
              </a:spcBef>
              <a:spcAft>
                <a:spcPts val="0"/>
              </a:spcAft>
              <a:buClr>
                <a:schemeClr val="folHlink"/>
              </a:buClr>
              <a:buSzPts val="2100"/>
              <a:buFont typeface="Noto Sans Symbols"/>
              <a:buChar char="■"/>
            </a:pPr>
            <a:r>
              <a:rPr lang="en-GB" sz="2100">
                <a:solidFill>
                  <a:schemeClr val="dk1"/>
                </a:solidFill>
                <a:latin typeface="Helvetica Neue"/>
                <a:ea typeface="Helvetica Neue"/>
                <a:cs typeface="Helvetica Neue"/>
                <a:sym typeface="Helvetica Neue"/>
              </a:rPr>
              <a:t>Work units occurs in “</a:t>
            </a:r>
            <a:r>
              <a:rPr lang="en-GB" sz="2100">
                <a:solidFill>
                  <a:schemeClr val="folHlink"/>
                </a:solidFill>
                <a:latin typeface="Helvetica Neue"/>
                <a:ea typeface="Helvetica Neue"/>
                <a:cs typeface="Helvetica Neue"/>
                <a:sym typeface="Helvetica Neue"/>
              </a:rPr>
              <a:t>sprints</a:t>
            </a:r>
            <a:r>
              <a:rPr lang="en-GB" sz="2100">
                <a:solidFill>
                  <a:schemeClr val="dk1"/>
                </a:solidFill>
                <a:latin typeface="Helvetica Neue"/>
                <a:ea typeface="Helvetica Neue"/>
                <a:cs typeface="Helvetica Neue"/>
                <a:sym typeface="Helvetica Neue"/>
              </a:rPr>
              <a:t>” and is derived from a “</a:t>
            </a:r>
            <a:r>
              <a:rPr lang="en-GB" sz="2100">
                <a:solidFill>
                  <a:schemeClr val="folHlink"/>
                </a:solidFill>
                <a:latin typeface="Helvetica Neue"/>
                <a:ea typeface="Helvetica Neue"/>
                <a:cs typeface="Helvetica Neue"/>
                <a:sym typeface="Helvetica Neue"/>
              </a:rPr>
              <a:t>backlog</a:t>
            </a:r>
            <a:r>
              <a:rPr lang="en-GB" sz="2100">
                <a:solidFill>
                  <a:schemeClr val="dk1"/>
                </a:solidFill>
                <a:latin typeface="Helvetica Neue"/>
                <a:ea typeface="Helvetica Neue"/>
                <a:cs typeface="Helvetica Neue"/>
                <a:sym typeface="Helvetica Neue"/>
              </a:rPr>
              <a:t>” of existing changing prioritized requirements</a:t>
            </a:r>
            <a:endParaRPr sz="2100"/>
          </a:p>
          <a:p>
            <a:pPr marL="914400" lvl="1" indent="-361950" algn="l" rtl="0">
              <a:lnSpc>
                <a:spcPct val="90000"/>
              </a:lnSpc>
              <a:spcBef>
                <a:spcPts val="360"/>
              </a:spcBef>
              <a:spcAft>
                <a:spcPts val="0"/>
              </a:spcAft>
              <a:buClr>
                <a:schemeClr val="folHlink"/>
              </a:buClr>
              <a:buSzPts val="2100"/>
              <a:buFont typeface="Noto Sans Symbols"/>
              <a:buChar char="■"/>
            </a:pPr>
            <a:r>
              <a:rPr lang="en-GB" sz="2100">
                <a:solidFill>
                  <a:schemeClr val="dk1"/>
                </a:solidFill>
                <a:latin typeface="Helvetica Neue"/>
                <a:ea typeface="Helvetica Neue"/>
                <a:cs typeface="Helvetica Neue"/>
                <a:sym typeface="Helvetica Neue"/>
              </a:rPr>
              <a:t>Changes are not introduced in sprints (short term but stable) but in backlog.</a:t>
            </a:r>
            <a:endParaRPr sz="2100"/>
          </a:p>
          <a:p>
            <a:pPr marL="914400" lvl="0" indent="0" algn="l" rtl="0">
              <a:lnSpc>
                <a:spcPct val="90000"/>
              </a:lnSpc>
              <a:spcBef>
                <a:spcPts val="360"/>
              </a:spcBef>
              <a:spcAft>
                <a:spcPts val="0"/>
              </a:spcAft>
              <a:buNone/>
            </a:pPr>
            <a:endParaRPr sz="2100">
              <a:solidFill>
                <a:schemeClr val="folHlink"/>
              </a:solidFill>
              <a:latin typeface="Helvetica Neue"/>
              <a:ea typeface="Helvetica Neue"/>
              <a:cs typeface="Helvetica Neue"/>
              <a:sym typeface="Helvetica Neue"/>
            </a:endParaRPr>
          </a:p>
          <a:p>
            <a:pPr marL="914400" lvl="0" indent="0" algn="l" rtl="0">
              <a:lnSpc>
                <a:spcPct val="90000"/>
              </a:lnSpc>
              <a:spcBef>
                <a:spcPts val="360"/>
              </a:spcBef>
              <a:spcAft>
                <a:spcPts val="0"/>
              </a:spcAft>
              <a:buNone/>
            </a:pPr>
            <a:endParaRPr sz="2300"/>
          </a:p>
        </p:txBody>
      </p:sp>
      <p:sp>
        <p:nvSpPr>
          <p:cNvPr id="275" name="Google Shape;275;p50"/>
          <p:cNvSpPr txBox="1">
            <a:spLocks noGrp="1"/>
          </p:cNvSpPr>
          <p:nvPr>
            <p:ph type="title"/>
          </p:nvPr>
        </p:nvSpPr>
        <p:spPr>
          <a:xfrm>
            <a:off x="812800" y="385725"/>
            <a:ext cx="2689200" cy="475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Helvetica Neue"/>
              <a:buNone/>
            </a:pPr>
            <a:r>
              <a:rPr lang="en-GB" sz="4000" b="0" i="0" u="none">
                <a:solidFill>
                  <a:schemeClr val="dk2"/>
                </a:solidFill>
                <a:latin typeface="Helvetica Neue"/>
                <a:ea typeface="Helvetica Neue"/>
                <a:cs typeface="Helvetica Neue"/>
                <a:sym typeface="Helvetica Neue"/>
              </a:rPr>
              <a:t>Scrum...</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51"/>
          <p:cNvSpPr txBox="1">
            <a:spLocks noGrp="1"/>
          </p:cNvSpPr>
          <p:nvPr>
            <p:ph type="body" idx="1"/>
          </p:nvPr>
        </p:nvSpPr>
        <p:spPr>
          <a:xfrm>
            <a:off x="800100" y="1616525"/>
            <a:ext cx="7543800" cy="2914500"/>
          </a:xfrm>
          <a:prstGeom prst="rect">
            <a:avLst/>
          </a:prstGeom>
        </p:spPr>
        <p:txBody>
          <a:bodyPr spcFirstLastPara="1" wrap="square" lIns="91425" tIns="45700" rIns="91425" bIns="45700" anchor="ctr" anchorCtr="0">
            <a:noAutofit/>
          </a:bodyPr>
          <a:lstStyle/>
          <a:p>
            <a:pPr marL="685800" lvl="1" indent="-281940" algn="l" rtl="0">
              <a:lnSpc>
                <a:spcPct val="90000"/>
              </a:lnSpc>
              <a:spcBef>
                <a:spcPts val="360"/>
              </a:spcBef>
              <a:spcAft>
                <a:spcPts val="0"/>
              </a:spcAft>
              <a:buClr>
                <a:schemeClr val="folHlink"/>
              </a:buClr>
              <a:buSzPts val="2100"/>
              <a:buFont typeface="Noto Sans Symbols"/>
              <a:buChar char="■"/>
            </a:pPr>
            <a:r>
              <a:rPr lang="en-GB" sz="2100">
                <a:solidFill>
                  <a:schemeClr val="folHlink"/>
                </a:solidFill>
                <a:latin typeface="Helvetica Neue"/>
                <a:ea typeface="Helvetica Neue"/>
                <a:cs typeface="Helvetica Neue"/>
                <a:sym typeface="Helvetica Neue"/>
              </a:rPr>
              <a:t>Meetings are very short</a:t>
            </a:r>
            <a:r>
              <a:rPr lang="en-GB" sz="2100">
                <a:solidFill>
                  <a:schemeClr val="dk1"/>
                </a:solidFill>
                <a:latin typeface="Helvetica Neue"/>
                <a:ea typeface="Helvetica Neue"/>
                <a:cs typeface="Helvetica Neue"/>
                <a:sym typeface="Helvetica Neue"/>
              </a:rPr>
              <a:t> (15 minutes daily) and sometimes conducted without chairs ( what did you do since last meeting? What obstacles are you encountering? What do you plan to accomplish by next meeting?)</a:t>
            </a:r>
            <a:endParaRPr sz="2100">
              <a:solidFill>
                <a:schemeClr val="dk1"/>
              </a:solidFill>
              <a:latin typeface="Helvetica Neue"/>
              <a:ea typeface="Helvetica Neue"/>
              <a:cs typeface="Helvetica Neue"/>
              <a:sym typeface="Helvetica Neue"/>
            </a:endParaRPr>
          </a:p>
          <a:p>
            <a:pPr marL="914400" lvl="0" indent="0" algn="l" rtl="0">
              <a:lnSpc>
                <a:spcPct val="90000"/>
              </a:lnSpc>
              <a:spcBef>
                <a:spcPts val="360"/>
              </a:spcBef>
              <a:spcAft>
                <a:spcPts val="0"/>
              </a:spcAft>
              <a:buNone/>
            </a:pPr>
            <a:endParaRPr sz="2100">
              <a:solidFill>
                <a:schemeClr val="dk1"/>
              </a:solidFill>
              <a:latin typeface="Helvetica Neue"/>
              <a:ea typeface="Helvetica Neue"/>
              <a:cs typeface="Helvetica Neue"/>
              <a:sym typeface="Helvetica Neue"/>
            </a:endParaRPr>
          </a:p>
          <a:p>
            <a:pPr marL="685800" lvl="1" indent="-281940" algn="l" rtl="0">
              <a:lnSpc>
                <a:spcPct val="90000"/>
              </a:lnSpc>
              <a:spcBef>
                <a:spcPts val="360"/>
              </a:spcBef>
              <a:spcAft>
                <a:spcPts val="0"/>
              </a:spcAft>
              <a:buClr>
                <a:schemeClr val="folHlink"/>
              </a:buClr>
              <a:buSzPts val="2100"/>
              <a:buFont typeface="Noto Sans Symbols"/>
              <a:buChar char="■"/>
            </a:pPr>
            <a:r>
              <a:rPr lang="en-GB" sz="2100">
                <a:solidFill>
                  <a:schemeClr val="dk1"/>
                </a:solidFill>
                <a:latin typeface="Helvetica Neue"/>
                <a:ea typeface="Helvetica Neue"/>
                <a:cs typeface="Helvetica Neue"/>
                <a:sym typeface="Helvetica Neue"/>
              </a:rPr>
              <a:t>“</a:t>
            </a:r>
            <a:r>
              <a:rPr lang="en-GB" sz="2100">
                <a:solidFill>
                  <a:schemeClr val="folHlink"/>
                </a:solidFill>
                <a:latin typeface="Helvetica Neue"/>
                <a:ea typeface="Helvetica Neue"/>
                <a:cs typeface="Helvetica Neue"/>
                <a:sym typeface="Helvetica Neue"/>
              </a:rPr>
              <a:t>demos</a:t>
            </a:r>
            <a:r>
              <a:rPr lang="en-GB" sz="2100">
                <a:solidFill>
                  <a:schemeClr val="dk1"/>
                </a:solidFill>
                <a:latin typeface="Helvetica Neue"/>
                <a:ea typeface="Helvetica Neue"/>
                <a:cs typeface="Helvetica Neue"/>
                <a:sym typeface="Helvetica Neue"/>
              </a:rPr>
              <a:t>” are delivered to the customer within the time-box allocated. May not contain all functionalities. So customers can evaluate and give feedbacks. </a:t>
            </a:r>
            <a:endParaRPr sz="2300"/>
          </a:p>
          <a:p>
            <a:pPr marL="0" lvl="0" indent="0" algn="l" rtl="0">
              <a:spcBef>
                <a:spcPts val="360"/>
              </a:spcBef>
              <a:spcAft>
                <a:spcPts val="0"/>
              </a:spcAft>
              <a:buNone/>
            </a:pPr>
            <a:endParaRPr/>
          </a:p>
        </p:txBody>
      </p:sp>
      <p:sp>
        <p:nvSpPr>
          <p:cNvPr id="281" name="Google Shape;281;p51"/>
          <p:cNvSpPr txBox="1">
            <a:spLocks noGrp="1"/>
          </p:cNvSpPr>
          <p:nvPr>
            <p:ph type="title"/>
          </p:nvPr>
        </p:nvSpPr>
        <p:spPr>
          <a:xfrm>
            <a:off x="800100" y="598425"/>
            <a:ext cx="2689200" cy="475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Helvetica Neue"/>
              <a:buNone/>
            </a:pPr>
            <a:r>
              <a:rPr lang="en-GB" sz="4000" b="0" i="0" u="none">
                <a:solidFill>
                  <a:schemeClr val="dk2"/>
                </a:solidFill>
                <a:latin typeface="Helvetica Neue"/>
                <a:ea typeface="Helvetica Neue"/>
                <a:cs typeface="Helvetica Neue"/>
                <a:sym typeface="Helvetica Neue"/>
              </a:rPr>
              <a:t>Scrum...</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52"/>
          <p:cNvPicPr preferRelativeResize="0"/>
          <p:nvPr/>
        </p:nvPicPr>
        <p:blipFill>
          <a:blip r:embed="rId3">
            <a:alphaModFix/>
          </a:blip>
          <a:stretch>
            <a:fillRect/>
          </a:stretch>
        </p:blipFill>
        <p:spPr>
          <a:xfrm>
            <a:off x="152400" y="152400"/>
            <a:ext cx="8602134" cy="483870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54"/>
          <p:cNvSpPr txBox="1">
            <a:spLocks noGrp="1"/>
          </p:cNvSpPr>
          <p:nvPr>
            <p:ph type="title"/>
          </p:nvPr>
        </p:nvSpPr>
        <p:spPr>
          <a:xfrm>
            <a:off x="812800" y="450850"/>
            <a:ext cx="2303400" cy="475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Helvetica Neue"/>
              <a:buNone/>
            </a:pPr>
            <a:r>
              <a:rPr lang="en-GB" sz="4000" b="0" i="0" u="none">
                <a:solidFill>
                  <a:schemeClr val="dk2"/>
                </a:solidFill>
                <a:latin typeface="Helvetica Neue"/>
                <a:ea typeface="Helvetica Neue"/>
                <a:cs typeface="Helvetica Neue"/>
                <a:sym typeface="Helvetica Neue"/>
              </a:rPr>
              <a:t>Crystal</a:t>
            </a:r>
            <a:endParaRPr/>
          </a:p>
        </p:txBody>
      </p:sp>
      <p:sp>
        <p:nvSpPr>
          <p:cNvPr id="298" name="Google Shape;298;p54"/>
          <p:cNvSpPr txBox="1">
            <a:spLocks noGrp="1"/>
          </p:cNvSpPr>
          <p:nvPr>
            <p:ph type="body" idx="1"/>
          </p:nvPr>
        </p:nvSpPr>
        <p:spPr>
          <a:xfrm>
            <a:off x="965425" y="1202825"/>
            <a:ext cx="7569000" cy="2997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800"/>
              <a:buFont typeface="Noto Sans Symbols"/>
              <a:buChar char="■"/>
            </a:pPr>
            <a:r>
              <a:rPr lang="en-GB" sz="2400" b="0" i="0" u="none">
                <a:solidFill>
                  <a:schemeClr val="dk1"/>
                </a:solidFill>
                <a:latin typeface="Helvetica Neue"/>
                <a:ea typeface="Helvetica Neue"/>
                <a:cs typeface="Helvetica Neue"/>
                <a:sym typeface="Helvetica Neue"/>
              </a:rPr>
              <a:t>Proposed by Cockburn and Highsmith</a:t>
            </a:r>
            <a:endParaRPr/>
          </a:p>
          <a:p>
            <a:pPr marL="342900" lvl="0" indent="-342900" algn="l" rtl="0">
              <a:lnSpc>
                <a:spcPct val="100000"/>
              </a:lnSpc>
              <a:spcBef>
                <a:spcPts val="480"/>
              </a:spcBef>
              <a:spcAft>
                <a:spcPts val="0"/>
              </a:spcAft>
              <a:buClr>
                <a:schemeClr val="folHlink"/>
              </a:buClr>
              <a:buSzPts val="1800"/>
              <a:buFont typeface="Noto Sans Symbols"/>
              <a:buChar char="■"/>
            </a:pPr>
            <a:r>
              <a:rPr lang="en-GB" sz="2400" b="0" i="0" u="none">
                <a:solidFill>
                  <a:schemeClr val="dk1"/>
                </a:solidFill>
                <a:latin typeface="Helvetica Neue"/>
                <a:ea typeface="Helvetica Neue"/>
                <a:cs typeface="Helvetica Neue"/>
                <a:sym typeface="Helvetica Neue"/>
              </a:rPr>
              <a:t>Crystal—distinguishing features</a:t>
            </a:r>
            <a:endParaRPr/>
          </a:p>
          <a:p>
            <a:pPr marL="742950" lvl="1" indent="-285750" algn="l" rtl="0">
              <a:lnSpc>
                <a:spcPct val="100000"/>
              </a:lnSpc>
              <a:spcBef>
                <a:spcPts val="400"/>
              </a:spcBef>
              <a:spcAft>
                <a:spcPts val="0"/>
              </a:spcAft>
              <a:buClr>
                <a:schemeClr val="folHlink"/>
              </a:buClr>
              <a:buSzPts val="1400"/>
              <a:buFont typeface="Noto Sans Symbols"/>
              <a:buChar char="■"/>
            </a:pPr>
            <a:r>
              <a:rPr lang="en-GB" sz="2000" b="0" i="0" u="none">
                <a:solidFill>
                  <a:schemeClr val="dk1"/>
                </a:solidFill>
                <a:latin typeface="Helvetica Neue"/>
                <a:ea typeface="Helvetica Neue"/>
                <a:cs typeface="Helvetica Neue"/>
                <a:sym typeface="Helvetica Neue"/>
              </a:rPr>
              <a:t>Actually a </a:t>
            </a:r>
            <a:r>
              <a:rPr lang="en-GB" sz="2000" b="0" i="0" u="none">
                <a:solidFill>
                  <a:schemeClr val="folHlink"/>
                </a:solidFill>
                <a:latin typeface="Helvetica Neue"/>
                <a:ea typeface="Helvetica Neue"/>
                <a:cs typeface="Helvetica Neue"/>
                <a:sym typeface="Helvetica Neue"/>
              </a:rPr>
              <a:t>family of process models</a:t>
            </a:r>
            <a:r>
              <a:rPr lang="en-GB" sz="2000" b="0" i="0" u="none">
                <a:solidFill>
                  <a:schemeClr val="dk1"/>
                </a:solidFill>
                <a:latin typeface="Helvetica Neue"/>
                <a:ea typeface="Helvetica Neue"/>
                <a:cs typeface="Helvetica Neue"/>
                <a:sym typeface="Helvetica Neue"/>
              </a:rPr>
              <a:t> that allow “</a:t>
            </a:r>
            <a:r>
              <a:rPr lang="en-GB" sz="2000" b="0" i="0" u="none">
                <a:solidFill>
                  <a:schemeClr val="folHlink"/>
                </a:solidFill>
                <a:latin typeface="Helvetica Neue"/>
                <a:ea typeface="Helvetica Neue"/>
                <a:cs typeface="Helvetica Neue"/>
                <a:sym typeface="Helvetica Neue"/>
              </a:rPr>
              <a:t>maneuverability</a:t>
            </a:r>
            <a:r>
              <a:rPr lang="en-GB" sz="2000" b="0" i="0" u="none">
                <a:solidFill>
                  <a:schemeClr val="dk1"/>
                </a:solidFill>
                <a:latin typeface="Helvetica Neue"/>
                <a:ea typeface="Helvetica Neue"/>
                <a:cs typeface="Helvetica Neue"/>
                <a:sym typeface="Helvetica Neue"/>
              </a:rPr>
              <a:t>” based on problem characteristics</a:t>
            </a:r>
            <a:endParaRPr/>
          </a:p>
          <a:p>
            <a:pPr marL="742950" lvl="1" indent="-285750" algn="l" rtl="0">
              <a:lnSpc>
                <a:spcPct val="100000"/>
              </a:lnSpc>
              <a:spcBef>
                <a:spcPts val="400"/>
              </a:spcBef>
              <a:spcAft>
                <a:spcPts val="0"/>
              </a:spcAft>
              <a:buClr>
                <a:schemeClr val="folHlink"/>
              </a:buClr>
              <a:buSzPts val="1400"/>
              <a:buFont typeface="Noto Sans Symbols"/>
              <a:buChar char="■"/>
            </a:pPr>
            <a:r>
              <a:rPr lang="en-GB" sz="2000" b="0" i="0" u="none">
                <a:solidFill>
                  <a:schemeClr val="folHlink"/>
                </a:solidFill>
                <a:latin typeface="Helvetica Neue"/>
                <a:ea typeface="Helvetica Neue"/>
                <a:cs typeface="Helvetica Neue"/>
                <a:sym typeface="Helvetica Neue"/>
              </a:rPr>
              <a:t>Face-to-face communication</a:t>
            </a:r>
            <a:r>
              <a:rPr lang="en-GB" sz="2000" b="0" i="0" u="none">
                <a:solidFill>
                  <a:schemeClr val="dk1"/>
                </a:solidFill>
                <a:latin typeface="Helvetica Neue"/>
                <a:ea typeface="Helvetica Neue"/>
                <a:cs typeface="Helvetica Neue"/>
                <a:sym typeface="Helvetica Neue"/>
              </a:rPr>
              <a:t> is emphasized</a:t>
            </a:r>
            <a:endParaRPr/>
          </a:p>
          <a:p>
            <a:pPr marL="742950" lvl="1" indent="-285750" algn="l" rtl="0">
              <a:lnSpc>
                <a:spcPct val="100000"/>
              </a:lnSpc>
              <a:spcBef>
                <a:spcPts val="400"/>
              </a:spcBef>
              <a:spcAft>
                <a:spcPts val="0"/>
              </a:spcAft>
              <a:buClr>
                <a:schemeClr val="folHlink"/>
              </a:buClr>
              <a:buSzPts val="1400"/>
              <a:buFont typeface="Noto Sans Symbols"/>
              <a:buChar char="■"/>
            </a:pPr>
            <a:r>
              <a:rPr lang="en-GB" sz="2000" b="0" i="0" u="none">
                <a:solidFill>
                  <a:schemeClr val="dk1"/>
                </a:solidFill>
                <a:latin typeface="Helvetica Neue"/>
                <a:ea typeface="Helvetica Neue"/>
                <a:cs typeface="Helvetica Neue"/>
                <a:sym typeface="Helvetica Neue"/>
              </a:rPr>
              <a:t>Suggests the use of “</a:t>
            </a:r>
            <a:r>
              <a:rPr lang="en-GB" sz="2000" b="0" i="0" u="none">
                <a:solidFill>
                  <a:schemeClr val="folHlink"/>
                </a:solidFill>
                <a:latin typeface="Helvetica Neue"/>
                <a:ea typeface="Helvetica Neue"/>
                <a:cs typeface="Helvetica Neue"/>
                <a:sym typeface="Helvetica Neue"/>
              </a:rPr>
              <a:t>reflection workshops</a:t>
            </a:r>
            <a:r>
              <a:rPr lang="en-GB" sz="2000" b="0" i="0" u="none">
                <a:solidFill>
                  <a:schemeClr val="dk1"/>
                </a:solidFill>
                <a:latin typeface="Helvetica Neue"/>
                <a:ea typeface="Helvetica Neue"/>
                <a:cs typeface="Helvetica Neue"/>
                <a:sym typeface="Helvetica Neue"/>
              </a:rPr>
              <a:t>” to review the work habits of the team</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55"/>
          <p:cNvSpPr txBox="1">
            <a:spLocks noGrp="1"/>
          </p:cNvSpPr>
          <p:nvPr>
            <p:ph type="title"/>
          </p:nvPr>
        </p:nvSpPr>
        <p:spPr>
          <a:xfrm>
            <a:off x="821275" y="406400"/>
            <a:ext cx="7315200" cy="450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Helvetica Neue"/>
              <a:buNone/>
            </a:pPr>
            <a:r>
              <a:rPr lang="en-GB" sz="4000" b="0" i="0" u="none">
                <a:solidFill>
                  <a:schemeClr val="dk2"/>
                </a:solidFill>
                <a:latin typeface="Helvetica Neue"/>
                <a:ea typeface="Helvetica Neue"/>
                <a:cs typeface="Helvetica Neue"/>
                <a:sym typeface="Helvetica Neue"/>
              </a:rPr>
              <a:t>Feature Driven Development</a:t>
            </a:r>
            <a:endParaRPr/>
          </a:p>
        </p:txBody>
      </p:sp>
      <p:sp>
        <p:nvSpPr>
          <p:cNvPr id="304" name="Google Shape;304;p55"/>
          <p:cNvSpPr txBox="1">
            <a:spLocks noGrp="1"/>
          </p:cNvSpPr>
          <p:nvPr>
            <p:ph type="body" idx="1"/>
          </p:nvPr>
        </p:nvSpPr>
        <p:spPr>
          <a:xfrm>
            <a:off x="685800" y="994825"/>
            <a:ext cx="8153400" cy="2971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folHlink"/>
              </a:buClr>
              <a:buSzPts val="1500"/>
              <a:buFont typeface="Noto Sans Symbols"/>
              <a:buChar char="■"/>
            </a:pPr>
            <a:r>
              <a:rPr lang="en-GB" sz="2000" b="0" i="0" u="none">
                <a:solidFill>
                  <a:schemeClr val="dk1"/>
                </a:solidFill>
                <a:latin typeface="Helvetica Neue"/>
                <a:ea typeface="Helvetica Neue"/>
                <a:cs typeface="Helvetica Neue"/>
                <a:sym typeface="Helvetica Neue"/>
              </a:rPr>
              <a:t>Originally proposed by Peter Coad et al as a object-oriented software engineering process model.</a:t>
            </a:r>
            <a:endParaRPr/>
          </a:p>
          <a:p>
            <a:pPr marL="342900" lvl="0" indent="-342900" algn="l" rtl="0">
              <a:lnSpc>
                <a:spcPct val="90000"/>
              </a:lnSpc>
              <a:spcBef>
                <a:spcPts val="400"/>
              </a:spcBef>
              <a:spcAft>
                <a:spcPts val="0"/>
              </a:spcAft>
              <a:buClr>
                <a:schemeClr val="folHlink"/>
              </a:buClr>
              <a:buSzPts val="1500"/>
              <a:buFont typeface="Noto Sans Symbols"/>
              <a:buChar char="■"/>
            </a:pPr>
            <a:r>
              <a:rPr lang="en-GB" sz="2000" b="0" i="0" u="none">
                <a:solidFill>
                  <a:schemeClr val="dk1"/>
                </a:solidFill>
                <a:latin typeface="Helvetica Neue"/>
                <a:ea typeface="Helvetica Neue"/>
                <a:cs typeface="Helvetica Neue"/>
                <a:sym typeface="Helvetica Neue"/>
              </a:rPr>
              <a:t>FDD—distinguishing features</a:t>
            </a:r>
            <a:endParaRPr/>
          </a:p>
          <a:p>
            <a:pPr marL="742950" lvl="1" indent="-285750" algn="l" rtl="0">
              <a:lnSpc>
                <a:spcPct val="90000"/>
              </a:lnSpc>
              <a:spcBef>
                <a:spcPts val="360"/>
              </a:spcBef>
              <a:spcAft>
                <a:spcPts val="0"/>
              </a:spcAft>
              <a:buClr>
                <a:schemeClr val="folHlink"/>
              </a:buClr>
              <a:buSzPts val="1260"/>
              <a:buFont typeface="Noto Sans Symbols"/>
              <a:buChar char="■"/>
            </a:pPr>
            <a:r>
              <a:rPr lang="en-GB" sz="1800" b="1" i="0" u="none">
                <a:solidFill>
                  <a:srgbClr val="000000"/>
                </a:solidFill>
                <a:latin typeface="Helvetica Neue"/>
                <a:ea typeface="Helvetica Neue"/>
                <a:cs typeface="Helvetica Neue"/>
                <a:sym typeface="Helvetica Neue"/>
              </a:rPr>
              <a:t> </a:t>
            </a:r>
            <a:r>
              <a:rPr lang="en-GB" sz="1800" b="0" i="0" u="none">
                <a:solidFill>
                  <a:schemeClr val="dk1"/>
                </a:solidFill>
                <a:latin typeface="Helvetica Neue"/>
                <a:ea typeface="Helvetica Neue"/>
                <a:cs typeface="Helvetica Neue"/>
                <a:sym typeface="Helvetica Neue"/>
              </a:rPr>
              <a:t>Emphasis is on defining </a:t>
            </a:r>
            <a:r>
              <a:rPr lang="en-GB" sz="1800" b="0" i="0" u="none">
                <a:solidFill>
                  <a:schemeClr val="folHlink"/>
                </a:solidFill>
                <a:latin typeface="Helvetica Neue"/>
                <a:ea typeface="Helvetica Neue"/>
                <a:cs typeface="Helvetica Neue"/>
                <a:sym typeface="Helvetica Neue"/>
              </a:rPr>
              <a:t>“features” </a:t>
            </a:r>
            <a:r>
              <a:rPr lang="en-GB" sz="1800" b="0" i="0" u="none">
                <a:solidFill>
                  <a:schemeClr val="dk1"/>
                </a:solidFill>
                <a:latin typeface="Helvetica Neue"/>
                <a:ea typeface="Helvetica Neue"/>
                <a:cs typeface="Helvetica Neue"/>
                <a:sym typeface="Helvetica Neue"/>
              </a:rPr>
              <a:t>which can be organized hierarchically. </a:t>
            </a:r>
            <a:endParaRPr/>
          </a:p>
          <a:p>
            <a:pPr marL="1143000" lvl="2" indent="-228600" algn="l" rtl="0">
              <a:lnSpc>
                <a:spcPct val="90000"/>
              </a:lnSpc>
              <a:spcBef>
                <a:spcPts val="320"/>
              </a:spcBef>
              <a:spcAft>
                <a:spcPts val="0"/>
              </a:spcAft>
              <a:buClr>
                <a:schemeClr val="dk2"/>
              </a:buClr>
              <a:buSzPts val="1600"/>
              <a:buFont typeface="Helvetica Neue"/>
              <a:buChar char="•"/>
            </a:pPr>
            <a:r>
              <a:rPr lang="en-GB" sz="1600" b="0" i="0" u="none">
                <a:solidFill>
                  <a:schemeClr val="dk1"/>
                </a:solidFill>
                <a:latin typeface="Helvetica Neue"/>
                <a:ea typeface="Helvetica Neue"/>
                <a:cs typeface="Helvetica Neue"/>
                <a:sym typeface="Helvetica Neue"/>
              </a:rPr>
              <a:t> a</a:t>
            </a:r>
            <a:r>
              <a:rPr lang="en-GB" sz="1600" b="0" i="0" u="none">
                <a:solidFill>
                  <a:srgbClr val="F3FF07"/>
                </a:solidFill>
                <a:latin typeface="Helvetica Neue"/>
                <a:ea typeface="Helvetica Neue"/>
                <a:cs typeface="Helvetica Neue"/>
                <a:sym typeface="Helvetica Neue"/>
              </a:rPr>
              <a:t> </a:t>
            </a:r>
            <a:r>
              <a:rPr lang="en-GB" sz="1600" b="0" i="1" u="none">
                <a:solidFill>
                  <a:schemeClr val="folHlink"/>
                </a:solidFill>
                <a:latin typeface="Helvetica Neue"/>
                <a:ea typeface="Helvetica Neue"/>
                <a:cs typeface="Helvetica Neue"/>
                <a:sym typeface="Helvetica Neue"/>
              </a:rPr>
              <a:t>feature</a:t>
            </a:r>
            <a:r>
              <a:rPr lang="en-GB" sz="1600" b="0" i="0" u="none">
                <a:solidFill>
                  <a:schemeClr val="folHlink"/>
                </a:solidFill>
                <a:latin typeface="Helvetica Neue"/>
                <a:ea typeface="Helvetica Neue"/>
                <a:cs typeface="Helvetica Neue"/>
                <a:sym typeface="Helvetica Neue"/>
              </a:rPr>
              <a:t> </a:t>
            </a:r>
            <a:r>
              <a:rPr lang="en-GB" sz="1600" b="0" i="0" u="none">
                <a:solidFill>
                  <a:schemeClr val="dk1"/>
                </a:solidFill>
                <a:latin typeface="Helvetica Neue"/>
                <a:ea typeface="Helvetica Neue"/>
                <a:cs typeface="Helvetica Neue"/>
                <a:sym typeface="Helvetica Neue"/>
              </a:rPr>
              <a:t>“is a client-valued function that can be implemented in two weeks or less.”</a:t>
            </a:r>
            <a:endParaRPr/>
          </a:p>
          <a:p>
            <a:pPr marL="742950" lvl="1" indent="-285750" algn="l" rtl="0">
              <a:lnSpc>
                <a:spcPct val="90000"/>
              </a:lnSpc>
              <a:spcBef>
                <a:spcPts val="360"/>
              </a:spcBef>
              <a:spcAft>
                <a:spcPts val="0"/>
              </a:spcAft>
              <a:buClr>
                <a:schemeClr val="folHlink"/>
              </a:buClr>
              <a:buSzPts val="1260"/>
              <a:buFont typeface="Noto Sans Symbols"/>
              <a:buChar char="■"/>
            </a:pPr>
            <a:r>
              <a:rPr lang="en-GB" sz="1800" b="0" i="0" u="none">
                <a:solidFill>
                  <a:schemeClr val="dk1"/>
                </a:solidFill>
                <a:latin typeface="Helvetica Neue"/>
                <a:ea typeface="Helvetica Neue"/>
                <a:cs typeface="Helvetica Neue"/>
                <a:sym typeface="Helvetica Neue"/>
              </a:rPr>
              <a:t>Uses a </a:t>
            </a:r>
            <a:r>
              <a:rPr lang="en-GB" sz="1800" b="0" i="0" u="none">
                <a:solidFill>
                  <a:schemeClr val="folHlink"/>
                </a:solidFill>
                <a:latin typeface="Helvetica Neue"/>
                <a:ea typeface="Helvetica Neue"/>
                <a:cs typeface="Helvetica Neue"/>
                <a:sym typeface="Helvetica Neue"/>
              </a:rPr>
              <a:t>feature template</a:t>
            </a:r>
            <a:endParaRPr/>
          </a:p>
          <a:p>
            <a:pPr marL="1143000" lvl="2" indent="-228600" algn="l" rtl="0">
              <a:lnSpc>
                <a:spcPct val="90000"/>
              </a:lnSpc>
              <a:spcBef>
                <a:spcPts val="280"/>
              </a:spcBef>
              <a:spcAft>
                <a:spcPts val="0"/>
              </a:spcAft>
              <a:buClr>
                <a:schemeClr val="dk2"/>
              </a:buClr>
              <a:buSzPts val="1400"/>
              <a:buFont typeface="Helvetica Neue"/>
              <a:buChar char="•"/>
            </a:pPr>
            <a:r>
              <a:rPr lang="en-GB" sz="1400" b="0" i="0" u="none">
                <a:solidFill>
                  <a:schemeClr val="hlink"/>
                </a:solidFill>
                <a:latin typeface="Helvetica Neue"/>
                <a:ea typeface="Helvetica Neue"/>
                <a:cs typeface="Helvetica Neue"/>
                <a:sym typeface="Helvetica Neue"/>
              </a:rPr>
              <a:t>&lt;action&gt; the &lt;result&gt; &lt;by | for | of | to&gt; a(n) &lt;object&gt;</a:t>
            </a:r>
            <a:endParaRPr/>
          </a:p>
          <a:p>
            <a:pPr marL="1143000" lvl="2" indent="-228600" algn="l" rtl="0">
              <a:lnSpc>
                <a:spcPct val="90000"/>
              </a:lnSpc>
              <a:spcBef>
                <a:spcPts val="240"/>
              </a:spcBef>
              <a:spcAft>
                <a:spcPts val="0"/>
              </a:spcAft>
              <a:buClr>
                <a:schemeClr val="dk2"/>
              </a:buClr>
              <a:buSzPts val="1200"/>
              <a:buFont typeface="Helvetica Neue"/>
              <a:buChar char="•"/>
            </a:pPr>
            <a:r>
              <a:rPr lang="en-GB" sz="1200" b="0" i="0" u="none">
                <a:solidFill>
                  <a:schemeClr val="dk1"/>
                </a:solidFill>
                <a:latin typeface="Helvetica Neue"/>
                <a:ea typeface="Helvetica Neue"/>
                <a:cs typeface="Helvetica Neue"/>
                <a:sym typeface="Helvetica Neue"/>
              </a:rPr>
              <a:t>E.g. Add the product to shopping cart. </a:t>
            </a:r>
            <a:endParaRPr/>
          </a:p>
          <a:p>
            <a:pPr marL="1143000" lvl="2" indent="-228600" algn="l" rtl="0">
              <a:lnSpc>
                <a:spcPct val="90000"/>
              </a:lnSpc>
              <a:spcBef>
                <a:spcPts val="240"/>
              </a:spcBef>
              <a:spcAft>
                <a:spcPts val="0"/>
              </a:spcAft>
              <a:buClr>
                <a:schemeClr val="dk2"/>
              </a:buClr>
              <a:buSzPts val="1200"/>
              <a:buFont typeface="Helvetica Neue"/>
              <a:buChar char="•"/>
            </a:pPr>
            <a:r>
              <a:rPr lang="en-GB" sz="1200" b="0" i="0" u="none">
                <a:solidFill>
                  <a:schemeClr val="dk1"/>
                </a:solidFill>
                <a:latin typeface="Helvetica Neue"/>
                <a:ea typeface="Helvetica Neue"/>
                <a:cs typeface="Helvetica Neue"/>
                <a:sym typeface="Helvetica Neue"/>
              </a:rPr>
              <a:t>Display the technical-specifications of the product. </a:t>
            </a:r>
            <a:endParaRPr/>
          </a:p>
          <a:p>
            <a:pPr marL="1143000" lvl="2" indent="-228600" algn="l" rtl="0">
              <a:lnSpc>
                <a:spcPct val="90000"/>
              </a:lnSpc>
              <a:spcBef>
                <a:spcPts val="240"/>
              </a:spcBef>
              <a:spcAft>
                <a:spcPts val="0"/>
              </a:spcAft>
              <a:buClr>
                <a:schemeClr val="dk2"/>
              </a:buClr>
              <a:buSzPts val="1200"/>
              <a:buFont typeface="Helvetica Neue"/>
              <a:buChar char="•"/>
            </a:pPr>
            <a:r>
              <a:rPr lang="en-GB" sz="1200" b="0" i="0" u="none">
                <a:solidFill>
                  <a:schemeClr val="dk1"/>
                </a:solidFill>
                <a:latin typeface="Helvetica Neue"/>
                <a:ea typeface="Helvetica Neue"/>
                <a:cs typeface="Helvetica Neue"/>
                <a:sym typeface="Helvetica Neue"/>
              </a:rPr>
              <a:t>Store the shipping-information for the customer. </a:t>
            </a:r>
            <a:endParaRPr sz="1400" b="0" i="0" u="none">
              <a:solidFill>
                <a:schemeClr val="dk1"/>
              </a:solidFill>
              <a:latin typeface="Helvetica Neue"/>
              <a:ea typeface="Helvetica Neue"/>
              <a:cs typeface="Helvetica Neue"/>
              <a:sym typeface="Helvetica Neue"/>
            </a:endParaRPr>
          </a:p>
          <a:p>
            <a:pPr marL="742950" lvl="1" indent="-285750" algn="l" rtl="0">
              <a:lnSpc>
                <a:spcPct val="90000"/>
              </a:lnSpc>
              <a:spcBef>
                <a:spcPts val="360"/>
              </a:spcBef>
              <a:spcAft>
                <a:spcPts val="0"/>
              </a:spcAft>
              <a:buClr>
                <a:schemeClr val="folHlink"/>
              </a:buClr>
              <a:buSzPts val="1260"/>
              <a:buFont typeface="Noto Sans Symbols"/>
              <a:buChar char="■"/>
            </a:pPr>
            <a:r>
              <a:rPr lang="en-GB" sz="1800" b="0" i="0" u="none">
                <a:solidFill>
                  <a:schemeClr val="dk1"/>
                </a:solidFill>
                <a:latin typeface="Helvetica Neue"/>
                <a:ea typeface="Helvetica Neue"/>
                <a:cs typeface="Helvetica Neue"/>
                <a:sym typeface="Helvetica Neue"/>
              </a:rPr>
              <a:t>A </a:t>
            </a:r>
            <a:r>
              <a:rPr lang="en-GB" sz="1800" b="0" i="0" u="none">
                <a:solidFill>
                  <a:schemeClr val="folHlink"/>
                </a:solidFill>
                <a:latin typeface="Helvetica Neue"/>
                <a:ea typeface="Helvetica Neue"/>
                <a:cs typeface="Helvetica Neue"/>
                <a:sym typeface="Helvetica Neue"/>
              </a:rPr>
              <a:t>features list</a:t>
            </a:r>
            <a:r>
              <a:rPr lang="en-GB" sz="1800" b="0" i="0" u="none">
                <a:solidFill>
                  <a:schemeClr val="dk1"/>
                </a:solidFill>
                <a:latin typeface="Helvetica Neue"/>
                <a:ea typeface="Helvetica Neue"/>
                <a:cs typeface="Helvetica Neue"/>
                <a:sym typeface="Helvetica Neue"/>
              </a:rPr>
              <a:t> is created and “</a:t>
            </a:r>
            <a:r>
              <a:rPr lang="en-GB" sz="1800" b="0" i="0" u="none">
                <a:solidFill>
                  <a:schemeClr val="folHlink"/>
                </a:solidFill>
                <a:latin typeface="Helvetica Neue"/>
                <a:ea typeface="Helvetica Neue"/>
                <a:cs typeface="Helvetica Neue"/>
                <a:sym typeface="Helvetica Neue"/>
              </a:rPr>
              <a:t>plan by feature</a:t>
            </a:r>
            <a:r>
              <a:rPr lang="en-GB" sz="1800" b="0" i="0" u="none">
                <a:solidFill>
                  <a:schemeClr val="dk1"/>
                </a:solidFill>
                <a:latin typeface="Helvetica Neue"/>
                <a:ea typeface="Helvetica Neue"/>
                <a:cs typeface="Helvetica Neue"/>
                <a:sym typeface="Helvetica Neue"/>
              </a:rPr>
              <a:t>” is conducted</a:t>
            </a:r>
            <a:endParaRPr/>
          </a:p>
          <a:p>
            <a:pPr marL="742950" lvl="1" indent="-285750" algn="l" rtl="0">
              <a:lnSpc>
                <a:spcPct val="90000"/>
              </a:lnSpc>
              <a:spcBef>
                <a:spcPts val="360"/>
              </a:spcBef>
              <a:spcAft>
                <a:spcPts val="0"/>
              </a:spcAft>
              <a:buClr>
                <a:schemeClr val="folHlink"/>
              </a:buClr>
              <a:buSzPts val="1260"/>
              <a:buFont typeface="Noto Sans Symbols"/>
              <a:buChar char="■"/>
            </a:pPr>
            <a:r>
              <a:rPr lang="en-GB" sz="1800" b="0" i="0" u="none">
                <a:solidFill>
                  <a:schemeClr val="dk1"/>
                </a:solidFill>
                <a:latin typeface="Helvetica Neue"/>
                <a:ea typeface="Helvetica Neue"/>
                <a:cs typeface="Helvetica Neue"/>
                <a:sym typeface="Helvetica Neue"/>
              </a:rPr>
              <a:t>Design and construction merge in FDD</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pic>
        <p:nvPicPr>
          <p:cNvPr id="309" name="Google Shape;309;p56"/>
          <p:cNvPicPr preferRelativeResize="0"/>
          <p:nvPr/>
        </p:nvPicPr>
        <p:blipFill rotWithShape="1">
          <a:blip r:embed="rId3">
            <a:alphaModFix/>
          </a:blip>
          <a:srcRect/>
          <a:stretch/>
        </p:blipFill>
        <p:spPr>
          <a:xfrm>
            <a:off x="772775" y="784750"/>
            <a:ext cx="7023501" cy="35457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7"/>
          <p:cNvSpPr txBox="1">
            <a:spLocks noGrp="1"/>
          </p:cNvSpPr>
          <p:nvPr>
            <p:ph type="title"/>
          </p:nvPr>
        </p:nvSpPr>
        <p:spPr>
          <a:xfrm>
            <a:off x="762000" y="3429000"/>
            <a:ext cx="8152200" cy="1200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GB"/>
              <a:t>Other Agile process models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8"/>
          <p:cNvSpPr txBox="1">
            <a:spLocks noGrp="1"/>
          </p:cNvSpPr>
          <p:nvPr>
            <p:ph type="title"/>
          </p:nvPr>
        </p:nvSpPr>
        <p:spPr>
          <a:xfrm>
            <a:off x="762000" y="3429000"/>
            <a:ext cx="8085600" cy="1200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GB" i="1"/>
              <a:t>“Thinking”</a:t>
            </a:r>
            <a:r>
              <a:rPr lang="en-GB"/>
              <a:t> Objects Oriented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4"/>
          <p:cNvSpPr txBox="1">
            <a:spLocks noGrp="1"/>
          </p:cNvSpPr>
          <p:nvPr>
            <p:ph type="title"/>
          </p:nvPr>
        </p:nvSpPr>
        <p:spPr>
          <a:xfrm>
            <a:off x="741000" y="406400"/>
            <a:ext cx="7662000" cy="897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600"/>
              <a:buFont typeface="Helvetica Neue"/>
              <a:buNone/>
            </a:pPr>
            <a:r>
              <a:rPr lang="en-GB" sz="3600" b="0" i="0" u="none">
                <a:solidFill>
                  <a:schemeClr val="dk2"/>
                </a:solidFill>
                <a:latin typeface="Helvetica Neue"/>
                <a:ea typeface="Helvetica Neue"/>
                <a:cs typeface="Helvetica Neue"/>
                <a:sym typeface="Helvetica Neue"/>
              </a:rPr>
              <a:t>The Manifesto for </a:t>
            </a:r>
            <a:br>
              <a:rPr lang="en-GB" sz="3600" b="0" i="0" u="none">
                <a:solidFill>
                  <a:schemeClr val="dk2"/>
                </a:solidFill>
                <a:latin typeface="Helvetica Neue"/>
                <a:ea typeface="Helvetica Neue"/>
                <a:cs typeface="Helvetica Neue"/>
                <a:sym typeface="Helvetica Neue"/>
              </a:rPr>
            </a:br>
            <a:r>
              <a:rPr lang="en-GB" sz="3600" b="0" i="0" u="none">
                <a:solidFill>
                  <a:schemeClr val="dk2"/>
                </a:solidFill>
                <a:latin typeface="Helvetica Neue"/>
                <a:ea typeface="Helvetica Neue"/>
                <a:cs typeface="Helvetica Neue"/>
                <a:sym typeface="Helvetica Neue"/>
              </a:rPr>
              <a:t>Agile Software Development</a:t>
            </a:r>
            <a:endParaRPr/>
          </a:p>
        </p:txBody>
      </p:sp>
      <p:sp>
        <p:nvSpPr>
          <p:cNvPr id="124" name="Google Shape;124;p24"/>
          <p:cNvSpPr txBox="1"/>
          <p:nvPr/>
        </p:nvSpPr>
        <p:spPr>
          <a:xfrm>
            <a:off x="1014450" y="1631950"/>
            <a:ext cx="7115100" cy="3093900"/>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chemeClr val="dk1"/>
              </a:buClr>
              <a:buSzPts val="2000"/>
              <a:buFont typeface="Palatino"/>
              <a:buNone/>
            </a:pPr>
            <a:r>
              <a:rPr lang="en-GB" sz="2000" b="1" i="0" u="none">
                <a:solidFill>
                  <a:schemeClr val="dk1"/>
                </a:solidFill>
                <a:latin typeface="Palatino"/>
                <a:ea typeface="Palatino"/>
                <a:cs typeface="Palatino"/>
                <a:sym typeface="Palatino"/>
              </a:rPr>
              <a:t>“We are uncovering better ways of developing software by doing it and helping others do it.  Through this work we have come to value: </a:t>
            </a:r>
            <a:endParaRPr sz="2000"/>
          </a:p>
          <a:p>
            <a:pPr marL="457200" marR="0" lvl="1" indent="-127000" algn="l" rtl="0">
              <a:lnSpc>
                <a:spcPct val="90000"/>
              </a:lnSpc>
              <a:spcBef>
                <a:spcPts val="300"/>
              </a:spcBef>
              <a:spcAft>
                <a:spcPts val="0"/>
              </a:spcAft>
              <a:buClr>
                <a:schemeClr val="folHlink"/>
              </a:buClr>
              <a:buSzPts val="2000"/>
              <a:buFont typeface="Palatino"/>
              <a:buChar char="•"/>
            </a:pPr>
            <a:r>
              <a:rPr lang="en-GB" sz="2000" b="1" i="1" u="none" strike="noStrike" cap="none">
                <a:solidFill>
                  <a:schemeClr val="folHlink"/>
                </a:solidFill>
                <a:latin typeface="Palatino"/>
                <a:ea typeface="Palatino"/>
                <a:cs typeface="Palatino"/>
                <a:sym typeface="Palatino"/>
              </a:rPr>
              <a:t>Individuals and interactions</a:t>
            </a:r>
            <a:r>
              <a:rPr lang="en-GB" sz="2000" b="1" i="0" u="none" strike="noStrike" cap="none">
                <a:solidFill>
                  <a:schemeClr val="folHlink"/>
                </a:solidFill>
                <a:latin typeface="Palatino"/>
                <a:ea typeface="Palatino"/>
                <a:cs typeface="Palatino"/>
                <a:sym typeface="Palatino"/>
              </a:rPr>
              <a:t> over processes and tools </a:t>
            </a:r>
            <a:endParaRPr sz="2000"/>
          </a:p>
          <a:p>
            <a:pPr marL="457200" marR="0" lvl="1" indent="-127000" algn="l" rtl="0">
              <a:lnSpc>
                <a:spcPct val="90000"/>
              </a:lnSpc>
              <a:spcBef>
                <a:spcPts val="300"/>
              </a:spcBef>
              <a:spcAft>
                <a:spcPts val="0"/>
              </a:spcAft>
              <a:buClr>
                <a:schemeClr val="folHlink"/>
              </a:buClr>
              <a:buSzPts val="2000"/>
              <a:buFont typeface="Palatino"/>
              <a:buChar char="•"/>
            </a:pPr>
            <a:r>
              <a:rPr lang="en-GB" sz="2000" b="1" i="1" u="none" strike="noStrike" cap="none">
                <a:solidFill>
                  <a:schemeClr val="folHlink"/>
                </a:solidFill>
                <a:latin typeface="Palatino"/>
                <a:ea typeface="Palatino"/>
                <a:cs typeface="Palatino"/>
                <a:sym typeface="Palatino"/>
              </a:rPr>
              <a:t>Working software</a:t>
            </a:r>
            <a:r>
              <a:rPr lang="en-GB" sz="2000" b="1" i="0" u="none" strike="noStrike" cap="none">
                <a:solidFill>
                  <a:schemeClr val="folHlink"/>
                </a:solidFill>
                <a:latin typeface="Palatino"/>
                <a:ea typeface="Palatino"/>
                <a:cs typeface="Palatino"/>
                <a:sym typeface="Palatino"/>
              </a:rPr>
              <a:t> over comprehensive documentation </a:t>
            </a:r>
            <a:endParaRPr sz="2000"/>
          </a:p>
          <a:p>
            <a:pPr marL="457200" marR="0" lvl="1" indent="-127000" algn="l" rtl="0">
              <a:lnSpc>
                <a:spcPct val="90000"/>
              </a:lnSpc>
              <a:spcBef>
                <a:spcPts val="300"/>
              </a:spcBef>
              <a:spcAft>
                <a:spcPts val="0"/>
              </a:spcAft>
              <a:buClr>
                <a:schemeClr val="folHlink"/>
              </a:buClr>
              <a:buSzPts val="2000"/>
              <a:buFont typeface="Palatino"/>
              <a:buChar char="•"/>
            </a:pPr>
            <a:r>
              <a:rPr lang="en-GB" sz="2000" b="1" i="1" u="none" strike="noStrike" cap="none">
                <a:solidFill>
                  <a:schemeClr val="folHlink"/>
                </a:solidFill>
                <a:latin typeface="Palatino"/>
                <a:ea typeface="Palatino"/>
                <a:cs typeface="Palatino"/>
                <a:sym typeface="Palatino"/>
              </a:rPr>
              <a:t>Customer collaboration</a:t>
            </a:r>
            <a:r>
              <a:rPr lang="en-GB" sz="2000" b="1" i="0" u="none" strike="noStrike" cap="none">
                <a:solidFill>
                  <a:schemeClr val="folHlink"/>
                </a:solidFill>
                <a:latin typeface="Palatino"/>
                <a:ea typeface="Palatino"/>
                <a:cs typeface="Palatino"/>
                <a:sym typeface="Palatino"/>
              </a:rPr>
              <a:t> over contract negotiation </a:t>
            </a:r>
            <a:endParaRPr sz="2000"/>
          </a:p>
          <a:p>
            <a:pPr marL="457200" marR="0" lvl="1" indent="-127000" algn="l" rtl="0">
              <a:lnSpc>
                <a:spcPct val="90000"/>
              </a:lnSpc>
              <a:spcBef>
                <a:spcPts val="300"/>
              </a:spcBef>
              <a:spcAft>
                <a:spcPts val="0"/>
              </a:spcAft>
              <a:buClr>
                <a:schemeClr val="folHlink"/>
              </a:buClr>
              <a:buSzPts val="2000"/>
              <a:buFont typeface="Palatino"/>
              <a:buChar char="•"/>
            </a:pPr>
            <a:r>
              <a:rPr lang="en-GB" sz="2000" b="1" i="1" u="none" strike="noStrike" cap="none">
                <a:solidFill>
                  <a:schemeClr val="folHlink"/>
                </a:solidFill>
                <a:latin typeface="Palatino"/>
                <a:ea typeface="Palatino"/>
                <a:cs typeface="Palatino"/>
                <a:sym typeface="Palatino"/>
              </a:rPr>
              <a:t>Responding to change</a:t>
            </a:r>
            <a:r>
              <a:rPr lang="en-GB" sz="2000" b="1" i="0" u="none" strike="noStrike" cap="none">
                <a:solidFill>
                  <a:schemeClr val="folHlink"/>
                </a:solidFill>
                <a:latin typeface="Palatino"/>
                <a:ea typeface="Palatino"/>
                <a:cs typeface="Palatino"/>
                <a:sym typeface="Palatino"/>
              </a:rPr>
              <a:t> over following a plan </a:t>
            </a:r>
            <a:endParaRPr sz="2000"/>
          </a:p>
          <a:p>
            <a:pPr marL="0" marR="0" lvl="0" indent="0" algn="l" rtl="0">
              <a:lnSpc>
                <a:spcPct val="90000"/>
              </a:lnSpc>
              <a:spcBef>
                <a:spcPts val="300"/>
              </a:spcBef>
              <a:spcAft>
                <a:spcPts val="0"/>
              </a:spcAft>
              <a:buClr>
                <a:schemeClr val="dk1"/>
              </a:buClr>
              <a:buSzPts val="2000"/>
              <a:buFont typeface="Palatino"/>
              <a:buNone/>
            </a:pPr>
            <a:r>
              <a:rPr lang="en-GB" sz="2000" b="1" i="0" u="none">
                <a:solidFill>
                  <a:schemeClr val="dk1"/>
                </a:solidFill>
                <a:latin typeface="Palatino"/>
                <a:ea typeface="Palatino"/>
                <a:cs typeface="Palatino"/>
                <a:sym typeface="Palatino"/>
              </a:rPr>
              <a:t>That is, while there is value in the items on the right, we value the items on the left more.”</a:t>
            </a:r>
            <a:r>
              <a:rPr lang="en-GB" sz="1800" b="1" i="1">
                <a:solidFill>
                  <a:schemeClr val="folHlink"/>
                </a:solidFill>
                <a:latin typeface="Palatino"/>
                <a:ea typeface="Palatino"/>
                <a:cs typeface="Palatino"/>
                <a:sym typeface="Palatino"/>
              </a:rPr>
              <a:t>Kent Beck et al</a:t>
            </a:r>
            <a:endParaRPr/>
          </a:p>
          <a:p>
            <a:pPr marL="0" marR="0" lvl="0" indent="0" algn="l" rtl="0">
              <a:lnSpc>
                <a:spcPct val="90000"/>
              </a:lnSpc>
              <a:spcBef>
                <a:spcPts val="300"/>
              </a:spcBef>
              <a:spcAft>
                <a:spcPts val="0"/>
              </a:spcAft>
              <a:buClr>
                <a:schemeClr val="dk1"/>
              </a:buClr>
              <a:buSzPts val="2000"/>
              <a:buFont typeface="Palatino"/>
              <a:buNone/>
            </a:pPr>
            <a:endParaRPr sz="2000" b="1">
              <a:solidFill>
                <a:schemeClr val="dk1"/>
              </a:solidFill>
              <a:latin typeface="Palatino"/>
              <a:ea typeface="Palatino"/>
              <a:cs typeface="Palatino"/>
              <a:sym typeface="Palatin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1371600" y="457200"/>
            <a:ext cx="6096000" cy="475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Helvetica Neue"/>
              <a:buNone/>
            </a:pPr>
            <a:r>
              <a:rPr lang="en-GB" sz="4000" b="0" i="0" u="none">
                <a:solidFill>
                  <a:schemeClr val="dk2"/>
                </a:solidFill>
                <a:latin typeface="Helvetica Neue"/>
                <a:ea typeface="Helvetica Neue"/>
                <a:cs typeface="Helvetica Neue"/>
                <a:sym typeface="Helvetica Neue"/>
              </a:rPr>
              <a:t>What is “Agility”?</a:t>
            </a:r>
            <a:endParaRPr/>
          </a:p>
        </p:txBody>
      </p:sp>
      <p:sp>
        <p:nvSpPr>
          <p:cNvPr id="130" name="Google Shape;130;p25"/>
          <p:cNvSpPr txBox="1">
            <a:spLocks noGrp="1"/>
          </p:cNvSpPr>
          <p:nvPr>
            <p:ph type="body" idx="1"/>
          </p:nvPr>
        </p:nvSpPr>
        <p:spPr>
          <a:xfrm>
            <a:off x="152400" y="932400"/>
            <a:ext cx="8991600" cy="34680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folHlink"/>
              </a:buClr>
              <a:buSzPts val="1500"/>
              <a:buFont typeface="Noto Sans Symbols"/>
              <a:buChar char="■"/>
            </a:pPr>
            <a:r>
              <a:rPr lang="en-GB" sz="2000" b="0" i="0" u="none" dirty="0">
                <a:solidFill>
                  <a:schemeClr val="dk1"/>
                </a:solidFill>
                <a:latin typeface="Helvetica Neue"/>
                <a:ea typeface="Helvetica Neue"/>
                <a:cs typeface="Helvetica Neue"/>
                <a:sym typeface="Helvetica Neue"/>
              </a:rPr>
              <a:t>Effective (rapid and adaptive) </a:t>
            </a:r>
            <a:r>
              <a:rPr lang="en-GB" sz="2000" b="0" i="0" u="none" dirty="0">
                <a:solidFill>
                  <a:srgbClr val="FF0000"/>
                </a:solidFill>
                <a:latin typeface="Helvetica Neue"/>
                <a:ea typeface="Helvetica Neue"/>
                <a:cs typeface="Helvetica Neue"/>
                <a:sym typeface="Helvetica Neue"/>
              </a:rPr>
              <a:t>response to change </a:t>
            </a:r>
            <a:r>
              <a:rPr lang="en-GB" sz="2000" b="0" i="0" u="none" dirty="0">
                <a:solidFill>
                  <a:schemeClr val="dk1"/>
                </a:solidFill>
                <a:latin typeface="Helvetica Neue"/>
                <a:ea typeface="Helvetica Neue"/>
                <a:cs typeface="Helvetica Neue"/>
                <a:sym typeface="Helvetica Neue"/>
              </a:rPr>
              <a:t>(team members, new technology, requirements)</a:t>
            </a:r>
            <a:endParaRPr dirty="0"/>
          </a:p>
          <a:p>
            <a:pPr marL="342900" lvl="0" indent="-342900" algn="l" rtl="0">
              <a:lnSpc>
                <a:spcPct val="90000"/>
              </a:lnSpc>
              <a:spcBef>
                <a:spcPts val="400"/>
              </a:spcBef>
              <a:spcAft>
                <a:spcPts val="0"/>
              </a:spcAft>
              <a:buClr>
                <a:schemeClr val="folHlink"/>
              </a:buClr>
              <a:buSzPts val="1500"/>
              <a:buFont typeface="Noto Sans Symbols"/>
              <a:buChar char="■"/>
            </a:pPr>
            <a:r>
              <a:rPr lang="en-GB" sz="2000" b="0" i="0" u="none" dirty="0">
                <a:solidFill>
                  <a:schemeClr val="dk1"/>
                </a:solidFill>
                <a:latin typeface="Helvetica Neue"/>
                <a:ea typeface="Helvetica Neue"/>
                <a:cs typeface="Helvetica Neue"/>
                <a:sym typeface="Helvetica Neue"/>
              </a:rPr>
              <a:t>Effective </a:t>
            </a:r>
            <a:r>
              <a:rPr lang="en-GB" sz="2000" b="0" i="0" u="none" dirty="0">
                <a:solidFill>
                  <a:srgbClr val="FF0000"/>
                </a:solidFill>
                <a:latin typeface="Helvetica Neue"/>
                <a:ea typeface="Helvetica Neue"/>
                <a:cs typeface="Helvetica Neue"/>
                <a:sym typeface="Helvetica Neue"/>
              </a:rPr>
              <a:t>communication</a:t>
            </a:r>
            <a:r>
              <a:rPr lang="en-GB" sz="2000" b="0" i="0" u="none" dirty="0">
                <a:solidFill>
                  <a:schemeClr val="dk1"/>
                </a:solidFill>
                <a:latin typeface="Helvetica Neue"/>
                <a:ea typeface="Helvetica Neue"/>
                <a:cs typeface="Helvetica Neue"/>
                <a:sym typeface="Helvetica Neue"/>
              </a:rPr>
              <a:t>  in structure and attitudes among all team members, technological and business people, software engineers and managers </a:t>
            </a:r>
            <a:endParaRPr dirty="0"/>
          </a:p>
          <a:p>
            <a:pPr marL="342900" lvl="0" indent="-342900" algn="l" rtl="0">
              <a:lnSpc>
                <a:spcPct val="90000"/>
              </a:lnSpc>
              <a:spcBef>
                <a:spcPts val="400"/>
              </a:spcBef>
              <a:spcAft>
                <a:spcPts val="0"/>
              </a:spcAft>
              <a:buClr>
                <a:schemeClr val="folHlink"/>
              </a:buClr>
              <a:buSzPts val="1500"/>
              <a:buFont typeface="Noto Sans Symbols"/>
              <a:buChar char="■"/>
            </a:pPr>
            <a:r>
              <a:rPr lang="en-GB" sz="2000" b="0" i="0" u="none" dirty="0">
                <a:solidFill>
                  <a:schemeClr val="dk1"/>
                </a:solidFill>
                <a:latin typeface="Helvetica Neue"/>
                <a:ea typeface="Helvetica Neue"/>
                <a:cs typeface="Helvetica Neue"/>
                <a:sym typeface="Helvetica Neue"/>
              </a:rPr>
              <a:t>Drawing the </a:t>
            </a:r>
            <a:r>
              <a:rPr lang="en-GB" sz="2000" b="0" i="0" u="none" dirty="0">
                <a:solidFill>
                  <a:srgbClr val="FF0000"/>
                </a:solidFill>
                <a:latin typeface="Helvetica Neue"/>
                <a:ea typeface="Helvetica Neue"/>
                <a:cs typeface="Helvetica Neue"/>
                <a:sym typeface="Helvetica Neue"/>
              </a:rPr>
              <a:t>customer into the team</a:t>
            </a:r>
            <a:r>
              <a:rPr lang="en-GB" sz="2000" b="0" i="0" u="none" dirty="0">
                <a:solidFill>
                  <a:schemeClr val="dk1"/>
                </a:solidFill>
                <a:latin typeface="Helvetica Neue"/>
                <a:ea typeface="Helvetica Neue"/>
                <a:cs typeface="Helvetica Neue"/>
                <a:sym typeface="Helvetica Neue"/>
              </a:rPr>
              <a:t>. Eliminate “us and them” attitude. Planning in an uncertain world has its limits and plan must be </a:t>
            </a:r>
            <a:r>
              <a:rPr lang="en-GB" sz="2000" b="0" i="0" u="none" dirty="0">
                <a:solidFill>
                  <a:srgbClr val="FF0000"/>
                </a:solidFill>
                <a:latin typeface="Helvetica Neue"/>
                <a:ea typeface="Helvetica Neue"/>
                <a:cs typeface="Helvetica Neue"/>
                <a:sym typeface="Helvetica Neue"/>
              </a:rPr>
              <a:t>flexible</a:t>
            </a:r>
            <a:r>
              <a:rPr lang="en-GB" sz="2000" b="0" i="0" u="none" dirty="0">
                <a:solidFill>
                  <a:schemeClr val="dk1"/>
                </a:solidFill>
                <a:latin typeface="Helvetica Neue"/>
                <a:ea typeface="Helvetica Neue"/>
                <a:cs typeface="Helvetica Neue"/>
                <a:sym typeface="Helvetica Neue"/>
              </a:rPr>
              <a:t>. </a:t>
            </a:r>
            <a:endParaRPr dirty="0"/>
          </a:p>
          <a:p>
            <a:pPr marL="342900" lvl="0" indent="-342900" algn="l" rtl="0">
              <a:lnSpc>
                <a:spcPct val="90000"/>
              </a:lnSpc>
              <a:spcBef>
                <a:spcPts val="400"/>
              </a:spcBef>
              <a:spcAft>
                <a:spcPts val="0"/>
              </a:spcAft>
              <a:buClr>
                <a:schemeClr val="folHlink"/>
              </a:buClr>
              <a:buSzPts val="1500"/>
              <a:buFont typeface="Noto Sans Symbols"/>
              <a:buChar char="■"/>
            </a:pPr>
            <a:r>
              <a:rPr lang="en-GB" sz="2000" b="0" i="0" u="none" dirty="0">
                <a:solidFill>
                  <a:schemeClr val="dk1"/>
                </a:solidFill>
                <a:latin typeface="Helvetica Neue"/>
                <a:ea typeface="Helvetica Neue"/>
                <a:cs typeface="Helvetica Neue"/>
                <a:sym typeface="Helvetica Neue"/>
              </a:rPr>
              <a:t>Organizing a team so that it is in control of the work performed</a:t>
            </a:r>
            <a:endParaRPr dirty="0"/>
          </a:p>
          <a:p>
            <a:pPr marL="342900" lvl="0" indent="-342900" algn="l" rtl="0">
              <a:lnSpc>
                <a:spcPct val="90000"/>
              </a:lnSpc>
              <a:spcBef>
                <a:spcPts val="400"/>
              </a:spcBef>
              <a:spcAft>
                <a:spcPts val="0"/>
              </a:spcAft>
              <a:buClr>
                <a:schemeClr val="folHlink"/>
              </a:buClr>
              <a:buSzPts val="1500"/>
              <a:buFont typeface="Noto Sans Symbols"/>
              <a:buChar char="■"/>
            </a:pPr>
            <a:r>
              <a:rPr lang="en-GB" sz="2000" b="0" i="0" u="none" dirty="0">
                <a:solidFill>
                  <a:schemeClr val="dk1"/>
                </a:solidFill>
                <a:latin typeface="Helvetica Neue"/>
                <a:ea typeface="Helvetica Neue"/>
                <a:cs typeface="Helvetica Neue"/>
                <a:sym typeface="Helvetica Neue"/>
              </a:rPr>
              <a:t>Eliminate all but the most essential work products and keep them </a:t>
            </a:r>
            <a:r>
              <a:rPr lang="en-GB" sz="2000" b="0" i="0" u="none" dirty="0">
                <a:solidFill>
                  <a:srgbClr val="FF0000"/>
                </a:solidFill>
                <a:latin typeface="Helvetica Neue"/>
                <a:ea typeface="Helvetica Neue"/>
                <a:cs typeface="Helvetica Neue"/>
                <a:sym typeface="Helvetica Neue"/>
              </a:rPr>
              <a:t>lean</a:t>
            </a:r>
            <a:r>
              <a:rPr lang="en-GB" sz="2000" b="0" i="0" u="none" dirty="0">
                <a:solidFill>
                  <a:schemeClr val="dk1"/>
                </a:solidFill>
                <a:latin typeface="Helvetica Neue"/>
                <a:ea typeface="Helvetica Neue"/>
                <a:cs typeface="Helvetica Neue"/>
                <a:sym typeface="Helvetica Neue"/>
              </a:rPr>
              <a:t>.</a:t>
            </a:r>
            <a:endParaRPr dirty="0"/>
          </a:p>
          <a:p>
            <a:pPr marL="342900" lvl="0" indent="-342900" algn="l" rtl="0">
              <a:lnSpc>
                <a:spcPct val="90000"/>
              </a:lnSpc>
              <a:spcBef>
                <a:spcPts val="400"/>
              </a:spcBef>
              <a:spcAft>
                <a:spcPts val="0"/>
              </a:spcAft>
              <a:buClr>
                <a:schemeClr val="folHlink"/>
              </a:buClr>
              <a:buSzPts val="1500"/>
              <a:buFont typeface="Noto Sans Symbols"/>
              <a:buChar char="■"/>
            </a:pPr>
            <a:r>
              <a:rPr lang="en-GB" sz="2000" b="0" i="0" u="none" dirty="0">
                <a:solidFill>
                  <a:schemeClr val="dk1"/>
                </a:solidFill>
                <a:latin typeface="Helvetica Neue"/>
                <a:ea typeface="Helvetica Neue"/>
                <a:cs typeface="Helvetica Neue"/>
                <a:sym typeface="Helvetica Neue"/>
              </a:rPr>
              <a:t>Emphasize an </a:t>
            </a:r>
            <a:r>
              <a:rPr lang="en-GB" sz="2000" b="0" i="0" u="none" dirty="0">
                <a:solidFill>
                  <a:srgbClr val="FF0000"/>
                </a:solidFill>
                <a:latin typeface="Helvetica Neue"/>
                <a:ea typeface="Helvetica Neue"/>
                <a:cs typeface="Helvetica Neue"/>
                <a:sym typeface="Helvetica Neue"/>
              </a:rPr>
              <a:t>incremental</a:t>
            </a:r>
            <a:r>
              <a:rPr lang="en-GB" sz="2000" b="0" i="0" u="none" dirty="0">
                <a:solidFill>
                  <a:schemeClr val="dk1"/>
                </a:solidFill>
                <a:latin typeface="Helvetica Neue"/>
                <a:ea typeface="Helvetica Neue"/>
                <a:cs typeface="Helvetica Neue"/>
                <a:sym typeface="Helvetica Neue"/>
              </a:rPr>
              <a:t> delivery strategy as opposed to intermediate products that gets working software to the customer as rapidly as feasible.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1371600" y="457200"/>
            <a:ext cx="6096000" cy="475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Helvetica Neue"/>
              <a:buNone/>
            </a:pPr>
            <a:r>
              <a:rPr lang="en-GB" sz="4000" b="0" i="0" u="none">
                <a:solidFill>
                  <a:schemeClr val="dk2"/>
                </a:solidFill>
                <a:latin typeface="Helvetica Neue"/>
                <a:ea typeface="Helvetica Neue"/>
                <a:cs typeface="Helvetica Neue"/>
                <a:sym typeface="Helvetica Neue"/>
              </a:rPr>
              <a:t>What is “Agility”?</a:t>
            </a:r>
            <a:endParaRPr/>
          </a:p>
        </p:txBody>
      </p:sp>
      <p:sp>
        <p:nvSpPr>
          <p:cNvPr id="136" name="Google Shape;136;p26"/>
          <p:cNvSpPr txBox="1">
            <a:spLocks noGrp="1"/>
          </p:cNvSpPr>
          <p:nvPr>
            <p:ph type="body" idx="1"/>
          </p:nvPr>
        </p:nvSpPr>
        <p:spPr>
          <a:xfrm>
            <a:off x="1143000" y="1371600"/>
            <a:ext cx="7620000" cy="24003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1800"/>
              <a:buNone/>
            </a:pPr>
            <a:r>
              <a:rPr lang="en-GB" sz="2400" b="0" i="1" u="none">
                <a:solidFill>
                  <a:schemeClr val="folHlink"/>
                </a:solidFill>
                <a:latin typeface="Helvetica Neue"/>
                <a:ea typeface="Helvetica Neue"/>
                <a:cs typeface="Helvetica Neue"/>
                <a:sym typeface="Helvetica Neue"/>
              </a:rPr>
              <a:t>Yielding …</a:t>
            </a:r>
            <a:endParaRPr sz="2400" b="0" i="0" u="none">
              <a:solidFill>
                <a:schemeClr val="dk1"/>
              </a:solidFill>
              <a:latin typeface="Helvetica Neue"/>
              <a:ea typeface="Helvetica Neue"/>
              <a:cs typeface="Helvetica Neue"/>
              <a:sym typeface="Helvetica Neue"/>
            </a:endParaRPr>
          </a:p>
          <a:p>
            <a:pPr marL="342900" lvl="0" indent="-342900" algn="l" rtl="0">
              <a:lnSpc>
                <a:spcPct val="90000"/>
              </a:lnSpc>
              <a:spcBef>
                <a:spcPts val="480"/>
              </a:spcBef>
              <a:spcAft>
                <a:spcPts val="0"/>
              </a:spcAft>
              <a:buClr>
                <a:schemeClr val="folHlink"/>
              </a:buClr>
              <a:buSzPts val="1800"/>
              <a:buFont typeface="Noto Sans Symbols"/>
              <a:buChar char="■"/>
            </a:pPr>
            <a:r>
              <a:rPr lang="en-GB" sz="2400" b="0" i="0" u="none">
                <a:solidFill>
                  <a:schemeClr val="dk1"/>
                </a:solidFill>
                <a:latin typeface="Helvetica Neue"/>
                <a:ea typeface="Helvetica Neue"/>
                <a:cs typeface="Helvetica Neue"/>
                <a:sym typeface="Helvetica Neue"/>
              </a:rPr>
              <a:t>Rapid, incremental delivery of software</a:t>
            </a:r>
            <a:endParaRPr/>
          </a:p>
          <a:p>
            <a:pPr marL="342900" lvl="0" indent="-342900" algn="l" rtl="0">
              <a:lnSpc>
                <a:spcPct val="90000"/>
              </a:lnSpc>
              <a:spcBef>
                <a:spcPts val="480"/>
              </a:spcBef>
              <a:spcAft>
                <a:spcPts val="0"/>
              </a:spcAft>
              <a:buClr>
                <a:schemeClr val="folHlink"/>
              </a:buClr>
              <a:buSzPts val="1800"/>
              <a:buFont typeface="Noto Sans Symbols"/>
              <a:buChar char="■"/>
            </a:pPr>
            <a:r>
              <a:rPr lang="en-GB" sz="2400" b="0" i="0" u="none">
                <a:solidFill>
                  <a:schemeClr val="dk1"/>
                </a:solidFill>
                <a:latin typeface="Helvetica Neue"/>
                <a:ea typeface="Helvetica Neue"/>
                <a:cs typeface="Helvetica Neue"/>
                <a:sym typeface="Helvetica Neue"/>
              </a:rPr>
              <a:t>The development guidelines stress </a:t>
            </a:r>
            <a:r>
              <a:rPr lang="en-GB" sz="2400" b="0" i="0" u="none">
                <a:solidFill>
                  <a:srgbClr val="800000"/>
                </a:solidFill>
                <a:latin typeface="Helvetica Neue"/>
                <a:ea typeface="Helvetica Neue"/>
                <a:cs typeface="Helvetica Neue"/>
                <a:sym typeface="Helvetica Neue"/>
              </a:rPr>
              <a:t>delivery</a:t>
            </a:r>
            <a:r>
              <a:rPr lang="en-GB" sz="2400" b="0" i="0" u="none">
                <a:solidFill>
                  <a:schemeClr val="dk1"/>
                </a:solidFill>
                <a:latin typeface="Helvetica Neue"/>
                <a:ea typeface="Helvetica Neue"/>
                <a:cs typeface="Helvetica Neue"/>
                <a:sym typeface="Helvetica Neue"/>
              </a:rPr>
              <a:t> over </a:t>
            </a:r>
            <a:r>
              <a:rPr lang="en-GB" sz="2400" b="0" i="0" u="none">
                <a:solidFill>
                  <a:srgbClr val="800000"/>
                </a:solidFill>
                <a:latin typeface="Helvetica Neue"/>
                <a:ea typeface="Helvetica Neue"/>
                <a:cs typeface="Helvetica Neue"/>
                <a:sym typeface="Helvetica Neue"/>
              </a:rPr>
              <a:t>analysis and design </a:t>
            </a:r>
            <a:r>
              <a:rPr lang="en-GB" sz="2400" b="0" i="0" u="none">
                <a:solidFill>
                  <a:schemeClr val="dk1"/>
                </a:solidFill>
                <a:latin typeface="Helvetica Neue"/>
                <a:ea typeface="Helvetica Neue"/>
                <a:cs typeface="Helvetica Neue"/>
                <a:sym typeface="Helvetica Neue"/>
              </a:rPr>
              <a:t>although these activates are not discouraged, and </a:t>
            </a:r>
            <a:r>
              <a:rPr lang="en-GB" sz="2400" b="0" i="0" u="none">
                <a:solidFill>
                  <a:srgbClr val="800000"/>
                </a:solidFill>
                <a:latin typeface="Helvetica Neue"/>
                <a:ea typeface="Helvetica Neue"/>
                <a:cs typeface="Helvetica Neue"/>
                <a:sym typeface="Helvetica Neue"/>
              </a:rPr>
              <a:t>active and continuous communication </a:t>
            </a:r>
            <a:r>
              <a:rPr lang="en-GB" sz="2400" b="0" i="0" u="none">
                <a:solidFill>
                  <a:schemeClr val="dk1"/>
                </a:solidFill>
                <a:latin typeface="Helvetica Neue"/>
                <a:ea typeface="Helvetica Neue"/>
                <a:cs typeface="Helvetica Neue"/>
                <a:sym typeface="Helvetica Neue"/>
              </a:rPr>
              <a:t>between developers and customers.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304800" y="849600"/>
            <a:ext cx="8229600" cy="522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Helvetica Neue"/>
              <a:buNone/>
            </a:pPr>
            <a:r>
              <a:rPr lang="en-GB" sz="4000" b="0" i="0" u="none">
                <a:solidFill>
                  <a:schemeClr val="dk2"/>
                </a:solidFill>
                <a:latin typeface="Helvetica Neue"/>
                <a:ea typeface="Helvetica Neue"/>
                <a:cs typeface="Helvetica Neue"/>
                <a:sym typeface="Helvetica Neue"/>
              </a:rPr>
              <a:t>Why and What Steps are“Agility” important?</a:t>
            </a:r>
            <a:endParaRPr/>
          </a:p>
        </p:txBody>
      </p:sp>
      <p:sp>
        <p:nvSpPr>
          <p:cNvPr id="142" name="Google Shape;142;p27"/>
          <p:cNvSpPr txBox="1">
            <a:spLocks noGrp="1"/>
          </p:cNvSpPr>
          <p:nvPr>
            <p:ph type="body" idx="1"/>
          </p:nvPr>
        </p:nvSpPr>
        <p:spPr>
          <a:xfrm>
            <a:off x="457200" y="1371600"/>
            <a:ext cx="8305800" cy="3086100"/>
          </a:xfrm>
          <a:prstGeom prst="rect">
            <a:avLst/>
          </a:prstGeom>
          <a:noFill/>
          <a:ln>
            <a:noFill/>
          </a:ln>
        </p:spPr>
        <p:txBody>
          <a:bodyPr spcFirstLastPara="1" wrap="square" lIns="91425" tIns="45700" rIns="91425" bIns="45700" anchor="t" anchorCtr="0">
            <a:noAutofit/>
          </a:bodyPr>
          <a:lstStyle/>
          <a:p>
            <a:pPr marL="342900" lvl="0" indent="-355600" algn="l" rtl="0">
              <a:lnSpc>
                <a:spcPct val="90000"/>
              </a:lnSpc>
              <a:spcBef>
                <a:spcPts val="0"/>
              </a:spcBef>
              <a:spcAft>
                <a:spcPts val="0"/>
              </a:spcAft>
              <a:buClr>
                <a:schemeClr val="folHlink"/>
              </a:buClr>
              <a:buSzPts val="2000"/>
              <a:buFont typeface="Noto Sans Symbols"/>
              <a:buChar char="■"/>
            </a:pPr>
            <a:r>
              <a:rPr lang="en-GB" sz="2000" b="0" i="0" u="none">
                <a:solidFill>
                  <a:srgbClr val="FF0000"/>
                </a:solidFill>
                <a:latin typeface="Helvetica Neue"/>
                <a:ea typeface="Helvetica Neue"/>
                <a:cs typeface="Helvetica Neue"/>
                <a:sym typeface="Helvetica Neue"/>
              </a:rPr>
              <a:t>Why? </a:t>
            </a:r>
            <a:r>
              <a:rPr lang="en-GB" sz="2000" b="0" i="0" u="none">
                <a:solidFill>
                  <a:schemeClr val="dk1"/>
                </a:solidFill>
                <a:latin typeface="Helvetica Neue"/>
                <a:ea typeface="Helvetica Neue"/>
                <a:cs typeface="Helvetica Neue"/>
                <a:sym typeface="Helvetica Neue"/>
              </a:rPr>
              <a:t>The modern business environment is fast-paced and ever-changing. It represents a reasonable alternative to conventional software engineering for certain classes of software projects. It has been demonstrated to deliver successful systems quickly. </a:t>
            </a:r>
            <a:endParaRPr sz="2000"/>
          </a:p>
          <a:p>
            <a:pPr marL="342900" lvl="0" indent="-355600" algn="l" rtl="0">
              <a:lnSpc>
                <a:spcPct val="90000"/>
              </a:lnSpc>
              <a:spcBef>
                <a:spcPts val="480"/>
              </a:spcBef>
              <a:spcAft>
                <a:spcPts val="0"/>
              </a:spcAft>
              <a:buClr>
                <a:schemeClr val="folHlink"/>
              </a:buClr>
              <a:buSzPts val="2000"/>
              <a:buFont typeface="Noto Sans Symbols"/>
              <a:buChar char="■"/>
            </a:pPr>
            <a:r>
              <a:rPr lang="en-GB" sz="2000" b="0" i="0" u="none">
                <a:solidFill>
                  <a:srgbClr val="FF0000"/>
                </a:solidFill>
                <a:latin typeface="Helvetica Neue"/>
                <a:ea typeface="Helvetica Neue"/>
                <a:cs typeface="Helvetica Neue"/>
                <a:sym typeface="Helvetica Neue"/>
              </a:rPr>
              <a:t>What? </a:t>
            </a:r>
            <a:r>
              <a:rPr lang="en-GB" sz="2000" b="0" i="0" u="none">
                <a:solidFill>
                  <a:schemeClr val="dk1"/>
                </a:solidFill>
                <a:latin typeface="Helvetica Neue"/>
                <a:ea typeface="Helvetica Neue"/>
                <a:cs typeface="Helvetica Neue"/>
                <a:sym typeface="Helvetica Neue"/>
              </a:rPr>
              <a:t>May be termed as “software engineering lite” The basic activities- communication, planning, modeling, construction and deployment remain. But they morph into a minimal task set that push the team toward </a:t>
            </a:r>
            <a:r>
              <a:rPr lang="en-GB" sz="2000" b="0" i="0" u="none">
                <a:solidFill>
                  <a:srgbClr val="FF0000"/>
                </a:solidFill>
                <a:latin typeface="Helvetica Neue"/>
                <a:ea typeface="Helvetica Neue"/>
                <a:cs typeface="Helvetica Neue"/>
                <a:sym typeface="Helvetica Neue"/>
              </a:rPr>
              <a:t>construction and delivery sooner</a:t>
            </a:r>
            <a:r>
              <a:rPr lang="en-GB" sz="2000" b="0" i="0" u="none">
                <a:solidFill>
                  <a:schemeClr val="dk1"/>
                </a:solidFill>
                <a:latin typeface="Helvetica Neue"/>
                <a:ea typeface="Helvetica Neue"/>
                <a:cs typeface="Helvetica Neue"/>
                <a:sym typeface="Helvetica Neue"/>
              </a:rPr>
              <a:t>. </a:t>
            </a:r>
            <a:endParaRPr sz="2000"/>
          </a:p>
          <a:p>
            <a:pPr marL="342900" lvl="0" indent="-355600" algn="l" rtl="0">
              <a:lnSpc>
                <a:spcPct val="90000"/>
              </a:lnSpc>
              <a:spcBef>
                <a:spcPts val="480"/>
              </a:spcBef>
              <a:spcAft>
                <a:spcPts val="0"/>
              </a:spcAft>
              <a:buClr>
                <a:schemeClr val="folHlink"/>
              </a:buClr>
              <a:buSzPts val="2000"/>
              <a:buFont typeface="Noto Sans Symbols"/>
              <a:buChar char="■"/>
            </a:pPr>
            <a:r>
              <a:rPr lang="en-GB" sz="2000" b="0" i="0" u="none">
                <a:solidFill>
                  <a:schemeClr val="dk1"/>
                </a:solidFill>
                <a:latin typeface="Helvetica Neue"/>
                <a:ea typeface="Helvetica Neue"/>
                <a:cs typeface="Helvetica Neue"/>
                <a:sym typeface="Helvetica Neue"/>
              </a:rPr>
              <a:t>The only really important work product is an operational “software increment” that is delivered.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304800" y="457200"/>
            <a:ext cx="8229600" cy="475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Helvetica Neue"/>
              <a:buNone/>
            </a:pPr>
            <a:r>
              <a:rPr lang="en-GB" sz="4000" b="0" i="0" u="none">
                <a:solidFill>
                  <a:schemeClr val="dk2"/>
                </a:solidFill>
                <a:latin typeface="Helvetica Neue"/>
                <a:ea typeface="Helvetica Neue"/>
                <a:cs typeface="Helvetica Neue"/>
                <a:sym typeface="Helvetica Neue"/>
              </a:rPr>
              <a:t>Agility and the Cost of Change</a:t>
            </a:r>
            <a:endParaRPr/>
          </a:p>
        </p:txBody>
      </p:sp>
      <p:sp>
        <p:nvSpPr>
          <p:cNvPr id="148" name="Google Shape;148;p28"/>
          <p:cNvSpPr txBox="1">
            <a:spLocks noGrp="1"/>
          </p:cNvSpPr>
          <p:nvPr>
            <p:ph type="body" idx="1"/>
          </p:nvPr>
        </p:nvSpPr>
        <p:spPr>
          <a:xfrm>
            <a:off x="304800" y="932400"/>
            <a:ext cx="8839200" cy="3372000"/>
          </a:xfrm>
          <a:prstGeom prst="rect">
            <a:avLst/>
          </a:prstGeom>
          <a:noFill/>
          <a:ln>
            <a:noFill/>
          </a:ln>
        </p:spPr>
        <p:txBody>
          <a:bodyPr spcFirstLastPara="1" wrap="square" lIns="91425" tIns="45700" rIns="91425" bIns="45700" anchor="t" anchorCtr="0">
            <a:noAutofit/>
          </a:bodyPr>
          <a:lstStyle/>
          <a:p>
            <a:pPr marL="342900" lvl="0" indent="-374650" algn="l" rtl="0">
              <a:lnSpc>
                <a:spcPct val="90000"/>
              </a:lnSpc>
              <a:spcBef>
                <a:spcPts val="0"/>
              </a:spcBef>
              <a:spcAft>
                <a:spcPts val="0"/>
              </a:spcAft>
              <a:buClr>
                <a:schemeClr val="folHlink"/>
              </a:buClr>
              <a:buSzPts val="2000"/>
              <a:buFont typeface="Noto Sans Symbols"/>
              <a:buChar char="■"/>
            </a:pPr>
            <a:r>
              <a:rPr lang="en-GB" sz="2000" b="0" i="0" u="none">
                <a:solidFill>
                  <a:srgbClr val="C00000"/>
                </a:solidFill>
                <a:latin typeface="Helvetica Neue"/>
                <a:ea typeface="Helvetica Neue"/>
                <a:cs typeface="Helvetica Neue"/>
                <a:sym typeface="Helvetica Neue"/>
              </a:rPr>
              <a:t>Conventional wisdom </a:t>
            </a:r>
            <a:r>
              <a:rPr lang="en-GB" sz="2000" b="0" i="0" u="none">
                <a:solidFill>
                  <a:schemeClr val="dk1"/>
                </a:solidFill>
                <a:latin typeface="Helvetica Neue"/>
                <a:ea typeface="Helvetica Neue"/>
                <a:cs typeface="Helvetica Neue"/>
                <a:sym typeface="Helvetica Neue"/>
              </a:rPr>
              <a:t>is that the cost of change increases nonlinearly as a project progresses. It is relatively easy to accommodate a change when a team is gathering requirements early in a project. If there are any changes, the costs of doing this work are minimal. But if the middle of validation testing, a stakeholder is requesting a major functional change. Then the change requires a modification to the architectural design, construction of new components, changes to other existing components, new testing and so on. Costs escalate quickly. </a:t>
            </a:r>
            <a:endParaRPr sz="2000"/>
          </a:p>
          <a:p>
            <a:pPr marL="342900" lvl="0" indent="-342900" algn="l" rtl="0">
              <a:lnSpc>
                <a:spcPct val="90000"/>
              </a:lnSpc>
              <a:spcBef>
                <a:spcPts val="400"/>
              </a:spcBef>
              <a:spcAft>
                <a:spcPts val="0"/>
              </a:spcAft>
              <a:buSzPts val="1500"/>
              <a:buNone/>
            </a:pPr>
            <a:endParaRPr sz="2000" b="0" i="0" u="none">
              <a:solidFill>
                <a:schemeClr val="dk1"/>
              </a:solidFill>
              <a:latin typeface="Helvetica Neue"/>
              <a:ea typeface="Helvetica Neue"/>
              <a:cs typeface="Helvetica Neue"/>
              <a:sym typeface="Helvetica Neue"/>
            </a:endParaRPr>
          </a:p>
          <a:p>
            <a:pPr marL="342900" lvl="0" indent="-374650" algn="l" rtl="0">
              <a:lnSpc>
                <a:spcPct val="90000"/>
              </a:lnSpc>
              <a:spcBef>
                <a:spcPts val="400"/>
              </a:spcBef>
              <a:spcAft>
                <a:spcPts val="0"/>
              </a:spcAft>
              <a:buClr>
                <a:schemeClr val="folHlink"/>
              </a:buClr>
              <a:buSzPts val="2000"/>
              <a:buFont typeface="Noto Sans Symbols"/>
              <a:buChar char="■"/>
            </a:pPr>
            <a:r>
              <a:rPr lang="en-GB" sz="2000" b="0" i="0" u="none">
                <a:solidFill>
                  <a:schemeClr val="dk1"/>
                </a:solidFill>
                <a:latin typeface="Helvetica Neue"/>
                <a:ea typeface="Helvetica Neue"/>
                <a:cs typeface="Helvetica Neue"/>
                <a:sym typeface="Helvetica Neue"/>
              </a:rPr>
              <a:t>A well-designed </a:t>
            </a:r>
            <a:r>
              <a:rPr lang="en-GB" sz="2000" b="0" i="0" u="none">
                <a:solidFill>
                  <a:srgbClr val="C00000"/>
                </a:solidFill>
                <a:latin typeface="Helvetica Neue"/>
                <a:ea typeface="Helvetica Neue"/>
                <a:cs typeface="Helvetica Neue"/>
                <a:sym typeface="Helvetica Neue"/>
              </a:rPr>
              <a:t>agile process </a:t>
            </a:r>
            <a:r>
              <a:rPr lang="en-GB" sz="2000" b="0" i="0" u="none">
                <a:solidFill>
                  <a:schemeClr val="dk1"/>
                </a:solidFill>
                <a:latin typeface="Helvetica Neue"/>
                <a:ea typeface="Helvetica Neue"/>
                <a:cs typeface="Helvetica Neue"/>
                <a:sym typeface="Helvetica Neue"/>
              </a:rPr>
              <a:t>may “</a:t>
            </a:r>
            <a:r>
              <a:rPr lang="en-GB" sz="2000" b="0" i="0" u="none">
                <a:solidFill>
                  <a:srgbClr val="C00000"/>
                </a:solidFill>
                <a:latin typeface="Helvetica Neue"/>
                <a:ea typeface="Helvetica Neue"/>
                <a:cs typeface="Helvetica Neue"/>
                <a:sym typeface="Helvetica Neue"/>
              </a:rPr>
              <a:t>flatten” </a:t>
            </a:r>
            <a:r>
              <a:rPr lang="en-GB" sz="2000" b="0" i="0" u="none">
                <a:solidFill>
                  <a:schemeClr val="dk1"/>
                </a:solidFill>
                <a:latin typeface="Helvetica Neue"/>
                <a:ea typeface="Helvetica Neue"/>
                <a:cs typeface="Helvetica Neue"/>
                <a:sym typeface="Helvetica Neue"/>
              </a:rPr>
              <a:t>the cost of change curve by coupling </a:t>
            </a:r>
            <a:r>
              <a:rPr lang="en-GB" sz="2000" b="0" i="0" u="none">
                <a:solidFill>
                  <a:srgbClr val="FF0000"/>
                </a:solidFill>
                <a:latin typeface="Helvetica Neue"/>
                <a:ea typeface="Helvetica Neue"/>
                <a:cs typeface="Helvetica Neue"/>
                <a:sym typeface="Helvetica Neue"/>
              </a:rPr>
              <a:t>incremental delivery </a:t>
            </a:r>
            <a:r>
              <a:rPr lang="en-GB" sz="2000" b="0" i="0" u="none">
                <a:solidFill>
                  <a:schemeClr val="dk1"/>
                </a:solidFill>
                <a:latin typeface="Helvetica Neue"/>
                <a:ea typeface="Helvetica Neue"/>
                <a:cs typeface="Helvetica Neue"/>
                <a:sym typeface="Helvetica Neue"/>
              </a:rPr>
              <a:t>with agile practices such as </a:t>
            </a:r>
            <a:r>
              <a:rPr lang="en-GB" sz="2000" b="0" i="0" u="none">
                <a:solidFill>
                  <a:srgbClr val="FF0000"/>
                </a:solidFill>
                <a:latin typeface="Helvetica Neue"/>
                <a:ea typeface="Helvetica Neue"/>
                <a:cs typeface="Helvetica Neue"/>
                <a:sym typeface="Helvetica Neue"/>
              </a:rPr>
              <a:t>continuous unit testing </a:t>
            </a:r>
            <a:r>
              <a:rPr lang="en-GB" sz="2000" b="0" i="0" u="none">
                <a:solidFill>
                  <a:schemeClr val="dk1"/>
                </a:solidFill>
                <a:latin typeface="Helvetica Neue"/>
                <a:ea typeface="Helvetica Neue"/>
                <a:cs typeface="Helvetica Neue"/>
                <a:sym typeface="Helvetica Neue"/>
              </a:rPr>
              <a:t>and</a:t>
            </a:r>
            <a:r>
              <a:rPr lang="en-GB" sz="2000" b="0" i="0" u="none">
                <a:solidFill>
                  <a:srgbClr val="FF0000"/>
                </a:solidFill>
                <a:latin typeface="Helvetica Neue"/>
                <a:ea typeface="Helvetica Neue"/>
                <a:cs typeface="Helvetica Neue"/>
                <a:sym typeface="Helvetica Neue"/>
              </a:rPr>
              <a:t> pair programming</a:t>
            </a:r>
            <a:r>
              <a:rPr lang="en-GB" sz="2000" b="0" i="0" u="none">
                <a:solidFill>
                  <a:schemeClr val="dk1"/>
                </a:solidFill>
                <a:latin typeface="Helvetica Neue"/>
                <a:ea typeface="Helvetica Neue"/>
                <a:cs typeface="Helvetica Neue"/>
                <a:sym typeface="Helvetica Neue"/>
              </a:rPr>
              <a:t>. Thus team can accommodate changes late in the software project without dramatic cost and time impact.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9"/>
          <p:cNvSpPr txBox="1">
            <a:spLocks noGrp="1"/>
          </p:cNvSpPr>
          <p:nvPr>
            <p:ph type="title"/>
          </p:nvPr>
        </p:nvSpPr>
        <p:spPr>
          <a:xfrm>
            <a:off x="567275" y="541875"/>
            <a:ext cx="7162800" cy="475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Helvetica Neue"/>
              <a:buNone/>
            </a:pPr>
            <a:r>
              <a:rPr lang="en-GB" sz="4000" b="0" i="0" u="none">
                <a:solidFill>
                  <a:schemeClr val="dk2"/>
                </a:solidFill>
                <a:latin typeface="Helvetica Neue"/>
                <a:ea typeface="Helvetica Neue"/>
                <a:cs typeface="Helvetica Neue"/>
                <a:sym typeface="Helvetica Neue"/>
              </a:rPr>
              <a:t>Agility and the Cost of Change</a:t>
            </a:r>
            <a:endParaRPr/>
          </a:p>
        </p:txBody>
      </p:sp>
      <p:pic>
        <p:nvPicPr>
          <p:cNvPr id="154" name="Google Shape;154;p29" descr="Figure 3"/>
          <p:cNvPicPr preferRelativeResize="0"/>
          <p:nvPr/>
        </p:nvPicPr>
        <p:blipFill rotWithShape="1">
          <a:blip r:embed="rId3">
            <a:alphaModFix/>
          </a:blip>
          <a:srcRect/>
          <a:stretch/>
        </p:blipFill>
        <p:spPr>
          <a:xfrm>
            <a:off x="1456475" y="1256950"/>
            <a:ext cx="5130800" cy="33176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NewsPrint">
  <a:themeElements>
    <a:clrScheme name="NewsPrint">
      <a:dk1>
        <a:srgbClr val="000000"/>
      </a:dk1>
      <a:lt1>
        <a:srgbClr val="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426</TotalTime>
  <Words>2526</Words>
  <Application>Microsoft Office PowerPoint</Application>
  <PresentationFormat>On-screen Show (16:9)</PresentationFormat>
  <Paragraphs>170</Paragraphs>
  <Slides>37</Slides>
  <Notes>37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37</vt:i4>
      </vt:variant>
    </vt:vector>
  </HeadingPairs>
  <TitlesOfParts>
    <vt:vector size="45" baseType="lpstr">
      <vt:lpstr>Arial</vt:lpstr>
      <vt:lpstr>Noto Sans Symbols</vt:lpstr>
      <vt:lpstr>Helvetica Neue</vt:lpstr>
      <vt:lpstr>Impact</vt:lpstr>
      <vt:lpstr>Palatino</vt:lpstr>
      <vt:lpstr>Times New Roman</vt:lpstr>
      <vt:lpstr>Simple Light</vt:lpstr>
      <vt:lpstr>NewsPrint</vt:lpstr>
      <vt:lpstr>PowerPoint Presentation</vt:lpstr>
      <vt:lpstr>Security in traditional SDLC</vt:lpstr>
      <vt:lpstr>PowerPoint Presentation</vt:lpstr>
      <vt:lpstr>The Manifesto for  Agile Software Development</vt:lpstr>
      <vt:lpstr>What is “Agility”?</vt:lpstr>
      <vt:lpstr>What is “Agility”?</vt:lpstr>
      <vt:lpstr>Why and What Steps are“Agility” important?</vt:lpstr>
      <vt:lpstr>Agility and the Cost of Change</vt:lpstr>
      <vt:lpstr>Agility and the Cost of Change</vt:lpstr>
      <vt:lpstr>An Agile Process</vt:lpstr>
      <vt:lpstr>Agility Principles - I</vt:lpstr>
      <vt:lpstr>Agility Principles - II</vt:lpstr>
      <vt:lpstr>Human Factors</vt:lpstr>
      <vt:lpstr>Types of Agile process modes</vt:lpstr>
      <vt:lpstr>Extreme Programming (XP)</vt:lpstr>
      <vt:lpstr>PowerPoint Presentation</vt:lpstr>
      <vt:lpstr>Extreme Programming (XP)</vt:lpstr>
      <vt:lpstr>PowerPoint Presentation</vt:lpstr>
      <vt:lpstr>Extreme Programming (XP)</vt:lpstr>
      <vt:lpstr>The XP Debate </vt:lpstr>
      <vt:lpstr>Adaptive Software Development (ASD)</vt:lpstr>
      <vt:lpstr>Three Phases of ASD </vt:lpstr>
      <vt:lpstr>Three Phases of ASD </vt:lpstr>
      <vt:lpstr>Three Phases of ASD </vt:lpstr>
      <vt:lpstr>Adaptive Software Development</vt:lpstr>
      <vt:lpstr>Dynamic Systems Development Method</vt:lpstr>
      <vt:lpstr>PowerPoint Presentation</vt:lpstr>
      <vt:lpstr>PowerPoint Presentation</vt:lpstr>
      <vt:lpstr>Scrum</vt:lpstr>
      <vt:lpstr>Scrum...</vt:lpstr>
      <vt:lpstr>Scrum...</vt:lpstr>
      <vt:lpstr>PowerPoint Presentation</vt:lpstr>
      <vt:lpstr>Crystal</vt:lpstr>
      <vt:lpstr>Feature Driven Development</vt:lpstr>
      <vt:lpstr>PowerPoint Presentation</vt:lpstr>
      <vt:lpstr>Other Agile process models</vt:lpstr>
      <vt:lpstr>“Thinking” Objects Oriented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Nkeshimana</cp:lastModifiedBy>
  <cp:revision>2</cp:revision>
  <dcterms:modified xsi:type="dcterms:W3CDTF">2022-08-23T10:56:14Z</dcterms:modified>
</cp:coreProperties>
</file>