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9" r:id="rId1"/>
  </p:sldMasterIdLst>
  <p:notesMasterIdLst>
    <p:notesMasterId r:id="rId49"/>
  </p:notesMasterIdLst>
  <p:handoutMasterIdLst>
    <p:handoutMasterId r:id="rId50"/>
  </p:handoutMasterIdLst>
  <p:sldIdLst>
    <p:sldId id="256" r:id="rId2"/>
    <p:sldId id="308" r:id="rId3"/>
    <p:sldId id="309" r:id="rId4"/>
    <p:sldId id="310" r:id="rId5"/>
    <p:sldId id="311" r:id="rId6"/>
    <p:sldId id="330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20" r:id="rId15"/>
    <p:sldId id="321" r:id="rId16"/>
    <p:sldId id="296" r:id="rId17"/>
    <p:sldId id="279" r:id="rId18"/>
    <p:sldId id="280" r:id="rId19"/>
    <p:sldId id="322" r:id="rId20"/>
    <p:sldId id="281" r:id="rId21"/>
    <p:sldId id="323" r:id="rId22"/>
    <p:sldId id="283" r:id="rId23"/>
    <p:sldId id="324" r:id="rId24"/>
    <p:sldId id="284" r:id="rId25"/>
    <p:sldId id="263" r:id="rId26"/>
    <p:sldId id="285" r:id="rId27"/>
    <p:sldId id="297" r:id="rId28"/>
    <p:sldId id="332" r:id="rId29"/>
    <p:sldId id="325" r:id="rId30"/>
    <p:sldId id="266" r:id="rId31"/>
    <p:sldId id="298" r:id="rId32"/>
    <p:sldId id="267" r:id="rId33"/>
    <p:sldId id="289" r:id="rId34"/>
    <p:sldId id="268" r:id="rId35"/>
    <p:sldId id="299" r:id="rId36"/>
    <p:sldId id="269" r:id="rId37"/>
    <p:sldId id="300" r:id="rId38"/>
    <p:sldId id="301" r:id="rId39"/>
    <p:sldId id="331" r:id="rId40"/>
    <p:sldId id="302" r:id="rId41"/>
    <p:sldId id="307" r:id="rId42"/>
    <p:sldId id="304" r:id="rId43"/>
    <p:sldId id="295" r:id="rId44"/>
    <p:sldId id="326" r:id="rId45"/>
    <p:sldId id="327" r:id="rId46"/>
    <p:sldId id="328" r:id="rId47"/>
    <p:sldId id="329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54" autoAdjust="0"/>
    <p:restoredTop sz="91590" autoAdjust="0"/>
  </p:normalViewPr>
  <p:slideViewPr>
    <p:cSldViewPr>
      <p:cViewPr varScale="1">
        <p:scale>
          <a:sx n="102" d="100"/>
          <a:sy n="102" d="100"/>
        </p:scale>
        <p:origin x="14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322"/>
    </p:cViewPr>
  </p:sorterViewPr>
  <p:notesViewPr>
    <p:cSldViewPr>
      <p:cViewPr varScale="1">
        <p:scale>
          <a:sx n="34" d="100"/>
          <a:sy n="34" d="100"/>
        </p:scale>
        <p:origin x="-40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5.xml"/><Relationship Id="rId2" Type="http://schemas.openxmlformats.org/officeDocument/2006/relationships/slide" Target="slides/slide36.xml"/><Relationship Id="rId1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92F5B874-D86E-470E-9CA5-1FA686F22D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373EE6E-3BA4-4B92-B043-17B1A2E7CE1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F4CC34D7-EDD0-4732-848E-287FF5BCDD1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17AB7704-1CF2-4172-825B-6C070AC8831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B911F2-25B9-4AD7-9669-1AC9308723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670CD5A-E0A4-4DA8-B314-F51F8E73F1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2523E34-79F1-49EE-89F3-974F5829744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35FFFD30-DE3F-415D-8019-72A0CBB8D2F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967EB981-0A8A-44A5-AFC6-F89F9070BBE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0"/>
            <a:r>
              <a:rPr lang="en-US" altLang="en-US"/>
              <a:t>Second level</a:t>
            </a:r>
          </a:p>
          <a:p>
            <a:pPr lvl="0"/>
            <a:r>
              <a:rPr lang="en-US" altLang="en-US"/>
              <a:t>Third level</a:t>
            </a:r>
          </a:p>
          <a:p>
            <a:pPr lvl="0"/>
            <a:r>
              <a:rPr lang="en-US" altLang="en-US"/>
              <a:t>Fourth level</a:t>
            </a:r>
          </a:p>
          <a:p>
            <a:pPr lvl="0"/>
            <a:r>
              <a:rPr lang="en-US" altLang="en-US"/>
              <a:t>Fifth level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4DFFF9F2-FA7E-4319-A83E-04F16CC944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5A20704-F923-4A2A-9C06-F99EBC0E1D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7952986-EDC3-4D29-BD2D-06F940AE9C0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9108B1A-28D4-412F-A7FC-28E5E57BF0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67834-05C6-4862-84CD-1A15C0BD98C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37CDCFC9-C035-4AD4-93BE-FF4E8F6AEF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A6B4682-506F-4861-83ED-7E421334B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Prentice Hall, 2002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FDC5-AEB7-4837-B955-ACC308A5CC4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7" name="Group 1034">
            <a:extLst>
              <a:ext uri="{FF2B5EF4-FFF2-40B4-BE49-F238E27FC236}">
                <a16:creationId xmlns:a16="http://schemas.microsoft.com/office/drawing/2014/main" id="{A18D2350-BC64-4C8C-93E9-CDB5F2ACAA3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957263" y="1552575"/>
            <a:ext cx="10179051" cy="5305425"/>
            <a:chOff x="-652" y="978"/>
            <a:chExt cx="6412" cy="3342"/>
          </a:xfrm>
        </p:grpSpPr>
        <p:sp>
          <p:nvSpPr>
            <p:cNvPr id="8" name="Freeform 1035">
              <a:extLst>
                <a:ext uri="{FF2B5EF4-FFF2-40B4-BE49-F238E27FC236}">
                  <a16:creationId xmlns:a16="http://schemas.microsoft.com/office/drawing/2014/main" id="{05E591DD-4055-4944-B8D5-591CF7342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Arc 1036">
              <a:extLst>
                <a:ext uri="{FF2B5EF4-FFF2-40B4-BE49-F238E27FC236}">
                  <a16:creationId xmlns:a16="http://schemas.microsoft.com/office/drawing/2014/main" id="{9497C755-025E-47A4-82FA-FD9AE0373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5010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6717-17D5-4E05-92A8-FA316D4617F0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Prentice Hall, 2002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3416-040F-4DC1-BC04-915F7BAD290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32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6717-17D5-4E05-92A8-FA316D4617F0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Prentice Hall, 2002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99B0-B1BC-4D7E-ABB0-A682606057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1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6717-17D5-4E05-92A8-FA316D4617F0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Prentice Hall, 2002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43DE-8141-4804-9A90-67126888FFE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21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6717-17D5-4E05-92A8-FA316D4617F0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Prentice Hall, 2002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C007-4BDC-4055-90EB-00AB70D438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04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6717-17D5-4E05-92A8-FA316D4617F0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Prentice Hall, 2002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5BB9-ECA7-48A0-99A2-B5687DB7844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2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6717-17D5-4E05-92A8-FA316D4617F0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Prentice Hall, 2002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CEB6-1ED2-45ED-BA4A-4DE5DA33BA1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89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6717-17D5-4E05-92A8-FA316D4617F0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Prentice Hall,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780F-A420-4659-899E-D191A6B102C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81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6717-17D5-4E05-92A8-FA316D4617F0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Prentice Hall,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08D7-CF3A-49B6-9DFD-1C29D5BB34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12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6717-17D5-4E05-92A8-FA316D4617F0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Prentice Hall, 2002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84B5-F5AD-49EE-B7AF-1069B3837F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93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6717-17D5-4E05-92A8-FA316D4617F0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Prentice Hall, 2002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D16A-0DDC-4D85-B485-BEE2E7D7EF3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886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36717-17D5-4E05-92A8-FA316D4617F0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© Prentice Hall, 2002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C86D-EB92-47A5-A10D-BD42CFA138D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8E9C09B1-0A36-494B-9596-718EED1BAFC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19C917A-B8CD-4252-ACDC-D46F54761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Arc 12">
              <a:extLst>
                <a:ext uri="{FF2B5EF4-FFF2-40B4-BE49-F238E27FC236}">
                  <a16:creationId xmlns:a16="http://schemas.microsoft.com/office/drawing/2014/main" id="{55A37617-B98A-4D3B-8969-41189949E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0" name="Text Box 16">
            <a:extLst>
              <a:ext uri="{FF2B5EF4-FFF2-40B4-BE49-F238E27FC236}">
                <a16:creationId xmlns:a16="http://schemas.microsoft.com/office/drawing/2014/main" id="{48E06B41-29C8-4C9C-9047-F0E7E51ED8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1325" y="6262688"/>
            <a:ext cx="1304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Chapter 14</a:t>
            </a:r>
          </a:p>
        </p:txBody>
      </p:sp>
    </p:spTree>
    <p:extLst>
      <p:ext uri="{BB962C8B-B14F-4D97-AF65-F5344CB8AC3E}">
        <p14:creationId xmlns:p14="http://schemas.microsoft.com/office/powerpoint/2010/main" val="199464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>
            <a:extLst>
              <a:ext uri="{FF2B5EF4-FFF2-40B4-BE49-F238E27FC236}">
                <a16:creationId xmlns:a16="http://schemas.microsoft.com/office/drawing/2014/main" id="{E0360E3D-259B-4A8B-A6A0-3CA1813D961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2971800"/>
            <a:ext cx="7315200" cy="2133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t">
            <a:noAutofit/>
          </a:bodyPr>
          <a:lstStyle/>
          <a:p>
            <a:pPr marL="533400" indent="-533400" algn="l">
              <a:buFont typeface="Wingdings" panose="05000000000000000000" pitchFamily="2" charset="2"/>
              <a:buChar char="§"/>
            </a:pPr>
            <a:r>
              <a:rPr lang="en-US" altLang="en-US" sz="2800" dirty="0"/>
              <a:t>Introduction</a:t>
            </a:r>
          </a:p>
          <a:p>
            <a:pPr marL="533400" indent="-533400" algn="l">
              <a:buFont typeface="Wingdings" panose="05000000000000000000" pitchFamily="2" charset="2"/>
              <a:buChar char="§"/>
            </a:pPr>
            <a:r>
              <a:rPr lang="en-US" altLang="en-US" sz="2800" dirty="0"/>
              <a:t>UML Language</a:t>
            </a:r>
          </a:p>
          <a:p>
            <a:pPr marL="533400" indent="-533400" algn="l">
              <a:buFont typeface="Wingdings" panose="05000000000000000000" pitchFamily="2" charset="2"/>
              <a:buChar char="§"/>
            </a:pPr>
            <a:r>
              <a:rPr lang="en-US" altLang="en-US" sz="2800" dirty="0"/>
              <a:t>Object-Oriented Modeling</a:t>
            </a:r>
          </a:p>
          <a:p>
            <a:pPr marL="533400" indent="-533400" algn="l">
              <a:buFont typeface="Wingdings" panose="05000000000000000000" pitchFamily="2" charset="2"/>
              <a:buChar char="§"/>
            </a:pPr>
            <a:r>
              <a:rPr lang="en-US" altLang="en-US" sz="2800" dirty="0"/>
              <a:t>Object Modeling Example</a:t>
            </a:r>
          </a:p>
          <a:p>
            <a:pPr marL="533400" indent="-533400" algn="l">
              <a:buFont typeface="Wingdings" panose="05000000000000000000" pitchFamily="2" charset="2"/>
              <a:buChar char="§"/>
            </a:pPr>
            <a:r>
              <a:rPr lang="en-US" altLang="en-US" sz="2800" dirty="0"/>
              <a:t>Transform Class Diagram to Relational Database Schema</a:t>
            </a:r>
          </a:p>
        </p:txBody>
      </p:sp>
      <p:sp>
        <p:nvSpPr>
          <p:cNvPr id="4" name="Rectangle 1040">
            <a:extLst>
              <a:ext uri="{FF2B5EF4-FFF2-40B4-BE49-F238E27FC236}">
                <a16:creationId xmlns:a16="http://schemas.microsoft.com/office/drawing/2014/main" id="{B209B8B9-109E-4F4B-8A70-2731E95A09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CFAE9916-5023-4CF2-AAC5-2F3E63F6F6E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310FDB0-3208-4396-9413-F274663A4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371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br>
              <a:rPr lang="en-US" altLang="en-U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</a:br>
            <a:r>
              <a:rPr lang="en-US" altLang="en-U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Object-Oriented Data Modeling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5495D266-C95C-4D91-B920-C449ABF3E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data modeling</a:t>
            </a:r>
            <a:r>
              <a:rPr lang="en-US" altLang="en-US" dirty="0"/>
              <a:t> 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B410B8B-4B0A-43A1-AB39-560EED4C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EDF9-E82D-445F-97FC-C09E3D1ECC3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ECF9AE9D-3D16-4554-8475-69F98DA79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52600"/>
            <a:ext cx="79248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Representing Objects and Classes</a:t>
            </a:r>
          </a:p>
          <a:p>
            <a:pPr>
              <a:spcBef>
                <a:spcPct val="50000"/>
              </a:spcBef>
            </a:pPr>
            <a:r>
              <a:rPr lang="en-US" altLang="en-US" sz="2400" i="1" dirty="0">
                <a:cs typeface="Times New Roman" panose="02020603050405020304" pitchFamily="18" charset="0"/>
              </a:rPr>
              <a:t>Object</a:t>
            </a:r>
            <a:r>
              <a:rPr lang="en-US" altLang="en-US" sz="2400" dirty="0">
                <a:cs typeface="Times New Roman" panose="02020603050405020304" pitchFamily="18" charset="0"/>
              </a:rPr>
              <a:t>: An entity that has a well-defined role in the application domain as well as state, behavior and </a:t>
            </a:r>
            <a:r>
              <a:rPr lang="en-US" altLang="en-US" sz="2400" i="1" dirty="0">
                <a:cs typeface="Times New Roman" panose="02020603050405020304" pitchFamily="18" charset="0"/>
              </a:rPr>
              <a:t>identity</a:t>
            </a:r>
            <a:r>
              <a:rPr lang="en-US" altLang="en-US" sz="2400" dirty="0"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     -       tangible: person, place or thing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     -        concept or event: department, marriage, registration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Objects exhibit  BEHAVIOR as well as attributes.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State: attribute types and values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Behavior: how an object acts and reacts.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C313E11-5ED6-4AF2-B720-49D9F4A2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C187-D443-454F-91A4-D8E4761496F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7827" name="Text Box 3">
            <a:extLst>
              <a:ext uri="{FF2B5EF4-FFF2-40B4-BE49-F238E27FC236}">
                <a16:creationId xmlns:a16="http://schemas.microsoft.com/office/drawing/2014/main" id="{46259822-F3E2-4645-91EE-8CCABACFC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7137"/>
            <a:ext cx="77724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Behavior is expressed through operations  that can be performed on it.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Identity: every object has a </a:t>
            </a:r>
            <a:r>
              <a:rPr lang="en-US" altLang="en-US" sz="2400" i="1" dirty="0">
                <a:cs typeface="Times New Roman" panose="02020603050405020304" pitchFamily="18" charset="0"/>
              </a:rPr>
              <a:t>unique identity</a:t>
            </a:r>
            <a:r>
              <a:rPr lang="en-US" altLang="en-US" sz="2400" dirty="0">
                <a:cs typeface="Times New Roman" panose="02020603050405020304" pitchFamily="18" charset="0"/>
              </a:rPr>
              <a:t> even if all of its attribute values are the same.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For example, if there are two Student instances with    identical values for all the attributes, they are still two different objects.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     An object maintains its own identity over its life time.</a:t>
            </a:r>
          </a:p>
          <a:p>
            <a:pPr>
              <a:spcBef>
                <a:spcPct val="50000"/>
              </a:spcBef>
            </a:pPr>
            <a:r>
              <a:rPr lang="en-US" altLang="en-US" sz="2400" i="1" dirty="0">
                <a:cs typeface="Times New Roman" panose="02020603050405020304" pitchFamily="18" charset="0"/>
              </a:rPr>
              <a:t>Object class</a:t>
            </a:r>
            <a:r>
              <a:rPr lang="en-US" altLang="en-US" sz="2400" dirty="0">
                <a:cs typeface="Times New Roman" panose="02020603050405020304" pitchFamily="18" charset="0"/>
              </a:rPr>
              <a:t>:  a set of objects share a common structure and a common behavior. 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Example:                    STUDENT is an object class.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FABC19F-3058-4301-909B-F725CC3A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AF42-49D4-4A52-B22E-7488CBE400F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8851" name="Text Box 3">
            <a:extLst>
              <a:ext uri="{FF2B5EF4-FFF2-40B4-BE49-F238E27FC236}">
                <a16:creationId xmlns:a16="http://schemas.microsoft.com/office/drawing/2014/main" id="{B68E230C-B6FD-4CB1-AC23-DDB2640B9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78852" name="Picture 4">
            <a:extLst>
              <a:ext uri="{FF2B5EF4-FFF2-40B4-BE49-F238E27FC236}">
                <a16:creationId xmlns:a16="http://schemas.microsoft.com/office/drawing/2014/main" id="{5432DF0C-BBFA-472E-891E-AE6A74B03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09600"/>
            <a:ext cx="7086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853" name="Text Box 5">
            <a:extLst>
              <a:ext uri="{FF2B5EF4-FFF2-40B4-BE49-F238E27FC236}">
                <a16:creationId xmlns:a16="http://schemas.microsoft.com/office/drawing/2014/main" id="{553CC366-AB6A-4668-A1AA-37DF29CD8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257800"/>
            <a:ext cx="7696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1" dirty="0">
                <a:cs typeface="Times New Roman" panose="02020603050405020304" pitchFamily="18" charset="0"/>
              </a:rPr>
              <a:t>Class diagram</a:t>
            </a:r>
            <a:r>
              <a:rPr lang="en-US" altLang="en-US" sz="2400" dirty="0">
                <a:cs typeface="Times New Roman" panose="02020603050405020304" pitchFamily="18" charset="0"/>
              </a:rPr>
              <a:t>: Shows the static structure of an object-oriented model: object classes, internal structures and relationships</a:t>
            </a:r>
            <a:r>
              <a:rPr lang="en-US" altLang="en-US" sz="2400" dirty="0"/>
              <a:t> 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A11BE0AC-C285-48A1-AEC9-F6C653DA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BEAE-EFC5-461A-922C-F5F178BDEE2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9875" name="Text Box 3">
            <a:extLst>
              <a:ext uri="{FF2B5EF4-FFF2-40B4-BE49-F238E27FC236}">
                <a16:creationId xmlns:a16="http://schemas.microsoft.com/office/drawing/2014/main" id="{0B175E5C-DDE8-483D-BDA9-C55BB1CFC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79876" name="Picture 4">
            <a:extLst>
              <a:ext uri="{FF2B5EF4-FFF2-40B4-BE49-F238E27FC236}">
                <a16:creationId xmlns:a16="http://schemas.microsoft.com/office/drawing/2014/main" id="{BEB37D1A-986E-43EE-B2B3-CCC6D5E05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77" name="Text Box 5">
            <a:extLst>
              <a:ext uri="{FF2B5EF4-FFF2-40B4-BE49-F238E27FC236}">
                <a16:creationId xmlns:a16="http://schemas.microsoft.com/office/drawing/2014/main" id="{41176D7F-17C3-4838-8A81-A473D7BAB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05400"/>
            <a:ext cx="8305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1" dirty="0">
                <a:cs typeface="Times New Roman" panose="02020603050405020304" pitchFamily="18" charset="0"/>
              </a:rPr>
              <a:t>Object diagram</a:t>
            </a:r>
            <a:r>
              <a:rPr lang="en-US" altLang="en-US" sz="2400" dirty="0">
                <a:cs typeface="Times New Roman" panose="02020603050405020304" pitchFamily="18" charset="0"/>
              </a:rPr>
              <a:t>: shows instances that are compatible with a given diagram.</a:t>
            </a:r>
            <a:r>
              <a:rPr lang="en-US" altLang="en-US" sz="2400" dirty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C68D89A6-A2B9-4F5D-9B8C-D78B55850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</a:rPr>
              <a:t>Associations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70AD169-DF57-4C19-98DA-FB8FBB6D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CDCD-5DCB-489E-B797-B40098CBEB2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1923" name="Text Box 3">
            <a:extLst>
              <a:ext uri="{FF2B5EF4-FFF2-40B4-BE49-F238E27FC236}">
                <a16:creationId xmlns:a16="http://schemas.microsoft.com/office/drawing/2014/main" id="{519F7C8C-ED5A-4958-829B-569AF644C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7848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i="1" dirty="0">
                <a:cs typeface="Times New Roman" panose="02020603050405020304" pitchFamily="18" charset="0"/>
              </a:rPr>
              <a:t>Association</a:t>
            </a:r>
            <a:r>
              <a:rPr lang="en-US" altLang="en-US" sz="2400" dirty="0">
                <a:cs typeface="Times New Roman" panose="02020603050405020304" pitchFamily="18" charset="0"/>
              </a:rPr>
              <a:t>: relationship among object classes.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Association </a:t>
            </a:r>
            <a:r>
              <a:rPr lang="en-US" altLang="en-US" sz="2400" i="1" dirty="0">
                <a:cs typeface="Times New Roman" panose="02020603050405020304" pitchFamily="18" charset="0"/>
              </a:rPr>
              <a:t>role</a:t>
            </a:r>
            <a:r>
              <a:rPr lang="en-US" altLang="en-US" sz="2400" dirty="0"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-        Role of an object in an association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-        The end of an association where it connects to a class.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i="1" dirty="0">
                <a:cs typeface="Times New Roman" panose="02020603050405020304" pitchFamily="18" charset="0"/>
              </a:rPr>
              <a:t>Multiplicity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-        How many objects participate in an association.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 In a class diagram, a multiplicity specification is given as: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 	</a:t>
            </a:r>
            <a:r>
              <a:rPr lang="en-US" altLang="en-US" sz="2400" dirty="0" err="1">
                <a:cs typeface="Times New Roman" panose="02020603050405020304" pitchFamily="18" charset="0"/>
              </a:rPr>
              <a:t>lowerbound</a:t>
            </a:r>
            <a:r>
              <a:rPr lang="en-US" altLang="en-US" sz="2400" dirty="0">
                <a:cs typeface="Times New Roman" panose="02020603050405020304" pitchFamily="18" charset="0"/>
              </a:rPr>
              <a:t> .. </a:t>
            </a:r>
            <a:r>
              <a:rPr lang="en-US" altLang="en-US" sz="2400" dirty="0" err="1">
                <a:cs typeface="Times New Roman" panose="02020603050405020304" pitchFamily="18" charset="0"/>
              </a:rPr>
              <a:t>upperbound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8B3E5FC-A096-4CC4-832F-EFAD2112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C554-DA80-4D47-8EE4-47F23E77EDD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2947" name="Text Box 1027">
            <a:extLst>
              <a:ext uri="{FF2B5EF4-FFF2-40B4-BE49-F238E27FC236}">
                <a16:creationId xmlns:a16="http://schemas.microsoft.com/office/drawing/2014/main" id="{CE7BFF75-86C1-406A-8CDC-73BA0E150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7924800" cy="529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00" u="sng" dirty="0">
                <a:cs typeface="Times New Roman" panose="02020603050405020304" pitchFamily="18" charset="0"/>
              </a:rPr>
              <a:t>Examples</a:t>
            </a:r>
            <a:r>
              <a:rPr lang="en-US" altLang="en-US" sz="2200" dirty="0"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en-US" sz="2200" dirty="0">
                <a:cs typeface="Times New Roman" panose="02020603050405020304" pitchFamily="18" charset="0"/>
              </a:rPr>
              <a:t>	0..*</a:t>
            </a:r>
          </a:p>
          <a:p>
            <a:pPr>
              <a:spcBef>
                <a:spcPct val="50000"/>
              </a:spcBef>
            </a:pPr>
            <a:r>
              <a:rPr lang="en-US" altLang="en-US" sz="2200" dirty="0">
                <a:cs typeface="Times New Roman" panose="02020603050405020304" pitchFamily="18" charset="0"/>
              </a:rPr>
              <a:t>	0 ..1</a:t>
            </a:r>
          </a:p>
          <a:p>
            <a:pPr>
              <a:spcBef>
                <a:spcPct val="50000"/>
              </a:spcBef>
            </a:pPr>
            <a:r>
              <a:rPr lang="en-US" altLang="en-US" sz="2200" dirty="0">
                <a:cs typeface="Times New Roman" panose="02020603050405020304" pitchFamily="18" charset="0"/>
              </a:rPr>
              <a:t>	1..*</a:t>
            </a:r>
          </a:p>
          <a:p>
            <a:pPr>
              <a:spcBef>
                <a:spcPct val="50000"/>
              </a:spcBef>
            </a:pPr>
            <a:r>
              <a:rPr lang="en-US" altLang="en-US" sz="2200" dirty="0">
                <a:cs typeface="Times New Roman" panose="02020603050405020304" pitchFamily="18" charset="0"/>
              </a:rPr>
              <a:t>	1</a:t>
            </a:r>
          </a:p>
          <a:p>
            <a:pPr>
              <a:spcBef>
                <a:spcPct val="50000"/>
              </a:spcBef>
            </a:pPr>
            <a:r>
              <a:rPr lang="en-US" altLang="en-US" sz="2200" dirty="0">
                <a:cs typeface="Times New Roman" panose="02020603050405020304" pitchFamily="18" charset="0"/>
              </a:rPr>
              <a:t>	*</a:t>
            </a:r>
          </a:p>
          <a:p>
            <a:pPr>
              <a:spcBef>
                <a:spcPct val="50000"/>
              </a:spcBef>
            </a:pPr>
            <a:r>
              <a:rPr lang="en-US" altLang="en-US" sz="2200" dirty="0">
                <a:cs typeface="Times New Roman" panose="02020603050405020304" pitchFamily="18" charset="0"/>
              </a:rPr>
              <a:t>	2..6</a:t>
            </a:r>
          </a:p>
          <a:p>
            <a:pPr>
              <a:spcBef>
                <a:spcPct val="50000"/>
              </a:spcBef>
            </a:pPr>
            <a:r>
              <a:rPr lang="en-US" altLang="en-US" sz="2200" dirty="0">
                <a:cs typeface="Times New Roman" panose="02020603050405020304" pitchFamily="18" charset="0"/>
              </a:rPr>
              <a:t>	1,3,5-7</a:t>
            </a:r>
          </a:p>
          <a:p>
            <a:pPr>
              <a:spcBef>
                <a:spcPct val="50000"/>
              </a:spcBef>
            </a:pPr>
            <a:r>
              <a:rPr lang="en-US" altLang="en-US" sz="2200" dirty="0"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ct val="50000"/>
              </a:spcBef>
            </a:pPr>
            <a:r>
              <a:rPr lang="en-US" altLang="en-US" sz="2200" u="sng" dirty="0">
                <a:cs typeface="Times New Roman" panose="02020603050405020304" pitchFamily="18" charset="0"/>
              </a:rPr>
              <a:t>Note</a:t>
            </a:r>
            <a:r>
              <a:rPr lang="en-US" altLang="en-US" sz="2200" dirty="0">
                <a:cs typeface="Times New Roman" panose="02020603050405020304" pitchFamily="18" charset="0"/>
              </a:rPr>
              <a:t>: A binary association is </a:t>
            </a:r>
            <a:r>
              <a:rPr lang="en-US" altLang="en-US" sz="2200" i="1" dirty="0">
                <a:cs typeface="Times New Roman" panose="02020603050405020304" pitchFamily="18" charset="0"/>
              </a:rPr>
              <a:t>bidirectional</a:t>
            </a:r>
            <a:r>
              <a:rPr lang="en-US" altLang="en-US" sz="2200" dirty="0">
                <a:cs typeface="Times New Roman" panose="02020603050405020304" pitchFamily="18" charset="0"/>
              </a:rPr>
              <a:t>. The name of an association establishes only one direction.</a:t>
            </a:r>
            <a:endParaRPr lang="en-US" altLang="en-US" sz="2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5" name="Picture 2057">
            <a:extLst>
              <a:ext uri="{FF2B5EF4-FFF2-40B4-BE49-F238E27FC236}">
                <a16:creationId xmlns:a16="http://schemas.microsoft.com/office/drawing/2014/main" id="{7DB83F16-3CF3-42EA-B005-C04AA58A5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572000"/>
            <a:ext cx="4038600" cy="13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4" name="Picture 2056">
            <a:extLst>
              <a:ext uri="{FF2B5EF4-FFF2-40B4-BE49-F238E27FC236}">
                <a16:creationId xmlns:a16="http://schemas.microsoft.com/office/drawing/2014/main" id="{34341520-D115-44CF-8C3E-ABC2B0834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42672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3" name="Picture 2055">
            <a:extLst>
              <a:ext uri="{FF2B5EF4-FFF2-40B4-BE49-F238E27FC236}">
                <a16:creationId xmlns:a16="http://schemas.microsoft.com/office/drawing/2014/main" id="{BC29D6F6-6EE4-46DA-92F6-187A6DCCE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42672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02" name="Text Box 2054">
            <a:extLst>
              <a:ext uri="{FF2B5EF4-FFF2-40B4-BE49-F238E27FC236}">
                <a16:creationId xmlns:a16="http://schemas.microsoft.com/office/drawing/2014/main" id="{596493CD-D02E-4A6E-9D37-54000DCB4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1084263"/>
            <a:ext cx="397827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Lower-bound – upper-bound </a:t>
            </a:r>
          </a:p>
          <a:p>
            <a:endParaRPr lang="en-US" altLang="en-US" dirty="0"/>
          </a:p>
          <a:p>
            <a:r>
              <a:rPr lang="en-US" altLang="en-US" dirty="0"/>
              <a:t>Represented as: </a:t>
            </a:r>
          </a:p>
          <a:p>
            <a:r>
              <a:rPr lang="en-US" altLang="en-US" dirty="0"/>
              <a:t>	0..1, 0..*, 1..1, 1..*</a:t>
            </a:r>
          </a:p>
          <a:p>
            <a:endParaRPr lang="en-US" altLang="en-US" dirty="0"/>
          </a:p>
          <a:p>
            <a:r>
              <a:rPr lang="en-US" altLang="en-US" dirty="0"/>
              <a:t>Similar to  minimum/maximum cardinality rules in EER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099B1C39-AFAB-490B-8718-80BCCF52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AEB4-793E-413C-A0A3-40BA28D9EAC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C8FE69F5-AD91-4BE7-9B6D-FB1DA27E9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04800"/>
            <a:ext cx="8550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dirty="0">
                <a:latin typeface="Arial" panose="020B0604020202020204" pitchFamily="34" charset="0"/>
              </a:rPr>
              <a:t>Examples of binary association relationships</a:t>
            </a:r>
          </a:p>
          <a:p>
            <a:pPr eaLnBrk="0" hangingPunct="0"/>
            <a:r>
              <a:rPr lang="en-US" altLang="en-US" dirty="0">
                <a:latin typeface="Arial" panose="020B0604020202020204" pitchFamily="34" charset="0"/>
              </a:rPr>
              <a:t> (a) University example</a:t>
            </a:r>
          </a:p>
        </p:txBody>
      </p:sp>
      <p:pic>
        <p:nvPicPr>
          <p:cNvPr id="31749" name="Picture 5">
            <a:extLst>
              <a:ext uri="{FF2B5EF4-FFF2-40B4-BE49-F238E27FC236}">
                <a16:creationId xmlns:a16="http://schemas.microsoft.com/office/drawing/2014/main" id="{656BD2B5-5C82-4506-BDBD-BC527E7AB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382000" cy="48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752" name="Group 8">
            <a:extLst>
              <a:ext uri="{FF2B5EF4-FFF2-40B4-BE49-F238E27FC236}">
                <a16:creationId xmlns:a16="http://schemas.microsoft.com/office/drawing/2014/main" id="{FEAE999E-E0A2-42DF-B9A4-A66B2C14BB25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133600"/>
            <a:ext cx="4191000" cy="1281113"/>
            <a:chOff x="2928" y="1344"/>
            <a:chExt cx="2640" cy="807"/>
          </a:xfrm>
        </p:grpSpPr>
        <p:sp>
          <p:nvSpPr>
            <p:cNvPr id="31750" name="Text Box 6">
              <a:extLst>
                <a:ext uri="{FF2B5EF4-FFF2-40B4-BE49-F238E27FC236}">
                  <a16:creationId xmlns:a16="http://schemas.microsoft.com/office/drawing/2014/main" id="{28339765-FB7B-438E-B4B6-EB2025663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344"/>
              <a:ext cx="1968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>
                  <a:solidFill>
                    <a:schemeClr val="hlink"/>
                  </a:solidFill>
                </a:rPr>
                <a:t>Alternative multiplicity representation: specifying the two possible values in a list instead of a range</a:t>
              </a:r>
              <a:r>
                <a:rPr lang="en-US" altLang="en-US">
                  <a:solidFill>
                    <a:schemeClr val="hlink"/>
                  </a:solidFill>
                </a:rPr>
                <a:t> </a:t>
              </a:r>
            </a:p>
          </p:txBody>
        </p:sp>
        <p:sp>
          <p:nvSpPr>
            <p:cNvPr id="31751" name="Rectangle 7">
              <a:extLst>
                <a:ext uri="{FF2B5EF4-FFF2-40B4-BE49-F238E27FC236}">
                  <a16:creationId xmlns:a16="http://schemas.microsoft.com/office/drawing/2014/main" id="{BC589044-31D6-48C2-B48D-E450FBFBC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920"/>
              <a:ext cx="288" cy="231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8013AC1-6EB3-46D1-9932-D744070D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20F8-84CE-4455-BC16-36978DC9C28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2770" name="Text Box 1026">
            <a:extLst>
              <a:ext uri="{FF2B5EF4-FFF2-40B4-BE49-F238E27FC236}">
                <a16:creationId xmlns:a16="http://schemas.microsoft.com/office/drawing/2014/main" id="{33F32547-64EC-4F66-8CA8-7DCC1A946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1000"/>
            <a:ext cx="399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" panose="020B0604020202020204" pitchFamily="34" charset="0"/>
              </a:rPr>
              <a:t>(b) Customer order example</a:t>
            </a:r>
          </a:p>
        </p:txBody>
      </p:sp>
      <p:pic>
        <p:nvPicPr>
          <p:cNvPr id="32771" name="Picture 1027">
            <a:extLst>
              <a:ext uri="{FF2B5EF4-FFF2-40B4-BE49-F238E27FC236}">
                <a16:creationId xmlns:a16="http://schemas.microsoft.com/office/drawing/2014/main" id="{51DFCFCE-F5D3-4FDE-AA07-E80588444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153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>
            <a:extLst>
              <a:ext uri="{FF2B5EF4-FFF2-40B4-BE49-F238E27FC236}">
                <a16:creationId xmlns:a16="http://schemas.microsoft.com/office/drawing/2014/main" id="{42074C76-B70F-4E39-8A83-6CECAB30A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Association Classes</a:t>
            </a:r>
            <a:r>
              <a:rPr lang="en-US" altLang="en-US"/>
              <a:t> 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ECBB74F2-8E00-40E7-A25F-DF2DA003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8C95-6995-48A4-9ADE-91AFC077332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3971" name="Text Box 1027">
            <a:extLst>
              <a:ext uri="{FF2B5EF4-FFF2-40B4-BE49-F238E27FC236}">
                <a16:creationId xmlns:a16="http://schemas.microsoft.com/office/drawing/2014/main" id="{184AD8CC-10B8-4F25-8FD3-546593E2E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83972" name="Text Box 1028">
            <a:extLst>
              <a:ext uri="{FF2B5EF4-FFF2-40B4-BE49-F238E27FC236}">
                <a16:creationId xmlns:a16="http://schemas.microsoft.com/office/drawing/2014/main" id="{1C897F70-3C68-4AFC-9547-A3537D4F5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76400"/>
            <a:ext cx="7696200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2800" dirty="0">
                <a:cs typeface="Times New Roman" panose="02020603050405020304" pitchFamily="18" charset="0"/>
              </a:rPr>
              <a:t> An association that has attributes or operations of its own or that participates in relationships with other classes.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2800" dirty="0">
                <a:cs typeface="Times New Roman" panose="02020603050405020304" pitchFamily="18" charset="0"/>
              </a:rPr>
              <a:t> Like an associative entity in ER model.</a:t>
            </a:r>
          </a:p>
          <a:p>
            <a:pPr>
              <a:spcBef>
                <a:spcPct val="50000"/>
              </a:spcBef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A21A472-0DA4-4302-ABF7-044A36B81F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66BF289-90B9-4C4F-82E9-9BD3527E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D9E8-510B-40C7-BA50-ECB2C36C6E9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EDA948F5-AC16-4325-9FD7-895AF6780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7848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Object-oriented data modeling, used in conceptual design, is becoming increasingly popular because of its ability </a:t>
            </a:r>
          </a:p>
          <a:p>
            <a:pPr lvl="1"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- to represent complex relationships</a:t>
            </a:r>
          </a:p>
          <a:p>
            <a:pPr lvl="1"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- to represent data and data processing in a consistent notation.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This data model includes many concepts similar to those used in ER model, and other modeling facilities covered by UML.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 An object-oriented model is built around </a:t>
            </a:r>
            <a:r>
              <a:rPr lang="en-US" altLang="en-US" sz="2400" i="1" dirty="0">
                <a:cs typeface="Times New Roman" panose="02020603050405020304" pitchFamily="18" charset="0"/>
              </a:rPr>
              <a:t>objects</a:t>
            </a:r>
            <a:r>
              <a:rPr lang="en-US" altLang="en-US" sz="2400" dirty="0">
                <a:cs typeface="Times New Roman" panose="02020603050405020304" pitchFamily="18" charset="0"/>
              </a:rPr>
              <a:t>, just as the ER model is built around entities. An object encapsulates both </a:t>
            </a:r>
            <a:r>
              <a:rPr lang="en-US" altLang="en-US" sz="2400" i="1" dirty="0">
                <a:cs typeface="Times New Roman" panose="02020603050405020304" pitchFamily="18" charset="0"/>
              </a:rPr>
              <a:t>data</a:t>
            </a:r>
            <a:r>
              <a:rPr lang="en-US" altLang="en-US" sz="2400" dirty="0">
                <a:cs typeface="Times New Roman" panose="02020603050405020304" pitchFamily="18" charset="0"/>
              </a:rPr>
              <a:t> and </a:t>
            </a:r>
            <a:r>
              <a:rPr lang="en-US" altLang="en-US" sz="2400" i="1" dirty="0">
                <a:cs typeface="Times New Roman" panose="02020603050405020304" pitchFamily="18" charset="0"/>
              </a:rPr>
              <a:t>behavior</a:t>
            </a:r>
            <a:r>
              <a:rPr lang="en-US" altLang="en-US" sz="2400" dirty="0">
                <a:cs typeface="Times New Roman" panose="02020603050405020304" pitchFamily="18" charset="0"/>
              </a:rPr>
              <a:t>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0117A4F5-6FD0-40FA-BBBC-B2F9EC3F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E4EA-EF2D-4A67-BE5C-88F2EC4CBA1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3795" name="Text Box 1027">
            <a:extLst>
              <a:ext uri="{FF2B5EF4-FFF2-40B4-BE49-F238E27FC236}">
                <a16:creationId xmlns:a16="http://schemas.microsoft.com/office/drawing/2014/main" id="{729D3B72-DF26-4D0F-9006-13E3D2754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04800"/>
            <a:ext cx="34932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latin typeface="Arial" panose="020B0604020202020204" pitchFamily="34" charset="0"/>
              </a:rPr>
              <a:t>Association class and link object</a:t>
            </a:r>
          </a:p>
        </p:txBody>
      </p:sp>
      <p:pic>
        <p:nvPicPr>
          <p:cNvPr id="33796" name="Picture 1028">
            <a:extLst>
              <a:ext uri="{FF2B5EF4-FFF2-40B4-BE49-F238E27FC236}">
                <a16:creationId xmlns:a16="http://schemas.microsoft.com/office/drawing/2014/main" id="{0E27DD76-4803-420A-80D2-55F34F760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153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7" name="Text Box 1029">
            <a:extLst>
              <a:ext uri="{FF2B5EF4-FFF2-40B4-BE49-F238E27FC236}">
                <a16:creationId xmlns:a16="http://schemas.microsoft.com/office/drawing/2014/main" id="{CCE3858B-23B1-4BA0-83C1-34634F747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14400"/>
            <a:ext cx="6510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" panose="020B0604020202020204" pitchFamily="34" charset="0"/>
              </a:rPr>
              <a:t>(a) Class diagram showing association classes</a:t>
            </a:r>
          </a:p>
        </p:txBody>
      </p:sp>
      <p:grpSp>
        <p:nvGrpSpPr>
          <p:cNvPr id="33805" name="Group 1037">
            <a:extLst>
              <a:ext uri="{FF2B5EF4-FFF2-40B4-BE49-F238E27FC236}">
                <a16:creationId xmlns:a16="http://schemas.microsoft.com/office/drawing/2014/main" id="{11B416CB-8604-4BD3-9F70-C888D2AA5811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543175"/>
            <a:ext cx="2743200" cy="3400425"/>
            <a:chOff x="2016" y="1602"/>
            <a:chExt cx="1728" cy="2142"/>
          </a:xfrm>
        </p:grpSpPr>
        <p:sp>
          <p:nvSpPr>
            <p:cNvPr id="33798" name="Oval 1030">
              <a:extLst>
                <a:ext uri="{FF2B5EF4-FFF2-40B4-BE49-F238E27FC236}">
                  <a16:creationId xmlns:a16="http://schemas.microsoft.com/office/drawing/2014/main" id="{84D85B17-ABA4-4AE2-AE35-CBB6D57A1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1728" cy="1776"/>
            </a:xfrm>
            <a:prstGeom prst="ellips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33800" name="Text Box 1032">
              <a:extLst>
                <a:ext uri="{FF2B5EF4-FFF2-40B4-BE49-F238E27FC236}">
                  <a16:creationId xmlns:a16="http://schemas.microsoft.com/office/drawing/2014/main" id="{ECD5D085-C9D6-408B-BCDF-FF900BF45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602"/>
              <a:ext cx="130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>
                  <a:solidFill>
                    <a:schemeClr val="hlink"/>
                  </a:solidFill>
                </a:rPr>
                <a:t>Binary association class with behavior</a:t>
              </a:r>
            </a:p>
          </p:txBody>
        </p:sp>
      </p:grpSp>
      <p:grpSp>
        <p:nvGrpSpPr>
          <p:cNvPr id="33804" name="Group 1036">
            <a:extLst>
              <a:ext uri="{FF2B5EF4-FFF2-40B4-BE49-F238E27FC236}">
                <a16:creationId xmlns:a16="http://schemas.microsoft.com/office/drawing/2014/main" id="{EA6C2B97-EA51-4D50-AC41-FAA6A2F98D08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981200"/>
            <a:ext cx="2378075" cy="3962400"/>
            <a:chOff x="96" y="1248"/>
            <a:chExt cx="1498" cy="2496"/>
          </a:xfrm>
        </p:grpSpPr>
        <p:sp>
          <p:nvSpPr>
            <p:cNvPr id="33802" name="Oval 1034">
              <a:extLst>
                <a:ext uri="{FF2B5EF4-FFF2-40B4-BE49-F238E27FC236}">
                  <a16:creationId xmlns:a16="http://schemas.microsoft.com/office/drawing/2014/main" id="{C2E1BF9C-332F-4305-933E-B5D666556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248"/>
              <a:ext cx="1440" cy="2496"/>
            </a:xfrm>
            <a:prstGeom prst="ellips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03" name="Text Box 1035">
              <a:extLst>
                <a:ext uri="{FF2B5EF4-FFF2-40B4-BE49-F238E27FC236}">
                  <a16:creationId xmlns:a16="http://schemas.microsoft.com/office/drawing/2014/main" id="{0748B27D-913D-4172-A1C2-37672B271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272"/>
              <a:ext cx="130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>
                  <a:solidFill>
                    <a:schemeClr val="hlink"/>
                  </a:solidFill>
                </a:rPr>
                <a:t>Unary association with only attributes and no behavior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774F85E0-25F2-49F9-8DD3-8A76D84C2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3600" b="1">
                <a:latin typeface="Times New Roman" panose="02020603050405020304" pitchFamily="18" charset="0"/>
              </a:rPr>
              <a:t>Association or Class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BAF2921-9A7E-401F-B854-EBF79298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0B446-1E68-4782-8834-E04223C9E67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4995" name="Text Box 3">
            <a:extLst>
              <a:ext uri="{FF2B5EF4-FFF2-40B4-BE49-F238E27FC236}">
                <a16:creationId xmlns:a16="http://schemas.microsoft.com/office/drawing/2014/main" id="{43E49C72-18DF-4936-914B-428980F4B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95400"/>
            <a:ext cx="76962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We have the option of showing the name of an association class on the association path, or the class symbol.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When an association has only </a:t>
            </a:r>
            <a:r>
              <a:rPr lang="en-US" altLang="en-US" sz="2400" i="1" dirty="0">
                <a:cs typeface="Times New Roman" panose="02020603050405020304" pitchFamily="18" charset="0"/>
              </a:rPr>
              <a:t>attributes </a:t>
            </a:r>
            <a:r>
              <a:rPr lang="en-US" altLang="en-US" sz="2400" dirty="0">
                <a:cs typeface="Times New Roman" panose="02020603050405020304" pitchFamily="18" charset="0"/>
              </a:rPr>
              <a:t>but does not have any </a:t>
            </a:r>
            <a:r>
              <a:rPr lang="en-US" altLang="en-US" sz="2400" i="1" dirty="0">
                <a:cs typeface="Times New Roman" panose="02020603050405020304" pitchFamily="18" charset="0"/>
              </a:rPr>
              <a:t>operations</a:t>
            </a:r>
            <a:r>
              <a:rPr lang="en-US" altLang="en-US" sz="2400" dirty="0">
                <a:cs typeface="Times New Roman" panose="02020603050405020304" pitchFamily="18" charset="0"/>
              </a:rPr>
              <a:t> or does not participate in other associations, we should show the name on the association path, to emphasize its “</a:t>
            </a:r>
            <a:r>
              <a:rPr lang="en-US" altLang="en-US" sz="2400" i="1" dirty="0">
                <a:cs typeface="Times New Roman" panose="02020603050405020304" pitchFamily="18" charset="0"/>
              </a:rPr>
              <a:t>association nature</a:t>
            </a:r>
            <a:r>
              <a:rPr lang="en-US" altLang="en-US" sz="2400" dirty="0">
                <a:cs typeface="Times New Roman" panose="02020603050405020304" pitchFamily="18" charset="0"/>
              </a:rPr>
              <a:t>”.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When an association has </a:t>
            </a:r>
            <a:r>
              <a:rPr lang="en-US" altLang="en-US" sz="2400" i="1" dirty="0">
                <a:cs typeface="Times New Roman" panose="02020603050405020304" pitchFamily="18" charset="0"/>
              </a:rPr>
              <a:t>operations</a:t>
            </a:r>
            <a:r>
              <a:rPr lang="en-US" altLang="en-US" sz="2400" dirty="0">
                <a:cs typeface="Times New Roman" panose="02020603050405020304" pitchFamily="18" charset="0"/>
              </a:rPr>
              <a:t> of its own, we should display its name in the class rectangle to emphasize its “</a:t>
            </a:r>
            <a:r>
              <a:rPr lang="en-US" altLang="en-US" sz="2400" i="1" dirty="0">
                <a:cs typeface="Times New Roman" panose="02020603050405020304" pitchFamily="18" charset="0"/>
              </a:rPr>
              <a:t>class nature</a:t>
            </a:r>
            <a:r>
              <a:rPr lang="en-US" altLang="en-US" sz="2400" dirty="0">
                <a:cs typeface="Times New Roman" panose="02020603050405020304" pitchFamily="18" charset="0"/>
              </a:rPr>
              <a:t>”.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87690F0-C38A-4124-AABA-307818D1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5E8-D7A2-4001-A3E7-12AE20903D7C}" type="slidenum">
              <a:rPr lang="en-US" altLang="en-US"/>
              <a:pPr/>
              <a:t>22</a:t>
            </a:fld>
            <a:endParaRPr lang="en-US" altLang="en-US"/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0850A7CA-813A-4ECD-A749-DB99CD02E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09613"/>
            <a:ext cx="5410200" cy="538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2" name="Text Box 2">
            <a:extLst>
              <a:ext uri="{FF2B5EF4-FFF2-40B4-BE49-F238E27FC236}">
                <a16:creationId xmlns:a16="http://schemas.microsoft.com/office/drawing/2014/main" id="{EDA4502B-50B8-4A19-AC9A-F8ED457B6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600"/>
            <a:ext cx="44807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latin typeface="Arial" panose="020B0604020202020204" pitchFamily="34" charset="0"/>
              </a:rPr>
              <a:t>Ternary relationship with association class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498C16C4-36C1-4628-BB07-63B7ED5378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Derived Attributes, Derived Associations and Derived Roles</a:t>
            </a:r>
            <a:r>
              <a:rPr lang="en-US" altLang="en-US"/>
              <a:t> 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75EBF1F-7CC2-4738-A092-31B7FB4A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47EE-10D9-4E8C-B093-17ADFFB6777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id="{0A191D8D-668B-45D7-87E5-3824B6637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57400"/>
            <a:ext cx="78486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A </a:t>
            </a:r>
            <a:r>
              <a:rPr lang="en-US" altLang="en-US" sz="2400" i="1" dirty="0">
                <a:cs typeface="Times New Roman" panose="02020603050405020304" pitchFamily="18" charset="0"/>
              </a:rPr>
              <a:t>derived</a:t>
            </a:r>
            <a:r>
              <a:rPr lang="en-US" altLang="en-US" sz="2400" dirty="0">
                <a:cs typeface="Times New Roman" panose="02020603050405020304" pitchFamily="18" charset="0"/>
              </a:rPr>
              <a:t> attribute, association or role is one that can be computed or derived from other attributes, associations, and roles, respectively.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A derived element is shown by placing a slash (/) before the name of the element.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1D6556FD-39E0-4C46-B626-6C9DC76F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6BFD-F5F1-48F0-96BF-AC0E134B5A68}" type="slidenum">
              <a:rPr lang="en-US" altLang="en-US"/>
              <a:pPr/>
              <a:t>24</a:t>
            </a:fld>
            <a:endParaRPr lang="en-US" altLang="en-US"/>
          </a:p>
        </p:txBody>
      </p:sp>
      <p:pic>
        <p:nvPicPr>
          <p:cNvPr id="36873" name="Picture 9">
            <a:extLst>
              <a:ext uri="{FF2B5EF4-FFF2-40B4-BE49-F238E27FC236}">
                <a16:creationId xmlns:a16="http://schemas.microsoft.com/office/drawing/2014/main" id="{1633C2A0-C469-48BE-B083-097CD2452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33500"/>
            <a:ext cx="86106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6" name="Text Box 2">
            <a:extLst>
              <a:ext uri="{FF2B5EF4-FFF2-40B4-BE49-F238E27FC236}">
                <a16:creationId xmlns:a16="http://schemas.microsoft.com/office/drawing/2014/main" id="{7BC01351-942F-4551-B7EE-D0D210E9E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"/>
            <a:ext cx="41216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latin typeface="Arial" panose="020B0604020202020204" pitchFamily="34" charset="0"/>
              </a:rPr>
              <a:t>Derived attribute, association, and role</a:t>
            </a: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B2903C47-F5C4-4511-9DD5-7718AB4DB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181600"/>
            <a:ext cx="7659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Derived attributes an relationships shown with </a:t>
            </a:r>
            <a:r>
              <a:rPr lang="en-US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 </a:t>
            </a:r>
            <a:r>
              <a:rPr lang="en-US" altLang="en-US" sz="2000">
                <a:solidFill>
                  <a:schemeClr val="tx2"/>
                </a:solidFill>
              </a:rPr>
              <a:t>in front of the name</a:t>
            </a:r>
          </a:p>
        </p:txBody>
      </p:sp>
      <p:sp>
        <p:nvSpPr>
          <p:cNvPr id="36870" name="Text Box 6">
            <a:extLst>
              <a:ext uri="{FF2B5EF4-FFF2-40B4-BE49-F238E27FC236}">
                <a16:creationId xmlns:a16="http://schemas.microsoft.com/office/drawing/2014/main" id="{65FE04A6-EDFE-4220-A201-34714B0CD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522788"/>
            <a:ext cx="570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hlink"/>
                </a:solidFill>
              </a:rPr>
              <a:t>Derived relationship (from Registers-for and Scheduled-for)</a:t>
            </a:r>
          </a:p>
        </p:txBody>
      </p:sp>
      <p:sp>
        <p:nvSpPr>
          <p:cNvPr id="36871" name="Text Box 7">
            <a:extLst>
              <a:ext uri="{FF2B5EF4-FFF2-40B4-BE49-F238E27FC236}">
                <a16:creationId xmlns:a16="http://schemas.microsoft.com/office/drawing/2014/main" id="{91722EA3-8895-4867-888A-347DA3567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09688"/>
            <a:ext cx="405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hlink"/>
                </a:solidFill>
              </a:rPr>
              <a:t>Constraint expression for derived attribute</a:t>
            </a:r>
          </a:p>
        </p:txBody>
      </p:sp>
      <p:sp>
        <p:nvSpPr>
          <p:cNvPr id="36872" name="Text Box 8">
            <a:extLst>
              <a:ext uri="{FF2B5EF4-FFF2-40B4-BE49-F238E27FC236}">
                <a16:creationId xmlns:a16="http://schemas.microsoft.com/office/drawing/2014/main" id="{B5142E52-4CEA-4FA1-9CFF-8C48ADDAD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3435350"/>
            <a:ext cx="173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hlink"/>
                </a:solidFill>
              </a:rPr>
              <a:t>Derived 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utoUpdateAnimBg="0"/>
      <p:bldP spid="36870" grpId="0" autoUpdateAnimBg="0"/>
      <p:bldP spid="36871" grpId="0" autoUpdateAnimBg="0"/>
      <p:bldP spid="3687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C3B0DD9-28FE-4474-8AB9-FAA96E5F1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Generalization/Specialization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3033A8E-017C-4517-98D9-728A7C527A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Subclass, superclass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similar to subtype/supertype in ER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Common attributes, relationships, </a:t>
            </a:r>
            <a:r>
              <a:rPr lang="en-US" altLang="en-US" sz="2800" b="1" i="1" dirty="0"/>
              <a:t>AND operations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Disjoint vs. Overlapping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Complete (total specialization) vs. incomplete (partial specialization)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Abstract Class: no direct instances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Concrete Class: direct instances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C52AA-8550-496E-8660-0E148B99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1838F-913B-4D14-B4F5-235857D6673E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2CCF1991-C42D-4756-80BE-13D4CD82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D0B1-5F40-4327-9AE2-B9FC802A483C}" type="slidenum">
              <a:rPr lang="en-US" altLang="en-US"/>
              <a:pPr/>
              <a:t>26</a:t>
            </a:fld>
            <a:endParaRPr lang="en-US" altLang="en-US"/>
          </a:p>
        </p:txBody>
      </p:sp>
      <p:pic>
        <p:nvPicPr>
          <p:cNvPr id="38930" name="Picture 18">
            <a:extLst>
              <a:ext uri="{FF2B5EF4-FFF2-40B4-BE49-F238E27FC236}">
                <a16:creationId xmlns:a16="http://schemas.microsoft.com/office/drawing/2014/main" id="{B9127867-C593-412D-9513-5472CEF5F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620000" cy="509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5" name="Text Box 3">
            <a:extLst>
              <a:ext uri="{FF2B5EF4-FFF2-40B4-BE49-F238E27FC236}">
                <a16:creationId xmlns:a16="http://schemas.microsoft.com/office/drawing/2014/main" id="{E92ACE0C-145D-45D1-A0CD-EE407D858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84582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000" dirty="0">
                <a:latin typeface="Arial" panose="020B0604020202020204" pitchFamily="34" charset="0"/>
              </a:rPr>
              <a:t>Examples of generalization, inheritance, and constraints</a:t>
            </a:r>
          </a:p>
          <a:p>
            <a:pPr eaLnBrk="0" hangingPunct="0"/>
            <a:r>
              <a:rPr lang="en-US" altLang="en-US" dirty="0">
                <a:latin typeface="Arial" panose="020B0604020202020204" pitchFamily="34" charset="0"/>
              </a:rPr>
              <a:t>(a) Employee superclass with three subclasses</a:t>
            </a:r>
          </a:p>
        </p:txBody>
      </p:sp>
      <p:grpSp>
        <p:nvGrpSpPr>
          <p:cNvPr id="38920" name="Group 8">
            <a:extLst>
              <a:ext uri="{FF2B5EF4-FFF2-40B4-BE49-F238E27FC236}">
                <a16:creationId xmlns:a16="http://schemas.microsoft.com/office/drawing/2014/main" id="{14E6EA55-0B91-4E53-B3A6-81F308A4BBF8}"/>
              </a:ext>
            </a:extLst>
          </p:cNvPr>
          <p:cNvGrpSpPr>
            <a:grpSpLocks/>
          </p:cNvGrpSpPr>
          <p:nvPr/>
        </p:nvGrpSpPr>
        <p:grpSpPr bwMode="auto">
          <a:xfrm>
            <a:off x="1622425" y="1600200"/>
            <a:ext cx="2035175" cy="1371600"/>
            <a:chOff x="662" y="1056"/>
            <a:chExt cx="1282" cy="864"/>
          </a:xfrm>
        </p:grpSpPr>
        <p:sp>
          <p:nvSpPr>
            <p:cNvPr id="38917" name="Text Box 5">
              <a:extLst>
                <a:ext uri="{FF2B5EF4-FFF2-40B4-BE49-F238E27FC236}">
                  <a16:creationId xmlns:a16="http://schemas.microsoft.com/office/drawing/2014/main" id="{57768265-1391-4F6B-9D10-ABE2DE33D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1224"/>
              <a:ext cx="116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>
                  <a:solidFill>
                    <a:schemeClr val="hlink"/>
                  </a:solidFill>
                </a:rPr>
                <a:t>Shared attributes and operations</a:t>
              </a:r>
            </a:p>
          </p:txBody>
        </p:sp>
        <p:sp>
          <p:nvSpPr>
            <p:cNvPr id="38918" name="AutoShape 6">
              <a:extLst>
                <a:ext uri="{FF2B5EF4-FFF2-40B4-BE49-F238E27FC236}">
                  <a16:creationId xmlns:a16="http://schemas.microsoft.com/office/drawing/2014/main" id="{673E8A26-C678-4E10-A54F-C610D56EB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" y="1056"/>
              <a:ext cx="240" cy="864"/>
            </a:xfrm>
            <a:prstGeom prst="leftBrace">
              <a:avLst>
                <a:gd name="adj1" fmla="val 30000"/>
                <a:gd name="adj2" fmla="val 50000"/>
              </a:avLst>
            </a:prstGeom>
            <a:noFill/>
            <a:ln w="1905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8925" name="Group 13">
            <a:extLst>
              <a:ext uri="{FF2B5EF4-FFF2-40B4-BE49-F238E27FC236}">
                <a16:creationId xmlns:a16="http://schemas.microsoft.com/office/drawing/2014/main" id="{F07D3A05-9243-437A-85A1-E36807207B7C}"/>
              </a:ext>
            </a:extLst>
          </p:cNvPr>
          <p:cNvGrpSpPr>
            <a:grpSpLocks/>
          </p:cNvGrpSpPr>
          <p:nvPr/>
        </p:nvGrpSpPr>
        <p:grpSpPr bwMode="auto">
          <a:xfrm>
            <a:off x="5378450" y="1295400"/>
            <a:ext cx="1784350" cy="2209800"/>
            <a:chOff x="3436" y="1056"/>
            <a:chExt cx="1124" cy="1392"/>
          </a:xfrm>
        </p:grpSpPr>
        <p:sp>
          <p:nvSpPr>
            <p:cNvPr id="38921" name="Text Box 9">
              <a:extLst>
                <a:ext uri="{FF2B5EF4-FFF2-40B4-BE49-F238E27FC236}">
                  <a16:creationId xmlns:a16="http://schemas.microsoft.com/office/drawing/2014/main" id="{42F8E932-6A3E-494E-9B07-44B07CF81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1056"/>
              <a:ext cx="112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>
                  <a:solidFill>
                    <a:schemeClr val="hlink"/>
                  </a:solidFill>
                </a:rPr>
                <a:t>An employee can only be one of these subclasses</a:t>
              </a:r>
            </a:p>
          </p:txBody>
        </p:sp>
        <p:sp>
          <p:nvSpPr>
            <p:cNvPr id="38922" name="Line 10">
              <a:extLst>
                <a:ext uri="{FF2B5EF4-FFF2-40B4-BE49-F238E27FC236}">
                  <a16:creationId xmlns:a16="http://schemas.microsoft.com/office/drawing/2014/main" id="{06709C79-118C-4131-9DC3-A3E6260254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36" y="1628"/>
              <a:ext cx="624" cy="82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38926" name="Group 14">
            <a:extLst>
              <a:ext uri="{FF2B5EF4-FFF2-40B4-BE49-F238E27FC236}">
                <a16:creationId xmlns:a16="http://schemas.microsoft.com/office/drawing/2014/main" id="{C0A5C28F-DA10-4139-A102-95E36ED022A9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133600"/>
            <a:ext cx="1447800" cy="1525588"/>
            <a:chOff x="4560" y="1487"/>
            <a:chExt cx="912" cy="961"/>
          </a:xfrm>
        </p:grpSpPr>
        <p:sp>
          <p:nvSpPr>
            <p:cNvPr id="38923" name="Text Box 11">
              <a:extLst>
                <a:ext uri="{FF2B5EF4-FFF2-40B4-BE49-F238E27FC236}">
                  <a16:creationId xmlns:a16="http://schemas.microsoft.com/office/drawing/2014/main" id="{A87D2622-9B7C-4B1C-879E-53CFB490F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487"/>
              <a:ext cx="91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>
                  <a:solidFill>
                    <a:schemeClr val="hlink"/>
                  </a:solidFill>
                </a:rPr>
                <a:t>An employee may be none of them.</a:t>
              </a:r>
            </a:p>
          </p:txBody>
        </p:sp>
        <p:sp>
          <p:nvSpPr>
            <p:cNvPr id="38924" name="Line 12">
              <a:extLst>
                <a:ext uri="{FF2B5EF4-FFF2-40B4-BE49-F238E27FC236}">
                  <a16:creationId xmlns:a16="http://schemas.microsoft.com/office/drawing/2014/main" id="{E681C664-7FD5-4EF4-BDB4-4D67849C82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88" y="2064"/>
              <a:ext cx="144" cy="38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38931" name="Group 19">
            <a:extLst>
              <a:ext uri="{FF2B5EF4-FFF2-40B4-BE49-F238E27FC236}">
                <a16:creationId xmlns:a16="http://schemas.microsoft.com/office/drawing/2014/main" id="{C3092F9F-FD2A-44E7-B7FD-F5C626DCD131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876800"/>
            <a:ext cx="6934200" cy="1550988"/>
            <a:chOff x="672" y="3072"/>
            <a:chExt cx="4368" cy="977"/>
          </a:xfrm>
        </p:grpSpPr>
        <p:sp>
          <p:nvSpPr>
            <p:cNvPr id="38927" name="Rectangle 15">
              <a:extLst>
                <a:ext uri="{FF2B5EF4-FFF2-40B4-BE49-F238E27FC236}">
                  <a16:creationId xmlns:a16="http://schemas.microsoft.com/office/drawing/2014/main" id="{323B5CA0-C150-4DCF-BB04-45D44B4EF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072"/>
              <a:ext cx="4368" cy="768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928" name="Text Box 16">
              <a:extLst>
                <a:ext uri="{FF2B5EF4-FFF2-40B4-BE49-F238E27FC236}">
                  <a16:creationId xmlns:a16="http://schemas.microsoft.com/office/drawing/2014/main" id="{79DD27FA-F5AA-46DC-B6DD-45AFB4E44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816"/>
              <a:ext cx="2301" cy="2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dirty="0"/>
                <a:t>Specialized attributes and operations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FDF56D74-DE9F-43E0-90FD-E96A088D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E5BE-8A49-467B-9D22-2502EFC33C0A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56330" name="Picture 10">
            <a:extLst>
              <a:ext uri="{FF2B5EF4-FFF2-40B4-BE49-F238E27FC236}">
                <a16:creationId xmlns:a16="http://schemas.microsoft.com/office/drawing/2014/main" id="{E135717A-C146-4E7B-A827-D7A4FCA4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3675"/>
            <a:ext cx="8305800" cy="412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23" name="Text Box 3">
            <a:extLst>
              <a:ext uri="{FF2B5EF4-FFF2-40B4-BE49-F238E27FC236}">
                <a16:creationId xmlns:a16="http://schemas.microsoft.com/office/drawing/2014/main" id="{497E14CB-8620-41C6-820B-034BA896B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096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latin typeface="Arial" panose="020B0604020202020204" pitchFamily="34" charset="0"/>
              </a:rPr>
              <a:t>(a) Abstract patient class with two concrete subclasses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B8B3626B-EC36-4DA9-9948-77C283C6A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5513" y="1720850"/>
            <a:ext cx="2478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solidFill>
                  <a:schemeClr val="hlink"/>
                </a:solidFill>
              </a:rPr>
              <a:t>Abstract indicated by </a:t>
            </a:r>
            <a:r>
              <a:rPr lang="en-US" altLang="en-US" sz="1600" i="1">
                <a:solidFill>
                  <a:schemeClr val="hlink"/>
                </a:solidFill>
              </a:rPr>
              <a:t>italics</a:t>
            </a:r>
          </a:p>
        </p:txBody>
      </p:sp>
      <p:sp>
        <p:nvSpPr>
          <p:cNvPr id="56325" name="Text Box 5">
            <a:extLst>
              <a:ext uri="{FF2B5EF4-FFF2-40B4-BE49-F238E27FC236}">
                <a16:creationId xmlns:a16="http://schemas.microsoft.com/office/drawing/2014/main" id="{AF262DBF-0640-4899-B3E2-6CA35AAFC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733800"/>
            <a:ext cx="3581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solidFill>
                  <a:schemeClr val="hlink"/>
                </a:solidFill>
              </a:rPr>
              <a:t>Dynamic means a patient can change from one subclass to another over time</a:t>
            </a:r>
            <a:endParaRPr lang="en-US" altLang="en-US" sz="1600" i="1">
              <a:solidFill>
                <a:schemeClr val="hlink"/>
              </a:solidFill>
            </a:endParaRPr>
          </a:p>
        </p:txBody>
      </p:sp>
      <p:grpSp>
        <p:nvGrpSpPr>
          <p:cNvPr id="56329" name="Group 9">
            <a:extLst>
              <a:ext uri="{FF2B5EF4-FFF2-40B4-BE49-F238E27FC236}">
                <a16:creationId xmlns:a16="http://schemas.microsoft.com/office/drawing/2014/main" id="{5C61A815-89A7-4739-B6B6-165C54674BD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152775"/>
            <a:ext cx="3505200" cy="730250"/>
            <a:chOff x="432" y="1986"/>
            <a:chExt cx="2208" cy="460"/>
          </a:xfrm>
        </p:grpSpPr>
        <p:sp>
          <p:nvSpPr>
            <p:cNvPr id="56326" name="Text Box 6">
              <a:extLst>
                <a:ext uri="{FF2B5EF4-FFF2-40B4-BE49-F238E27FC236}">
                  <a16:creationId xmlns:a16="http://schemas.microsoft.com/office/drawing/2014/main" id="{CBD95A6E-2A92-4936-A1B9-CF9AB221C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86"/>
              <a:ext cx="105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>
                  <a:solidFill>
                    <a:schemeClr val="hlink"/>
                  </a:solidFill>
                </a:rPr>
                <a:t>A patient MUST be EXACTLY one of the subtypes</a:t>
              </a:r>
              <a:endParaRPr lang="en-US" altLang="en-US" sz="1400" i="1">
                <a:solidFill>
                  <a:schemeClr val="hlink"/>
                </a:solidFill>
              </a:endParaRPr>
            </a:p>
          </p:txBody>
        </p:sp>
        <p:sp>
          <p:nvSpPr>
            <p:cNvPr id="56328" name="Rectangle 8">
              <a:extLst>
                <a:ext uri="{FF2B5EF4-FFF2-40B4-BE49-F238E27FC236}">
                  <a16:creationId xmlns:a16="http://schemas.microsoft.com/office/drawing/2014/main" id="{1F1C5976-A9A4-44E1-80A3-A7133659B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112"/>
              <a:ext cx="1152" cy="96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  <p:bldP spid="5632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F56C95-8335-EB49-B635-68E6A1EA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08D7-CF3A-49B6-9DFD-1C29D5BB345E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4880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3609E2DE-550F-4E1A-93C7-F86F858D6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</a:rPr>
              <a:t>Class-level attribute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886CFCF8-75AE-4256-AC9B-6195E950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E371-25C9-4323-8837-B7A41186F25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CB3B4FEA-4B99-4121-BC15-0322DCAD3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8001000" cy="372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cs typeface="Times New Roman" panose="02020603050405020304" pitchFamily="18" charset="0"/>
              </a:rPr>
              <a:t>Specifies a value common to an entire class, 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cs typeface="Times New Roman" panose="02020603050405020304" pitchFamily="18" charset="0"/>
              </a:rPr>
              <a:t>   rather than a specific value for an instance.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cs typeface="Times New Roman" panose="02020603050405020304" pitchFamily="18" charset="0"/>
              </a:rPr>
              <a:t>Represented by underlining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cs typeface="Times New Roman" panose="02020603050405020304" pitchFamily="18" charset="0"/>
              </a:rPr>
              <a:t>“=“ is initial, default value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8EBBDB8D-C9EE-4A30-98FD-D10A7744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7FF8-EAAB-4CDC-B6E0-7B8B1D7756F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2508B9EE-6CAE-42DF-85DE-5A6DD7ED3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85118"/>
            <a:ext cx="79248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This approach allows: data modeling and process modeling.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Other advantages: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                  - </a:t>
            </a:r>
            <a:r>
              <a:rPr lang="en-US" altLang="en-US" sz="2400" i="1" dirty="0">
                <a:cs typeface="Times New Roman" panose="02020603050405020304" pitchFamily="18" charset="0"/>
              </a:rPr>
              <a:t>inheritance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i="1" dirty="0">
                <a:cs typeface="Times New Roman" panose="02020603050405020304" pitchFamily="18" charset="0"/>
              </a:rPr>
              <a:t>                  - code reuse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Phases of object-oriented systems development cycle: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                       Analysis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                       Design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                       Implementation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F2105FE-D87A-4D04-9F21-8688CFD623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Polymorphism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336B7AC-F457-48B5-B312-22456AD569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Abstract Operation: Defines the form or protocol of the operation, but not its implementation.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Method: The implementation of an operation.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i="1" dirty="0"/>
              <a:t>Polymorphism</a:t>
            </a:r>
            <a:r>
              <a:rPr lang="en-US" altLang="en-US" dirty="0"/>
              <a:t>: The same operation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b="1" dirty="0"/>
              <a:t>may apply to two or more classes in different 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53914-41B7-409B-8D6E-8AF5301E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B0F8-8E9D-4F8A-8779-A01EBCC4E0FA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BCA727D1-1857-42A2-BB1E-968BC1BB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D291-515F-43F9-88E9-85DBF96210E1}" type="slidenum">
              <a:rPr lang="en-US" altLang="en-US"/>
              <a:pPr/>
              <a:t>31</a:t>
            </a:fld>
            <a:endParaRPr lang="en-US" altLang="en-US"/>
          </a:p>
        </p:txBody>
      </p:sp>
      <p:pic>
        <p:nvPicPr>
          <p:cNvPr id="57358" name="Picture 14">
            <a:extLst>
              <a:ext uri="{FF2B5EF4-FFF2-40B4-BE49-F238E27FC236}">
                <a16:creationId xmlns:a16="http://schemas.microsoft.com/office/drawing/2014/main" id="{C1D83309-82C4-4DBE-A553-E2E9E6057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6477000" cy="500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47" name="Text Box 3">
            <a:extLst>
              <a:ext uri="{FF2B5EF4-FFF2-40B4-BE49-F238E27FC236}">
                <a16:creationId xmlns:a16="http://schemas.microsoft.com/office/drawing/2014/main" id="{3A38E077-781D-402D-A3E5-0E9D612D5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4800"/>
            <a:ext cx="7696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dirty="0">
                <a:latin typeface="Arial" panose="020B0604020202020204" pitchFamily="34" charset="0"/>
              </a:rPr>
              <a:t>Polymorphism, abstract operation, class-scope attribute, and ordering</a:t>
            </a:r>
          </a:p>
        </p:txBody>
      </p:sp>
      <p:grpSp>
        <p:nvGrpSpPr>
          <p:cNvPr id="57360" name="Group 16">
            <a:extLst>
              <a:ext uri="{FF2B5EF4-FFF2-40B4-BE49-F238E27FC236}">
                <a16:creationId xmlns:a16="http://schemas.microsoft.com/office/drawing/2014/main" id="{025CC8E5-B230-40E0-8AB0-0F6D92ED1013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800600"/>
            <a:ext cx="5943600" cy="1069975"/>
            <a:chOff x="960" y="3024"/>
            <a:chExt cx="3744" cy="674"/>
          </a:xfrm>
        </p:grpSpPr>
        <p:sp>
          <p:nvSpPr>
            <p:cNvPr id="57348" name="Rectangle 4">
              <a:extLst>
                <a:ext uri="{FF2B5EF4-FFF2-40B4-BE49-F238E27FC236}">
                  <a16:creationId xmlns:a16="http://schemas.microsoft.com/office/drawing/2014/main" id="{1C09A2BE-3F3B-46F6-A4A6-72742BE0F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360"/>
              <a:ext cx="960" cy="144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349" name="Rectangle 5">
              <a:extLst>
                <a:ext uri="{FF2B5EF4-FFF2-40B4-BE49-F238E27FC236}">
                  <a16:creationId xmlns:a16="http://schemas.microsoft.com/office/drawing/2014/main" id="{1A83BC9F-C16C-4ABF-965D-EB9D86B83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216"/>
              <a:ext cx="952" cy="144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350" name="Text Box 6">
              <a:extLst>
                <a:ext uri="{FF2B5EF4-FFF2-40B4-BE49-F238E27FC236}">
                  <a16:creationId xmlns:a16="http://schemas.microsoft.com/office/drawing/2014/main" id="{46638C6C-2B9A-4853-931F-0906D2AA0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" y="3024"/>
              <a:ext cx="1450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>
                  <a:solidFill>
                    <a:schemeClr val="hlink"/>
                  </a:solidFill>
                </a:rPr>
                <a:t>Class-scope attributes – only one value common to all instances of these clases</a:t>
              </a:r>
            </a:p>
          </p:txBody>
        </p:sp>
      </p:grpSp>
      <p:grpSp>
        <p:nvGrpSpPr>
          <p:cNvPr id="57359" name="Group 15">
            <a:extLst>
              <a:ext uri="{FF2B5EF4-FFF2-40B4-BE49-F238E27FC236}">
                <a16:creationId xmlns:a16="http://schemas.microsoft.com/office/drawing/2014/main" id="{61B86520-8363-419E-8B7B-7BD2BDB7D1DC}"/>
              </a:ext>
            </a:extLst>
          </p:cNvPr>
          <p:cNvGrpSpPr>
            <a:grpSpLocks/>
          </p:cNvGrpSpPr>
          <p:nvPr/>
        </p:nvGrpSpPr>
        <p:grpSpPr bwMode="auto">
          <a:xfrm>
            <a:off x="1454150" y="3048000"/>
            <a:ext cx="4946650" cy="581025"/>
            <a:chOff x="916" y="1920"/>
            <a:chExt cx="3116" cy="366"/>
          </a:xfrm>
        </p:grpSpPr>
        <p:sp>
          <p:nvSpPr>
            <p:cNvPr id="57352" name="Rectangle 8">
              <a:extLst>
                <a:ext uri="{FF2B5EF4-FFF2-40B4-BE49-F238E27FC236}">
                  <a16:creationId xmlns:a16="http://schemas.microsoft.com/office/drawing/2014/main" id="{C617C02C-5129-4E38-9DAE-564883503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2101"/>
              <a:ext cx="912" cy="144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353" name="Text Box 9">
              <a:extLst>
                <a:ext uri="{FF2B5EF4-FFF2-40B4-BE49-F238E27FC236}">
                  <a16:creationId xmlns:a16="http://schemas.microsoft.com/office/drawing/2014/main" id="{29B58FA7-013D-4F05-AAD2-66AE5744D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920"/>
              <a:ext cx="182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>
                  <a:solidFill>
                    <a:schemeClr val="hlink"/>
                  </a:solidFill>
                </a:rPr>
                <a:t>This operation is abstract…it has no method at Student level</a:t>
              </a:r>
            </a:p>
          </p:txBody>
        </p:sp>
      </p:grpSp>
      <p:grpSp>
        <p:nvGrpSpPr>
          <p:cNvPr id="57361" name="Group 17">
            <a:extLst>
              <a:ext uri="{FF2B5EF4-FFF2-40B4-BE49-F238E27FC236}">
                <a16:creationId xmlns:a16="http://schemas.microsoft.com/office/drawing/2014/main" id="{EFD4386D-A989-41ED-8A41-FEDE3E5937DC}"/>
              </a:ext>
            </a:extLst>
          </p:cNvPr>
          <p:cNvGrpSpPr>
            <a:grpSpLocks/>
          </p:cNvGrpSpPr>
          <p:nvPr/>
        </p:nvGrpSpPr>
        <p:grpSpPr bwMode="auto">
          <a:xfrm>
            <a:off x="1485900" y="5607050"/>
            <a:ext cx="3467100" cy="577850"/>
            <a:chOff x="936" y="3552"/>
            <a:chExt cx="2184" cy="364"/>
          </a:xfrm>
        </p:grpSpPr>
        <p:sp>
          <p:nvSpPr>
            <p:cNvPr id="57355" name="Rectangle 11">
              <a:extLst>
                <a:ext uri="{FF2B5EF4-FFF2-40B4-BE49-F238E27FC236}">
                  <a16:creationId xmlns:a16="http://schemas.microsoft.com/office/drawing/2014/main" id="{1593DD9C-2C8B-42BD-8D4A-816E779D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552"/>
              <a:ext cx="2160" cy="192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356" name="Text Box 12">
              <a:extLst>
                <a:ext uri="{FF2B5EF4-FFF2-40B4-BE49-F238E27FC236}">
                  <a16:creationId xmlns:a16="http://schemas.microsoft.com/office/drawing/2014/main" id="{18D950E6-9247-4F1C-A668-DE9E8DBB9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6" y="3704"/>
              <a:ext cx="20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hlink"/>
                  </a:solidFill>
                </a:rPr>
                <a:t>Methods are defined at subclass level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1EB382B-8543-4D22-A553-8FE7F9079C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Overriding Inheritance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5BC5E99-81C9-42FB-8895-CA30D72292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Overriding: The process of </a:t>
            </a:r>
            <a:r>
              <a:rPr lang="en-US" altLang="en-US" b="1" dirty="0"/>
              <a:t>replacing a method inherited from a superclass by a more specific implementation of that method in a subclass</a:t>
            </a:r>
            <a:r>
              <a:rPr lang="en-US" alt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lvl="1"/>
            <a:r>
              <a:rPr lang="en-US" altLang="en-US" dirty="0"/>
              <a:t>For Extension: add code.</a:t>
            </a:r>
          </a:p>
          <a:p>
            <a:pPr lvl="1"/>
            <a:r>
              <a:rPr lang="en-US" altLang="en-US" dirty="0"/>
              <a:t>For Restriction: limit the method. </a:t>
            </a:r>
          </a:p>
          <a:p>
            <a:pPr lvl="1"/>
            <a:r>
              <a:rPr lang="en-US" altLang="en-US" dirty="0"/>
              <a:t>For Optimization: improve code by exploiting restrictions imposed by the subclass.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1D113-24FD-49CB-955A-CE674566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92F6-D36B-4A69-88F6-D568E3C33592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D4D887CF-239D-4704-BFFA-165DE714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AE01-6AEA-4532-9E13-6BEBCED46233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1D541ED3-075C-45FD-98B5-7DFE09FFC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04800"/>
            <a:ext cx="24416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latin typeface="Arial" panose="020B0604020202020204" pitchFamily="34" charset="0"/>
              </a:rPr>
              <a:t>Overriding inheritance</a:t>
            </a:r>
          </a:p>
        </p:txBody>
      </p:sp>
      <p:pic>
        <p:nvPicPr>
          <p:cNvPr id="44035" name="Picture 3">
            <a:extLst>
              <a:ext uri="{FF2B5EF4-FFF2-40B4-BE49-F238E27FC236}">
                <a16:creationId xmlns:a16="http://schemas.microsoft.com/office/drawing/2014/main" id="{1FD7E494-5EF1-47DD-BC43-9377A5608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458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038" name="Group 6">
            <a:extLst>
              <a:ext uri="{FF2B5EF4-FFF2-40B4-BE49-F238E27FC236}">
                <a16:creationId xmlns:a16="http://schemas.microsoft.com/office/drawing/2014/main" id="{6A436511-180A-43F1-A93A-13FBE416AE9C}"/>
              </a:ext>
            </a:extLst>
          </p:cNvPr>
          <p:cNvGrpSpPr>
            <a:grpSpLocks/>
          </p:cNvGrpSpPr>
          <p:nvPr/>
        </p:nvGrpSpPr>
        <p:grpSpPr bwMode="auto">
          <a:xfrm>
            <a:off x="6461125" y="5410200"/>
            <a:ext cx="2073275" cy="703263"/>
            <a:chOff x="4070" y="3408"/>
            <a:chExt cx="1306" cy="443"/>
          </a:xfrm>
        </p:grpSpPr>
        <p:sp>
          <p:nvSpPr>
            <p:cNvPr id="44036" name="Rectangle 4">
              <a:extLst>
                <a:ext uri="{FF2B5EF4-FFF2-40B4-BE49-F238E27FC236}">
                  <a16:creationId xmlns:a16="http://schemas.microsoft.com/office/drawing/2014/main" id="{B68AB73D-6C18-46F3-832C-F8301A645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408"/>
              <a:ext cx="1152" cy="240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037" name="Text Box 5">
              <a:extLst>
                <a:ext uri="{FF2B5EF4-FFF2-40B4-BE49-F238E27FC236}">
                  <a16:creationId xmlns:a16="http://schemas.microsoft.com/office/drawing/2014/main" id="{59CF1D97-4F04-43DB-B5BD-412E1686C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" y="3639"/>
              <a:ext cx="1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hlink"/>
                  </a:solidFill>
                </a:rPr>
                <a:t>Restrict job placement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1D5336E-3B8C-4A21-9591-953D09D98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Multiple Inheritance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A154077-551C-43E7-AE5B-CA45C250CB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Multiple Classification: An object is an instance of more than one class.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Multiple Inheritance: A class inherits features from more than one superclass.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A9900-0068-435D-845D-3982A9A9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2DA6-E1A9-4AAC-A7A3-EF3DE20D59A8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2B91272-D173-4369-A811-C6AF2513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6CB6-7CCF-43CD-9B4D-8AA6E8714ABD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01E19CFF-C01D-402A-B125-087558A14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"/>
            <a:ext cx="2971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altLang="en-US" dirty="0">
                <a:latin typeface="Arial" panose="020B0604020202020204" pitchFamily="34" charset="0"/>
              </a:rPr>
              <a:t>Multiple inheritance</a:t>
            </a:r>
          </a:p>
        </p:txBody>
      </p:sp>
      <p:pic>
        <p:nvPicPr>
          <p:cNvPr id="58372" name="Picture 4">
            <a:extLst>
              <a:ext uri="{FF2B5EF4-FFF2-40B4-BE49-F238E27FC236}">
                <a16:creationId xmlns:a16="http://schemas.microsoft.com/office/drawing/2014/main" id="{59968C42-AB21-46D1-8643-2581FC944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228600"/>
            <a:ext cx="47752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2C3E062-6C85-4DBB-A816-8DB9DDA01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b="1" dirty="0"/>
              <a:t>Aggregation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AEF6FEC-5EA6-4202-86E7-04165A01A3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Aggregation: A part-of relationship between a component object and an aggregate object.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Composition: A stronger form of aggregation in which a part object belongs to only one whole object and exists only as part of the whole object.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Recursive Aggregation: composition where component object is an instance of the same class as the aggregate object.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DA670-F02E-44F0-9DF0-0577BA6F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274D-B582-4FBD-B147-A9A2218BA7B9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CCDC3F2-959C-4320-A641-6936926F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8056E-9B62-4E31-8078-C9E3D834F114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59394" name="Text Box 2">
            <a:extLst>
              <a:ext uri="{FF2B5EF4-FFF2-40B4-BE49-F238E27FC236}">
                <a16:creationId xmlns:a16="http://schemas.microsoft.com/office/drawing/2014/main" id="{0BD9F881-E81F-4AEE-97B3-00D86EA53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62000"/>
            <a:ext cx="2364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latin typeface="Arial" panose="020B0604020202020204" pitchFamily="34" charset="0"/>
              </a:rPr>
              <a:t>Example aggregation</a:t>
            </a:r>
          </a:p>
        </p:txBody>
      </p:sp>
      <p:pic>
        <p:nvPicPr>
          <p:cNvPr id="59396" name="Picture 4">
            <a:extLst>
              <a:ext uri="{FF2B5EF4-FFF2-40B4-BE49-F238E27FC236}">
                <a16:creationId xmlns:a16="http://schemas.microsoft.com/office/drawing/2014/main" id="{B7C9BE79-0DCD-4865-91F5-47EA0536E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73200"/>
            <a:ext cx="8077200" cy="4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5907365-18D3-4F47-B05D-20EDADD0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420-84D2-4AA5-B716-83D8F7E71ADE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0418" name="Text Box 1026">
            <a:extLst>
              <a:ext uri="{FF2B5EF4-FFF2-40B4-BE49-F238E27FC236}">
                <a16:creationId xmlns:a16="http://schemas.microsoft.com/office/drawing/2014/main" id="{0E4A8A26-7077-4AE1-BE6E-525FA6296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04800"/>
            <a:ext cx="32239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latin typeface="Arial" panose="020B0604020202020204" pitchFamily="34" charset="0"/>
              </a:rPr>
              <a:t>Aggregation and Composition</a:t>
            </a:r>
          </a:p>
        </p:txBody>
      </p:sp>
      <p:pic>
        <p:nvPicPr>
          <p:cNvPr id="60419" name="Picture 1027">
            <a:extLst>
              <a:ext uri="{FF2B5EF4-FFF2-40B4-BE49-F238E27FC236}">
                <a16:creationId xmlns:a16="http://schemas.microsoft.com/office/drawing/2014/main" id="{8861FB5E-F3C2-4544-8BB1-666285680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3989388" cy="275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20" name="Picture 1028">
            <a:extLst>
              <a:ext uri="{FF2B5EF4-FFF2-40B4-BE49-F238E27FC236}">
                <a16:creationId xmlns:a16="http://schemas.microsoft.com/office/drawing/2014/main" id="{78C79CEE-8B19-484D-931E-815D144E6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114799"/>
            <a:ext cx="4675188" cy="234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1" name="Text Box 1029">
            <a:extLst>
              <a:ext uri="{FF2B5EF4-FFF2-40B4-BE49-F238E27FC236}">
                <a16:creationId xmlns:a16="http://schemas.microsoft.com/office/drawing/2014/main" id="{E458A106-56E5-4E66-B7E6-5AB064EB8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828800"/>
            <a:ext cx="2592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" panose="020B0604020202020204" pitchFamily="34" charset="0"/>
              </a:rPr>
              <a:t>(a) Class diagram</a:t>
            </a:r>
          </a:p>
        </p:txBody>
      </p:sp>
      <p:sp>
        <p:nvSpPr>
          <p:cNvPr id="60422" name="Text Box 1030">
            <a:extLst>
              <a:ext uri="{FF2B5EF4-FFF2-40B4-BE49-F238E27FC236}">
                <a16:creationId xmlns:a16="http://schemas.microsoft.com/office/drawing/2014/main" id="{480C0A23-575E-4C9B-ADAB-AC910D713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410200"/>
            <a:ext cx="270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" panose="020B0604020202020204" pitchFamily="34" charset="0"/>
              </a:rPr>
              <a:t>(b) Object diagram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D8FF-4D83-4F82-8399-7305DC87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Specific examples of aggregation/composition?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3305-7BB7-4427-BBDC-FC5210809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4E5FB-EC1E-4C6E-8571-49F55FEF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43DE-8141-4804-9A90-67126888FFE5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98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26">
            <a:extLst>
              <a:ext uri="{FF2B5EF4-FFF2-40B4-BE49-F238E27FC236}">
                <a16:creationId xmlns:a16="http://schemas.microsoft.com/office/drawing/2014/main" id="{3A2713C8-3B97-408F-A0F1-109C6D2AE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848600" cy="457200"/>
          </a:xfrm>
        </p:spPr>
        <p:txBody>
          <a:bodyPr>
            <a:normAutofit fontScale="90000"/>
          </a:bodyPr>
          <a:lstStyle/>
          <a:p>
            <a:r>
              <a:rPr lang="en-US" altLang="en-US" sz="2800" b="1">
                <a:latin typeface="Times New Roman" panose="02020603050405020304" pitchFamily="18" charset="0"/>
              </a:rPr>
              <a:t>Phases of object oriented modeling development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F40DEA6-A4D4-47E7-B7B9-24D20B30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5A41-E260-425C-A4D5-D5172567984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1683" name="Text Box 1027">
            <a:extLst>
              <a:ext uri="{FF2B5EF4-FFF2-40B4-BE49-F238E27FC236}">
                <a16:creationId xmlns:a16="http://schemas.microsoft.com/office/drawing/2014/main" id="{6F972FEB-9E21-44F0-B0DA-D0B381E5C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71685" name="Text Box 1029">
            <a:extLst>
              <a:ext uri="{FF2B5EF4-FFF2-40B4-BE49-F238E27FC236}">
                <a16:creationId xmlns:a16="http://schemas.microsoft.com/office/drawing/2014/main" id="{FBA81051-7FBF-4D44-ADFC-935112001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71686" name="Picture 1030">
            <a:extLst>
              <a:ext uri="{FF2B5EF4-FFF2-40B4-BE49-F238E27FC236}">
                <a16:creationId xmlns:a16="http://schemas.microsoft.com/office/drawing/2014/main" id="{ACB90652-E389-4B43-81D2-652ADD6EB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0772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EE6B5DB-793B-4423-8518-2FACF198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46FC-AFD3-4A6F-8233-0C5F79F7032E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61442" name="Text Box 2">
            <a:extLst>
              <a:ext uri="{FF2B5EF4-FFF2-40B4-BE49-F238E27FC236}">
                <a16:creationId xmlns:a16="http://schemas.microsoft.com/office/drawing/2014/main" id="{A7B65BDE-2AAC-4628-800E-123E3B903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3275" y="304800"/>
            <a:ext cx="2492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latin typeface="Arial" panose="020B0604020202020204" pitchFamily="34" charset="0"/>
              </a:rPr>
              <a:t>Recursive aggregation</a:t>
            </a:r>
          </a:p>
        </p:txBody>
      </p:sp>
      <p:pic>
        <p:nvPicPr>
          <p:cNvPr id="61445" name="Picture 5">
            <a:extLst>
              <a:ext uri="{FF2B5EF4-FFF2-40B4-BE49-F238E27FC236}">
                <a16:creationId xmlns:a16="http://schemas.microsoft.com/office/drawing/2014/main" id="{018CB20F-FB35-49D2-A534-6A60A4246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38200"/>
            <a:ext cx="5930900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>
            <a:extLst>
              <a:ext uri="{FF2B5EF4-FFF2-40B4-BE49-F238E27FC236}">
                <a16:creationId xmlns:a16="http://schemas.microsoft.com/office/drawing/2014/main" id="{E9CFB03D-79D2-4072-83B9-47C139E71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Business Rules</a:t>
            </a:r>
          </a:p>
        </p:txBody>
      </p:sp>
      <p:sp>
        <p:nvSpPr>
          <p:cNvPr id="67587" name="Rectangle 1027">
            <a:extLst>
              <a:ext uri="{FF2B5EF4-FFF2-40B4-BE49-F238E27FC236}">
                <a16:creationId xmlns:a16="http://schemas.microsoft.com/office/drawing/2014/main" id="{949A287D-41C4-4346-8633-29547AF06E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Implicit and explicit constraints on objects – for example: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cardinality constraints on association roles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ordering constraints on association roles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Business rules involving two graphical symbols: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labeled dashed arrow from one to the other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Business rules involving three or more graphical symbols: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note with dashed lines to each symbol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9A9D-1C1B-40E8-83A6-B2FA9FAC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9957-3F0B-4522-B2AF-1A09558DD4E5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F7F33328-DDCB-4278-B4DF-806ACC16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D4EA-D06F-42AE-A6BC-FB020EA76B83}" type="slidenum">
              <a:rPr lang="en-US" altLang="en-US"/>
              <a:pPr/>
              <a:t>42</a:t>
            </a:fld>
            <a:endParaRPr lang="en-US" altLang="en-US"/>
          </a:p>
        </p:txBody>
      </p:sp>
      <p:pic>
        <p:nvPicPr>
          <p:cNvPr id="63499" name="Picture 11">
            <a:extLst>
              <a:ext uri="{FF2B5EF4-FFF2-40B4-BE49-F238E27FC236}">
                <a16:creationId xmlns:a16="http://schemas.microsoft.com/office/drawing/2014/main" id="{6EBD5353-3105-4863-A64B-5973E9D99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20725"/>
            <a:ext cx="5626100" cy="561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490" name="Text Box 2">
            <a:extLst>
              <a:ext uri="{FF2B5EF4-FFF2-40B4-BE49-F238E27FC236}">
                <a16:creationId xmlns:a16="http://schemas.microsoft.com/office/drawing/2014/main" id="{941C7DDC-8357-4E8D-8C61-2981179B5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04800"/>
            <a:ext cx="30957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latin typeface="Arial" panose="020B0604020202020204" pitchFamily="34" charset="0"/>
              </a:rPr>
              <a:t>Representing business rules</a:t>
            </a:r>
          </a:p>
        </p:txBody>
      </p:sp>
      <p:grpSp>
        <p:nvGrpSpPr>
          <p:cNvPr id="63500" name="Group 12">
            <a:extLst>
              <a:ext uri="{FF2B5EF4-FFF2-40B4-BE49-F238E27FC236}">
                <a16:creationId xmlns:a16="http://schemas.microsoft.com/office/drawing/2014/main" id="{ECFD746C-A579-48C8-8F29-5876D9817DA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838200"/>
            <a:ext cx="4098925" cy="4038600"/>
            <a:chOff x="1344" y="528"/>
            <a:chExt cx="2582" cy="2544"/>
          </a:xfrm>
        </p:grpSpPr>
        <p:sp>
          <p:nvSpPr>
            <p:cNvPr id="63492" name="Rectangle 4">
              <a:extLst>
                <a:ext uri="{FF2B5EF4-FFF2-40B4-BE49-F238E27FC236}">
                  <a16:creationId xmlns:a16="http://schemas.microsoft.com/office/drawing/2014/main" id="{80A85352-F1A8-4B2F-AF37-77D0E8BBD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528"/>
              <a:ext cx="1824" cy="2544"/>
            </a:xfrm>
            <a:prstGeom prst="rect">
              <a:avLst/>
            </a:prstGeom>
            <a:noFill/>
            <a:ln w="22225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493" name="Text Box 5">
              <a:extLst>
                <a:ext uri="{FF2B5EF4-FFF2-40B4-BE49-F238E27FC236}">
                  <a16:creationId xmlns:a16="http://schemas.microsoft.com/office/drawing/2014/main" id="{31556854-2807-4BE8-BA12-EE588B6411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864"/>
              <a:ext cx="821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>
                  <a:solidFill>
                    <a:schemeClr val="hlink"/>
                  </a:solidFill>
                </a:rPr>
                <a:t>Three-symbol constraint</a:t>
              </a:r>
            </a:p>
          </p:txBody>
        </p:sp>
      </p:grpSp>
      <p:grpSp>
        <p:nvGrpSpPr>
          <p:cNvPr id="63501" name="Group 13">
            <a:extLst>
              <a:ext uri="{FF2B5EF4-FFF2-40B4-BE49-F238E27FC236}">
                <a16:creationId xmlns:a16="http://schemas.microsoft.com/office/drawing/2014/main" id="{63CA04AA-F378-4C33-8D6B-AAE8BDC195CC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4724400"/>
            <a:ext cx="1768475" cy="990600"/>
            <a:chOff x="3744" y="2976"/>
            <a:chExt cx="1114" cy="624"/>
          </a:xfrm>
        </p:grpSpPr>
        <p:sp>
          <p:nvSpPr>
            <p:cNvPr id="63495" name="Text Box 7">
              <a:extLst>
                <a:ext uri="{FF2B5EF4-FFF2-40B4-BE49-F238E27FC236}">
                  <a16:creationId xmlns:a16="http://schemas.microsoft.com/office/drawing/2014/main" id="{B1D937DD-26B8-42BB-AC92-6210EDC32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976"/>
              <a:ext cx="682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>
                  <a:solidFill>
                    <a:schemeClr val="hlink"/>
                  </a:solidFill>
                </a:rPr>
                <a:t>Two-symbol constraint</a:t>
              </a:r>
            </a:p>
          </p:txBody>
        </p:sp>
        <p:sp>
          <p:nvSpPr>
            <p:cNvPr id="63496" name="Line 8">
              <a:extLst>
                <a:ext uri="{FF2B5EF4-FFF2-40B4-BE49-F238E27FC236}">
                  <a16:creationId xmlns:a16="http://schemas.microsoft.com/office/drawing/2014/main" id="{BF164994-EC1B-41D7-8130-4DBF4ED917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3312"/>
              <a:ext cx="432" cy="28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4C38AD2-B136-45FD-B61A-9FDC9FB7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48E2-C899-465A-8F09-CEC6EC8EAD84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50178" name="Text Box 2">
            <a:extLst>
              <a:ext uri="{FF2B5EF4-FFF2-40B4-BE49-F238E27FC236}">
                <a16:creationId xmlns:a16="http://schemas.microsoft.com/office/drawing/2014/main" id="{EF0E562A-67D9-4F5A-93B5-6090F037C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23018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dirty="0">
                <a:latin typeface="Arial" panose="020B0604020202020204" pitchFamily="34" charset="0"/>
              </a:rPr>
              <a:t>Class diagram for Pine Valley Furniture Company</a:t>
            </a:r>
          </a:p>
        </p:txBody>
      </p:sp>
      <p:pic>
        <p:nvPicPr>
          <p:cNvPr id="50179" name="Picture 3">
            <a:extLst>
              <a:ext uri="{FF2B5EF4-FFF2-40B4-BE49-F238E27FC236}">
                <a16:creationId xmlns:a16="http://schemas.microsoft.com/office/drawing/2014/main" id="{EDEDF891-B64F-456A-98C1-115E5925B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46075"/>
            <a:ext cx="6858000" cy="582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AE843765-8C7F-4565-A6B0-F543A4DF7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modeling example: the pine valley furniture company</a:t>
            </a:r>
            <a:r>
              <a:rPr lang="en-US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9C5667D-C8A6-4776-BAFA-A9B29EF1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3473-C977-4100-B952-F8724F9BD2C5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89091" name="Text Box 3">
            <a:extLst>
              <a:ext uri="{FF2B5EF4-FFF2-40B4-BE49-F238E27FC236}">
                <a16:creationId xmlns:a16="http://schemas.microsoft.com/office/drawing/2014/main" id="{795AC839-721D-413E-B616-FC6E16D0B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" y="1676400"/>
            <a:ext cx="78486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We do not have to put explicit identifiers for each class since each object will have its own object identity.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ER model and relational model use </a:t>
            </a:r>
            <a:r>
              <a:rPr lang="en-US" altLang="en-US" sz="2400" i="1" dirty="0">
                <a:cs typeface="Times New Roman" panose="02020603050405020304" pitchFamily="18" charset="0"/>
              </a:rPr>
              <a:t>value-based identification</a:t>
            </a:r>
            <a:r>
              <a:rPr lang="en-US" altLang="en-US" sz="2400" dirty="0">
                <a:cs typeface="Times New Roman" panose="02020603050405020304" pitchFamily="18" charset="0"/>
              </a:rPr>
              <a:t>            (Explicit identification)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OO model uses </a:t>
            </a:r>
            <a:r>
              <a:rPr lang="en-US" altLang="en-US" sz="2400" i="1" dirty="0">
                <a:cs typeface="Times New Roman" panose="02020603050405020304" pitchFamily="18" charset="0"/>
              </a:rPr>
              <a:t>existence-based identification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		           (Implicit identification)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In OO model, the identifiers that we should create are the identifier attributes that are meaningful in the application.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            Example:  </a:t>
            </a:r>
            <a:r>
              <a:rPr lang="en-US" altLang="en-US" sz="2400" dirty="0" err="1">
                <a:cs typeface="Times New Roman" panose="02020603050405020304" pitchFamily="18" charset="0"/>
              </a:rPr>
              <a:t>Salesperson_ID</a:t>
            </a:r>
            <a:r>
              <a:rPr lang="en-US" altLang="en-US" sz="2400" dirty="0"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cs typeface="Times New Roman" panose="02020603050405020304" pitchFamily="18" charset="0"/>
              </a:rPr>
              <a:t>Customer_ID</a:t>
            </a:r>
            <a:r>
              <a:rPr lang="en-US" altLang="en-US" sz="2400" dirty="0">
                <a:cs typeface="Times New Roman" panose="02020603050405020304" pitchFamily="18" charset="0"/>
              </a:rPr>
              <a:t>, …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59FA372-1DAE-4133-BEDA-AB432500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B70C-778E-4147-928D-BC93791F23C3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27A6B414-7DC5-4342-AA45-3DDB50393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80010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And we should not create the identifiers that are not meaningful attributes in real life.</a:t>
            </a:r>
          </a:p>
          <a:p>
            <a:pPr lvl="1"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Example: </a:t>
            </a:r>
            <a:r>
              <a:rPr lang="en-US" altLang="en-US" sz="2400" dirty="0" err="1">
                <a:cs typeface="Times New Roman" panose="02020603050405020304" pitchFamily="18" charset="0"/>
              </a:rPr>
              <a:t>ProductLine_ID</a:t>
            </a:r>
            <a:r>
              <a:rPr lang="en-US" altLang="en-US" sz="2400" dirty="0"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cs typeface="Times New Roman" panose="02020603050405020304" pitchFamily="18" charset="0"/>
              </a:rPr>
              <a:t>Vendor_ID</a:t>
            </a:r>
            <a:r>
              <a:rPr lang="en-US" altLang="en-US" sz="2400" dirty="0"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cs typeface="Times New Roman" panose="02020603050405020304" pitchFamily="18" charset="0"/>
              </a:rPr>
              <a:t>Skill_ID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 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u="sng" dirty="0">
                <a:cs typeface="Times New Roman" panose="02020603050405020304" pitchFamily="18" charset="0"/>
              </a:rPr>
              <a:t>Note</a:t>
            </a:r>
            <a:r>
              <a:rPr lang="en-US" altLang="en-US" sz="2400" dirty="0">
                <a:cs typeface="Times New Roman" panose="02020603050405020304" pitchFamily="18" charset="0"/>
              </a:rPr>
              <a:t>: In a conceptual object-oriented model, an attribute should be single-valued. Therefore, a </a:t>
            </a:r>
            <a:r>
              <a:rPr lang="en-US" altLang="en-US" sz="2400" i="1" dirty="0">
                <a:cs typeface="Times New Roman" panose="02020603050405020304" pitchFamily="18" charset="0"/>
              </a:rPr>
              <a:t>multivalued attribute</a:t>
            </a:r>
            <a:r>
              <a:rPr lang="en-US" altLang="en-US" sz="2400" dirty="0">
                <a:cs typeface="Times New Roman" panose="02020603050405020304" pitchFamily="18" charset="0"/>
              </a:rPr>
              <a:t> should be transformed into a separate class and an 1:N association between the class and the new class.</a:t>
            </a:r>
          </a:p>
          <a:p>
            <a:pPr>
              <a:spcBef>
                <a:spcPct val="50000"/>
              </a:spcBef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9D29FED4-B968-4F4A-B2B4-B07DA69BA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class diagram to relational database schema</a:t>
            </a:r>
            <a:r>
              <a:rPr lang="en-US" altLang="en-US" sz="32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B5A038C-5EF0-45B4-BAB7-DFAED730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ED01-2BA4-45F4-9C8A-4376F407FF58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67BFEB34-D9D8-43AD-8056-3BA9DC10D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7924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In general, the transformation of class diagram to relational schema is similar to that of ER to relational schema, except some specific issues: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   1.  Transform a class in class diagram to a table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   2.  Transform an attribute of a class to a table column.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   3.  In case a class does not have any explicit identifier, create a primary key (usually of integer type) for the table corresponding to that class.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   4.  For  a table corresponding to a subclass, use the primary key of its superclass as its primary key.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08AB3BFB-2367-44BA-BEF0-329D9CBC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D45A-4359-49EA-A7F8-A1CF64ECD21D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92162" name="Text Box 2">
            <a:extLst>
              <a:ext uri="{FF2B5EF4-FFF2-40B4-BE49-F238E27FC236}">
                <a16:creationId xmlns:a16="http://schemas.microsoft.com/office/drawing/2014/main" id="{CEF7B541-1D56-46E5-A125-6CF3067D1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80772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    5.  For a table corresponding to an association class, create a primary key for it. Put primary keys of the tables corresponding to the participant classes as its foreign keys.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 6.  For a component class in an aggregate association, its table takes primary key of the table corresponding to its aggregate class as a part of its primary key.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 7.  Transforming a binary or ternary association into a relational schema strongly resembles the transformation of the ER relationship.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 8.  Represent the operations of a class as stored procedures or functions. These functions/ procedures may contains some SQL commands.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 9.  There is no good way to represent multiple inheritance in a relational schema. </a:t>
            </a:r>
            <a:r>
              <a:rPr lang="en-US" altLang="en-US" sz="2400" b="1" dirty="0">
                <a:cs typeface="Times New Roman" panose="02020603050405020304" pitchFamily="18" charset="0"/>
              </a:rPr>
              <a:t>Restructure the class diagram to avoid  it. </a:t>
            </a:r>
            <a:endParaRPr lang="en-US" alt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49924B66-8277-4009-AECF-456B12EEB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</a:rPr>
              <a:t>Benefits of object-oriented modeling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99D9E6E-B6E6-472E-AE1B-80B09D6D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C527-889E-4C41-8DBD-14CFA25DAE5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D32AE72F-1E7F-4639-BA93-57F556428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0010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cs typeface="Times New Roman" panose="02020603050405020304" pitchFamily="18" charset="0"/>
              </a:rPr>
              <a:t> Ability to tackle challenging problems           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cs typeface="Times New Roman" panose="02020603050405020304" pitchFamily="18" charset="0"/>
              </a:rPr>
              <a:t> Improved communication between users, analysts, designers and programmers.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cs typeface="Times New Roman" panose="02020603050405020304" pitchFamily="18" charset="0"/>
              </a:rPr>
              <a:t> Increased consistency in analysis and design 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cs typeface="Times New Roman" panose="02020603050405020304" pitchFamily="18" charset="0"/>
              </a:rPr>
              <a:t> Robustness of systems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cs typeface="Times New Roman" panose="02020603050405020304" pitchFamily="18" charset="0"/>
              </a:rPr>
              <a:t> Reusability of analysis, design and programming results. 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A9EB-5EFA-4B44-AB29-7C532871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in ER model design?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1368C-F23C-467B-8A94-C031D7B2C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8319D-19C7-4050-A7EA-0D358A4E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43DE-8141-4804-9A90-67126888FFE5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98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BD9F1A8-1B45-467F-A305-2BBCA6A12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</a:rPr>
              <a:t>Benefits of OO Modeling (cont.)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969ADF7-998E-4889-B0E5-1A28A5EE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DEEC-2513-423E-B615-C1A03FD2BF9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id="{9F9C38B0-C5DF-4BCA-94EE-80A0B3F5C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24000"/>
            <a:ext cx="76200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en-US" altLang="en-US" sz="2400" dirty="0">
                <a:cs typeface="Times New Roman" panose="02020603050405020304" pitchFamily="18" charset="0"/>
              </a:rPr>
              <a:t>ERD and DFD (</a:t>
            </a:r>
            <a:r>
              <a:rPr lang="en-US" altLang="en-US" sz="2400" i="1" dirty="0">
                <a:cs typeface="Times New Roman" panose="02020603050405020304" pitchFamily="18" charset="0"/>
              </a:rPr>
              <a:t>data flow diagram</a:t>
            </a:r>
            <a:r>
              <a:rPr lang="en-US" altLang="en-US" sz="2400" dirty="0"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During developing DFD, designers have to include so many irrelevant details.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 There are abrupt and disjoint transitions among different notations in ER approach.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  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2400" dirty="0">
                <a:cs typeface="Times New Roman" panose="02020603050405020304" pitchFamily="18" charset="0"/>
              </a:rPr>
              <a:t> Object-Oriented approach provides a </a:t>
            </a:r>
            <a:r>
              <a:rPr lang="en-US" altLang="en-US" sz="2400" i="1" dirty="0">
                <a:cs typeface="Times New Roman" panose="02020603050405020304" pitchFamily="18" charset="0"/>
              </a:rPr>
              <a:t>continuum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cs typeface="Times New Roman" panose="02020603050405020304" pitchFamily="18" charset="0"/>
              </a:rPr>
              <a:t>of representation</a:t>
            </a:r>
            <a:r>
              <a:rPr lang="en-US" altLang="en-US" sz="2400" dirty="0">
                <a:cs typeface="Times New Roman" panose="02020603050405020304" pitchFamily="18" charset="0"/>
              </a:rPr>
              <a:t> from analysis to design to implementation, enabling a smooth transition from one model to another.</a:t>
            </a:r>
          </a:p>
          <a:p>
            <a:pPr>
              <a:spcBef>
                <a:spcPct val="50000"/>
              </a:spcBef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300C8568-BFF6-4085-B20B-8E187EA7B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unified modeling language</a:t>
            </a:r>
            <a:r>
              <a:rPr lang="en-US" altLang="en-US" b="1" u="sng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600DD42-807D-462A-9CAC-A693131C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D9E2-A658-4D12-BC4E-9E528BF8212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A3F7F413-E8D3-41CD-A33D-611A580F4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0"/>
            <a:ext cx="78486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UML is a notation/ a specification language that specifies software systems. UML comes from the efforts of three notations: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       </a:t>
            </a:r>
            <a:r>
              <a:rPr lang="en-US" altLang="en-US" sz="2400" dirty="0" err="1">
                <a:cs typeface="Times New Roman" panose="02020603050405020304" pitchFamily="18" charset="0"/>
              </a:rPr>
              <a:t>Booch</a:t>
            </a:r>
            <a:r>
              <a:rPr lang="en-US" altLang="en-US" sz="2400" dirty="0">
                <a:cs typeface="Times New Roman" panose="02020603050405020304" pitchFamily="18" charset="0"/>
              </a:rPr>
              <a:t> (1994)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          OOSE (Jacobson et al.) 1992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          OMT (Rumbaugh et al.) 1991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UML notation is useful for graphically depicting an object-oriented analysis or design model.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 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A0A39F90-A149-4BAA-9A7B-7F0D34CBA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algn="l"/>
            <a:r>
              <a:rPr lang="en-US" altLang="en-US" sz="3200">
                <a:latin typeface="Times New Roman" panose="02020603050405020304" pitchFamily="18" charset="0"/>
              </a:rPr>
              <a:t>UML (cont.)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385145F6-6331-4A98-8921-1076F80C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C99E-7B29-4EFF-B91B-1701B187197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58742161-C6D6-4222-B973-8226A59A5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05743"/>
            <a:ext cx="76200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UML allows us to represent different </a:t>
            </a:r>
            <a:r>
              <a:rPr lang="en-US" altLang="en-US" sz="2400" i="1" dirty="0">
                <a:cs typeface="Times New Roman" panose="02020603050405020304" pitchFamily="18" charset="0"/>
              </a:rPr>
              <a:t>views</a:t>
            </a:r>
            <a:r>
              <a:rPr lang="en-US" altLang="en-US" sz="2400" dirty="0">
                <a:cs typeface="Times New Roman" panose="02020603050405020304" pitchFamily="18" charset="0"/>
              </a:rPr>
              <a:t> about a system by providing many different diagrams: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        -        use-case diagram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        -        </a:t>
            </a:r>
            <a:r>
              <a:rPr lang="en-US" altLang="en-US" sz="2400" i="1" dirty="0">
                <a:cs typeface="Times New Roman" panose="02020603050405020304" pitchFamily="18" charset="0"/>
              </a:rPr>
              <a:t>class diagram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        -        state diagram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        -        interaction diagram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        -        component diagram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        -        deployment diagram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In database conceptual design, we’ll need only </a:t>
            </a:r>
            <a:r>
              <a:rPr lang="en-US" altLang="en-US" sz="2400" i="1" dirty="0">
                <a:cs typeface="Times New Roman" panose="02020603050405020304" pitchFamily="18" charset="0"/>
              </a:rPr>
              <a:t>class diagram</a:t>
            </a:r>
            <a:r>
              <a:rPr lang="en-US" altLang="en-US" sz="2400" dirty="0">
                <a:cs typeface="Times New Roman" panose="02020603050405020304" pitchFamily="18" charset="0"/>
              </a:rPr>
              <a:t> to represent data and operations of a system.</a:t>
            </a:r>
            <a:endParaRPr lang="en-US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2572</TotalTime>
  <Words>1914</Words>
  <Application>Microsoft Macintosh PowerPoint</Application>
  <PresentationFormat>On-screen Show (4:3)</PresentationFormat>
  <Paragraphs>262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Introduction</vt:lpstr>
      <vt:lpstr>PowerPoint Presentation</vt:lpstr>
      <vt:lpstr>Phases of object oriented modeling development</vt:lpstr>
      <vt:lpstr>Benefits of object-oriented modeling</vt:lpstr>
      <vt:lpstr>Challenges in ER model design?</vt:lpstr>
      <vt:lpstr>Benefits of OO Modeling (cont.)</vt:lpstr>
      <vt:lpstr>The unified modeling language </vt:lpstr>
      <vt:lpstr>UML (cont.)</vt:lpstr>
      <vt:lpstr>Object-oriented data modeling </vt:lpstr>
      <vt:lpstr>PowerPoint Presentation</vt:lpstr>
      <vt:lpstr>PowerPoint Presentation</vt:lpstr>
      <vt:lpstr>PowerPoint Presentation</vt:lpstr>
      <vt:lpstr>Associations</vt:lpstr>
      <vt:lpstr>PowerPoint Presentation</vt:lpstr>
      <vt:lpstr>PowerPoint Presentation</vt:lpstr>
      <vt:lpstr>PowerPoint Presentation</vt:lpstr>
      <vt:lpstr>PowerPoint Presentation</vt:lpstr>
      <vt:lpstr>Representing Association Classes </vt:lpstr>
      <vt:lpstr>PowerPoint Presentation</vt:lpstr>
      <vt:lpstr>Association or Class</vt:lpstr>
      <vt:lpstr>PowerPoint Presentation</vt:lpstr>
      <vt:lpstr>Derived Attributes, Derived Associations and Derived Roles </vt:lpstr>
      <vt:lpstr>PowerPoint Presentation</vt:lpstr>
      <vt:lpstr>Generalization/Specialization</vt:lpstr>
      <vt:lpstr>PowerPoint Presentation</vt:lpstr>
      <vt:lpstr>PowerPoint Presentation</vt:lpstr>
      <vt:lpstr>PowerPoint Presentation</vt:lpstr>
      <vt:lpstr>Class-level attribute</vt:lpstr>
      <vt:lpstr>Polymorphism</vt:lpstr>
      <vt:lpstr>PowerPoint Presentation</vt:lpstr>
      <vt:lpstr>Overriding Inheritance</vt:lpstr>
      <vt:lpstr>PowerPoint Presentation</vt:lpstr>
      <vt:lpstr>Multiple Inheritance</vt:lpstr>
      <vt:lpstr>PowerPoint Presentation</vt:lpstr>
      <vt:lpstr>Aggregation</vt:lpstr>
      <vt:lpstr>PowerPoint Presentation</vt:lpstr>
      <vt:lpstr>PowerPoint Presentation</vt:lpstr>
      <vt:lpstr>Specific examples of aggregation/composition?</vt:lpstr>
      <vt:lpstr>PowerPoint Presentation</vt:lpstr>
      <vt:lpstr>Business Rules</vt:lpstr>
      <vt:lpstr>PowerPoint Presentation</vt:lpstr>
      <vt:lpstr>PowerPoint Presentation</vt:lpstr>
      <vt:lpstr>Object modeling example: the pine valley furniture company </vt:lpstr>
      <vt:lpstr>PowerPoint Presentation</vt:lpstr>
      <vt:lpstr>Transform class diagram to relational database schema </vt:lpstr>
      <vt:lpstr>PowerPoint Presentation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Modeling</dc:title>
  <dc:creator>Mark L. Gillenson</dc:creator>
  <cp:lastModifiedBy>devotha nyambo</cp:lastModifiedBy>
  <cp:revision>172</cp:revision>
  <dcterms:created xsi:type="dcterms:W3CDTF">1998-03-26T19:10:54Z</dcterms:created>
  <dcterms:modified xsi:type="dcterms:W3CDTF">2022-08-19T08:56:44Z</dcterms:modified>
</cp:coreProperties>
</file>