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 id="2147483668"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Helvetica Neue" panose="02000503000000020004" pitchFamily="2" charset="0"/>
      <p:regular r:id="rId27"/>
      <p:bold r:id="rId28"/>
      <p:italic r:id="rId29"/>
      <p:boldItalic r:id="rId30"/>
    </p:embeddedFont>
    <p:embeddedFont>
      <p:font typeface="Impact" panose="020B0806030902050204" pitchFamily="3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76"/>
    <p:restoredTop sz="92296"/>
  </p:normalViewPr>
  <p:slideViewPr>
    <p:cSldViewPr snapToGrid="0">
      <p:cViewPr varScale="1">
        <p:scale>
          <a:sx n="138" d="100"/>
          <a:sy n="138" d="100"/>
        </p:scale>
        <p:origin x="88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b821a3e872_7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b821a3e872_7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821a3e872_2_18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b821a3e872_2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b821a3e872_2_18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b821a3e872_2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b821a3e872_2_19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b821a3e872_2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b821a3e872_2_20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b821a3e872_2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b821a3e872_2_20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gb821a3e872_2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821a3e872_2_21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gb821a3e872_2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b821a3e872_2_22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b821a3e872_2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b821a3e872_2_23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b821a3e872_2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b821a3e872_2_23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gb821a3e872_2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b821a3e872_2_2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gb821a3e872_2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b821a3e872_7_5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
        <p:nvSpPr>
          <p:cNvPr id="111" name="Google Shape;111;gb821a3e872_7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2" name="Google Shape;112;gb821a3e872_7_5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821a3e872_2_25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gb821a3e872_2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821a3e872_2_25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gb821a3e872_2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b821a3e872_2_26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gb821a3e872_2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b821a3e872_2_2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gb821a3e872_2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821a3e872_2_1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b821a3e872_2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b821a3e872_2_13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b821a3e872_2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b821a3e872_2_14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b821a3e872_2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b821a3e872_2_15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b821a3e872_2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b821a3e872_2_16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b821a3e872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21a3e872_2_16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b821a3e872_2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821a3e872_2_17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b821a3e872_2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219200" y="742950"/>
            <a:ext cx="6705600" cy="475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1828800" y="1428750"/>
            <a:ext cx="6934200" cy="3143100"/>
          </a:xfrm>
          <a:prstGeom prst="rect">
            <a:avLst/>
          </a:prstGeom>
          <a:noFill/>
          <a:ln>
            <a:noFill/>
          </a:ln>
        </p:spPr>
        <p:txBody>
          <a:bodyPr spcFirstLastPara="1" wrap="square" lIns="91425" tIns="45700" rIns="91425" bIns="45700" anchor="t" anchorCtr="0">
            <a:noAutofit/>
          </a:bodyPr>
          <a:lstStyle>
            <a:lvl1pPr marL="457200" lvl="0" indent="-314325" algn="l" rtl="0">
              <a:spcBef>
                <a:spcPts val="360"/>
              </a:spcBef>
              <a:spcAft>
                <a:spcPts val="0"/>
              </a:spcAft>
              <a:buSzPts val="1350"/>
              <a:buChar char="●"/>
              <a:defRPr/>
            </a:lvl1pPr>
            <a:lvl2pPr marL="914400" lvl="1" indent="-308610" algn="l" rtl="0">
              <a:spcBef>
                <a:spcPts val="360"/>
              </a:spcBef>
              <a:spcAft>
                <a:spcPts val="0"/>
              </a:spcAft>
              <a:buSzPts val="126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25754" algn="l" rtl="0">
              <a:spcBef>
                <a:spcPts val="360"/>
              </a:spcBef>
              <a:spcAft>
                <a:spcPts val="0"/>
              </a:spcAft>
              <a:buSzPts val="1530"/>
              <a:buChar char="○"/>
              <a:defRPr/>
            </a:lvl5pPr>
            <a:lvl6pPr marL="2743200" lvl="5" indent="-325754" algn="l" rtl="0">
              <a:spcBef>
                <a:spcPts val="360"/>
              </a:spcBef>
              <a:spcAft>
                <a:spcPts val="0"/>
              </a:spcAft>
              <a:buSzPts val="1530"/>
              <a:buChar char="■"/>
              <a:defRPr/>
            </a:lvl6pPr>
            <a:lvl7pPr marL="3200400" lvl="6" indent="-325754" algn="l" rtl="0">
              <a:spcBef>
                <a:spcPts val="360"/>
              </a:spcBef>
              <a:spcAft>
                <a:spcPts val="0"/>
              </a:spcAft>
              <a:buSzPts val="1530"/>
              <a:buChar char="●"/>
              <a:defRPr/>
            </a:lvl7pPr>
            <a:lvl8pPr marL="3657600" lvl="7" indent="-325754" algn="l" rtl="0">
              <a:spcBef>
                <a:spcPts val="360"/>
              </a:spcBef>
              <a:spcAft>
                <a:spcPts val="0"/>
              </a:spcAft>
              <a:buSzPts val="1530"/>
              <a:buChar char="○"/>
              <a:defRPr/>
            </a:lvl8pPr>
            <a:lvl9pPr marL="4114800" lvl="8" indent="-325754" algn="l" rtl="0">
              <a:spcBef>
                <a:spcPts val="360"/>
              </a:spcBef>
              <a:spcAft>
                <a:spcPts val="0"/>
              </a:spcAft>
              <a:buSzPts val="1530"/>
              <a:buChar char="■"/>
              <a:defRPr/>
            </a:lvl9pPr>
          </a:lstStyle>
          <a:p>
            <a:endParaRPr/>
          </a:p>
        </p:txBody>
      </p:sp>
      <p:sp>
        <p:nvSpPr>
          <p:cNvPr id="53" name="Google Shape;53;p13"/>
          <p:cNvSpPr txBox="1">
            <a:spLocks noGrp="1"/>
          </p:cNvSpPr>
          <p:nvPr>
            <p:ph type="ftr" idx="11"/>
          </p:nvPr>
        </p:nvSpPr>
        <p:spPr>
          <a:xfrm>
            <a:off x="1219200" y="4686300"/>
            <a:ext cx="5486400" cy="3429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1000">
                <a:latin typeface="Helvetica Neue"/>
                <a:ea typeface="Helvetica Neue"/>
                <a:cs typeface="Helvetica Neue"/>
                <a:sym typeface="Helvetica Neu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4" name="Google Shape;54;p13"/>
          <p:cNvSpPr txBox="1">
            <a:spLocks noGrp="1"/>
          </p:cNvSpPr>
          <p:nvPr>
            <p:ph type="sldNum" idx="12"/>
          </p:nvPr>
        </p:nvSpPr>
        <p:spPr>
          <a:xfrm>
            <a:off x="7543800" y="4686300"/>
            <a:ext cx="1295400" cy="342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GB"/>
              <a:t>‹#›</a:t>
            </a:fld>
            <a:endParaRPr>
              <a:solidFill>
                <a:schemeClr val="dk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762000" y="3429000"/>
            <a:ext cx="6781800" cy="12001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5"/>
          <p:cNvSpPr txBox="1">
            <a:spLocks noGrp="1"/>
          </p:cNvSpPr>
          <p:nvPr>
            <p:ph type="body" idx="1"/>
          </p:nvPr>
        </p:nvSpPr>
        <p:spPr>
          <a:xfrm>
            <a:off x="762000" y="514350"/>
            <a:ext cx="7543800" cy="2914650"/>
          </a:xfrm>
          <a:prstGeom prst="rect">
            <a:avLst/>
          </a:prstGeom>
          <a:noFill/>
          <a:ln>
            <a:noFill/>
          </a:ln>
        </p:spPr>
        <p:txBody>
          <a:bodyPr spcFirstLastPara="1" wrap="square" lIns="91425" tIns="45700" rIns="91425" bIns="45700" anchor="ctr"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6" name="Google Shape;66;p15"/>
          <p:cNvSpPr txBox="1">
            <a:spLocks noGrp="1"/>
          </p:cNvSpPr>
          <p:nvPr>
            <p:ph type="dt" idx="10"/>
          </p:nvPr>
        </p:nvSpPr>
        <p:spPr>
          <a:xfrm>
            <a:off x="6248400" y="4656534"/>
            <a:ext cx="21336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b="1">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5"/>
          <p:cNvSpPr txBox="1">
            <a:spLocks noGrp="1"/>
          </p:cNvSpPr>
          <p:nvPr>
            <p:ph type="ftr" idx="11"/>
          </p:nvPr>
        </p:nvSpPr>
        <p:spPr>
          <a:xfrm>
            <a:off x="762000" y="4656534"/>
            <a:ext cx="4873625"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5"/>
          <p:cNvSpPr txBox="1">
            <a:spLocks noGrp="1"/>
          </p:cNvSpPr>
          <p:nvPr>
            <p:ph type="sldNum" idx="12"/>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1pPr>
            <a:lvl2pPr marL="0" marR="0" lvl="1"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2pPr>
            <a:lvl3pPr marL="0" marR="0" lvl="2"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3pPr>
            <a:lvl4pPr marL="0" marR="0" lvl="3"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4pPr>
            <a:lvl5pPr marL="0" marR="0" lvl="4"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5pPr>
            <a:lvl6pPr marL="0" marR="0" lvl="5"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6pPr>
            <a:lvl7pPr marL="0" marR="0" lvl="6"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7pPr>
            <a:lvl8pPr marL="0" marR="0" lvl="7"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8pPr>
            <a:lvl9pPr marL="0" marR="0" lvl="8"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rot="5400000">
            <a:off x="-352425" y="1628775"/>
            <a:ext cx="4057649" cy="1828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body" idx="1"/>
          </p:nvPr>
        </p:nvSpPr>
        <p:spPr>
          <a:xfrm rot="5400000">
            <a:off x="3619500" y="-514349"/>
            <a:ext cx="3657600" cy="5715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2" name="Google Shape;72;p16"/>
          <p:cNvSpPr txBox="1">
            <a:spLocks noGrp="1"/>
          </p:cNvSpPr>
          <p:nvPr>
            <p:ph type="dt" idx="10"/>
          </p:nvPr>
        </p:nvSpPr>
        <p:spPr>
          <a:xfrm>
            <a:off x="6248400" y="4656534"/>
            <a:ext cx="21336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b="1">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6"/>
          <p:cNvSpPr txBox="1">
            <a:spLocks noGrp="1"/>
          </p:cNvSpPr>
          <p:nvPr>
            <p:ph type="ftr" idx="11"/>
          </p:nvPr>
        </p:nvSpPr>
        <p:spPr>
          <a:xfrm>
            <a:off x="762000" y="4656534"/>
            <a:ext cx="4873625"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6"/>
          <p:cNvSpPr txBox="1">
            <a:spLocks noGrp="1"/>
          </p:cNvSpPr>
          <p:nvPr>
            <p:ph type="sldNum" idx="12"/>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1pPr>
            <a:lvl2pPr marL="0" marR="0" lvl="1"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2pPr>
            <a:lvl3pPr marL="0" marR="0" lvl="2"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3pPr>
            <a:lvl4pPr marL="0" marR="0" lvl="3"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4pPr>
            <a:lvl5pPr marL="0" marR="0" lvl="4"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5pPr>
            <a:lvl6pPr marL="0" marR="0" lvl="5"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6pPr>
            <a:lvl7pPr marL="0" marR="0" lvl="6"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7pPr>
            <a:lvl8pPr marL="0" marR="0" lvl="7"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8pPr>
            <a:lvl9pPr marL="0" marR="0" lvl="8"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762000" y="3429000"/>
            <a:ext cx="6781800" cy="12001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body" idx="1"/>
          </p:nvPr>
        </p:nvSpPr>
        <p:spPr>
          <a:xfrm rot="5400000">
            <a:off x="3076575" y="-1647825"/>
            <a:ext cx="2914650" cy="7239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8" name="Google Shape;78;p17"/>
          <p:cNvSpPr txBox="1">
            <a:spLocks noGrp="1"/>
          </p:cNvSpPr>
          <p:nvPr>
            <p:ph type="dt" idx="10"/>
          </p:nvPr>
        </p:nvSpPr>
        <p:spPr>
          <a:xfrm>
            <a:off x="6248400" y="4656534"/>
            <a:ext cx="21336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b="1">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762000" y="4656534"/>
            <a:ext cx="4873625"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1pPr>
            <a:lvl2pPr marL="0" marR="0" lvl="1"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2pPr>
            <a:lvl3pPr marL="0" marR="0" lvl="2"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3pPr>
            <a:lvl4pPr marL="0" marR="0" lvl="3"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4pPr>
            <a:lvl5pPr marL="0" marR="0" lvl="4"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5pPr>
            <a:lvl6pPr marL="0" marR="0" lvl="5"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6pPr>
            <a:lvl7pPr marL="0" marR="0" lvl="6"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7pPr>
            <a:lvl8pPr marL="0" marR="0" lvl="7"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8pPr>
            <a:lvl9pPr marL="0" marR="0" lvl="8"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758952" y="3429000"/>
            <a:ext cx="6784848" cy="12001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SzPts val="1400"/>
              <a:buNone/>
              <a:defRPr sz="5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
          <p:cNvSpPr>
            <a:spLocks noGrp="1"/>
          </p:cNvSpPr>
          <p:nvPr>
            <p:ph type="pic" idx="2"/>
          </p:nvPr>
        </p:nvSpPr>
        <p:spPr>
          <a:xfrm>
            <a:off x="777240" y="342900"/>
            <a:ext cx="7543800" cy="2171700"/>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lvl1pPr marR="0" lvl="0" algn="l" rtl="0">
              <a:lnSpc>
                <a:spcPct val="100000"/>
              </a:lnSpc>
              <a:spcBef>
                <a:spcPts val="640"/>
              </a:spcBef>
              <a:spcAft>
                <a:spcPts val="0"/>
              </a:spcAft>
              <a:buClr>
                <a:schemeClr val="accent1"/>
              </a:buClr>
              <a:buSzPts val="3200"/>
              <a:buFont typeface="Arial"/>
              <a:buNone/>
              <a:defRPr sz="32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560"/>
              </a:spcBef>
              <a:spcAft>
                <a:spcPts val="0"/>
              </a:spcAft>
              <a:buClr>
                <a:schemeClr val="accent1"/>
              </a:buClr>
              <a:buSzPts val="2800"/>
              <a:buFont typeface="Arial"/>
              <a:buNone/>
              <a:defRPr sz="2800" b="0" i="0" u="none" strike="noStrike" cap="none">
                <a:solidFill>
                  <a:schemeClr val="dk2"/>
                </a:solidFill>
                <a:latin typeface="Times New Roman"/>
                <a:ea typeface="Times New Roman"/>
                <a:cs typeface="Times New Roman"/>
                <a:sym typeface="Times New Roman"/>
              </a:defRPr>
            </a:lvl2pPr>
            <a:lvl3pPr marR="0" lvl="2" algn="l" rtl="0">
              <a:lnSpc>
                <a:spcPct val="100000"/>
              </a:lnSpc>
              <a:spcBef>
                <a:spcPts val="480"/>
              </a:spcBef>
              <a:spcAft>
                <a:spcPts val="0"/>
              </a:spcAft>
              <a:buClr>
                <a:schemeClr val="accent1"/>
              </a:buClr>
              <a:buSzPts val="2400"/>
              <a:buFont typeface="Arial"/>
              <a:buNone/>
              <a:defRPr sz="2400" b="0" i="0" u="none" strike="noStrike" cap="none">
                <a:solidFill>
                  <a:schemeClr val="dk2"/>
                </a:solidFill>
                <a:latin typeface="Times New Roman"/>
                <a:ea typeface="Times New Roman"/>
                <a:cs typeface="Times New Roman"/>
                <a:sym typeface="Times New Roman"/>
              </a:defRPr>
            </a:lvl3pPr>
            <a:lvl4pPr marR="0" lvl="3" algn="l" rtl="0">
              <a:lnSpc>
                <a:spcPct val="100000"/>
              </a:lnSpc>
              <a:spcBef>
                <a:spcPts val="400"/>
              </a:spcBef>
              <a:spcAft>
                <a:spcPts val="0"/>
              </a:spcAft>
              <a:buClr>
                <a:schemeClr val="accent1"/>
              </a:buClr>
              <a:buSzPts val="2000"/>
              <a:buFont typeface="Arial"/>
              <a:buNone/>
              <a:defRPr sz="2000" b="0" i="0" u="none" strike="noStrike" cap="none">
                <a:solidFill>
                  <a:schemeClr val="dk2"/>
                </a:solidFill>
                <a:latin typeface="Times New Roman"/>
                <a:ea typeface="Times New Roman"/>
                <a:cs typeface="Times New Roman"/>
                <a:sym typeface="Times New Roman"/>
              </a:defRPr>
            </a:lvl4pPr>
            <a:lvl5pPr marR="0" lvl="4" algn="l" rtl="0">
              <a:lnSpc>
                <a:spcPct val="100000"/>
              </a:lnSpc>
              <a:spcBef>
                <a:spcPts val="400"/>
              </a:spcBef>
              <a:spcAft>
                <a:spcPts val="0"/>
              </a:spcAft>
              <a:buClr>
                <a:schemeClr val="accent1"/>
              </a:buClr>
              <a:buSzPts val="2000"/>
              <a:buFont typeface="Arial"/>
              <a:buNone/>
              <a:defRPr sz="2000" b="0" i="0" u="none" strike="noStrike" cap="none">
                <a:solidFill>
                  <a:schemeClr val="dk2"/>
                </a:solidFill>
                <a:latin typeface="Times New Roman"/>
                <a:ea typeface="Times New Roman"/>
                <a:cs typeface="Times New Roman"/>
                <a:sym typeface="Times New Roman"/>
              </a:defRPr>
            </a:lvl5pPr>
            <a:lvl6pPr marR="0" lvl="5" algn="l" rtl="0">
              <a:lnSpc>
                <a:spcPct val="100000"/>
              </a:lnSpc>
              <a:spcBef>
                <a:spcPts val="400"/>
              </a:spcBef>
              <a:spcAft>
                <a:spcPts val="0"/>
              </a:spcAft>
              <a:buClr>
                <a:schemeClr val="accent1"/>
              </a:buClr>
              <a:buSzPts val="2000"/>
              <a:buFont typeface="Arial"/>
              <a:buNone/>
              <a:defRPr sz="2000" b="0" i="0" u="none" strike="noStrike" cap="none">
                <a:solidFill>
                  <a:schemeClr val="dk2"/>
                </a:solidFill>
                <a:latin typeface="Times New Roman"/>
                <a:ea typeface="Times New Roman"/>
                <a:cs typeface="Times New Roman"/>
                <a:sym typeface="Times New Roman"/>
              </a:defRPr>
            </a:lvl6pPr>
            <a:lvl7pPr marR="0" lvl="6" algn="l" rtl="0">
              <a:lnSpc>
                <a:spcPct val="100000"/>
              </a:lnSpc>
              <a:spcBef>
                <a:spcPts val="400"/>
              </a:spcBef>
              <a:spcAft>
                <a:spcPts val="0"/>
              </a:spcAft>
              <a:buClr>
                <a:schemeClr val="accent1"/>
              </a:buClr>
              <a:buSzPts val="2000"/>
              <a:buFont typeface="Arial"/>
              <a:buNone/>
              <a:defRPr sz="2000" b="0" i="0" u="none" strike="noStrike" cap="none">
                <a:solidFill>
                  <a:schemeClr val="dk2"/>
                </a:solidFill>
                <a:latin typeface="Times New Roman"/>
                <a:ea typeface="Times New Roman"/>
                <a:cs typeface="Times New Roman"/>
                <a:sym typeface="Times New Roman"/>
              </a:defRPr>
            </a:lvl7pPr>
            <a:lvl8pPr marR="0" lvl="7" algn="l" rtl="0">
              <a:lnSpc>
                <a:spcPct val="100000"/>
              </a:lnSpc>
              <a:spcBef>
                <a:spcPts val="400"/>
              </a:spcBef>
              <a:spcAft>
                <a:spcPts val="0"/>
              </a:spcAft>
              <a:buClr>
                <a:schemeClr val="accent1"/>
              </a:buClr>
              <a:buSzPts val="2000"/>
              <a:buFont typeface="Arial"/>
              <a:buNone/>
              <a:defRPr sz="2000" b="0" i="0" u="none" strike="noStrike" cap="none">
                <a:solidFill>
                  <a:schemeClr val="dk2"/>
                </a:solidFill>
                <a:latin typeface="Times New Roman"/>
                <a:ea typeface="Times New Roman"/>
                <a:cs typeface="Times New Roman"/>
                <a:sym typeface="Times New Roman"/>
              </a:defRPr>
            </a:lvl8pPr>
            <a:lvl9pPr marR="0" lvl="8" algn="l" rtl="0">
              <a:lnSpc>
                <a:spcPct val="100000"/>
              </a:lnSpc>
              <a:spcBef>
                <a:spcPts val="400"/>
              </a:spcBef>
              <a:spcAft>
                <a:spcPts val="0"/>
              </a:spcAft>
              <a:buClr>
                <a:schemeClr val="accent1"/>
              </a:buClr>
              <a:buSzPts val="2000"/>
              <a:buFont typeface="Arial"/>
              <a:buNone/>
              <a:defRPr sz="2000" b="0" i="0" u="none" strike="noStrike" cap="none">
                <a:solidFill>
                  <a:schemeClr val="dk2"/>
                </a:solidFill>
                <a:latin typeface="Times New Roman"/>
                <a:ea typeface="Times New Roman"/>
                <a:cs typeface="Times New Roman"/>
                <a:sym typeface="Times New Roman"/>
              </a:defRPr>
            </a:lvl9pPr>
          </a:lstStyle>
          <a:p>
            <a:endParaRPr/>
          </a:p>
        </p:txBody>
      </p:sp>
      <p:sp>
        <p:nvSpPr>
          <p:cNvPr id="84" name="Google Shape;84;p18"/>
          <p:cNvSpPr txBox="1">
            <a:spLocks noGrp="1"/>
          </p:cNvSpPr>
          <p:nvPr>
            <p:ph type="body" idx="1"/>
          </p:nvPr>
        </p:nvSpPr>
        <p:spPr>
          <a:xfrm>
            <a:off x="850392" y="2628900"/>
            <a:ext cx="7391400" cy="60364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800"/>
              <a:buNone/>
              <a:defRPr sz="18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85" name="Google Shape;85;p18"/>
          <p:cNvSpPr txBox="1">
            <a:spLocks noGrp="1"/>
          </p:cNvSpPr>
          <p:nvPr>
            <p:ph type="dt" idx="10"/>
          </p:nvPr>
        </p:nvSpPr>
        <p:spPr>
          <a:xfrm>
            <a:off x="6248400" y="4656534"/>
            <a:ext cx="21336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b="1">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8"/>
          <p:cNvSpPr txBox="1">
            <a:spLocks noGrp="1"/>
          </p:cNvSpPr>
          <p:nvPr>
            <p:ph type="ftr" idx="11"/>
          </p:nvPr>
        </p:nvSpPr>
        <p:spPr>
          <a:xfrm>
            <a:off x="762000" y="4656534"/>
            <a:ext cx="4873625"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8"/>
          <p:cNvSpPr txBox="1">
            <a:spLocks noGrp="1"/>
          </p:cNvSpPr>
          <p:nvPr>
            <p:ph type="sldNum" idx="12"/>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1pPr>
            <a:lvl2pPr marL="0" marR="0" lvl="1"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2pPr>
            <a:lvl3pPr marL="0" marR="0" lvl="2"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3pPr>
            <a:lvl4pPr marL="0" marR="0" lvl="3"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4pPr>
            <a:lvl5pPr marL="0" marR="0" lvl="4"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5pPr>
            <a:lvl6pPr marL="0" marR="0" lvl="5"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6pPr>
            <a:lvl7pPr marL="0" marR="0" lvl="6"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7pPr>
            <a:lvl8pPr marL="0" marR="0" lvl="7"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8pPr>
            <a:lvl9pPr marL="0" marR="0" lvl="8"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
        <p:nvSpPr>
          <p:cNvPr id="89" name="Google Shape;89;p19"/>
          <p:cNvSpPr txBox="1">
            <a:spLocks noGrp="1"/>
          </p:cNvSpPr>
          <p:nvPr>
            <p:ph type="dt" idx="10"/>
          </p:nvPr>
        </p:nvSpPr>
        <p:spPr>
          <a:xfrm>
            <a:off x="6248400" y="4656534"/>
            <a:ext cx="21336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b="1">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9"/>
          <p:cNvSpPr txBox="1">
            <a:spLocks noGrp="1"/>
          </p:cNvSpPr>
          <p:nvPr>
            <p:ph type="ftr" idx="11"/>
          </p:nvPr>
        </p:nvSpPr>
        <p:spPr>
          <a:xfrm>
            <a:off x="762000" y="4656534"/>
            <a:ext cx="4873625"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9"/>
          <p:cNvSpPr txBox="1">
            <a:spLocks noGrp="1"/>
          </p:cNvSpPr>
          <p:nvPr>
            <p:ph type="sldNum" idx="12"/>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1pPr>
            <a:lvl2pPr marL="0" marR="0" lvl="1"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2pPr>
            <a:lvl3pPr marL="0" marR="0" lvl="2"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3pPr>
            <a:lvl4pPr marL="0" marR="0" lvl="3"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4pPr>
            <a:lvl5pPr marL="0" marR="0" lvl="4"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5pPr>
            <a:lvl6pPr marL="0" marR="0" lvl="5"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6pPr>
            <a:lvl7pPr marL="0" marR="0" lvl="6"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7pPr>
            <a:lvl8pPr marL="0" marR="0" lvl="7"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8pPr>
            <a:lvl9pPr marL="0" marR="0" lvl="8"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762000" y="3429000"/>
            <a:ext cx="6781800" cy="12001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0"/>
          <p:cNvSpPr txBox="1">
            <a:spLocks noGrp="1"/>
          </p:cNvSpPr>
          <p:nvPr>
            <p:ph type="dt" idx="10"/>
          </p:nvPr>
        </p:nvSpPr>
        <p:spPr>
          <a:xfrm>
            <a:off x="6248400" y="4656534"/>
            <a:ext cx="21336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b="1">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0"/>
          <p:cNvSpPr txBox="1">
            <a:spLocks noGrp="1"/>
          </p:cNvSpPr>
          <p:nvPr>
            <p:ph type="ftr" idx="11"/>
          </p:nvPr>
        </p:nvSpPr>
        <p:spPr>
          <a:xfrm>
            <a:off x="762000" y="4656534"/>
            <a:ext cx="4873625"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0"/>
          <p:cNvSpPr txBox="1">
            <a:spLocks noGrp="1"/>
          </p:cNvSpPr>
          <p:nvPr>
            <p:ph type="sldNum" idx="12"/>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1pPr>
            <a:lvl2pPr marL="0" marR="0" lvl="1"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2pPr>
            <a:lvl3pPr marL="0" marR="0" lvl="2"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3pPr>
            <a:lvl4pPr marL="0" marR="0" lvl="3"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4pPr>
            <a:lvl5pPr marL="0" marR="0" lvl="4"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5pPr>
            <a:lvl6pPr marL="0" marR="0" lvl="5"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6pPr>
            <a:lvl7pPr marL="0" marR="0" lvl="6"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7pPr>
            <a:lvl8pPr marL="0" marR="0" lvl="7"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8pPr>
            <a:lvl9pPr marL="0" marR="0" lvl="8"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762000" y="3429000"/>
            <a:ext cx="6781800" cy="12001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1"/>
          <p:cNvSpPr txBox="1">
            <a:spLocks noGrp="1"/>
          </p:cNvSpPr>
          <p:nvPr>
            <p:ph type="body" idx="1"/>
          </p:nvPr>
        </p:nvSpPr>
        <p:spPr>
          <a:xfrm>
            <a:off x="762000" y="457201"/>
            <a:ext cx="3657600" cy="2825496"/>
          </a:xfrm>
          <a:prstGeom prst="rect">
            <a:avLst/>
          </a:prstGeom>
          <a:noFill/>
          <a:ln>
            <a:noFill/>
          </a:ln>
        </p:spPr>
        <p:txBody>
          <a:bodyPr spcFirstLastPara="1" wrap="square" lIns="91425" tIns="45700" rIns="91425" bIns="45700" anchor="ctr"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100" name="Google Shape;100;p21"/>
          <p:cNvSpPr txBox="1">
            <a:spLocks noGrp="1"/>
          </p:cNvSpPr>
          <p:nvPr>
            <p:ph type="body" idx="2"/>
          </p:nvPr>
        </p:nvSpPr>
        <p:spPr>
          <a:xfrm>
            <a:off x="4648200" y="457201"/>
            <a:ext cx="3657600" cy="2825496"/>
          </a:xfrm>
          <a:prstGeom prst="rect">
            <a:avLst/>
          </a:prstGeom>
          <a:noFill/>
          <a:ln>
            <a:noFill/>
          </a:ln>
        </p:spPr>
        <p:txBody>
          <a:bodyPr spcFirstLastPara="1" wrap="square" lIns="91425" tIns="45700" rIns="91425" bIns="45700" anchor="ctr"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101" name="Google Shape;101;p21"/>
          <p:cNvSpPr txBox="1">
            <a:spLocks noGrp="1"/>
          </p:cNvSpPr>
          <p:nvPr>
            <p:ph type="dt" idx="10"/>
          </p:nvPr>
        </p:nvSpPr>
        <p:spPr>
          <a:xfrm>
            <a:off x="6248400" y="4656534"/>
            <a:ext cx="21336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b="1">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1"/>
          <p:cNvSpPr txBox="1">
            <a:spLocks noGrp="1"/>
          </p:cNvSpPr>
          <p:nvPr>
            <p:ph type="ftr" idx="11"/>
          </p:nvPr>
        </p:nvSpPr>
        <p:spPr>
          <a:xfrm>
            <a:off x="762000" y="4656534"/>
            <a:ext cx="4873625"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1"/>
          <p:cNvSpPr txBox="1">
            <a:spLocks noGrp="1"/>
          </p:cNvSpPr>
          <p:nvPr>
            <p:ph type="sldNum" idx="12"/>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1pPr>
            <a:lvl2pPr marL="0" marR="0" lvl="1"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2pPr>
            <a:lvl3pPr marL="0" marR="0" lvl="2"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3pPr>
            <a:lvl4pPr marL="0" marR="0" lvl="3"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4pPr>
            <a:lvl5pPr marL="0" marR="0" lvl="4"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5pPr>
            <a:lvl6pPr marL="0" marR="0" lvl="5"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6pPr>
            <a:lvl7pPr marL="0" marR="0" lvl="6"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7pPr>
            <a:lvl8pPr marL="0" marR="0" lvl="7"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8pPr>
            <a:lvl9pPr marL="0" marR="0" lvl="8" indent="0" algn="r">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762000" y="3429000"/>
            <a:ext cx="6781800" cy="12001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5400" b="0" i="0" u="none" strike="noStrike" cap="none">
                <a:solidFill>
                  <a:srgbClr val="262626"/>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5400" b="0" i="0" u="none" strike="noStrike" cap="none">
                <a:solidFill>
                  <a:srgbClr val="262626"/>
                </a:solidFill>
                <a:latin typeface="Impact"/>
                <a:ea typeface="Impact"/>
                <a:cs typeface="Impact"/>
                <a:sym typeface="Impact"/>
              </a:defRPr>
            </a:lvl2pPr>
            <a:lvl3pPr marR="0" lvl="2" algn="l" rtl="0">
              <a:lnSpc>
                <a:spcPct val="100000"/>
              </a:lnSpc>
              <a:spcBef>
                <a:spcPts val="0"/>
              </a:spcBef>
              <a:spcAft>
                <a:spcPts val="0"/>
              </a:spcAft>
              <a:buClr>
                <a:srgbClr val="000000"/>
              </a:buClr>
              <a:buSzPts val="1400"/>
              <a:buFont typeface="Arial"/>
              <a:buNone/>
              <a:defRPr sz="5400" b="0" i="0" u="none" strike="noStrike" cap="none">
                <a:solidFill>
                  <a:srgbClr val="262626"/>
                </a:solidFill>
                <a:latin typeface="Impact"/>
                <a:ea typeface="Impact"/>
                <a:cs typeface="Impact"/>
                <a:sym typeface="Impact"/>
              </a:defRPr>
            </a:lvl3pPr>
            <a:lvl4pPr marR="0" lvl="3" algn="l" rtl="0">
              <a:lnSpc>
                <a:spcPct val="100000"/>
              </a:lnSpc>
              <a:spcBef>
                <a:spcPts val="0"/>
              </a:spcBef>
              <a:spcAft>
                <a:spcPts val="0"/>
              </a:spcAft>
              <a:buClr>
                <a:srgbClr val="000000"/>
              </a:buClr>
              <a:buSzPts val="1400"/>
              <a:buFont typeface="Arial"/>
              <a:buNone/>
              <a:defRPr sz="5400" b="0" i="0" u="none" strike="noStrike" cap="none">
                <a:solidFill>
                  <a:srgbClr val="262626"/>
                </a:solidFill>
                <a:latin typeface="Impact"/>
                <a:ea typeface="Impact"/>
                <a:cs typeface="Impact"/>
                <a:sym typeface="Impact"/>
              </a:defRPr>
            </a:lvl4pPr>
            <a:lvl5pPr marR="0" lvl="4" algn="l" rtl="0">
              <a:lnSpc>
                <a:spcPct val="100000"/>
              </a:lnSpc>
              <a:spcBef>
                <a:spcPts val="0"/>
              </a:spcBef>
              <a:spcAft>
                <a:spcPts val="0"/>
              </a:spcAft>
              <a:buClr>
                <a:srgbClr val="000000"/>
              </a:buClr>
              <a:buSzPts val="1400"/>
              <a:buFont typeface="Arial"/>
              <a:buNone/>
              <a:defRPr sz="5400" b="0" i="0" u="none" strike="noStrike" cap="none">
                <a:solidFill>
                  <a:srgbClr val="262626"/>
                </a:solidFill>
                <a:latin typeface="Impact"/>
                <a:ea typeface="Impact"/>
                <a:cs typeface="Impact"/>
                <a:sym typeface="Impact"/>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57" name="Google Shape;57;p14"/>
          <p:cNvSpPr txBox="1">
            <a:spLocks noGrp="1"/>
          </p:cNvSpPr>
          <p:nvPr>
            <p:ph type="body" idx="1"/>
          </p:nvPr>
        </p:nvSpPr>
        <p:spPr>
          <a:xfrm>
            <a:off x="762000" y="514350"/>
            <a:ext cx="7543800" cy="2914650"/>
          </a:xfrm>
          <a:prstGeom prst="rect">
            <a:avLst/>
          </a:prstGeom>
          <a:noFill/>
          <a:ln>
            <a:noFill/>
          </a:ln>
        </p:spPr>
        <p:txBody>
          <a:bodyPr spcFirstLastPara="1" wrap="square" lIns="91425" tIns="45700" rIns="91425" bIns="45700" anchor="ctr" anchorCtr="0">
            <a:noAutofit/>
          </a:bodyPr>
          <a:lstStyle>
            <a:lvl1pPr marL="457200" marR="0" lvl="0"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Times New Roman"/>
                <a:ea typeface="Times New Roman"/>
                <a:cs typeface="Times New Roman"/>
                <a:sym typeface="Times New Roman"/>
              </a:defRPr>
            </a:lvl1pPr>
            <a:lvl2pPr marL="914400" marR="0" lvl="1" indent="-368300" algn="l" rtl="0">
              <a:lnSpc>
                <a:spcPct val="100000"/>
              </a:lnSpc>
              <a:spcBef>
                <a:spcPts val="440"/>
              </a:spcBef>
              <a:spcAft>
                <a:spcPts val="0"/>
              </a:spcAft>
              <a:buClr>
                <a:schemeClr val="accent1"/>
              </a:buClr>
              <a:buSzPts val="2200"/>
              <a:buFont typeface="Arial"/>
              <a:buChar char="•"/>
              <a:defRPr sz="2200" b="0" i="0" u="none" strike="noStrike" cap="none">
                <a:solidFill>
                  <a:schemeClr val="dk2"/>
                </a:solidFill>
                <a:latin typeface="Times New Roman"/>
                <a:ea typeface="Times New Roman"/>
                <a:cs typeface="Times New Roman"/>
                <a:sym typeface="Times New Roman"/>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Times New Roman"/>
                <a:ea typeface="Times New Roman"/>
                <a:cs typeface="Times New Roman"/>
                <a:sym typeface="Times New Roman"/>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Times New Roman"/>
                <a:ea typeface="Times New Roman"/>
                <a:cs typeface="Times New Roman"/>
                <a:sym typeface="Times New Roman"/>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Times New Roman"/>
                <a:ea typeface="Times New Roman"/>
                <a:cs typeface="Times New Roman"/>
                <a:sym typeface="Times New Roman"/>
              </a:defRPr>
            </a:lvl5pPr>
            <a:lvl6pPr marL="2743200" marR="0" lvl="5" indent="-330200" algn="l" rtl="0">
              <a:lnSpc>
                <a:spcPct val="100000"/>
              </a:lnSpc>
              <a:spcBef>
                <a:spcPts val="320"/>
              </a:spcBef>
              <a:spcAft>
                <a:spcPts val="0"/>
              </a:spcAft>
              <a:buClr>
                <a:schemeClr val="accent1"/>
              </a:buClr>
              <a:buSzPts val="1600"/>
              <a:buFont typeface="Arial"/>
              <a:buChar char="•"/>
              <a:defRPr sz="1600" b="0" i="0" u="none" strike="noStrike" cap="none">
                <a:solidFill>
                  <a:schemeClr val="dk2"/>
                </a:solidFill>
                <a:latin typeface="Times New Roman"/>
                <a:ea typeface="Times New Roman"/>
                <a:cs typeface="Times New Roman"/>
                <a:sym typeface="Times New Roman"/>
              </a:defRPr>
            </a:lvl6pPr>
            <a:lvl7pPr marL="3200400" marR="0" lvl="6" indent="-330200" algn="l" rtl="0">
              <a:lnSpc>
                <a:spcPct val="100000"/>
              </a:lnSpc>
              <a:spcBef>
                <a:spcPts val="320"/>
              </a:spcBef>
              <a:spcAft>
                <a:spcPts val="0"/>
              </a:spcAft>
              <a:buClr>
                <a:schemeClr val="accent1"/>
              </a:buClr>
              <a:buSzPts val="1600"/>
              <a:buFont typeface="Arial"/>
              <a:buChar char="•"/>
              <a:defRPr sz="1600" b="0" i="0" u="none" strike="noStrike" cap="none">
                <a:solidFill>
                  <a:schemeClr val="dk2"/>
                </a:solidFill>
                <a:latin typeface="Times New Roman"/>
                <a:ea typeface="Times New Roman"/>
                <a:cs typeface="Times New Roman"/>
                <a:sym typeface="Times New Roman"/>
              </a:defRPr>
            </a:lvl7pPr>
            <a:lvl8pPr marL="3657600" marR="0" lvl="7" indent="-330200" algn="l" rtl="0">
              <a:lnSpc>
                <a:spcPct val="100000"/>
              </a:lnSpc>
              <a:spcBef>
                <a:spcPts val="320"/>
              </a:spcBef>
              <a:spcAft>
                <a:spcPts val="0"/>
              </a:spcAft>
              <a:buClr>
                <a:schemeClr val="accent1"/>
              </a:buClr>
              <a:buSzPts val="1600"/>
              <a:buFont typeface="Arial"/>
              <a:buChar char="•"/>
              <a:defRPr sz="1600" b="0" i="0" u="none" strike="noStrike" cap="none">
                <a:solidFill>
                  <a:schemeClr val="dk2"/>
                </a:solidFill>
                <a:latin typeface="Times New Roman"/>
                <a:ea typeface="Times New Roman"/>
                <a:cs typeface="Times New Roman"/>
                <a:sym typeface="Times New Roman"/>
              </a:defRPr>
            </a:lvl8pPr>
            <a:lvl9pPr marL="4114800" marR="0" lvl="8" indent="-330200" algn="l" rtl="0">
              <a:lnSpc>
                <a:spcPct val="100000"/>
              </a:lnSpc>
              <a:spcBef>
                <a:spcPts val="320"/>
              </a:spcBef>
              <a:spcAft>
                <a:spcPts val="0"/>
              </a:spcAft>
              <a:buClr>
                <a:schemeClr val="accent1"/>
              </a:buClr>
              <a:buSzPts val="1600"/>
              <a:buFont typeface="Arial"/>
              <a:buChar char="•"/>
              <a:defRPr sz="1600" b="0" i="0" u="none" strike="noStrike" cap="none">
                <a:solidFill>
                  <a:schemeClr val="dk2"/>
                </a:solidFill>
                <a:latin typeface="Times New Roman"/>
                <a:ea typeface="Times New Roman"/>
                <a:cs typeface="Times New Roman"/>
                <a:sym typeface="Times New Roman"/>
              </a:defRPr>
            </a:lvl9pPr>
          </a:lstStyle>
          <a:p>
            <a:endParaRPr/>
          </a:p>
        </p:txBody>
      </p:sp>
      <p:sp>
        <p:nvSpPr>
          <p:cNvPr id="58" name="Google Shape;58;p14"/>
          <p:cNvSpPr txBox="1">
            <a:spLocks noGrp="1"/>
          </p:cNvSpPr>
          <p:nvPr>
            <p:ph type="dt" idx="10"/>
          </p:nvPr>
        </p:nvSpPr>
        <p:spPr>
          <a:xfrm>
            <a:off x="6248400" y="4656534"/>
            <a:ext cx="2133600" cy="273844"/>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200" b="1" i="0" u="none" strike="noStrike" cap="none">
                <a:solidFill>
                  <a:srgbClr val="454545"/>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59" name="Google Shape;59;p14"/>
          <p:cNvSpPr txBox="1">
            <a:spLocks noGrp="1"/>
          </p:cNvSpPr>
          <p:nvPr>
            <p:ph type="ftr" idx="11"/>
          </p:nvPr>
        </p:nvSpPr>
        <p:spPr>
          <a:xfrm>
            <a:off x="762000" y="4656534"/>
            <a:ext cx="4873625"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45454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60" name="Google Shape;60;p14"/>
          <p:cNvSpPr txBox="1">
            <a:spLocks noGrp="1"/>
          </p:cNvSpPr>
          <p:nvPr>
            <p:ph type="sldNum" idx="12"/>
          </p:nvPr>
        </p:nvSpPr>
        <p:spPr>
          <a:xfrm>
            <a:off x="7620000" y="4266009"/>
            <a:ext cx="7620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1pPr>
            <a:lvl2pPr marL="0" marR="0" lvl="1"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2pPr>
            <a:lvl3pPr marL="0" marR="0" lvl="2"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3pPr>
            <a:lvl4pPr marL="0" marR="0" lvl="3"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4pPr>
            <a:lvl5pPr marL="0" marR="0" lvl="4"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5pPr>
            <a:lvl6pPr marL="0" marR="0" lvl="5"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6pPr>
            <a:lvl7pPr marL="0" marR="0" lvl="6"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7pPr>
            <a:lvl8pPr marL="0" marR="0" lvl="7"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8pPr>
            <a:lvl9pPr marL="0" marR="0" lvl="8" indent="0" algn="r" rtl="0">
              <a:lnSpc>
                <a:spcPct val="100000"/>
              </a:lnSpc>
              <a:spcBef>
                <a:spcPts val="0"/>
              </a:spcBef>
              <a:spcAft>
                <a:spcPts val="0"/>
              </a:spcAft>
              <a:buClr>
                <a:srgbClr val="262626"/>
              </a:buClr>
              <a:buSzPts val="2400"/>
              <a:buFont typeface="Impact"/>
              <a:buNone/>
              <a:defRPr sz="2400" b="0" i="0" u="none" strike="noStrike" cap="none">
                <a:solidFill>
                  <a:srgbClr val="262626"/>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
        <p:nvSpPr>
          <p:cNvPr id="61" name="Google Shape;61;p14"/>
          <p:cNvSpPr txBox="1"/>
          <p:nvPr/>
        </p:nvSpPr>
        <p:spPr>
          <a:xfrm>
            <a:off x="777875" y="0"/>
            <a:ext cx="7543800" cy="2857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62" name="Google Shape;62;p14"/>
          <p:cNvSpPr txBox="1"/>
          <p:nvPr/>
        </p:nvSpPr>
        <p:spPr>
          <a:xfrm>
            <a:off x="777875" y="4629150"/>
            <a:ext cx="7543800" cy="20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body" idx="1"/>
          </p:nvPr>
        </p:nvSpPr>
        <p:spPr>
          <a:xfrm>
            <a:off x="762000" y="514350"/>
            <a:ext cx="8301300" cy="2914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360"/>
              </a:spcBef>
              <a:spcAft>
                <a:spcPts val="0"/>
              </a:spcAft>
              <a:buSzPts val="1800"/>
              <a:buNone/>
            </a:pPr>
            <a:r>
              <a:rPr lang="en-GB" sz="3000"/>
              <a:t>SYSTEM DEVELOPMENT METHODOLOGY</a:t>
            </a:r>
            <a:endParaRPr sz="3000"/>
          </a:p>
          <a:p>
            <a:pPr marL="0" lvl="0" indent="0" algn="just" rtl="0">
              <a:lnSpc>
                <a:spcPct val="115000"/>
              </a:lnSpc>
              <a:spcBef>
                <a:spcPts val="1000"/>
              </a:spcBef>
              <a:spcAft>
                <a:spcPts val="600"/>
              </a:spcAft>
              <a:buClr>
                <a:schemeClr val="dk1"/>
              </a:buClr>
              <a:buSzPts val="1100"/>
              <a:buFont typeface="Arial"/>
              <a:buNone/>
            </a:pPr>
            <a:r>
              <a:rPr lang="en-GB" sz="3000">
                <a:solidFill>
                  <a:srgbClr val="222222"/>
                </a:solidFill>
              </a:rPr>
              <a:t>EMoS 6308 </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p:nvPr/>
        </p:nvSpPr>
        <p:spPr>
          <a:xfrm>
            <a:off x="7543800" y="4686300"/>
            <a:ext cx="1295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GB" sz="1000" b="0" i="0" u="none">
                <a:solidFill>
                  <a:schemeClr val="dk1"/>
                </a:solidFill>
                <a:latin typeface="Helvetica Neue"/>
                <a:ea typeface="Helvetica Neue"/>
                <a:cs typeface="Helvetica Neue"/>
                <a:sym typeface="Helvetica Neue"/>
              </a:rPr>
              <a:t>10</a:t>
            </a:fld>
            <a:endParaRPr/>
          </a:p>
        </p:txBody>
      </p:sp>
      <p:sp>
        <p:nvSpPr>
          <p:cNvPr id="173" name="Google Shape;173;p31"/>
          <p:cNvSpPr txBox="1">
            <a:spLocks noGrp="1"/>
          </p:cNvSpPr>
          <p:nvPr>
            <p:ph type="title"/>
          </p:nvPr>
        </p:nvSpPr>
        <p:spPr>
          <a:xfrm>
            <a:off x="287850" y="201075"/>
            <a:ext cx="67056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Communication Principles</a:t>
            </a:r>
            <a:endParaRPr/>
          </a:p>
        </p:txBody>
      </p:sp>
      <p:sp>
        <p:nvSpPr>
          <p:cNvPr id="174" name="Google Shape;174;p31"/>
          <p:cNvSpPr txBox="1">
            <a:spLocks noGrp="1"/>
          </p:cNvSpPr>
          <p:nvPr>
            <p:ph type="body" idx="1"/>
          </p:nvPr>
        </p:nvSpPr>
        <p:spPr>
          <a:xfrm>
            <a:off x="220100" y="1109738"/>
            <a:ext cx="8551200" cy="31431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folHlink"/>
              </a:buClr>
              <a:buSzPts val="1500"/>
              <a:buFont typeface="Noto Sans Symbols"/>
              <a:buChar char="■"/>
            </a:pPr>
            <a:r>
              <a:rPr lang="en-GB" sz="2000" b="1" i="0" u="none">
                <a:solidFill>
                  <a:schemeClr val="folHlink"/>
                </a:solidFill>
                <a:latin typeface="Palatino"/>
                <a:ea typeface="Palatino"/>
                <a:cs typeface="Palatino"/>
                <a:sym typeface="Palatino"/>
              </a:rPr>
              <a:t>Principle #1.  </a:t>
            </a:r>
            <a:r>
              <a:rPr lang="en-GB" sz="2000" b="1" i="1" u="none">
                <a:solidFill>
                  <a:schemeClr val="folHlink"/>
                </a:solidFill>
                <a:latin typeface="Palatino"/>
                <a:ea typeface="Palatino"/>
                <a:cs typeface="Palatino"/>
                <a:sym typeface="Palatino"/>
              </a:rPr>
              <a:t>Listen.</a:t>
            </a:r>
            <a:r>
              <a:rPr lang="en-GB" sz="2000" b="0" i="0" u="none">
                <a:solidFill>
                  <a:schemeClr val="dk1"/>
                </a:solidFill>
                <a:latin typeface="Palatino"/>
                <a:ea typeface="Palatino"/>
                <a:cs typeface="Palatino"/>
                <a:sym typeface="Palatino"/>
              </a:rPr>
              <a:t>  Try to focus on the speaker’s words, rather than formulating your response to those words.</a:t>
            </a:r>
            <a:endParaRPr/>
          </a:p>
          <a:p>
            <a:pPr marL="342900" lvl="0" indent="-342900" algn="l" rtl="0">
              <a:lnSpc>
                <a:spcPct val="90000"/>
              </a:lnSpc>
              <a:spcBef>
                <a:spcPts val="400"/>
              </a:spcBef>
              <a:spcAft>
                <a:spcPts val="0"/>
              </a:spcAft>
              <a:buClr>
                <a:schemeClr val="folHlink"/>
              </a:buClr>
              <a:buSzPts val="1500"/>
              <a:buFont typeface="Noto Sans Symbols"/>
              <a:buChar char="■"/>
            </a:pPr>
            <a:r>
              <a:rPr lang="en-GB" sz="2000" b="1" i="0" u="none">
                <a:solidFill>
                  <a:schemeClr val="folHlink"/>
                </a:solidFill>
                <a:latin typeface="Palatino"/>
                <a:ea typeface="Palatino"/>
                <a:cs typeface="Palatino"/>
                <a:sym typeface="Palatino"/>
              </a:rPr>
              <a:t>Principle # 2.  </a:t>
            </a:r>
            <a:r>
              <a:rPr lang="en-GB" sz="2000" b="1" i="1" u="none">
                <a:solidFill>
                  <a:schemeClr val="folHlink"/>
                </a:solidFill>
                <a:latin typeface="Palatino"/>
                <a:ea typeface="Palatino"/>
                <a:cs typeface="Palatino"/>
                <a:sym typeface="Palatino"/>
              </a:rPr>
              <a:t>Prepare before you communicate. </a:t>
            </a:r>
            <a:r>
              <a:rPr lang="en-GB" sz="2000" b="1" i="1" u="none">
                <a:solidFill>
                  <a:schemeClr val="dk1"/>
                </a:solidFill>
                <a:latin typeface="Palatino"/>
                <a:ea typeface="Palatino"/>
                <a:cs typeface="Palatino"/>
                <a:sym typeface="Palatino"/>
              </a:rPr>
              <a:t> </a:t>
            </a:r>
            <a:r>
              <a:rPr lang="en-GB" sz="2000" b="0" i="0" u="none">
                <a:solidFill>
                  <a:schemeClr val="dk1"/>
                </a:solidFill>
                <a:latin typeface="Palatino"/>
                <a:ea typeface="Palatino"/>
                <a:cs typeface="Palatino"/>
                <a:sym typeface="Palatino"/>
              </a:rPr>
              <a:t>Spend the time to understand the problem before you meet with others. </a:t>
            </a:r>
            <a:endParaRPr/>
          </a:p>
          <a:p>
            <a:pPr marL="342900" lvl="0" indent="-342900" algn="l" rtl="0">
              <a:lnSpc>
                <a:spcPct val="90000"/>
              </a:lnSpc>
              <a:spcBef>
                <a:spcPts val="300"/>
              </a:spcBef>
              <a:spcAft>
                <a:spcPts val="0"/>
              </a:spcAft>
              <a:buClr>
                <a:schemeClr val="folHlink"/>
              </a:buClr>
              <a:buSzPts val="1500"/>
              <a:buFont typeface="Noto Sans Symbols"/>
              <a:buChar char="■"/>
            </a:pPr>
            <a:r>
              <a:rPr lang="en-GB" sz="2000" b="1" i="0" u="none">
                <a:solidFill>
                  <a:schemeClr val="folHlink"/>
                </a:solidFill>
                <a:latin typeface="Palatino"/>
                <a:ea typeface="Palatino"/>
                <a:cs typeface="Palatino"/>
                <a:sym typeface="Palatino"/>
              </a:rPr>
              <a:t>Principle # 3.  </a:t>
            </a:r>
            <a:r>
              <a:rPr lang="en-GB" sz="2000" b="1" i="1" u="none">
                <a:solidFill>
                  <a:schemeClr val="folHlink"/>
                </a:solidFill>
                <a:latin typeface="Palatino"/>
                <a:ea typeface="Palatino"/>
                <a:cs typeface="Palatino"/>
                <a:sym typeface="Palatino"/>
              </a:rPr>
              <a:t>Someone should facilitate the activity. </a:t>
            </a:r>
            <a:r>
              <a:rPr lang="en-GB" sz="2000" b="0" i="0" u="none">
                <a:solidFill>
                  <a:schemeClr val="dk1"/>
                </a:solidFill>
                <a:latin typeface="Palatino"/>
                <a:ea typeface="Palatino"/>
                <a:cs typeface="Palatino"/>
                <a:sym typeface="Palatino"/>
              </a:rPr>
              <a:t> Every communication meeting should have a leader (a facilitator) to keep the conversation moving in a productive direction; (2) to mediate any conflict that does occur, and (3) to ensure tha</a:t>
            </a:r>
            <a:r>
              <a:rPr lang="en-GB" sz="2000">
                <a:solidFill>
                  <a:schemeClr val="dk1"/>
                </a:solidFill>
                <a:latin typeface="Palatino"/>
                <a:ea typeface="Palatino"/>
                <a:cs typeface="Palatino"/>
                <a:sym typeface="Palatino"/>
              </a:rPr>
              <a:t>t</a:t>
            </a:r>
            <a:r>
              <a:rPr lang="en-GB" sz="2000" b="0" i="0" u="none">
                <a:solidFill>
                  <a:schemeClr val="dk1"/>
                </a:solidFill>
                <a:latin typeface="Palatino"/>
                <a:ea typeface="Palatino"/>
                <a:cs typeface="Palatino"/>
                <a:sym typeface="Palatino"/>
              </a:rPr>
              <a:t> other principles are followed.</a:t>
            </a:r>
            <a:endParaRPr/>
          </a:p>
          <a:p>
            <a:pPr marL="342900" lvl="0" indent="-342900" algn="l" rtl="0">
              <a:lnSpc>
                <a:spcPct val="90000"/>
              </a:lnSpc>
              <a:spcBef>
                <a:spcPts val="400"/>
              </a:spcBef>
              <a:spcAft>
                <a:spcPts val="0"/>
              </a:spcAft>
              <a:buClr>
                <a:schemeClr val="folHlink"/>
              </a:buClr>
              <a:buSzPts val="1500"/>
              <a:buFont typeface="Noto Sans Symbols"/>
              <a:buChar char="■"/>
            </a:pPr>
            <a:r>
              <a:rPr lang="en-GB" sz="2000" b="1" i="0" u="none">
                <a:solidFill>
                  <a:schemeClr val="folHlink"/>
                </a:solidFill>
                <a:latin typeface="Palatino"/>
                <a:ea typeface="Palatino"/>
                <a:cs typeface="Palatino"/>
                <a:sym typeface="Palatino"/>
              </a:rPr>
              <a:t>Principle #4.  </a:t>
            </a:r>
            <a:r>
              <a:rPr lang="en-GB" sz="2000" b="1" i="1" u="none">
                <a:solidFill>
                  <a:schemeClr val="folHlink"/>
                </a:solidFill>
                <a:latin typeface="Palatino"/>
                <a:ea typeface="Palatino"/>
                <a:cs typeface="Palatino"/>
                <a:sym typeface="Palatino"/>
              </a:rPr>
              <a:t>Face-to-face communication is best.</a:t>
            </a:r>
            <a:r>
              <a:rPr lang="en-GB" sz="2000" b="0" i="1" u="none">
                <a:solidFill>
                  <a:schemeClr val="folHlink"/>
                </a:solidFill>
                <a:latin typeface="Palatino"/>
                <a:ea typeface="Palatino"/>
                <a:cs typeface="Palatino"/>
                <a:sym typeface="Palatino"/>
              </a:rPr>
              <a:t> </a:t>
            </a:r>
            <a:r>
              <a:rPr lang="en-GB" sz="2000" b="0" i="0" u="none">
                <a:solidFill>
                  <a:schemeClr val="dk1"/>
                </a:solidFill>
                <a:latin typeface="Palatino"/>
                <a:ea typeface="Palatino"/>
                <a:cs typeface="Palatino"/>
                <a:sym typeface="Palatino"/>
              </a:rPr>
              <a:t> But it usually works better when some other representation of the relevant information is present.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p:nvPr/>
        </p:nvSpPr>
        <p:spPr>
          <a:xfrm>
            <a:off x="7543800" y="4686300"/>
            <a:ext cx="1295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GB" sz="1000" b="0" i="0" u="none">
                <a:solidFill>
                  <a:schemeClr val="dk1"/>
                </a:solidFill>
                <a:latin typeface="Helvetica Neue"/>
                <a:ea typeface="Helvetica Neue"/>
                <a:cs typeface="Helvetica Neue"/>
                <a:sym typeface="Helvetica Neue"/>
              </a:rPr>
              <a:t>11</a:t>
            </a:fld>
            <a:endParaRPr/>
          </a:p>
        </p:txBody>
      </p:sp>
      <p:sp>
        <p:nvSpPr>
          <p:cNvPr id="180" name="Google Shape;180;p32"/>
          <p:cNvSpPr txBox="1">
            <a:spLocks noGrp="1"/>
          </p:cNvSpPr>
          <p:nvPr>
            <p:ph type="title"/>
          </p:nvPr>
        </p:nvSpPr>
        <p:spPr>
          <a:xfrm>
            <a:off x="406400" y="251875"/>
            <a:ext cx="67056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Communication Principles</a:t>
            </a:r>
            <a:endParaRPr/>
          </a:p>
        </p:txBody>
      </p:sp>
      <p:sp>
        <p:nvSpPr>
          <p:cNvPr id="181" name="Google Shape;181;p32"/>
          <p:cNvSpPr txBox="1">
            <a:spLocks noGrp="1"/>
          </p:cNvSpPr>
          <p:nvPr>
            <p:ph type="body" idx="1"/>
          </p:nvPr>
        </p:nvSpPr>
        <p:spPr>
          <a:xfrm>
            <a:off x="406400" y="819150"/>
            <a:ext cx="8432700" cy="3143100"/>
          </a:xfrm>
          <a:prstGeom prst="rect">
            <a:avLst/>
          </a:prstGeom>
          <a:noFill/>
          <a:ln>
            <a:noFill/>
          </a:ln>
        </p:spPr>
        <p:txBody>
          <a:bodyPr spcFirstLastPara="1" wrap="square" lIns="91425" tIns="45700" rIns="91425" bIns="45700" anchor="t" anchorCtr="0">
            <a:noAutofit/>
          </a:bodyPr>
          <a:lstStyle/>
          <a:p>
            <a:pPr marL="342900" lvl="0" indent="-355600" algn="l" rtl="0">
              <a:lnSpc>
                <a:spcPct val="90000"/>
              </a:lnSpc>
              <a:spcBef>
                <a:spcPts val="0"/>
              </a:spcBef>
              <a:spcAft>
                <a:spcPts val="0"/>
              </a:spcAft>
              <a:buClr>
                <a:schemeClr val="folHlink"/>
              </a:buClr>
              <a:buSzPts val="1400"/>
              <a:buFont typeface="Noto Sans Symbols"/>
              <a:buChar char="■"/>
            </a:pPr>
            <a:r>
              <a:rPr lang="en-GB" b="1" i="0" u="none">
                <a:solidFill>
                  <a:schemeClr val="folHlink"/>
                </a:solidFill>
                <a:latin typeface="Palatino"/>
                <a:ea typeface="Palatino"/>
                <a:cs typeface="Palatino"/>
                <a:sym typeface="Palatino"/>
              </a:rPr>
              <a:t>Principle # 5.  </a:t>
            </a:r>
            <a:r>
              <a:rPr lang="en-GB" b="1" i="1" u="none">
                <a:solidFill>
                  <a:schemeClr val="folHlink"/>
                </a:solidFill>
                <a:latin typeface="Palatino"/>
                <a:ea typeface="Palatino"/>
                <a:cs typeface="Palatino"/>
                <a:sym typeface="Palatino"/>
              </a:rPr>
              <a:t>Take notes and document decisions.</a:t>
            </a:r>
            <a:r>
              <a:rPr lang="en-GB" b="1" i="1" u="none">
                <a:solidFill>
                  <a:schemeClr val="dk1"/>
                </a:solidFill>
                <a:latin typeface="Palatino"/>
                <a:ea typeface="Palatino"/>
                <a:cs typeface="Palatino"/>
                <a:sym typeface="Palatino"/>
              </a:rPr>
              <a:t> </a:t>
            </a:r>
            <a:r>
              <a:rPr lang="en-GB" b="0" i="0" u="none">
                <a:solidFill>
                  <a:schemeClr val="dk1"/>
                </a:solidFill>
                <a:latin typeface="Palatino"/>
                <a:ea typeface="Palatino"/>
                <a:cs typeface="Palatino"/>
                <a:sym typeface="Palatino"/>
              </a:rPr>
              <a:t>Someone participating in the communication should serve as a “recorder” and write down all important points and decisions.</a:t>
            </a:r>
            <a:endParaRPr sz="2000"/>
          </a:p>
          <a:p>
            <a:pPr marL="342900" lvl="0" indent="-355600" algn="l" rtl="0">
              <a:lnSpc>
                <a:spcPct val="90000"/>
              </a:lnSpc>
              <a:spcBef>
                <a:spcPts val="320"/>
              </a:spcBef>
              <a:spcAft>
                <a:spcPts val="0"/>
              </a:spcAft>
              <a:buClr>
                <a:schemeClr val="folHlink"/>
              </a:buClr>
              <a:buSzPts val="1400"/>
              <a:buFont typeface="Noto Sans Symbols"/>
              <a:buChar char="■"/>
            </a:pPr>
            <a:r>
              <a:rPr lang="en-GB" b="1" i="0" u="none">
                <a:solidFill>
                  <a:schemeClr val="folHlink"/>
                </a:solidFill>
                <a:latin typeface="Palatino"/>
                <a:ea typeface="Palatino"/>
                <a:cs typeface="Palatino"/>
                <a:sym typeface="Palatino"/>
              </a:rPr>
              <a:t>Principle # 6.  </a:t>
            </a:r>
            <a:r>
              <a:rPr lang="en-GB" b="1" i="1" u="none">
                <a:solidFill>
                  <a:schemeClr val="folHlink"/>
                </a:solidFill>
                <a:latin typeface="Palatino"/>
                <a:ea typeface="Palatino"/>
                <a:cs typeface="Palatino"/>
                <a:sym typeface="Palatino"/>
              </a:rPr>
              <a:t>Strive for collaboration.</a:t>
            </a:r>
            <a:r>
              <a:rPr lang="en-GB" b="1" i="1" u="none">
                <a:solidFill>
                  <a:schemeClr val="dk1"/>
                </a:solidFill>
                <a:latin typeface="Palatino"/>
                <a:ea typeface="Palatino"/>
                <a:cs typeface="Palatino"/>
                <a:sym typeface="Palatino"/>
              </a:rPr>
              <a:t> </a:t>
            </a:r>
            <a:r>
              <a:rPr lang="en-GB" b="0" i="1" u="none">
                <a:solidFill>
                  <a:schemeClr val="dk1"/>
                </a:solidFill>
                <a:latin typeface="Palatino"/>
                <a:ea typeface="Palatino"/>
                <a:cs typeface="Palatino"/>
                <a:sym typeface="Palatino"/>
              </a:rPr>
              <a:t> </a:t>
            </a:r>
            <a:r>
              <a:rPr lang="en-GB" b="0" i="0" u="none">
                <a:solidFill>
                  <a:schemeClr val="dk1"/>
                </a:solidFill>
                <a:latin typeface="Palatino"/>
                <a:ea typeface="Palatino"/>
                <a:cs typeface="Palatino"/>
                <a:sym typeface="Palatino"/>
              </a:rPr>
              <a:t>Collaboration and consensus occur when the collective knowledge of members of the team is combined …</a:t>
            </a:r>
            <a:endParaRPr sz="2000"/>
          </a:p>
          <a:p>
            <a:pPr marL="342900" lvl="0" indent="-355600" algn="l" rtl="0">
              <a:lnSpc>
                <a:spcPct val="90000"/>
              </a:lnSpc>
              <a:spcBef>
                <a:spcPts val="1320"/>
              </a:spcBef>
              <a:spcAft>
                <a:spcPts val="0"/>
              </a:spcAft>
              <a:buClr>
                <a:schemeClr val="folHlink"/>
              </a:buClr>
              <a:buSzPts val="1400"/>
              <a:buFont typeface="Noto Sans Symbols"/>
              <a:buChar char="■"/>
            </a:pPr>
            <a:r>
              <a:rPr lang="en-GB" b="1" i="0" u="none">
                <a:solidFill>
                  <a:schemeClr val="folHlink"/>
                </a:solidFill>
                <a:latin typeface="Palatino"/>
                <a:ea typeface="Palatino"/>
                <a:cs typeface="Palatino"/>
                <a:sym typeface="Palatino"/>
              </a:rPr>
              <a:t>Principle # 7.  </a:t>
            </a:r>
            <a:r>
              <a:rPr lang="en-GB" b="1" i="1" u="none">
                <a:solidFill>
                  <a:schemeClr val="folHlink"/>
                </a:solidFill>
                <a:latin typeface="Palatino"/>
                <a:ea typeface="Palatino"/>
                <a:cs typeface="Palatino"/>
                <a:sym typeface="Palatino"/>
              </a:rPr>
              <a:t>Stay focused, modularize your discussion.</a:t>
            </a:r>
            <a:r>
              <a:rPr lang="en-GB" b="0" i="1" u="none">
                <a:solidFill>
                  <a:schemeClr val="dk1"/>
                </a:solidFill>
                <a:latin typeface="Palatino"/>
                <a:ea typeface="Palatino"/>
                <a:cs typeface="Palatino"/>
                <a:sym typeface="Palatino"/>
              </a:rPr>
              <a:t> </a:t>
            </a:r>
            <a:r>
              <a:rPr lang="en-GB" b="0" i="0" u="none">
                <a:solidFill>
                  <a:schemeClr val="dk1"/>
                </a:solidFill>
                <a:latin typeface="Palatino"/>
                <a:ea typeface="Palatino"/>
                <a:cs typeface="Palatino"/>
                <a:sym typeface="Palatino"/>
              </a:rPr>
              <a:t>The more people involved in any communication, the more likely that discussion will bounce from one topic to the next.</a:t>
            </a:r>
            <a:endParaRPr sz="2000"/>
          </a:p>
          <a:p>
            <a:pPr marL="342900" lvl="0" indent="-355600" algn="l" rtl="0">
              <a:lnSpc>
                <a:spcPct val="90000"/>
              </a:lnSpc>
              <a:spcBef>
                <a:spcPts val="1320"/>
              </a:spcBef>
              <a:spcAft>
                <a:spcPts val="0"/>
              </a:spcAft>
              <a:buClr>
                <a:schemeClr val="folHlink"/>
              </a:buClr>
              <a:buSzPts val="1400"/>
              <a:buFont typeface="Noto Sans Symbols"/>
              <a:buChar char="■"/>
            </a:pPr>
            <a:r>
              <a:rPr lang="en-GB" b="1" i="0" u="none">
                <a:solidFill>
                  <a:schemeClr val="folHlink"/>
                </a:solidFill>
                <a:latin typeface="Palatino"/>
                <a:ea typeface="Palatino"/>
                <a:cs typeface="Palatino"/>
                <a:sym typeface="Palatino"/>
              </a:rPr>
              <a:t>Principle # 8.  </a:t>
            </a:r>
            <a:r>
              <a:rPr lang="en-GB" b="1" i="1" u="none">
                <a:solidFill>
                  <a:schemeClr val="folHlink"/>
                </a:solidFill>
                <a:latin typeface="Palatino"/>
                <a:ea typeface="Palatino"/>
                <a:cs typeface="Palatino"/>
                <a:sym typeface="Palatino"/>
              </a:rPr>
              <a:t>If something is unclear, draw a picture.</a:t>
            </a:r>
            <a:endParaRPr sz="2000"/>
          </a:p>
          <a:p>
            <a:pPr marL="342900" lvl="0" indent="-355600" algn="l" rtl="0">
              <a:lnSpc>
                <a:spcPct val="90000"/>
              </a:lnSpc>
              <a:spcBef>
                <a:spcPts val="1320"/>
              </a:spcBef>
              <a:spcAft>
                <a:spcPts val="0"/>
              </a:spcAft>
              <a:buClr>
                <a:schemeClr val="folHlink"/>
              </a:buClr>
              <a:buSzPts val="1400"/>
              <a:buFont typeface="Noto Sans Symbols"/>
              <a:buChar char="■"/>
            </a:pPr>
            <a:r>
              <a:rPr lang="en-GB" b="1" i="0" u="none">
                <a:solidFill>
                  <a:schemeClr val="folHlink"/>
                </a:solidFill>
                <a:latin typeface="Palatino"/>
                <a:ea typeface="Palatino"/>
                <a:cs typeface="Palatino"/>
                <a:sym typeface="Palatino"/>
              </a:rPr>
              <a:t>Principle # 9.  </a:t>
            </a:r>
            <a:r>
              <a:rPr lang="en-GB" b="1" i="1" u="none">
                <a:solidFill>
                  <a:schemeClr val="folHlink"/>
                </a:solidFill>
                <a:latin typeface="Palatino"/>
                <a:ea typeface="Palatino"/>
                <a:cs typeface="Palatino"/>
                <a:sym typeface="Palatino"/>
              </a:rPr>
              <a:t>(a) Once you agree to something, move on; (b) If you can’t agree to something, move on; (c) If a feature or function is unclear and cannot be clarified at the moment, move on. </a:t>
            </a:r>
            <a:endParaRPr sz="2000"/>
          </a:p>
          <a:p>
            <a:pPr marL="342900" lvl="0" indent="-342900" algn="l" rtl="0">
              <a:lnSpc>
                <a:spcPct val="90000"/>
              </a:lnSpc>
              <a:spcBef>
                <a:spcPts val="1320"/>
              </a:spcBef>
              <a:spcAft>
                <a:spcPts val="0"/>
              </a:spcAft>
              <a:buClr>
                <a:schemeClr val="folHlink"/>
              </a:buClr>
              <a:buSzPts val="1200"/>
              <a:buFont typeface="Noto Sans Symbols"/>
              <a:buChar char="■"/>
            </a:pPr>
            <a:r>
              <a:rPr lang="en-GB" b="1" i="0" u="none">
                <a:solidFill>
                  <a:schemeClr val="folHlink"/>
                </a:solidFill>
                <a:latin typeface="Palatino"/>
                <a:ea typeface="Palatino"/>
                <a:cs typeface="Palatino"/>
                <a:sym typeface="Palatino"/>
              </a:rPr>
              <a:t>Principle # 10.  </a:t>
            </a:r>
            <a:r>
              <a:rPr lang="en-GB" b="1" i="1" u="none">
                <a:solidFill>
                  <a:schemeClr val="folHlink"/>
                </a:solidFill>
                <a:latin typeface="Palatino"/>
                <a:ea typeface="Palatino"/>
                <a:cs typeface="Palatino"/>
                <a:sym typeface="Palatino"/>
              </a:rPr>
              <a:t>Negotiation is not a contest or a game. It works best when both parties win</a:t>
            </a:r>
            <a:r>
              <a:rPr lang="en-GB" sz="1600" b="1" i="1" u="none">
                <a:solidFill>
                  <a:schemeClr val="folHlink"/>
                </a:solidFill>
                <a:latin typeface="Palatino"/>
                <a:ea typeface="Palatino"/>
                <a:cs typeface="Palatino"/>
                <a:sym typeface="Palatino"/>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p:nvPr/>
        </p:nvSpPr>
        <p:spPr>
          <a:xfrm>
            <a:off x="7543800" y="4686300"/>
            <a:ext cx="1295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GB" sz="1000" b="0" i="0" u="none">
                <a:solidFill>
                  <a:schemeClr val="dk1"/>
                </a:solidFill>
                <a:latin typeface="Helvetica Neue"/>
                <a:ea typeface="Helvetica Neue"/>
                <a:cs typeface="Helvetica Neue"/>
                <a:sym typeface="Helvetica Neue"/>
              </a:rPr>
              <a:t>12</a:t>
            </a:fld>
            <a:endParaRPr/>
          </a:p>
        </p:txBody>
      </p:sp>
      <p:sp>
        <p:nvSpPr>
          <p:cNvPr id="187" name="Google Shape;187;p33"/>
          <p:cNvSpPr txBox="1">
            <a:spLocks noGrp="1"/>
          </p:cNvSpPr>
          <p:nvPr>
            <p:ph type="title"/>
          </p:nvPr>
        </p:nvSpPr>
        <p:spPr>
          <a:xfrm>
            <a:off x="524925" y="319650"/>
            <a:ext cx="67056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Planning Principles</a:t>
            </a:r>
            <a:endParaRPr/>
          </a:p>
        </p:txBody>
      </p:sp>
      <p:sp>
        <p:nvSpPr>
          <p:cNvPr id="188" name="Google Shape;188;p33"/>
          <p:cNvSpPr txBox="1">
            <a:spLocks noGrp="1"/>
          </p:cNvSpPr>
          <p:nvPr>
            <p:ph type="body" idx="1"/>
          </p:nvPr>
        </p:nvSpPr>
        <p:spPr>
          <a:xfrm>
            <a:off x="524925" y="1394900"/>
            <a:ext cx="8219100" cy="31431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folHlink"/>
              </a:buClr>
              <a:buSzPts val="1500"/>
              <a:buFont typeface="Noto Sans Symbols"/>
              <a:buChar char="■"/>
            </a:pPr>
            <a:r>
              <a:rPr lang="en-GB" sz="2000" b="1" i="0" u="none">
                <a:solidFill>
                  <a:schemeClr val="folHlink"/>
                </a:solidFill>
                <a:latin typeface="Palatino"/>
                <a:ea typeface="Palatino"/>
                <a:cs typeface="Palatino"/>
                <a:sym typeface="Palatino"/>
              </a:rPr>
              <a:t>Principle #1.  </a:t>
            </a:r>
            <a:r>
              <a:rPr lang="en-GB" sz="2000" b="1" i="1" u="none">
                <a:solidFill>
                  <a:schemeClr val="folHlink"/>
                </a:solidFill>
                <a:latin typeface="Palatino"/>
                <a:ea typeface="Palatino"/>
                <a:cs typeface="Palatino"/>
                <a:sym typeface="Palatino"/>
              </a:rPr>
              <a:t>Understand the scope of the project.</a:t>
            </a:r>
            <a:r>
              <a:rPr lang="en-GB" sz="2000" b="1" i="0" u="none">
                <a:solidFill>
                  <a:schemeClr val="folHlink"/>
                </a:solidFill>
                <a:latin typeface="Palatino"/>
                <a:ea typeface="Palatino"/>
                <a:cs typeface="Palatino"/>
                <a:sym typeface="Palatino"/>
              </a:rPr>
              <a:t> </a:t>
            </a:r>
            <a:r>
              <a:rPr lang="en-GB" sz="2000" b="1" i="0" u="none">
                <a:solidFill>
                  <a:schemeClr val="dk1"/>
                </a:solidFill>
                <a:latin typeface="Palatino"/>
                <a:ea typeface="Palatino"/>
                <a:cs typeface="Palatino"/>
                <a:sym typeface="Palatino"/>
              </a:rPr>
              <a:t> </a:t>
            </a:r>
            <a:r>
              <a:rPr lang="en-GB" sz="2000" b="0" i="0" u="none">
                <a:solidFill>
                  <a:schemeClr val="dk1"/>
                </a:solidFill>
                <a:latin typeface="Palatino"/>
                <a:ea typeface="Palatino"/>
                <a:cs typeface="Palatino"/>
                <a:sym typeface="Palatino"/>
              </a:rPr>
              <a:t>It’s impossible to use a roadmap if you don’t know where you’re going. Scope provides the software team with a destination.</a:t>
            </a:r>
            <a:endParaRPr/>
          </a:p>
          <a:p>
            <a:pPr marL="342900" lvl="0" indent="-342900" algn="l" rtl="0">
              <a:lnSpc>
                <a:spcPct val="90000"/>
              </a:lnSpc>
              <a:spcBef>
                <a:spcPts val="300"/>
              </a:spcBef>
              <a:spcAft>
                <a:spcPts val="0"/>
              </a:spcAft>
              <a:buClr>
                <a:schemeClr val="folHlink"/>
              </a:buClr>
              <a:buSzPts val="1500"/>
              <a:buFont typeface="Noto Sans Symbols"/>
              <a:buChar char="■"/>
            </a:pPr>
            <a:r>
              <a:rPr lang="en-GB" sz="2000" b="1" i="0" u="none">
                <a:solidFill>
                  <a:schemeClr val="folHlink"/>
                </a:solidFill>
                <a:latin typeface="Palatino"/>
                <a:ea typeface="Palatino"/>
                <a:cs typeface="Palatino"/>
                <a:sym typeface="Palatino"/>
              </a:rPr>
              <a:t>Principle #2.  </a:t>
            </a:r>
            <a:r>
              <a:rPr lang="en-GB" sz="2000" b="1" i="1" u="none">
                <a:solidFill>
                  <a:schemeClr val="folHlink"/>
                </a:solidFill>
                <a:latin typeface="Palatino"/>
                <a:ea typeface="Palatino"/>
                <a:cs typeface="Palatino"/>
                <a:sym typeface="Palatino"/>
              </a:rPr>
              <a:t>Involve the customer in the planning activity. </a:t>
            </a:r>
            <a:r>
              <a:rPr lang="en-GB" sz="2000" b="1" i="1" u="none">
                <a:solidFill>
                  <a:schemeClr val="dk1"/>
                </a:solidFill>
                <a:latin typeface="Palatino"/>
                <a:ea typeface="Palatino"/>
                <a:cs typeface="Palatino"/>
                <a:sym typeface="Palatino"/>
              </a:rPr>
              <a:t> </a:t>
            </a:r>
            <a:r>
              <a:rPr lang="en-GB" sz="2000" b="0" i="0" u="none">
                <a:solidFill>
                  <a:schemeClr val="dk1"/>
                </a:solidFill>
                <a:latin typeface="Palatino"/>
                <a:ea typeface="Palatino"/>
                <a:cs typeface="Palatino"/>
                <a:sym typeface="Palatino"/>
              </a:rPr>
              <a:t>The customer defines priorities and establishes project constraints. </a:t>
            </a:r>
            <a:endParaRPr/>
          </a:p>
          <a:p>
            <a:pPr marL="342900" lvl="0" indent="-342900" algn="l" rtl="0">
              <a:lnSpc>
                <a:spcPct val="90000"/>
              </a:lnSpc>
              <a:spcBef>
                <a:spcPts val="300"/>
              </a:spcBef>
              <a:spcAft>
                <a:spcPts val="0"/>
              </a:spcAft>
              <a:buClr>
                <a:schemeClr val="folHlink"/>
              </a:buClr>
              <a:buSzPts val="1500"/>
              <a:buFont typeface="Noto Sans Symbols"/>
              <a:buChar char="■"/>
            </a:pPr>
            <a:r>
              <a:rPr lang="en-GB" sz="2000" b="1" i="0" u="none">
                <a:solidFill>
                  <a:schemeClr val="folHlink"/>
                </a:solidFill>
                <a:latin typeface="Palatino"/>
                <a:ea typeface="Palatino"/>
                <a:cs typeface="Palatino"/>
                <a:sym typeface="Palatino"/>
              </a:rPr>
              <a:t>Principle #3.</a:t>
            </a:r>
            <a:r>
              <a:rPr lang="en-GB" sz="2000" b="1" i="1" u="none">
                <a:solidFill>
                  <a:schemeClr val="folHlink"/>
                </a:solidFill>
                <a:latin typeface="Palatino"/>
                <a:ea typeface="Palatino"/>
                <a:cs typeface="Palatino"/>
                <a:sym typeface="Palatino"/>
              </a:rPr>
              <a:t> </a:t>
            </a:r>
            <a:r>
              <a:rPr lang="en-GB" sz="2000" b="1" i="0" u="none">
                <a:solidFill>
                  <a:schemeClr val="folHlink"/>
                </a:solidFill>
                <a:latin typeface="Palatino"/>
                <a:ea typeface="Palatino"/>
                <a:cs typeface="Palatino"/>
                <a:sym typeface="Palatino"/>
              </a:rPr>
              <a:t> </a:t>
            </a:r>
            <a:r>
              <a:rPr lang="en-GB" sz="2000" b="1" i="1" u="none">
                <a:solidFill>
                  <a:schemeClr val="folHlink"/>
                </a:solidFill>
                <a:latin typeface="Palatino"/>
                <a:ea typeface="Palatino"/>
                <a:cs typeface="Palatino"/>
                <a:sym typeface="Palatino"/>
              </a:rPr>
              <a:t>Recognize that planning is iterative. </a:t>
            </a:r>
            <a:r>
              <a:rPr lang="en-GB" sz="2000" b="1" i="0" u="none">
                <a:solidFill>
                  <a:schemeClr val="dk1"/>
                </a:solidFill>
                <a:latin typeface="Palatino"/>
                <a:ea typeface="Palatino"/>
                <a:cs typeface="Palatino"/>
                <a:sym typeface="Palatino"/>
              </a:rPr>
              <a:t> </a:t>
            </a:r>
            <a:r>
              <a:rPr lang="en-GB" sz="2000" b="0" i="0" u="none">
                <a:solidFill>
                  <a:schemeClr val="dk1"/>
                </a:solidFill>
                <a:latin typeface="Palatino"/>
                <a:ea typeface="Palatino"/>
                <a:cs typeface="Palatino"/>
                <a:sym typeface="Palatino"/>
              </a:rPr>
              <a:t>A project plan is never engraved in stone. As work begins, it very likely that things will change.</a:t>
            </a:r>
            <a:endParaRPr/>
          </a:p>
          <a:p>
            <a:pPr marL="342900" lvl="0" indent="-342900" algn="l" rtl="0">
              <a:lnSpc>
                <a:spcPct val="90000"/>
              </a:lnSpc>
              <a:spcBef>
                <a:spcPts val="300"/>
              </a:spcBef>
              <a:spcAft>
                <a:spcPts val="0"/>
              </a:spcAft>
              <a:buClr>
                <a:schemeClr val="folHlink"/>
              </a:buClr>
              <a:buSzPts val="1500"/>
              <a:buFont typeface="Noto Sans Symbols"/>
              <a:buChar char="■"/>
            </a:pPr>
            <a:r>
              <a:rPr lang="en-GB" sz="2000" b="1" i="0" u="none">
                <a:solidFill>
                  <a:schemeClr val="folHlink"/>
                </a:solidFill>
                <a:latin typeface="Palatino"/>
                <a:ea typeface="Palatino"/>
                <a:cs typeface="Palatino"/>
                <a:sym typeface="Palatino"/>
              </a:rPr>
              <a:t>Principle #4.  </a:t>
            </a:r>
            <a:r>
              <a:rPr lang="en-GB" sz="2000" b="1" i="1" u="none">
                <a:solidFill>
                  <a:schemeClr val="folHlink"/>
                </a:solidFill>
                <a:latin typeface="Palatino"/>
                <a:ea typeface="Palatino"/>
                <a:cs typeface="Palatino"/>
                <a:sym typeface="Palatino"/>
              </a:rPr>
              <a:t>Estimate based on what you know.</a:t>
            </a:r>
            <a:r>
              <a:rPr lang="en-GB" sz="2000" b="1" i="1" u="none">
                <a:solidFill>
                  <a:schemeClr val="dk1"/>
                </a:solidFill>
                <a:latin typeface="Palatino"/>
                <a:ea typeface="Palatino"/>
                <a:cs typeface="Palatino"/>
                <a:sym typeface="Palatino"/>
              </a:rPr>
              <a:t> </a:t>
            </a:r>
            <a:r>
              <a:rPr lang="en-GB" sz="2000" b="1" i="0" u="none">
                <a:solidFill>
                  <a:schemeClr val="dk1"/>
                </a:solidFill>
                <a:latin typeface="Palatino"/>
                <a:ea typeface="Palatino"/>
                <a:cs typeface="Palatino"/>
                <a:sym typeface="Palatino"/>
              </a:rPr>
              <a:t> </a:t>
            </a:r>
            <a:r>
              <a:rPr lang="en-GB" sz="2000" b="0" i="0" u="none">
                <a:solidFill>
                  <a:schemeClr val="dk1"/>
                </a:solidFill>
                <a:latin typeface="Palatino"/>
                <a:ea typeface="Palatino"/>
                <a:cs typeface="Palatino"/>
                <a:sym typeface="Palatino"/>
              </a:rPr>
              <a:t>The intent of estimation is to provide an indication of effort, cost, and task duration, based on the team’s current understanding of the work to be done.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4"/>
          <p:cNvSpPr txBox="1"/>
          <p:nvPr/>
        </p:nvSpPr>
        <p:spPr>
          <a:xfrm>
            <a:off x="7543800" y="4686300"/>
            <a:ext cx="1295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GB" sz="1000" b="0" i="0" u="none">
                <a:solidFill>
                  <a:schemeClr val="dk1"/>
                </a:solidFill>
                <a:latin typeface="Helvetica Neue"/>
                <a:ea typeface="Helvetica Neue"/>
                <a:cs typeface="Helvetica Neue"/>
                <a:sym typeface="Helvetica Neue"/>
              </a:rPr>
              <a:t>13</a:t>
            </a:fld>
            <a:endParaRPr/>
          </a:p>
        </p:txBody>
      </p:sp>
      <p:sp>
        <p:nvSpPr>
          <p:cNvPr id="194" name="Google Shape;194;p34"/>
          <p:cNvSpPr txBox="1">
            <a:spLocks noGrp="1"/>
          </p:cNvSpPr>
          <p:nvPr>
            <p:ph type="title"/>
          </p:nvPr>
        </p:nvSpPr>
        <p:spPr>
          <a:xfrm>
            <a:off x="508000" y="370425"/>
            <a:ext cx="67056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Planning Principles</a:t>
            </a:r>
            <a:endParaRPr/>
          </a:p>
        </p:txBody>
      </p:sp>
      <p:sp>
        <p:nvSpPr>
          <p:cNvPr id="195" name="Google Shape;195;p34"/>
          <p:cNvSpPr txBox="1">
            <a:spLocks noGrp="1"/>
          </p:cNvSpPr>
          <p:nvPr>
            <p:ph type="body" idx="1"/>
          </p:nvPr>
        </p:nvSpPr>
        <p:spPr>
          <a:xfrm>
            <a:off x="495300" y="1000125"/>
            <a:ext cx="7887000" cy="31431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folHlink"/>
              </a:buClr>
              <a:buSzPts val="1350"/>
              <a:buFont typeface="Noto Sans Symbols"/>
              <a:buChar char="■"/>
            </a:pPr>
            <a:r>
              <a:rPr lang="en-GB" sz="1800" b="1" i="0" u="none">
                <a:solidFill>
                  <a:schemeClr val="folHlink"/>
                </a:solidFill>
                <a:latin typeface="Palatino"/>
                <a:ea typeface="Palatino"/>
                <a:cs typeface="Palatino"/>
                <a:sym typeface="Palatino"/>
              </a:rPr>
              <a:t>Principle #5.  </a:t>
            </a:r>
            <a:r>
              <a:rPr lang="en-GB" sz="1800" b="1" i="1" u="none">
                <a:solidFill>
                  <a:schemeClr val="folHlink"/>
                </a:solidFill>
                <a:latin typeface="Palatino"/>
                <a:ea typeface="Palatino"/>
                <a:cs typeface="Palatino"/>
                <a:sym typeface="Palatino"/>
              </a:rPr>
              <a:t>Consider risk as you define the plan.</a:t>
            </a:r>
            <a:r>
              <a:rPr lang="en-GB" sz="1800" b="1" i="1" u="none">
                <a:solidFill>
                  <a:schemeClr val="dk1"/>
                </a:solidFill>
                <a:latin typeface="Palatino"/>
                <a:ea typeface="Palatino"/>
                <a:cs typeface="Palatino"/>
                <a:sym typeface="Palatino"/>
              </a:rPr>
              <a:t> </a:t>
            </a:r>
            <a:r>
              <a:rPr lang="en-GB" sz="1800" b="1" i="0" u="none">
                <a:solidFill>
                  <a:schemeClr val="dk1"/>
                </a:solidFill>
                <a:latin typeface="Palatino"/>
                <a:ea typeface="Palatino"/>
                <a:cs typeface="Palatino"/>
                <a:sym typeface="Palatino"/>
              </a:rPr>
              <a:t> </a:t>
            </a:r>
            <a:r>
              <a:rPr lang="en-GB" sz="1800" b="0" i="0" u="none">
                <a:solidFill>
                  <a:schemeClr val="dk1"/>
                </a:solidFill>
                <a:latin typeface="Palatino"/>
                <a:ea typeface="Palatino"/>
                <a:cs typeface="Palatino"/>
                <a:sym typeface="Palatino"/>
              </a:rPr>
              <a:t>If you have identified risks that have high impact and high probability, contingency planning is necessary. </a:t>
            </a:r>
            <a:endParaRPr/>
          </a:p>
          <a:p>
            <a:pPr marL="342900" lvl="0" indent="-342900" algn="l" rtl="0">
              <a:lnSpc>
                <a:spcPct val="90000"/>
              </a:lnSpc>
              <a:spcBef>
                <a:spcPts val="300"/>
              </a:spcBef>
              <a:spcAft>
                <a:spcPts val="0"/>
              </a:spcAft>
              <a:buClr>
                <a:schemeClr val="folHlink"/>
              </a:buClr>
              <a:buSzPts val="1350"/>
              <a:buFont typeface="Noto Sans Symbols"/>
              <a:buChar char="■"/>
            </a:pPr>
            <a:r>
              <a:rPr lang="en-GB" sz="1800" b="1" i="0" u="none">
                <a:solidFill>
                  <a:schemeClr val="folHlink"/>
                </a:solidFill>
                <a:latin typeface="Palatino"/>
                <a:ea typeface="Palatino"/>
                <a:cs typeface="Palatino"/>
                <a:sym typeface="Palatino"/>
              </a:rPr>
              <a:t>Principle #6.  </a:t>
            </a:r>
            <a:r>
              <a:rPr lang="en-GB" sz="1800" b="1" i="1" u="none">
                <a:solidFill>
                  <a:schemeClr val="folHlink"/>
                </a:solidFill>
                <a:latin typeface="Palatino"/>
                <a:ea typeface="Palatino"/>
                <a:cs typeface="Palatino"/>
                <a:sym typeface="Palatino"/>
              </a:rPr>
              <a:t>Be realistic.</a:t>
            </a:r>
            <a:r>
              <a:rPr lang="en-GB" sz="1800" b="1" i="0" u="none">
                <a:solidFill>
                  <a:schemeClr val="dk1"/>
                </a:solidFill>
                <a:latin typeface="Palatino"/>
                <a:ea typeface="Palatino"/>
                <a:cs typeface="Palatino"/>
                <a:sym typeface="Palatino"/>
              </a:rPr>
              <a:t>  </a:t>
            </a:r>
            <a:r>
              <a:rPr lang="en-GB" sz="1800" b="0" i="0" u="none">
                <a:solidFill>
                  <a:schemeClr val="dk1"/>
                </a:solidFill>
                <a:latin typeface="Palatino"/>
                <a:ea typeface="Palatino"/>
                <a:cs typeface="Palatino"/>
                <a:sym typeface="Palatino"/>
              </a:rPr>
              <a:t>People don’t work 100 percent of every day.</a:t>
            </a:r>
            <a:r>
              <a:rPr lang="en-GB" sz="1800" b="1" i="0" u="none">
                <a:solidFill>
                  <a:schemeClr val="dk1"/>
                </a:solidFill>
                <a:latin typeface="Palatino"/>
                <a:ea typeface="Palatino"/>
                <a:cs typeface="Palatino"/>
                <a:sym typeface="Palatino"/>
              </a:rPr>
              <a:t> </a:t>
            </a:r>
            <a:endParaRPr sz="1800" b="0" i="0" u="none">
              <a:solidFill>
                <a:schemeClr val="dk1"/>
              </a:solidFill>
              <a:latin typeface="Palatino"/>
              <a:ea typeface="Palatino"/>
              <a:cs typeface="Palatino"/>
              <a:sym typeface="Palatino"/>
            </a:endParaRPr>
          </a:p>
          <a:p>
            <a:pPr marL="342900" lvl="0" indent="-342900" algn="l" rtl="0">
              <a:lnSpc>
                <a:spcPct val="90000"/>
              </a:lnSpc>
              <a:spcBef>
                <a:spcPts val="360"/>
              </a:spcBef>
              <a:spcAft>
                <a:spcPts val="0"/>
              </a:spcAft>
              <a:buClr>
                <a:schemeClr val="folHlink"/>
              </a:buClr>
              <a:buSzPts val="1350"/>
              <a:buFont typeface="Noto Sans Symbols"/>
              <a:buChar char="■"/>
            </a:pPr>
            <a:r>
              <a:rPr lang="en-GB" sz="1800" b="1" i="0" u="none">
                <a:solidFill>
                  <a:schemeClr val="folHlink"/>
                </a:solidFill>
                <a:latin typeface="Palatino"/>
                <a:ea typeface="Palatino"/>
                <a:cs typeface="Palatino"/>
                <a:sym typeface="Palatino"/>
              </a:rPr>
              <a:t>Principle #7.  </a:t>
            </a:r>
            <a:r>
              <a:rPr lang="en-GB" sz="1800" b="1" i="1" u="none">
                <a:solidFill>
                  <a:schemeClr val="folHlink"/>
                </a:solidFill>
                <a:latin typeface="Palatino"/>
                <a:ea typeface="Palatino"/>
                <a:cs typeface="Palatino"/>
                <a:sym typeface="Palatino"/>
              </a:rPr>
              <a:t>Adjust granularity as you define the plan. </a:t>
            </a:r>
            <a:r>
              <a:rPr lang="en-GB" sz="1800" b="1" i="0" u="none">
                <a:solidFill>
                  <a:schemeClr val="folHlink"/>
                </a:solidFill>
                <a:latin typeface="Palatino"/>
                <a:ea typeface="Palatino"/>
                <a:cs typeface="Palatino"/>
                <a:sym typeface="Palatino"/>
              </a:rPr>
              <a:t> </a:t>
            </a:r>
            <a:r>
              <a:rPr lang="en-GB" sz="1800" b="0" i="1" u="none">
                <a:solidFill>
                  <a:schemeClr val="dk1"/>
                </a:solidFill>
                <a:latin typeface="Palatino"/>
                <a:ea typeface="Palatino"/>
                <a:cs typeface="Palatino"/>
                <a:sym typeface="Palatino"/>
              </a:rPr>
              <a:t>Granularity</a:t>
            </a:r>
            <a:r>
              <a:rPr lang="en-GB" sz="1800" b="0" i="0" u="none">
                <a:solidFill>
                  <a:schemeClr val="dk1"/>
                </a:solidFill>
                <a:latin typeface="Palatino"/>
                <a:ea typeface="Palatino"/>
                <a:cs typeface="Palatino"/>
                <a:sym typeface="Palatino"/>
              </a:rPr>
              <a:t> refers to the level of detail that is introduced as a project plan is developed.</a:t>
            </a:r>
            <a:endParaRPr/>
          </a:p>
          <a:p>
            <a:pPr marL="342900" lvl="0" indent="-342900" algn="l" rtl="0">
              <a:lnSpc>
                <a:spcPct val="90000"/>
              </a:lnSpc>
              <a:spcBef>
                <a:spcPts val="1300"/>
              </a:spcBef>
              <a:spcAft>
                <a:spcPts val="0"/>
              </a:spcAft>
              <a:buClr>
                <a:schemeClr val="folHlink"/>
              </a:buClr>
              <a:buSzPts val="1350"/>
              <a:buFont typeface="Noto Sans Symbols"/>
              <a:buChar char="■"/>
            </a:pPr>
            <a:r>
              <a:rPr lang="en-GB" sz="1800" b="1" i="0" u="none">
                <a:solidFill>
                  <a:schemeClr val="folHlink"/>
                </a:solidFill>
                <a:latin typeface="Palatino"/>
                <a:ea typeface="Palatino"/>
                <a:cs typeface="Palatino"/>
                <a:sym typeface="Palatino"/>
              </a:rPr>
              <a:t>Principle #8.  </a:t>
            </a:r>
            <a:r>
              <a:rPr lang="en-GB" sz="1800" b="1" i="1" u="none">
                <a:solidFill>
                  <a:schemeClr val="folHlink"/>
                </a:solidFill>
                <a:latin typeface="Palatino"/>
                <a:ea typeface="Palatino"/>
                <a:cs typeface="Palatino"/>
                <a:sym typeface="Palatino"/>
              </a:rPr>
              <a:t>Define how you intend to ensure quality. </a:t>
            </a:r>
            <a:r>
              <a:rPr lang="en-GB" sz="1800" b="1" i="1" u="none">
                <a:solidFill>
                  <a:schemeClr val="dk1"/>
                </a:solidFill>
                <a:latin typeface="Palatino"/>
                <a:ea typeface="Palatino"/>
                <a:cs typeface="Palatino"/>
                <a:sym typeface="Palatino"/>
              </a:rPr>
              <a:t> </a:t>
            </a:r>
            <a:r>
              <a:rPr lang="en-GB" sz="1800" b="0" i="0" u="none">
                <a:solidFill>
                  <a:schemeClr val="dk1"/>
                </a:solidFill>
                <a:latin typeface="Palatino"/>
                <a:ea typeface="Palatino"/>
                <a:cs typeface="Palatino"/>
                <a:sym typeface="Palatino"/>
              </a:rPr>
              <a:t>The plan should identify how the software team intends to ensure quality. </a:t>
            </a:r>
            <a:endParaRPr/>
          </a:p>
          <a:p>
            <a:pPr marL="342900" lvl="0" indent="-342900" algn="l" rtl="0">
              <a:lnSpc>
                <a:spcPct val="90000"/>
              </a:lnSpc>
              <a:spcBef>
                <a:spcPts val="300"/>
              </a:spcBef>
              <a:spcAft>
                <a:spcPts val="0"/>
              </a:spcAft>
              <a:buClr>
                <a:schemeClr val="folHlink"/>
              </a:buClr>
              <a:buSzPts val="1350"/>
              <a:buFont typeface="Noto Sans Symbols"/>
              <a:buChar char="■"/>
            </a:pPr>
            <a:r>
              <a:rPr lang="en-GB" sz="1800" b="1" i="0" u="none">
                <a:solidFill>
                  <a:schemeClr val="folHlink"/>
                </a:solidFill>
                <a:latin typeface="Palatino"/>
                <a:ea typeface="Palatino"/>
                <a:cs typeface="Palatino"/>
                <a:sym typeface="Palatino"/>
              </a:rPr>
              <a:t>Principle #9.  </a:t>
            </a:r>
            <a:r>
              <a:rPr lang="en-GB" sz="1800" b="1" i="1" u="none">
                <a:solidFill>
                  <a:schemeClr val="folHlink"/>
                </a:solidFill>
                <a:latin typeface="Palatino"/>
                <a:ea typeface="Palatino"/>
                <a:cs typeface="Palatino"/>
                <a:sym typeface="Palatino"/>
              </a:rPr>
              <a:t>Describe how you intend to accommodate change. </a:t>
            </a:r>
            <a:r>
              <a:rPr lang="en-GB" sz="1800" b="1" i="0" u="none">
                <a:solidFill>
                  <a:schemeClr val="dk1"/>
                </a:solidFill>
                <a:latin typeface="Palatino"/>
                <a:ea typeface="Palatino"/>
                <a:cs typeface="Palatino"/>
                <a:sym typeface="Palatino"/>
              </a:rPr>
              <a:t> </a:t>
            </a:r>
            <a:r>
              <a:rPr lang="en-GB" sz="1800" b="0" i="0" u="none">
                <a:solidFill>
                  <a:schemeClr val="dk1"/>
                </a:solidFill>
                <a:latin typeface="Palatino"/>
                <a:ea typeface="Palatino"/>
                <a:cs typeface="Palatino"/>
                <a:sym typeface="Palatino"/>
              </a:rPr>
              <a:t>Even the best planning can be obviated by uncontrolled change. </a:t>
            </a:r>
            <a:endParaRPr/>
          </a:p>
          <a:p>
            <a:pPr marL="342900" lvl="0" indent="-342900" algn="l" rtl="0">
              <a:lnSpc>
                <a:spcPct val="90000"/>
              </a:lnSpc>
              <a:spcBef>
                <a:spcPts val="300"/>
              </a:spcBef>
              <a:spcAft>
                <a:spcPts val="0"/>
              </a:spcAft>
              <a:buClr>
                <a:schemeClr val="folHlink"/>
              </a:buClr>
              <a:buSzPts val="1350"/>
              <a:buFont typeface="Noto Sans Symbols"/>
              <a:buChar char="■"/>
            </a:pPr>
            <a:r>
              <a:rPr lang="en-GB" b="1">
                <a:solidFill>
                  <a:schemeClr val="folHlink"/>
                </a:solidFill>
                <a:latin typeface="Palatino"/>
                <a:ea typeface="Palatino"/>
                <a:cs typeface="Palatino"/>
                <a:sym typeface="Palatino"/>
              </a:rPr>
              <a:t>Principle #10</a:t>
            </a:r>
            <a:r>
              <a:rPr lang="en-GB" sz="1800" b="1" i="0" u="none">
                <a:solidFill>
                  <a:schemeClr val="dk1"/>
                </a:solidFill>
                <a:latin typeface="Palatino"/>
                <a:ea typeface="Palatino"/>
                <a:cs typeface="Palatino"/>
                <a:sym typeface="Palatino"/>
              </a:rPr>
              <a:t>.  </a:t>
            </a:r>
            <a:r>
              <a:rPr lang="en-GB" sz="1800" b="1" i="1" u="none">
                <a:solidFill>
                  <a:schemeClr val="folHlink"/>
                </a:solidFill>
                <a:latin typeface="Palatino"/>
                <a:ea typeface="Palatino"/>
                <a:cs typeface="Palatino"/>
                <a:sym typeface="Palatino"/>
              </a:rPr>
              <a:t>Track the plan frequently and make adjustments as required.</a:t>
            </a:r>
            <a:r>
              <a:rPr lang="en-GB" sz="1800" b="0" i="1" u="none">
                <a:solidFill>
                  <a:schemeClr val="dk1"/>
                </a:solidFill>
                <a:latin typeface="Palatino"/>
                <a:ea typeface="Palatino"/>
                <a:cs typeface="Palatino"/>
                <a:sym typeface="Palatino"/>
              </a:rPr>
              <a:t> </a:t>
            </a:r>
            <a:r>
              <a:rPr lang="en-GB" sz="1800" b="0" i="0" u="none">
                <a:solidFill>
                  <a:schemeClr val="dk1"/>
                </a:solidFill>
                <a:latin typeface="Palatino"/>
                <a:ea typeface="Palatino"/>
                <a:cs typeface="Palatino"/>
                <a:sym typeface="Palatino"/>
              </a:rPr>
              <a:t>Software projects fall behind schedule one day at a time.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5"/>
          <p:cNvSpPr txBox="1"/>
          <p:nvPr/>
        </p:nvSpPr>
        <p:spPr>
          <a:xfrm>
            <a:off x="7543800" y="4686300"/>
            <a:ext cx="1295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GB" sz="1000" b="0" i="0" u="none">
                <a:solidFill>
                  <a:schemeClr val="dk1"/>
                </a:solidFill>
                <a:latin typeface="Helvetica Neue"/>
                <a:ea typeface="Helvetica Neue"/>
                <a:cs typeface="Helvetica Neue"/>
                <a:sym typeface="Helvetica Neue"/>
              </a:rPr>
              <a:t>14</a:t>
            </a:fld>
            <a:endParaRPr/>
          </a:p>
        </p:txBody>
      </p:sp>
      <p:sp>
        <p:nvSpPr>
          <p:cNvPr id="201" name="Google Shape;201;p35"/>
          <p:cNvSpPr txBox="1">
            <a:spLocks noGrp="1"/>
          </p:cNvSpPr>
          <p:nvPr>
            <p:ph type="title"/>
          </p:nvPr>
        </p:nvSpPr>
        <p:spPr>
          <a:xfrm>
            <a:off x="609600" y="336550"/>
            <a:ext cx="67056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Modeling Principles</a:t>
            </a:r>
            <a:endParaRPr/>
          </a:p>
        </p:txBody>
      </p:sp>
      <p:sp>
        <p:nvSpPr>
          <p:cNvPr id="202" name="Google Shape;202;p35"/>
          <p:cNvSpPr txBox="1">
            <a:spLocks noGrp="1"/>
          </p:cNvSpPr>
          <p:nvPr>
            <p:ph type="body" idx="1"/>
          </p:nvPr>
        </p:nvSpPr>
        <p:spPr>
          <a:xfrm>
            <a:off x="609600" y="1000125"/>
            <a:ext cx="7569300" cy="3143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800"/>
              <a:buFont typeface="Noto Sans Symbols"/>
              <a:buChar char="■"/>
            </a:pPr>
            <a:r>
              <a:rPr lang="en-GB" sz="2400" b="0" i="0" u="none">
                <a:solidFill>
                  <a:schemeClr val="dk1"/>
                </a:solidFill>
                <a:latin typeface="Palatino"/>
                <a:ea typeface="Palatino"/>
                <a:cs typeface="Palatino"/>
                <a:sym typeface="Palatino"/>
              </a:rPr>
              <a:t>In software engineering work, two classes of models can be created: </a:t>
            </a:r>
            <a:endParaRPr/>
          </a:p>
          <a:p>
            <a:pPr marL="742950" lvl="1" indent="-285750" algn="l" rtl="0">
              <a:lnSpc>
                <a:spcPct val="100000"/>
              </a:lnSpc>
              <a:spcBef>
                <a:spcPts val="300"/>
              </a:spcBef>
              <a:spcAft>
                <a:spcPts val="0"/>
              </a:spcAft>
              <a:buClr>
                <a:schemeClr val="folHlink"/>
              </a:buClr>
              <a:buSzPts val="1400"/>
              <a:buFont typeface="Noto Sans Symbols"/>
              <a:buChar char="■"/>
            </a:pPr>
            <a:r>
              <a:rPr lang="en-GB" sz="2000" b="0" i="1" u="none">
                <a:solidFill>
                  <a:schemeClr val="folHlink"/>
                </a:solidFill>
                <a:latin typeface="Palatino"/>
                <a:ea typeface="Palatino"/>
                <a:cs typeface="Palatino"/>
                <a:sym typeface="Palatino"/>
              </a:rPr>
              <a:t>Requirements models</a:t>
            </a:r>
            <a:r>
              <a:rPr lang="en-GB" sz="2000" b="0" i="0" u="none">
                <a:solidFill>
                  <a:schemeClr val="folHlink"/>
                </a:solidFill>
                <a:latin typeface="Palatino"/>
                <a:ea typeface="Palatino"/>
                <a:cs typeface="Palatino"/>
                <a:sym typeface="Palatino"/>
              </a:rPr>
              <a:t> (also called </a:t>
            </a:r>
            <a:r>
              <a:rPr lang="en-GB" sz="2000" b="0" i="1" u="none">
                <a:solidFill>
                  <a:schemeClr val="folHlink"/>
                </a:solidFill>
                <a:latin typeface="Palatino"/>
                <a:ea typeface="Palatino"/>
                <a:cs typeface="Palatino"/>
                <a:sym typeface="Palatino"/>
              </a:rPr>
              <a:t>analysis models</a:t>
            </a:r>
            <a:r>
              <a:rPr lang="en-GB" sz="2000" b="0" i="0" u="none">
                <a:solidFill>
                  <a:schemeClr val="folHlink"/>
                </a:solidFill>
                <a:latin typeface="Palatino"/>
                <a:ea typeface="Palatino"/>
                <a:cs typeface="Palatino"/>
                <a:sym typeface="Palatino"/>
              </a:rPr>
              <a:t>) </a:t>
            </a:r>
            <a:r>
              <a:rPr lang="en-GB" sz="2000" b="0" i="0" u="none">
                <a:solidFill>
                  <a:schemeClr val="dk1"/>
                </a:solidFill>
                <a:latin typeface="Palatino"/>
                <a:ea typeface="Palatino"/>
                <a:cs typeface="Palatino"/>
                <a:sym typeface="Palatino"/>
              </a:rPr>
              <a:t>represent the customer requirements by depicting the software in three different domains: the information domain, the functional domain, and the behavioral domain. </a:t>
            </a:r>
            <a:endParaRPr/>
          </a:p>
          <a:p>
            <a:pPr marL="742950" lvl="1" indent="-285750" algn="l" rtl="0">
              <a:lnSpc>
                <a:spcPct val="100000"/>
              </a:lnSpc>
              <a:spcBef>
                <a:spcPts val="300"/>
              </a:spcBef>
              <a:spcAft>
                <a:spcPts val="0"/>
              </a:spcAft>
              <a:buClr>
                <a:schemeClr val="folHlink"/>
              </a:buClr>
              <a:buSzPts val="1400"/>
              <a:buFont typeface="Noto Sans Symbols"/>
              <a:buChar char="■"/>
            </a:pPr>
            <a:r>
              <a:rPr lang="en-GB" sz="2000" b="0" i="1" u="none">
                <a:solidFill>
                  <a:schemeClr val="folHlink"/>
                </a:solidFill>
                <a:latin typeface="Palatino"/>
                <a:ea typeface="Palatino"/>
                <a:cs typeface="Palatino"/>
                <a:sym typeface="Palatino"/>
              </a:rPr>
              <a:t>Design models</a:t>
            </a:r>
            <a:r>
              <a:rPr lang="en-GB" sz="2000" b="0" i="0" u="none">
                <a:solidFill>
                  <a:schemeClr val="folHlink"/>
                </a:solidFill>
                <a:latin typeface="Palatino"/>
                <a:ea typeface="Palatino"/>
                <a:cs typeface="Palatino"/>
                <a:sym typeface="Palatino"/>
              </a:rPr>
              <a:t> </a:t>
            </a:r>
            <a:r>
              <a:rPr lang="en-GB" sz="2000" b="0" i="0" u="none">
                <a:solidFill>
                  <a:schemeClr val="dk1"/>
                </a:solidFill>
                <a:latin typeface="Palatino"/>
                <a:ea typeface="Palatino"/>
                <a:cs typeface="Palatino"/>
                <a:sym typeface="Palatino"/>
              </a:rPr>
              <a:t>represent characteristics of the software that help practitioners to construct it effectively: the architecture, the user interface, and component-level detail.</a:t>
            </a:r>
            <a:endParaRPr/>
          </a:p>
          <a:p>
            <a:pPr marL="342900" lvl="0" indent="-247650" algn="l" rtl="0">
              <a:spcBef>
                <a:spcPts val="400"/>
              </a:spcBef>
              <a:spcAft>
                <a:spcPts val="0"/>
              </a:spcAft>
              <a:buSzPts val="1500"/>
              <a:buNone/>
            </a:pPr>
            <a:endParaRPr sz="2000" b="0" i="0" u="none">
              <a:solidFill>
                <a:schemeClr val="dk1"/>
              </a:solidFill>
              <a:latin typeface="Palatino"/>
              <a:ea typeface="Palatino"/>
              <a:cs typeface="Palatino"/>
              <a:sym typeface="Palatin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6"/>
          <p:cNvSpPr txBox="1"/>
          <p:nvPr/>
        </p:nvSpPr>
        <p:spPr>
          <a:xfrm>
            <a:off x="7543800" y="4686300"/>
            <a:ext cx="1295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GB" sz="1000" b="0" i="0" u="none">
                <a:solidFill>
                  <a:schemeClr val="dk1"/>
                </a:solidFill>
                <a:latin typeface="Helvetica Neue"/>
                <a:ea typeface="Helvetica Neue"/>
                <a:cs typeface="Helvetica Neue"/>
                <a:sym typeface="Helvetica Neue"/>
              </a:rPr>
              <a:t>15</a:t>
            </a:fld>
            <a:endParaRPr/>
          </a:p>
        </p:txBody>
      </p:sp>
      <p:sp>
        <p:nvSpPr>
          <p:cNvPr id="208" name="Google Shape;208;p36"/>
          <p:cNvSpPr txBox="1">
            <a:spLocks noGrp="1"/>
          </p:cNvSpPr>
          <p:nvPr>
            <p:ph type="title"/>
          </p:nvPr>
        </p:nvSpPr>
        <p:spPr>
          <a:xfrm>
            <a:off x="508000" y="268825"/>
            <a:ext cx="73152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600"/>
              <a:buFont typeface="Helvetica Neue"/>
              <a:buNone/>
            </a:pPr>
            <a:r>
              <a:rPr lang="en-GB" sz="3600" b="0" i="0" u="none">
                <a:solidFill>
                  <a:schemeClr val="dk2"/>
                </a:solidFill>
                <a:latin typeface="Helvetica Neue"/>
                <a:ea typeface="Helvetica Neue"/>
                <a:cs typeface="Helvetica Neue"/>
                <a:sym typeface="Helvetica Neue"/>
              </a:rPr>
              <a:t>Requirements Modeling Principles</a:t>
            </a:r>
            <a:endParaRPr/>
          </a:p>
        </p:txBody>
      </p:sp>
      <p:sp>
        <p:nvSpPr>
          <p:cNvPr id="209" name="Google Shape;209;p36"/>
          <p:cNvSpPr txBox="1">
            <a:spLocks noGrp="1"/>
          </p:cNvSpPr>
          <p:nvPr>
            <p:ph type="body" idx="1"/>
          </p:nvPr>
        </p:nvSpPr>
        <p:spPr>
          <a:xfrm>
            <a:off x="495300" y="903825"/>
            <a:ext cx="7599000" cy="3143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500"/>
              <a:buFont typeface="Noto Sans Symbols"/>
              <a:buChar char="■"/>
            </a:pPr>
            <a:r>
              <a:rPr lang="en-GB" sz="2000" b="1" i="0" u="none">
                <a:solidFill>
                  <a:schemeClr val="folHlink"/>
                </a:solidFill>
                <a:latin typeface="Palatino"/>
                <a:ea typeface="Palatino"/>
                <a:cs typeface="Palatino"/>
                <a:sym typeface="Palatino"/>
              </a:rPr>
              <a:t>Principle #1.  </a:t>
            </a:r>
            <a:r>
              <a:rPr lang="en-GB" sz="2000" b="1" i="1" u="none">
                <a:solidFill>
                  <a:schemeClr val="folHlink"/>
                </a:solidFill>
                <a:latin typeface="Palatino"/>
                <a:ea typeface="Palatino"/>
                <a:cs typeface="Palatino"/>
                <a:sym typeface="Palatino"/>
              </a:rPr>
              <a:t>The information domain of a problem must be represented and understood.</a:t>
            </a:r>
            <a:endParaRPr/>
          </a:p>
          <a:p>
            <a:pPr marL="342900" lvl="0" indent="-342900" algn="l" rtl="0">
              <a:lnSpc>
                <a:spcPct val="100000"/>
              </a:lnSpc>
              <a:spcBef>
                <a:spcPts val="400"/>
              </a:spcBef>
              <a:spcAft>
                <a:spcPts val="0"/>
              </a:spcAft>
              <a:buClr>
                <a:schemeClr val="folHlink"/>
              </a:buClr>
              <a:buSzPts val="1500"/>
              <a:buFont typeface="Noto Sans Symbols"/>
              <a:buChar char="■"/>
            </a:pPr>
            <a:r>
              <a:rPr lang="en-GB" sz="2000" b="1" i="0" u="none">
                <a:solidFill>
                  <a:schemeClr val="folHlink"/>
                </a:solidFill>
                <a:latin typeface="Palatino"/>
                <a:ea typeface="Palatino"/>
                <a:cs typeface="Palatino"/>
                <a:sym typeface="Palatino"/>
              </a:rPr>
              <a:t>Principle #2.  </a:t>
            </a:r>
            <a:r>
              <a:rPr lang="en-GB" sz="2000" b="1" i="1" u="none">
                <a:solidFill>
                  <a:schemeClr val="folHlink"/>
                </a:solidFill>
                <a:latin typeface="Palatino"/>
                <a:ea typeface="Palatino"/>
                <a:cs typeface="Palatino"/>
                <a:sym typeface="Palatino"/>
              </a:rPr>
              <a:t>The functions that the software performs must be defined. </a:t>
            </a:r>
            <a:endParaRPr/>
          </a:p>
          <a:p>
            <a:pPr marL="342900" lvl="0" indent="-342900" algn="l" rtl="0">
              <a:lnSpc>
                <a:spcPct val="100000"/>
              </a:lnSpc>
              <a:spcBef>
                <a:spcPts val="400"/>
              </a:spcBef>
              <a:spcAft>
                <a:spcPts val="0"/>
              </a:spcAft>
              <a:buClr>
                <a:schemeClr val="folHlink"/>
              </a:buClr>
              <a:buSzPts val="1500"/>
              <a:buFont typeface="Noto Sans Symbols"/>
              <a:buChar char="■"/>
            </a:pPr>
            <a:r>
              <a:rPr lang="en-GB" sz="2000" b="1" i="0" u="none">
                <a:solidFill>
                  <a:schemeClr val="folHlink"/>
                </a:solidFill>
                <a:latin typeface="Palatino"/>
                <a:ea typeface="Palatino"/>
                <a:cs typeface="Palatino"/>
                <a:sym typeface="Palatino"/>
              </a:rPr>
              <a:t>Principle #3. </a:t>
            </a:r>
            <a:r>
              <a:rPr lang="en-GB" sz="2000" b="1" i="1" u="none">
                <a:solidFill>
                  <a:schemeClr val="folHlink"/>
                </a:solidFill>
                <a:latin typeface="Palatino"/>
                <a:ea typeface="Palatino"/>
                <a:cs typeface="Palatino"/>
                <a:sym typeface="Palatino"/>
              </a:rPr>
              <a:t> The behavior of the software (as a consequence of external events) must be represented.</a:t>
            </a:r>
            <a:endParaRPr/>
          </a:p>
          <a:p>
            <a:pPr marL="342900" lvl="0" indent="-342900" algn="l" rtl="0">
              <a:lnSpc>
                <a:spcPct val="100000"/>
              </a:lnSpc>
              <a:spcBef>
                <a:spcPts val="400"/>
              </a:spcBef>
              <a:spcAft>
                <a:spcPts val="0"/>
              </a:spcAft>
              <a:buClr>
                <a:schemeClr val="folHlink"/>
              </a:buClr>
              <a:buSzPts val="1500"/>
              <a:buFont typeface="Noto Sans Symbols"/>
              <a:buChar char="■"/>
            </a:pPr>
            <a:r>
              <a:rPr lang="en-GB" sz="2000" b="1" i="0" u="none">
                <a:solidFill>
                  <a:schemeClr val="folHlink"/>
                </a:solidFill>
                <a:latin typeface="Palatino"/>
                <a:ea typeface="Palatino"/>
                <a:cs typeface="Palatino"/>
                <a:sym typeface="Palatino"/>
              </a:rPr>
              <a:t>Principle #4.  </a:t>
            </a:r>
            <a:r>
              <a:rPr lang="en-GB" sz="2000" b="1" i="1" u="none">
                <a:solidFill>
                  <a:schemeClr val="folHlink"/>
                </a:solidFill>
                <a:latin typeface="Palatino"/>
                <a:ea typeface="Palatino"/>
                <a:cs typeface="Palatino"/>
                <a:sym typeface="Palatino"/>
              </a:rPr>
              <a:t>The models that depict information, function, and behavior must be partitioned in a manner that uncovers detail in a layered (or hierarchical) fashion.</a:t>
            </a:r>
            <a:endParaRPr/>
          </a:p>
          <a:p>
            <a:pPr marL="342900" lvl="0" indent="-342900" algn="l" rtl="0">
              <a:lnSpc>
                <a:spcPct val="100000"/>
              </a:lnSpc>
              <a:spcBef>
                <a:spcPts val="400"/>
              </a:spcBef>
              <a:spcAft>
                <a:spcPts val="0"/>
              </a:spcAft>
              <a:buClr>
                <a:schemeClr val="folHlink"/>
              </a:buClr>
              <a:buSzPts val="1500"/>
              <a:buFont typeface="Noto Sans Symbols"/>
              <a:buChar char="■"/>
            </a:pPr>
            <a:r>
              <a:rPr lang="en-GB" sz="2000" b="1" i="0" u="none">
                <a:solidFill>
                  <a:schemeClr val="folHlink"/>
                </a:solidFill>
                <a:latin typeface="Palatino"/>
                <a:ea typeface="Palatino"/>
                <a:cs typeface="Palatino"/>
                <a:sym typeface="Palatino"/>
              </a:rPr>
              <a:t>Principle #5.   </a:t>
            </a:r>
            <a:r>
              <a:rPr lang="en-GB" sz="2000" b="1" i="1" u="none">
                <a:solidFill>
                  <a:schemeClr val="folHlink"/>
                </a:solidFill>
                <a:latin typeface="Palatino"/>
                <a:ea typeface="Palatino"/>
                <a:cs typeface="Palatino"/>
                <a:sym typeface="Palatino"/>
              </a:rPr>
              <a:t>The analysis task should move from essential information toward implementation detail.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7"/>
          <p:cNvSpPr txBox="1"/>
          <p:nvPr/>
        </p:nvSpPr>
        <p:spPr>
          <a:xfrm>
            <a:off x="7543800" y="4686300"/>
            <a:ext cx="1295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GB" sz="1000" b="0" i="0" u="none">
                <a:solidFill>
                  <a:schemeClr val="dk1"/>
                </a:solidFill>
                <a:latin typeface="Helvetica Neue"/>
                <a:ea typeface="Helvetica Neue"/>
                <a:cs typeface="Helvetica Neue"/>
                <a:sym typeface="Helvetica Neue"/>
              </a:rPr>
              <a:t>16</a:t>
            </a:fld>
            <a:endParaRPr/>
          </a:p>
        </p:txBody>
      </p:sp>
      <p:sp>
        <p:nvSpPr>
          <p:cNvPr id="215" name="Google Shape;215;p37"/>
          <p:cNvSpPr txBox="1">
            <a:spLocks noGrp="1"/>
          </p:cNvSpPr>
          <p:nvPr>
            <p:ph type="title"/>
          </p:nvPr>
        </p:nvSpPr>
        <p:spPr>
          <a:xfrm>
            <a:off x="524925" y="218000"/>
            <a:ext cx="67056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600"/>
              <a:buFont typeface="Helvetica Neue"/>
              <a:buNone/>
            </a:pPr>
            <a:r>
              <a:rPr lang="en-GB" sz="3600" b="0" i="0" u="none">
                <a:solidFill>
                  <a:schemeClr val="dk2"/>
                </a:solidFill>
                <a:latin typeface="Helvetica Neue"/>
                <a:ea typeface="Helvetica Neue"/>
                <a:cs typeface="Helvetica Neue"/>
                <a:sym typeface="Helvetica Neue"/>
              </a:rPr>
              <a:t>Design Modeling Principles</a:t>
            </a:r>
            <a:endParaRPr/>
          </a:p>
        </p:txBody>
      </p:sp>
      <p:sp>
        <p:nvSpPr>
          <p:cNvPr id="216" name="Google Shape;216;p37"/>
          <p:cNvSpPr txBox="1">
            <a:spLocks noGrp="1"/>
          </p:cNvSpPr>
          <p:nvPr>
            <p:ph type="body" idx="1"/>
          </p:nvPr>
        </p:nvSpPr>
        <p:spPr>
          <a:xfrm>
            <a:off x="495300" y="819150"/>
            <a:ext cx="8412000" cy="3143100"/>
          </a:xfrm>
          <a:prstGeom prst="rect">
            <a:avLst/>
          </a:prstGeom>
          <a:noFill/>
          <a:ln>
            <a:noFill/>
          </a:ln>
        </p:spPr>
        <p:txBody>
          <a:bodyPr spcFirstLastPara="1" wrap="square" lIns="91425" tIns="45700" rIns="91425" bIns="45700" anchor="t" anchorCtr="0">
            <a:noAutofit/>
          </a:bodyPr>
          <a:lstStyle/>
          <a:p>
            <a:pPr marL="342900" marR="0" lvl="0" indent="-355600" algn="l" rtl="0">
              <a:lnSpc>
                <a:spcPct val="100000"/>
              </a:lnSpc>
              <a:spcBef>
                <a:spcPts val="320"/>
              </a:spcBef>
              <a:spcAft>
                <a:spcPts val="0"/>
              </a:spcAft>
              <a:buClr>
                <a:schemeClr val="folHlink"/>
              </a:buClr>
              <a:buSzPts val="1400"/>
              <a:buFont typeface="Noto Sans Symbols"/>
              <a:buChar char="■"/>
            </a:pPr>
            <a:r>
              <a:rPr lang="en-GB" b="1">
                <a:solidFill>
                  <a:schemeClr val="folHlink"/>
                </a:solidFill>
                <a:latin typeface="Palatino"/>
                <a:ea typeface="Palatino"/>
                <a:cs typeface="Palatino"/>
                <a:sym typeface="Palatino"/>
              </a:rPr>
              <a:t>Principle #1.   Design should be traceable to the requirements model.</a:t>
            </a:r>
            <a:endParaRPr b="1">
              <a:solidFill>
                <a:schemeClr val="folHlink"/>
              </a:solidFill>
              <a:latin typeface="Palatino"/>
              <a:ea typeface="Palatino"/>
              <a:cs typeface="Palatino"/>
              <a:sym typeface="Palatino"/>
            </a:endParaRPr>
          </a:p>
          <a:p>
            <a:pPr marL="342900" marR="0" lvl="0" indent="-355600" algn="l" rtl="0">
              <a:lnSpc>
                <a:spcPct val="100000"/>
              </a:lnSpc>
              <a:spcBef>
                <a:spcPts val="320"/>
              </a:spcBef>
              <a:spcAft>
                <a:spcPts val="0"/>
              </a:spcAft>
              <a:buClr>
                <a:schemeClr val="folHlink"/>
              </a:buClr>
              <a:buSzPts val="1400"/>
              <a:buFont typeface="Noto Sans Symbols"/>
              <a:buChar char="■"/>
            </a:pPr>
            <a:r>
              <a:rPr lang="en-GB" b="1">
                <a:solidFill>
                  <a:schemeClr val="folHlink"/>
                </a:solidFill>
                <a:latin typeface="Palatino"/>
                <a:ea typeface="Palatino"/>
                <a:cs typeface="Palatino"/>
                <a:sym typeface="Palatino"/>
              </a:rPr>
              <a:t>Principle #2.   Always consider the architecture of the system to be built.</a:t>
            </a:r>
            <a:endParaRPr b="1">
              <a:solidFill>
                <a:schemeClr val="folHlink"/>
              </a:solidFill>
              <a:latin typeface="Palatino"/>
              <a:ea typeface="Palatino"/>
              <a:cs typeface="Palatino"/>
              <a:sym typeface="Palatino"/>
            </a:endParaRPr>
          </a:p>
          <a:p>
            <a:pPr marL="342900" marR="0" lvl="0" indent="-355600" algn="l" rtl="0">
              <a:lnSpc>
                <a:spcPct val="100000"/>
              </a:lnSpc>
              <a:spcBef>
                <a:spcPts val="320"/>
              </a:spcBef>
              <a:spcAft>
                <a:spcPts val="0"/>
              </a:spcAft>
              <a:buClr>
                <a:schemeClr val="folHlink"/>
              </a:buClr>
              <a:buSzPts val="1400"/>
              <a:buFont typeface="Noto Sans Symbols"/>
              <a:buChar char="■"/>
            </a:pPr>
            <a:r>
              <a:rPr lang="en-GB" b="1">
                <a:solidFill>
                  <a:schemeClr val="folHlink"/>
                </a:solidFill>
                <a:latin typeface="Palatino"/>
                <a:ea typeface="Palatino"/>
                <a:cs typeface="Palatino"/>
                <a:sym typeface="Palatino"/>
              </a:rPr>
              <a:t>Principle #3.  Design of data is as important as design of processing functions. </a:t>
            </a:r>
            <a:endParaRPr sz="2000"/>
          </a:p>
          <a:p>
            <a:pPr marL="342900" lvl="0" indent="-355600" algn="l" rtl="0">
              <a:lnSpc>
                <a:spcPct val="100000"/>
              </a:lnSpc>
              <a:spcBef>
                <a:spcPts val="320"/>
              </a:spcBef>
              <a:spcAft>
                <a:spcPts val="0"/>
              </a:spcAft>
              <a:buClr>
                <a:schemeClr val="folHlink"/>
              </a:buClr>
              <a:buSzPts val="1400"/>
              <a:buFont typeface="Noto Sans Symbols"/>
              <a:buChar char="■"/>
            </a:pPr>
            <a:r>
              <a:rPr lang="en-GB" b="1" i="0" u="none">
                <a:solidFill>
                  <a:schemeClr val="folHlink"/>
                </a:solidFill>
                <a:latin typeface="Palatino"/>
                <a:ea typeface="Palatino"/>
                <a:cs typeface="Palatino"/>
                <a:sym typeface="Palatino"/>
              </a:rPr>
              <a:t>Principle #5.  User interface design should be tuned to the needs of the end-user. However, in every case, it should stress ease of use.</a:t>
            </a:r>
            <a:endParaRPr sz="2000"/>
          </a:p>
          <a:p>
            <a:pPr marL="342900" lvl="0" indent="-355600" algn="l" rtl="0">
              <a:lnSpc>
                <a:spcPct val="100000"/>
              </a:lnSpc>
              <a:spcBef>
                <a:spcPts val="320"/>
              </a:spcBef>
              <a:spcAft>
                <a:spcPts val="0"/>
              </a:spcAft>
              <a:buClr>
                <a:schemeClr val="folHlink"/>
              </a:buClr>
              <a:buSzPts val="1400"/>
              <a:buFont typeface="Noto Sans Symbols"/>
              <a:buChar char="■"/>
            </a:pPr>
            <a:r>
              <a:rPr lang="en-GB" b="1" i="0" u="none">
                <a:solidFill>
                  <a:schemeClr val="folHlink"/>
                </a:solidFill>
                <a:latin typeface="Palatino"/>
                <a:ea typeface="Palatino"/>
                <a:cs typeface="Palatino"/>
                <a:sym typeface="Palatino"/>
              </a:rPr>
              <a:t>Principle #6.  Component-level design should be functionally independent. </a:t>
            </a:r>
            <a:endParaRPr sz="2000"/>
          </a:p>
          <a:p>
            <a:pPr marL="342900" lvl="0" indent="-355600" algn="l" rtl="0">
              <a:lnSpc>
                <a:spcPct val="100000"/>
              </a:lnSpc>
              <a:spcBef>
                <a:spcPts val="320"/>
              </a:spcBef>
              <a:spcAft>
                <a:spcPts val="0"/>
              </a:spcAft>
              <a:buClr>
                <a:schemeClr val="folHlink"/>
              </a:buClr>
              <a:buSzPts val="1400"/>
              <a:buFont typeface="Noto Sans Symbols"/>
              <a:buChar char="■"/>
            </a:pPr>
            <a:r>
              <a:rPr lang="en-GB" b="1" i="0" u="none">
                <a:solidFill>
                  <a:schemeClr val="folHlink"/>
                </a:solidFill>
                <a:latin typeface="Palatino"/>
                <a:ea typeface="Palatino"/>
                <a:cs typeface="Palatino"/>
                <a:sym typeface="Palatino"/>
              </a:rPr>
              <a:t>Principle #7.  Components should be loosely coupled to one another and to the external environment. -</a:t>
            </a:r>
            <a:r>
              <a:rPr lang="en-GB" b="1" i="1" u="none">
                <a:solidFill>
                  <a:schemeClr val="folHlink"/>
                </a:solidFill>
                <a:latin typeface="Palatino"/>
                <a:ea typeface="Palatino"/>
                <a:cs typeface="Palatino"/>
                <a:sym typeface="Palatino"/>
              </a:rPr>
              <a:t> (less dependent)</a:t>
            </a:r>
            <a:endParaRPr sz="2000" i="1"/>
          </a:p>
          <a:p>
            <a:pPr marL="342900" lvl="0" indent="-355600" algn="l" rtl="0">
              <a:lnSpc>
                <a:spcPct val="100000"/>
              </a:lnSpc>
              <a:spcBef>
                <a:spcPts val="320"/>
              </a:spcBef>
              <a:spcAft>
                <a:spcPts val="0"/>
              </a:spcAft>
              <a:buClr>
                <a:schemeClr val="folHlink"/>
              </a:buClr>
              <a:buSzPts val="1400"/>
              <a:buFont typeface="Noto Sans Symbols"/>
              <a:buChar char="■"/>
            </a:pPr>
            <a:r>
              <a:rPr lang="en-GB" b="1" i="0" u="none">
                <a:solidFill>
                  <a:schemeClr val="folHlink"/>
                </a:solidFill>
                <a:latin typeface="Palatino"/>
                <a:ea typeface="Palatino"/>
                <a:cs typeface="Palatino"/>
                <a:sym typeface="Palatino"/>
              </a:rPr>
              <a:t>Principle #8.  Design representations (models) should be easily understandable. </a:t>
            </a:r>
            <a:endParaRPr sz="2000"/>
          </a:p>
          <a:p>
            <a:pPr marL="342900" lvl="0" indent="-355600" algn="l" rtl="0">
              <a:lnSpc>
                <a:spcPct val="100000"/>
              </a:lnSpc>
              <a:spcBef>
                <a:spcPts val="320"/>
              </a:spcBef>
              <a:spcAft>
                <a:spcPts val="0"/>
              </a:spcAft>
              <a:buClr>
                <a:schemeClr val="folHlink"/>
              </a:buClr>
              <a:buSzPts val="1400"/>
              <a:buFont typeface="Noto Sans Symbols"/>
              <a:buChar char="■"/>
            </a:pPr>
            <a:r>
              <a:rPr lang="en-GB" b="1" i="0" u="none">
                <a:solidFill>
                  <a:schemeClr val="folHlink"/>
                </a:solidFill>
                <a:latin typeface="Palatino"/>
                <a:ea typeface="Palatino"/>
                <a:cs typeface="Palatino"/>
                <a:sym typeface="Palatino"/>
              </a:rPr>
              <a:t>Principle #9.   The design should be developed iteratively. With each iteration, the designer should strive for greater simplicity.</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8"/>
          <p:cNvSpPr txBox="1"/>
          <p:nvPr/>
        </p:nvSpPr>
        <p:spPr>
          <a:xfrm>
            <a:off x="7543800" y="4686300"/>
            <a:ext cx="1295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GB" sz="1000" b="0" i="0" u="none">
                <a:solidFill>
                  <a:schemeClr val="dk1"/>
                </a:solidFill>
                <a:latin typeface="Helvetica Neue"/>
                <a:ea typeface="Helvetica Neue"/>
                <a:cs typeface="Helvetica Neue"/>
                <a:sym typeface="Helvetica Neue"/>
              </a:rPr>
              <a:t>17</a:t>
            </a:fld>
            <a:endParaRPr/>
          </a:p>
        </p:txBody>
      </p:sp>
      <p:sp>
        <p:nvSpPr>
          <p:cNvPr id="222" name="Google Shape;222;p38"/>
          <p:cNvSpPr txBox="1">
            <a:spLocks noGrp="1"/>
          </p:cNvSpPr>
          <p:nvPr>
            <p:ph type="title"/>
          </p:nvPr>
        </p:nvSpPr>
        <p:spPr>
          <a:xfrm>
            <a:off x="491075" y="251875"/>
            <a:ext cx="67056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600"/>
              <a:buFont typeface="Helvetica Neue"/>
              <a:buNone/>
            </a:pPr>
            <a:r>
              <a:rPr lang="en-GB" sz="3600" b="0" i="0" u="none">
                <a:solidFill>
                  <a:schemeClr val="dk2"/>
                </a:solidFill>
                <a:latin typeface="Helvetica Neue"/>
                <a:ea typeface="Helvetica Neue"/>
                <a:cs typeface="Helvetica Neue"/>
                <a:sym typeface="Helvetica Neue"/>
              </a:rPr>
              <a:t>Agile Modeling Principles</a:t>
            </a:r>
            <a:endParaRPr/>
          </a:p>
        </p:txBody>
      </p:sp>
      <p:sp>
        <p:nvSpPr>
          <p:cNvPr id="223" name="Google Shape;223;p38"/>
          <p:cNvSpPr txBox="1">
            <a:spLocks noGrp="1"/>
          </p:cNvSpPr>
          <p:nvPr>
            <p:ph type="body" idx="1"/>
          </p:nvPr>
        </p:nvSpPr>
        <p:spPr>
          <a:xfrm>
            <a:off x="376775" y="886875"/>
            <a:ext cx="8665800" cy="3143100"/>
          </a:xfrm>
          <a:prstGeom prst="rect">
            <a:avLst/>
          </a:prstGeom>
          <a:noFill/>
          <a:ln>
            <a:noFill/>
          </a:ln>
        </p:spPr>
        <p:txBody>
          <a:bodyPr spcFirstLastPara="1" wrap="square" lIns="91425" tIns="45700" rIns="91425" bIns="45700" anchor="t" anchorCtr="0">
            <a:noAutofit/>
          </a:bodyPr>
          <a:lstStyle/>
          <a:p>
            <a:pPr marL="342900" lvl="0" indent="-368300" algn="l" rtl="0">
              <a:lnSpc>
                <a:spcPct val="90000"/>
              </a:lnSpc>
              <a:spcBef>
                <a:spcPts val="0"/>
              </a:spcBef>
              <a:spcAft>
                <a:spcPts val="0"/>
              </a:spcAft>
              <a:buClr>
                <a:schemeClr val="folHlink"/>
              </a:buClr>
              <a:buSzPts val="1450"/>
              <a:buFont typeface="Noto Sans Symbols"/>
              <a:buChar char="■"/>
            </a:pPr>
            <a:r>
              <a:rPr lang="en-GB" b="1" i="0" u="none">
                <a:solidFill>
                  <a:schemeClr val="folHlink"/>
                </a:solidFill>
                <a:latin typeface="Palatino"/>
                <a:ea typeface="Palatino"/>
                <a:cs typeface="Palatino"/>
                <a:sym typeface="Palatino"/>
              </a:rPr>
              <a:t>Principle #1. </a:t>
            </a:r>
            <a:r>
              <a:rPr lang="en-GB" b="1" i="1" u="none">
                <a:solidFill>
                  <a:schemeClr val="folHlink"/>
                </a:solidFill>
                <a:latin typeface="Palatino"/>
                <a:ea typeface="Palatino"/>
                <a:cs typeface="Palatino"/>
                <a:sym typeface="Palatino"/>
              </a:rPr>
              <a:t>The primary goal of the software team is to build software, not create models.</a:t>
            </a:r>
            <a:r>
              <a:rPr lang="en-GB" b="1" i="0" u="none">
                <a:solidFill>
                  <a:schemeClr val="folHlink"/>
                </a:solidFill>
                <a:latin typeface="Palatino"/>
                <a:ea typeface="Palatino"/>
                <a:cs typeface="Palatino"/>
                <a:sym typeface="Palatino"/>
              </a:rPr>
              <a:t> </a:t>
            </a:r>
            <a:endParaRPr sz="2200"/>
          </a:p>
          <a:p>
            <a:pPr marL="342900" lvl="0" indent="-368300" algn="l" rtl="0">
              <a:lnSpc>
                <a:spcPct val="90000"/>
              </a:lnSpc>
              <a:spcBef>
                <a:spcPts val="280"/>
              </a:spcBef>
              <a:spcAft>
                <a:spcPts val="0"/>
              </a:spcAft>
              <a:buClr>
                <a:schemeClr val="folHlink"/>
              </a:buClr>
              <a:buSzPts val="1450"/>
              <a:buFont typeface="Noto Sans Symbols"/>
              <a:buChar char="■"/>
            </a:pPr>
            <a:r>
              <a:rPr lang="en-GB" b="1" i="0" u="none">
                <a:solidFill>
                  <a:schemeClr val="folHlink"/>
                </a:solidFill>
                <a:latin typeface="Palatino"/>
                <a:ea typeface="Palatino"/>
                <a:cs typeface="Palatino"/>
                <a:sym typeface="Palatino"/>
              </a:rPr>
              <a:t>Principle #2. </a:t>
            </a:r>
            <a:r>
              <a:rPr lang="en-GB" b="1" i="1" u="none">
                <a:solidFill>
                  <a:schemeClr val="folHlink"/>
                </a:solidFill>
                <a:latin typeface="Palatino"/>
                <a:ea typeface="Palatino"/>
                <a:cs typeface="Palatino"/>
                <a:sym typeface="Palatino"/>
              </a:rPr>
              <a:t>Travel light—don’t create more models than you need.</a:t>
            </a:r>
            <a:r>
              <a:rPr lang="en-GB" b="1" i="0" u="none">
                <a:solidFill>
                  <a:schemeClr val="folHlink"/>
                </a:solidFill>
                <a:latin typeface="Palatino"/>
                <a:ea typeface="Palatino"/>
                <a:cs typeface="Palatino"/>
                <a:sym typeface="Palatino"/>
              </a:rPr>
              <a:t> </a:t>
            </a:r>
            <a:endParaRPr sz="2200"/>
          </a:p>
          <a:p>
            <a:pPr marL="342900" lvl="0" indent="-368300" algn="l" rtl="0">
              <a:lnSpc>
                <a:spcPct val="90000"/>
              </a:lnSpc>
              <a:spcBef>
                <a:spcPts val="280"/>
              </a:spcBef>
              <a:spcAft>
                <a:spcPts val="0"/>
              </a:spcAft>
              <a:buClr>
                <a:schemeClr val="folHlink"/>
              </a:buClr>
              <a:buSzPts val="1450"/>
              <a:buFont typeface="Noto Sans Symbols"/>
              <a:buChar char="■"/>
            </a:pPr>
            <a:r>
              <a:rPr lang="en-GB" b="1" i="0" u="none">
                <a:solidFill>
                  <a:schemeClr val="folHlink"/>
                </a:solidFill>
                <a:latin typeface="Palatino"/>
                <a:ea typeface="Palatino"/>
                <a:cs typeface="Palatino"/>
                <a:sym typeface="Palatino"/>
              </a:rPr>
              <a:t>Principle #3. </a:t>
            </a:r>
            <a:r>
              <a:rPr lang="en-GB" b="1" i="1" u="none">
                <a:solidFill>
                  <a:schemeClr val="folHlink"/>
                </a:solidFill>
                <a:latin typeface="Palatino"/>
                <a:ea typeface="Palatino"/>
                <a:cs typeface="Palatino"/>
                <a:sym typeface="Palatino"/>
              </a:rPr>
              <a:t>Strive to produce the simplest model that will describe the problem or the software.</a:t>
            </a:r>
            <a:r>
              <a:rPr lang="en-GB" b="1" i="0" u="none">
                <a:solidFill>
                  <a:schemeClr val="folHlink"/>
                </a:solidFill>
                <a:latin typeface="Palatino"/>
                <a:ea typeface="Palatino"/>
                <a:cs typeface="Palatino"/>
                <a:sym typeface="Palatino"/>
              </a:rPr>
              <a:t> </a:t>
            </a:r>
            <a:endParaRPr sz="2200"/>
          </a:p>
          <a:p>
            <a:pPr marL="342900" lvl="0" indent="-368300" algn="l" rtl="0">
              <a:lnSpc>
                <a:spcPct val="90000"/>
              </a:lnSpc>
              <a:spcBef>
                <a:spcPts val="280"/>
              </a:spcBef>
              <a:spcAft>
                <a:spcPts val="0"/>
              </a:spcAft>
              <a:buClr>
                <a:schemeClr val="folHlink"/>
              </a:buClr>
              <a:buSzPts val="1450"/>
              <a:buFont typeface="Noto Sans Symbols"/>
              <a:buChar char="■"/>
            </a:pPr>
            <a:r>
              <a:rPr lang="en-GB" b="1" i="0" u="none">
                <a:solidFill>
                  <a:schemeClr val="folHlink"/>
                </a:solidFill>
                <a:latin typeface="Palatino"/>
                <a:ea typeface="Palatino"/>
                <a:cs typeface="Palatino"/>
                <a:sym typeface="Palatino"/>
              </a:rPr>
              <a:t>Principle #4. </a:t>
            </a:r>
            <a:r>
              <a:rPr lang="en-GB" b="1" i="1" u="none">
                <a:solidFill>
                  <a:schemeClr val="folHlink"/>
                </a:solidFill>
                <a:latin typeface="Palatino"/>
                <a:ea typeface="Palatino"/>
                <a:cs typeface="Palatino"/>
                <a:sym typeface="Palatino"/>
              </a:rPr>
              <a:t>Build models in a way that makes them amenable/open to change.</a:t>
            </a:r>
            <a:endParaRPr sz="2200"/>
          </a:p>
          <a:p>
            <a:pPr marL="342900" lvl="0" indent="-368300" algn="l" rtl="0">
              <a:lnSpc>
                <a:spcPct val="90000"/>
              </a:lnSpc>
              <a:spcBef>
                <a:spcPts val="280"/>
              </a:spcBef>
              <a:spcAft>
                <a:spcPts val="0"/>
              </a:spcAft>
              <a:buClr>
                <a:schemeClr val="folHlink"/>
              </a:buClr>
              <a:buSzPts val="1450"/>
              <a:buFont typeface="Noto Sans Symbols"/>
              <a:buChar char="■"/>
            </a:pPr>
            <a:r>
              <a:rPr lang="en-GB" b="1" i="0" u="none">
                <a:solidFill>
                  <a:schemeClr val="folHlink"/>
                </a:solidFill>
                <a:latin typeface="Palatino"/>
                <a:ea typeface="Palatino"/>
                <a:cs typeface="Palatino"/>
                <a:sym typeface="Palatino"/>
              </a:rPr>
              <a:t>Principle #5. </a:t>
            </a:r>
            <a:r>
              <a:rPr lang="en-GB" b="1" i="1" u="none">
                <a:solidFill>
                  <a:schemeClr val="folHlink"/>
                </a:solidFill>
                <a:latin typeface="Palatino"/>
                <a:ea typeface="Palatino"/>
                <a:cs typeface="Palatino"/>
                <a:sym typeface="Palatino"/>
              </a:rPr>
              <a:t>Be able to state an explicit purpose for each model that is created.</a:t>
            </a:r>
            <a:endParaRPr sz="2200"/>
          </a:p>
          <a:p>
            <a:pPr marL="342900" lvl="0" indent="-368300" algn="l" rtl="0">
              <a:lnSpc>
                <a:spcPct val="90000"/>
              </a:lnSpc>
              <a:spcBef>
                <a:spcPts val="280"/>
              </a:spcBef>
              <a:spcAft>
                <a:spcPts val="0"/>
              </a:spcAft>
              <a:buClr>
                <a:schemeClr val="folHlink"/>
              </a:buClr>
              <a:buSzPts val="1450"/>
              <a:buFont typeface="Noto Sans Symbols"/>
              <a:buChar char="■"/>
            </a:pPr>
            <a:r>
              <a:rPr lang="en-GB" b="1" i="0" u="none">
                <a:solidFill>
                  <a:schemeClr val="folHlink"/>
                </a:solidFill>
                <a:latin typeface="Palatino"/>
                <a:ea typeface="Palatino"/>
                <a:cs typeface="Palatino"/>
                <a:sym typeface="Palatino"/>
              </a:rPr>
              <a:t>Principle #6.  </a:t>
            </a:r>
            <a:r>
              <a:rPr lang="en-GB" b="1" i="1" u="none">
                <a:solidFill>
                  <a:schemeClr val="folHlink"/>
                </a:solidFill>
                <a:latin typeface="Palatino"/>
                <a:ea typeface="Palatino"/>
                <a:cs typeface="Palatino"/>
                <a:sym typeface="Palatino"/>
              </a:rPr>
              <a:t>Adapt the models you develop to the system at hand.</a:t>
            </a:r>
            <a:r>
              <a:rPr lang="en-GB" b="1" i="0" u="none">
                <a:solidFill>
                  <a:schemeClr val="folHlink"/>
                </a:solidFill>
                <a:latin typeface="Palatino"/>
                <a:ea typeface="Palatino"/>
                <a:cs typeface="Palatino"/>
                <a:sym typeface="Palatino"/>
              </a:rPr>
              <a:t> </a:t>
            </a:r>
            <a:endParaRPr sz="2200"/>
          </a:p>
          <a:p>
            <a:pPr marL="342900" lvl="0" indent="-368300" algn="l" rtl="0">
              <a:lnSpc>
                <a:spcPct val="90000"/>
              </a:lnSpc>
              <a:spcBef>
                <a:spcPts val="280"/>
              </a:spcBef>
              <a:spcAft>
                <a:spcPts val="0"/>
              </a:spcAft>
              <a:buClr>
                <a:schemeClr val="folHlink"/>
              </a:buClr>
              <a:buSzPts val="1450"/>
              <a:buFont typeface="Noto Sans Symbols"/>
              <a:buChar char="■"/>
            </a:pPr>
            <a:r>
              <a:rPr lang="en-GB" b="1" i="0" u="none">
                <a:solidFill>
                  <a:schemeClr val="folHlink"/>
                </a:solidFill>
                <a:latin typeface="Palatino"/>
                <a:ea typeface="Palatino"/>
                <a:cs typeface="Palatino"/>
                <a:sym typeface="Palatino"/>
              </a:rPr>
              <a:t>Principle #7.  </a:t>
            </a:r>
            <a:r>
              <a:rPr lang="en-GB" b="1" i="1" u="none">
                <a:solidFill>
                  <a:schemeClr val="folHlink"/>
                </a:solidFill>
                <a:latin typeface="Palatino"/>
                <a:ea typeface="Palatino"/>
                <a:cs typeface="Palatino"/>
                <a:sym typeface="Palatino"/>
              </a:rPr>
              <a:t>Try to build useful models, but forget about building perfect models.</a:t>
            </a:r>
            <a:endParaRPr sz="2200"/>
          </a:p>
          <a:p>
            <a:pPr marL="342900" lvl="0" indent="-368300" algn="l" rtl="0">
              <a:lnSpc>
                <a:spcPct val="90000"/>
              </a:lnSpc>
              <a:spcBef>
                <a:spcPts val="280"/>
              </a:spcBef>
              <a:spcAft>
                <a:spcPts val="0"/>
              </a:spcAft>
              <a:buClr>
                <a:schemeClr val="folHlink"/>
              </a:buClr>
              <a:buSzPts val="1450"/>
              <a:buFont typeface="Noto Sans Symbols"/>
              <a:buChar char="■"/>
            </a:pPr>
            <a:r>
              <a:rPr lang="en-GB" b="1" i="0" u="none">
                <a:solidFill>
                  <a:schemeClr val="folHlink"/>
                </a:solidFill>
                <a:latin typeface="Palatino"/>
                <a:ea typeface="Palatino"/>
                <a:cs typeface="Palatino"/>
                <a:sym typeface="Palatino"/>
              </a:rPr>
              <a:t>Principle #8. </a:t>
            </a:r>
            <a:r>
              <a:rPr lang="en-GB" b="1" i="1" u="none">
                <a:solidFill>
                  <a:schemeClr val="folHlink"/>
                </a:solidFill>
                <a:latin typeface="Palatino"/>
                <a:ea typeface="Palatino"/>
                <a:cs typeface="Palatino"/>
                <a:sym typeface="Palatino"/>
              </a:rPr>
              <a:t>Don’t become dogmatic about the syntax of the model. If it communicates content successfully, representation is secondary.</a:t>
            </a:r>
            <a:r>
              <a:rPr lang="en-GB" b="1" i="0" u="none">
                <a:solidFill>
                  <a:schemeClr val="folHlink"/>
                </a:solidFill>
                <a:latin typeface="Palatino"/>
                <a:ea typeface="Palatino"/>
                <a:cs typeface="Palatino"/>
                <a:sym typeface="Palatino"/>
              </a:rPr>
              <a:t> </a:t>
            </a:r>
            <a:endParaRPr b="1" i="1" u="none">
              <a:solidFill>
                <a:schemeClr val="folHlink"/>
              </a:solidFill>
              <a:latin typeface="Palatino"/>
              <a:ea typeface="Palatino"/>
              <a:cs typeface="Palatino"/>
              <a:sym typeface="Palatino"/>
            </a:endParaRPr>
          </a:p>
          <a:p>
            <a:pPr marL="342900" lvl="0" indent="-368300" algn="l" rtl="0">
              <a:lnSpc>
                <a:spcPct val="90000"/>
              </a:lnSpc>
              <a:spcBef>
                <a:spcPts val="280"/>
              </a:spcBef>
              <a:spcAft>
                <a:spcPts val="0"/>
              </a:spcAft>
              <a:buClr>
                <a:schemeClr val="folHlink"/>
              </a:buClr>
              <a:buSzPts val="1450"/>
              <a:buFont typeface="Noto Sans Symbols"/>
              <a:buChar char="■"/>
            </a:pPr>
            <a:r>
              <a:rPr lang="en-GB" b="1" i="0" u="none">
                <a:solidFill>
                  <a:schemeClr val="folHlink"/>
                </a:solidFill>
                <a:latin typeface="Palatino"/>
                <a:ea typeface="Palatino"/>
                <a:cs typeface="Palatino"/>
                <a:sym typeface="Palatino"/>
              </a:rPr>
              <a:t>Principle #9. </a:t>
            </a:r>
            <a:r>
              <a:rPr lang="en-GB" b="1" i="1" u="none">
                <a:solidFill>
                  <a:schemeClr val="folHlink"/>
                </a:solidFill>
                <a:latin typeface="Palatino"/>
                <a:ea typeface="Palatino"/>
                <a:cs typeface="Palatino"/>
                <a:sym typeface="Palatino"/>
              </a:rPr>
              <a:t>If your instincts tell you a model isn’t right even though it seems okay on paper, you probably have reason to be concerned.</a:t>
            </a:r>
            <a:r>
              <a:rPr lang="en-GB" b="1" i="0" u="none">
                <a:solidFill>
                  <a:schemeClr val="folHlink"/>
                </a:solidFill>
                <a:latin typeface="Palatino"/>
                <a:ea typeface="Palatino"/>
                <a:cs typeface="Palatino"/>
                <a:sym typeface="Palatino"/>
              </a:rPr>
              <a:t> </a:t>
            </a:r>
            <a:endParaRPr sz="2200"/>
          </a:p>
          <a:p>
            <a:pPr marL="342900" lvl="0" indent="-368300" algn="l" rtl="0">
              <a:lnSpc>
                <a:spcPct val="90000"/>
              </a:lnSpc>
              <a:spcBef>
                <a:spcPts val="280"/>
              </a:spcBef>
              <a:spcAft>
                <a:spcPts val="0"/>
              </a:spcAft>
              <a:buClr>
                <a:schemeClr val="folHlink"/>
              </a:buClr>
              <a:buSzPts val="1450"/>
              <a:buFont typeface="Noto Sans Symbols"/>
              <a:buChar char="■"/>
            </a:pPr>
            <a:r>
              <a:rPr lang="en-GB" b="1" i="0" u="none">
                <a:solidFill>
                  <a:schemeClr val="folHlink"/>
                </a:solidFill>
                <a:latin typeface="Palatino"/>
                <a:ea typeface="Palatino"/>
                <a:cs typeface="Palatino"/>
                <a:sym typeface="Palatino"/>
              </a:rPr>
              <a:t>Principle #10. </a:t>
            </a:r>
            <a:r>
              <a:rPr lang="en-GB" b="1" i="1" u="none">
                <a:solidFill>
                  <a:schemeClr val="folHlink"/>
                </a:solidFill>
                <a:latin typeface="Palatino"/>
                <a:ea typeface="Palatino"/>
                <a:cs typeface="Palatino"/>
                <a:sym typeface="Palatino"/>
              </a:rPr>
              <a:t>Get feedback as soon as you can.</a:t>
            </a:r>
            <a:r>
              <a:rPr lang="en-GB" b="1" i="0" u="none">
                <a:solidFill>
                  <a:schemeClr val="folHlink"/>
                </a:solidFill>
                <a:latin typeface="Palatino"/>
                <a:ea typeface="Palatino"/>
                <a:cs typeface="Palatino"/>
                <a:sym typeface="Palatino"/>
              </a:rPr>
              <a:t> </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9"/>
          <p:cNvSpPr txBox="1"/>
          <p:nvPr/>
        </p:nvSpPr>
        <p:spPr>
          <a:xfrm>
            <a:off x="7543800" y="4686300"/>
            <a:ext cx="1295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GB" sz="1000" b="0" i="0" u="none">
                <a:solidFill>
                  <a:schemeClr val="dk1"/>
                </a:solidFill>
                <a:latin typeface="Helvetica Neue"/>
                <a:ea typeface="Helvetica Neue"/>
                <a:cs typeface="Helvetica Neue"/>
                <a:sym typeface="Helvetica Neue"/>
              </a:rPr>
              <a:t>18</a:t>
            </a:fld>
            <a:endParaRPr/>
          </a:p>
        </p:txBody>
      </p:sp>
      <p:sp>
        <p:nvSpPr>
          <p:cNvPr id="229" name="Google Shape;229;p39"/>
          <p:cNvSpPr txBox="1">
            <a:spLocks noGrp="1"/>
          </p:cNvSpPr>
          <p:nvPr>
            <p:ph type="title"/>
          </p:nvPr>
        </p:nvSpPr>
        <p:spPr>
          <a:xfrm>
            <a:off x="491050" y="218025"/>
            <a:ext cx="67056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Construction Principles</a:t>
            </a:r>
            <a:endParaRPr/>
          </a:p>
        </p:txBody>
      </p:sp>
      <p:sp>
        <p:nvSpPr>
          <p:cNvPr id="230" name="Google Shape;230;p39"/>
          <p:cNvSpPr txBox="1">
            <a:spLocks noGrp="1"/>
          </p:cNvSpPr>
          <p:nvPr>
            <p:ph type="body" idx="1"/>
          </p:nvPr>
        </p:nvSpPr>
        <p:spPr>
          <a:xfrm>
            <a:off x="495300" y="802200"/>
            <a:ext cx="7954800" cy="3143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800"/>
              <a:buFont typeface="Noto Sans Symbols"/>
              <a:buChar char="■"/>
            </a:pPr>
            <a:r>
              <a:rPr lang="en-GB" sz="2400" b="0" i="0" u="none">
                <a:solidFill>
                  <a:schemeClr val="dk1"/>
                </a:solidFill>
                <a:latin typeface="Palatino"/>
                <a:ea typeface="Palatino"/>
                <a:cs typeface="Palatino"/>
                <a:sym typeface="Palatino"/>
              </a:rPr>
              <a:t>The construction activity encompasses a set of coding and testing tasks that lead to operational software that is ready for delivery to the customer or end-user. </a:t>
            </a:r>
            <a:endParaRPr/>
          </a:p>
          <a:p>
            <a:pPr marL="342900" lvl="0" indent="-342900" algn="l" rtl="0">
              <a:lnSpc>
                <a:spcPct val="100000"/>
              </a:lnSpc>
              <a:spcBef>
                <a:spcPts val="300"/>
              </a:spcBef>
              <a:spcAft>
                <a:spcPts val="0"/>
              </a:spcAft>
              <a:buClr>
                <a:schemeClr val="folHlink"/>
              </a:buClr>
              <a:buSzPts val="1800"/>
              <a:buFont typeface="Noto Sans Symbols"/>
              <a:buChar char="■"/>
            </a:pPr>
            <a:r>
              <a:rPr lang="en-GB" sz="2400" b="0" i="0" u="none">
                <a:solidFill>
                  <a:schemeClr val="folHlink"/>
                </a:solidFill>
                <a:latin typeface="Palatino"/>
                <a:ea typeface="Palatino"/>
                <a:cs typeface="Palatino"/>
                <a:sym typeface="Palatino"/>
              </a:rPr>
              <a:t>Coding principles and concepts</a:t>
            </a:r>
            <a:r>
              <a:rPr lang="en-GB" sz="2400" b="0" i="0" u="none">
                <a:solidFill>
                  <a:srgbClr val="000000"/>
                </a:solidFill>
                <a:latin typeface="Palatino"/>
                <a:ea typeface="Palatino"/>
                <a:cs typeface="Palatino"/>
                <a:sym typeface="Palatino"/>
              </a:rPr>
              <a:t> </a:t>
            </a:r>
            <a:r>
              <a:rPr lang="en-GB" sz="2400" b="0" i="0" u="none">
                <a:solidFill>
                  <a:schemeClr val="dk1"/>
                </a:solidFill>
                <a:latin typeface="Palatino"/>
                <a:ea typeface="Palatino"/>
                <a:cs typeface="Palatino"/>
                <a:sym typeface="Palatino"/>
              </a:rPr>
              <a:t>are closely aligned to programming style, programming languages, and programming methods.</a:t>
            </a:r>
            <a:endParaRPr/>
          </a:p>
          <a:p>
            <a:pPr marL="342900" lvl="0" indent="-342900" algn="l" rtl="0">
              <a:lnSpc>
                <a:spcPct val="100000"/>
              </a:lnSpc>
              <a:spcBef>
                <a:spcPts val="300"/>
              </a:spcBef>
              <a:spcAft>
                <a:spcPts val="0"/>
              </a:spcAft>
              <a:buClr>
                <a:schemeClr val="folHlink"/>
              </a:buClr>
              <a:buSzPts val="1800"/>
              <a:buFont typeface="Noto Sans Symbols"/>
              <a:buChar char="■"/>
            </a:pPr>
            <a:r>
              <a:rPr lang="en-GB" sz="2400" b="0" i="0" u="none">
                <a:solidFill>
                  <a:schemeClr val="folHlink"/>
                </a:solidFill>
                <a:latin typeface="Palatino"/>
                <a:ea typeface="Palatino"/>
                <a:cs typeface="Palatino"/>
                <a:sym typeface="Palatino"/>
              </a:rPr>
              <a:t>Testing principles and concepts</a:t>
            </a:r>
            <a:r>
              <a:rPr lang="en-GB" sz="2400" b="0" i="0" u="none">
                <a:solidFill>
                  <a:schemeClr val="dk1"/>
                </a:solidFill>
                <a:latin typeface="Palatino"/>
                <a:ea typeface="Palatino"/>
                <a:cs typeface="Palatino"/>
                <a:sym typeface="Palatino"/>
              </a:rPr>
              <a:t> lead to the design of tests that systematically uncover different classes of errors and to do so with a minimum amount of time and effort.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0"/>
          <p:cNvSpPr txBox="1"/>
          <p:nvPr/>
        </p:nvSpPr>
        <p:spPr>
          <a:xfrm>
            <a:off x="7543800" y="4686300"/>
            <a:ext cx="1295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GB" sz="1000" b="0" i="0" u="none">
                <a:solidFill>
                  <a:schemeClr val="dk1"/>
                </a:solidFill>
                <a:latin typeface="Helvetica Neue"/>
                <a:ea typeface="Helvetica Neue"/>
                <a:cs typeface="Helvetica Neue"/>
                <a:sym typeface="Helvetica Neue"/>
              </a:rPr>
              <a:t>19</a:t>
            </a:fld>
            <a:endParaRPr/>
          </a:p>
        </p:txBody>
      </p:sp>
      <p:sp>
        <p:nvSpPr>
          <p:cNvPr id="236" name="Google Shape;236;p40"/>
          <p:cNvSpPr txBox="1">
            <a:spLocks noGrp="1"/>
          </p:cNvSpPr>
          <p:nvPr>
            <p:ph type="title"/>
          </p:nvPr>
        </p:nvSpPr>
        <p:spPr>
          <a:xfrm>
            <a:off x="524950" y="319625"/>
            <a:ext cx="67056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Preparation Principles</a:t>
            </a:r>
            <a:endParaRPr/>
          </a:p>
        </p:txBody>
      </p:sp>
      <p:sp>
        <p:nvSpPr>
          <p:cNvPr id="237" name="Google Shape;237;p40"/>
          <p:cNvSpPr txBox="1">
            <a:spLocks noGrp="1"/>
          </p:cNvSpPr>
          <p:nvPr>
            <p:ph type="body" idx="1"/>
          </p:nvPr>
        </p:nvSpPr>
        <p:spPr>
          <a:xfrm>
            <a:off x="778925" y="1073150"/>
            <a:ext cx="6934200" cy="3143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800"/>
              <a:buFont typeface="Noto Sans Symbols"/>
              <a:buChar char="■"/>
            </a:pPr>
            <a:r>
              <a:rPr lang="en-GB" sz="2400" b="1" i="1" u="none">
                <a:solidFill>
                  <a:schemeClr val="dk1"/>
                </a:solidFill>
                <a:latin typeface="Palatino"/>
                <a:ea typeface="Palatino"/>
                <a:cs typeface="Palatino"/>
                <a:sym typeface="Palatino"/>
              </a:rPr>
              <a:t>Before you write one line of code, be sure you:</a:t>
            </a:r>
            <a:endParaRPr/>
          </a:p>
          <a:p>
            <a:pPr marL="1143000" lvl="2" indent="-241300" algn="l" rtl="0">
              <a:lnSpc>
                <a:spcPct val="100000"/>
              </a:lnSpc>
              <a:spcBef>
                <a:spcPts val="300"/>
              </a:spcBef>
              <a:spcAft>
                <a:spcPts val="0"/>
              </a:spcAft>
              <a:buClr>
                <a:schemeClr val="dk2"/>
              </a:buClr>
              <a:buSzPts val="2000"/>
              <a:buFont typeface="Palatino"/>
              <a:buChar char="•"/>
            </a:pPr>
            <a:r>
              <a:rPr lang="en-GB" sz="2000" b="0" i="0" u="none">
                <a:solidFill>
                  <a:schemeClr val="dk1"/>
                </a:solidFill>
                <a:latin typeface="Palatino"/>
                <a:ea typeface="Palatino"/>
                <a:cs typeface="Palatino"/>
                <a:sym typeface="Palatino"/>
              </a:rPr>
              <a:t>Understand the problem you’re trying to solve.</a:t>
            </a:r>
            <a:endParaRPr sz="1600"/>
          </a:p>
          <a:p>
            <a:pPr marL="1143000" lvl="2" indent="-241300" algn="l" rtl="0">
              <a:lnSpc>
                <a:spcPct val="100000"/>
              </a:lnSpc>
              <a:spcBef>
                <a:spcPts val="360"/>
              </a:spcBef>
              <a:spcAft>
                <a:spcPts val="0"/>
              </a:spcAft>
              <a:buClr>
                <a:schemeClr val="dk2"/>
              </a:buClr>
              <a:buSzPts val="2000"/>
              <a:buFont typeface="Palatino"/>
              <a:buChar char="•"/>
            </a:pPr>
            <a:r>
              <a:rPr lang="en-GB" sz="2000" b="0" i="0" u="none">
                <a:solidFill>
                  <a:schemeClr val="dk1"/>
                </a:solidFill>
                <a:latin typeface="Palatino"/>
                <a:ea typeface="Palatino"/>
                <a:cs typeface="Palatino"/>
                <a:sym typeface="Palatino"/>
              </a:rPr>
              <a:t>Understand basic design principles and concepts.</a:t>
            </a:r>
            <a:endParaRPr sz="1600"/>
          </a:p>
          <a:p>
            <a:pPr marL="1143000" lvl="2" indent="-241300" algn="l" rtl="0">
              <a:lnSpc>
                <a:spcPct val="100000"/>
              </a:lnSpc>
              <a:spcBef>
                <a:spcPts val="360"/>
              </a:spcBef>
              <a:spcAft>
                <a:spcPts val="0"/>
              </a:spcAft>
              <a:buClr>
                <a:schemeClr val="dk2"/>
              </a:buClr>
              <a:buSzPts val="2000"/>
              <a:buFont typeface="Palatino"/>
              <a:buChar char="•"/>
            </a:pPr>
            <a:r>
              <a:rPr lang="en-GB" sz="2000" b="0" i="0" u="none">
                <a:solidFill>
                  <a:schemeClr val="dk1"/>
                </a:solidFill>
                <a:latin typeface="Palatino"/>
                <a:ea typeface="Palatino"/>
                <a:cs typeface="Palatino"/>
                <a:sym typeface="Palatino"/>
              </a:rPr>
              <a:t>Pick a programming language that meets the needs of the software to be built and the environment in which it will operate.</a:t>
            </a:r>
            <a:endParaRPr sz="1600"/>
          </a:p>
          <a:p>
            <a:pPr marL="1143000" lvl="2" indent="-241300" algn="l" rtl="0">
              <a:lnSpc>
                <a:spcPct val="100000"/>
              </a:lnSpc>
              <a:spcBef>
                <a:spcPts val="360"/>
              </a:spcBef>
              <a:spcAft>
                <a:spcPts val="0"/>
              </a:spcAft>
              <a:buClr>
                <a:schemeClr val="dk2"/>
              </a:buClr>
              <a:buSzPts val="2000"/>
              <a:buFont typeface="Palatino"/>
              <a:buChar char="•"/>
            </a:pPr>
            <a:r>
              <a:rPr lang="en-GB" sz="2000" b="0" i="0" u="none">
                <a:solidFill>
                  <a:schemeClr val="dk1"/>
                </a:solidFill>
                <a:latin typeface="Palatino"/>
                <a:ea typeface="Palatino"/>
                <a:cs typeface="Palatino"/>
                <a:sym typeface="Palatino"/>
              </a:rPr>
              <a:t>Select a programming environment that provides tools that will make your work easier.</a:t>
            </a:r>
            <a:endParaRPr sz="1600"/>
          </a:p>
          <a:p>
            <a:pPr marL="1143000" lvl="2" indent="-241300" algn="l" rtl="0">
              <a:lnSpc>
                <a:spcPct val="100000"/>
              </a:lnSpc>
              <a:spcBef>
                <a:spcPts val="360"/>
              </a:spcBef>
              <a:spcAft>
                <a:spcPts val="0"/>
              </a:spcAft>
              <a:buClr>
                <a:schemeClr val="dk2"/>
              </a:buClr>
              <a:buSzPts val="2000"/>
              <a:buFont typeface="Palatino"/>
              <a:buChar char="•"/>
            </a:pPr>
            <a:r>
              <a:rPr lang="en-GB" sz="2000" b="0" i="0" u="none">
                <a:solidFill>
                  <a:schemeClr val="dk1"/>
                </a:solidFill>
                <a:latin typeface="Palatino"/>
                <a:ea typeface="Palatino"/>
                <a:cs typeface="Palatino"/>
                <a:sym typeface="Palatino"/>
              </a:rPr>
              <a:t>Create a set of unit tests that will be applied once the component you code is completed.</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p:nvPr/>
        </p:nvSpPr>
        <p:spPr>
          <a:xfrm>
            <a:off x="861900" y="4663318"/>
            <a:ext cx="7696200" cy="415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000"/>
              <a:buFont typeface="Helvetica Neue"/>
              <a:buNone/>
            </a:pPr>
            <a:r>
              <a:rPr lang="en-GB" sz="1000" b="1" i="0" u="none" strike="noStrike" cap="none" dirty="0">
                <a:solidFill>
                  <a:schemeClr val="dk1"/>
                </a:solidFill>
                <a:latin typeface="Helvetica Neue"/>
                <a:ea typeface="Helvetica Neue"/>
                <a:cs typeface="Helvetica Neue"/>
                <a:sym typeface="Helvetica Neue"/>
              </a:rPr>
              <a:t>These slides are designed and adapted from slides provided by </a:t>
            </a:r>
            <a:r>
              <a:rPr lang="en-GB" sz="1000" b="1" i="1" u="none" strike="noStrike" cap="none" dirty="0">
                <a:solidFill>
                  <a:schemeClr val="dk1"/>
                </a:solidFill>
                <a:latin typeface="Helvetica Neue"/>
                <a:ea typeface="Helvetica Neue"/>
                <a:cs typeface="Helvetica Neue"/>
                <a:sym typeface="Helvetica Neue"/>
              </a:rPr>
              <a:t>Software Engineering: A Practitioner’s Approach, 7/e </a:t>
            </a:r>
            <a:r>
              <a:rPr lang="en-GB" sz="1000" b="1" i="0" u="none" strike="noStrike" cap="none" dirty="0">
                <a:solidFill>
                  <a:schemeClr val="dk1"/>
                </a:solidFill>
                <a:latin typeface="Helvetica Neue"/>
                <a:ea typeface="Helvetica Neue"/>
                <a:cs typeface="Helvetica Neue"/>
                <a:sym typeface="Helvetica Neue"/>
              </a:rPr>
              <a:t>(McGraw-Hill 2009) by Roger Pressman and </a:t>
            </a:r>
            <a:r>
              <a:rPr lang="en-GB" sz="1000" b="1" i="1" u="none" strike="noStrike" cap="none" dirty="0">
                <a:solidFill>
                  <a:schemeClr val="dk1"/>
                </a:solidFill>
                <a:latin typeface="Helvetica Neue"/>
                <a:ea typeface="Helvetica Neue"/>
                <a:cs typeface="Helvetica Neue"/>
                <a:sym typeface="Helvetica Neue"/>
              </a:rPr>
              <a:t>Software Engineering 9</a:t>
            </a:r>
            <a:r>
              <a:rPr lang="en-GB" sz="1000" b="1" i="1" u="none" strike="noStrike" cap="none" baseline="30000" dirty="0">
                <a:solidFill>
                  <a:schemeClr val="dk1"/>
                </a:solidFill>
                <a:latin typeface="Helvetica Neue"/>
                <a:ea typeface="Helvetica Neue"/>
                <a:cs typeface="Helvetica Neue"/>
                <a:sym typeface="Helvetica Neue"/>
              </a:rPr>
              <a:t>/e</a:t>
            </a:r>
            <a:r>
              <a:rPr lang="en-GB" sz="1000" b="1" i="1" u="none" strike="noStrike" cap="none" dirty="0">
                <a:solidFill>
                  <a:schemeClr val="dk1"/>
                </a:solidFill>
                <a:latin typeface="Helvetica Neue"/>
                <a:ea typeface="Helvetica Neue"/>
                <a:cs typeface="Helvetica Neue"/>
                <a:sym typeface="Helvetica Neue"/>
              </a:rPr>
              <a:t> </a:t>
            </a:r>
            <a:r>
              <a:rPr lang="en-GB" sz="1000" b="1" i="0" u="none" strike="noStrike" cap="none" dirty="0">
                <a:solidFill>
                  <a:schemeClr val="dk1"/>
                </a:solidFill>
                <a:latin typeface="Helvetica Neue"/>
                <a:ea typeface="Helvetica Neue"/>
                <a:cs typeface="Helvetica Neue"/>
                <a:sym typeface="Helvetica Neue"/>
              </a:rPr>
              <a:t>Addison Wesley 2011 by Ian Sommerville with some additional content</a:t>
            </a:r>
            <a:endParaRPr sz="1400" b="0" i="0" u="none" strike="noStrike" cap="none" dirty="0">
              <a:solidFill>
                <a:srgbClr val="000000"/>
              </a:solidFill>
              <a:latin typeface="Arial"/>
              <a:ea typeface="Arial"/>
              <a:cs typeface="Arial"/>
              <a:sym typeface="Arial"/>
            </a:endParaRPr>
          </a:p>
        </p:txBody>
      </p:sp>
      <p:sp>
        <p:nvSpPr>
          <p:cNvPr id="115" name="Google Shape;115;p23"/>
          <p:cNvSpPr txBox="1"/>
          <p:nvPr/>
        </p:nvSpPr>
        <p:spPr>
          <a:xfrm>
            <a:off x="7620000" y="4266009"/>
            <a:ext cx="7620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GB" sz="1000" b="0" i="0" u="none" strike="noStrike" cap="none">
                <a:solidFill>
                  <a:schemeClr val="dk1"/>
                </a:solidFill>
                <a:latin typeface="Helvetica Neue"/>
                <a:ea typeface="Helvetica Neue"/>
                <a:cs typeface="Helvetica Neue"/>
                <a:sym typeface="Helvetica Neue"/>
              </a:rPr>
              <a:t>2</a:t>
            </a:fld>
            <a:endParaRPr sz="1400" b="0" i="0" u="none" strike="noStrike" cap="none">
              <a:solidFill>
                <a:srgbClr val="000000"/>
              </a:solidFill>
              <a:latin typeface="Arial"/>
              <a:ea typeface="Arial"/>
              <a:cs typeface="Arial"/>
              <a:sym typeface="Arial"/>
            </a:endParaRPr>
          </a:p>
        </p:txBody>
      </p:sp>
      <p:sp>
        <p:nvSpPr>
          <p:cNvPr id="116" name="Google Shape;116;p23"/>
          <p:cNvSpPr txBox="1"/>
          <p:nvPr/>
        </p:nvSpPr>
        <p:spPr>
          <a:xfrm>
            <a:off x="504825" y="972740"/>
            <a:ext cx="83058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3000"/>
              <a:buFont typeface="Helvetica Neue"/>
              <a:buNone/>
            </a:pPr>
            <a:r>
              <a:rPr lang="en-GB" sz="3000" b="1" i="1" u="none" strike="noStrike" cap="none">
                <a:solidFill>
                  <a:schemeClr val="dk2"/>
                </a:solidFill>
                <a:latin typeface="Helvetica Neue"/>
                <a:ea typeface="Helvetica Neue"/>
                <a:cs typeface="Helvetica Neue"/>
                <a:sym typeface="Helvetica Neue"/>
              </a:rPr>
              <a:t>Software Process </a:t>
            </a:r>
            <a:r>
              <a:rPr lang="en-GB" sz="3000" b="1" i="1">
                <a:solidFill>
                  <a:schemeClr val="dk2"/>
                </a:solidFill>
                <a:latin typeface="Helvetica Neue"/>
                <a:ea typeface="Helvetica Neue"/>
                <a:cs typeface="Helvetica Neue"/>
                <a:sym typeface="Helvetica Neue"/>
              </a:rPr>
              <a:t>and practice principles </a:t>
            </a:r>
            <a:r>
              <a:rPr lang="en-GB" sz="3000" b="1" i="1" u="none" strike="noStrike" cap="none">
                <a:solidFill>
                  <a:schemeClr val="dk2"/>
                </a:solidFill>
                <a:latin typeface="Helvetica Neue"/>
                <a:ea typeface="Helvetica Neue"/>
                <a:cs typeface="Helvetica Neue"/>
                <a:sym typeface="Helvetica Neue"/>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2"/>
              </a:buClr>
              <a:buSzPts val="3000"/>
              <a:buFont typeface="Helvetica Neue"/>
              <a:buNone/>
            </a:pPr>
            <a:endParaRPr sz="1400" b="0" i="0" u="none" strike="noStrike" cap="none">
              <a:solidFill>
                <a:srgbClr val="000000"/>
              </a:solidFill>
              <a:latin typeface="Arial"/>
              <a:ea typeface="Arial"/>
              <a:cs typeface="Arial"/>
              <a:sym typeface="Arial"/>
            </a:endParaRPr>
          </a:p>
        </p:txBody>
      </p:sp>
      <p:sp>
        <p:nvSpPr>
          <p:cNvPr id="117" name="Google Shape;117;p23"/>
          <p:cNvSpPr txBox="1"/>
          <p:nvPr/>
        </p:nvSpPr>
        <p:spPr>
          <a:xfrm>
            <a:off x="588900" y="2699025"/>
            <a:ext cx="4121100" cy="47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GB" sz="1900" b="0" i="0" u="none" strike="noStrike" cap="none">
                <a:solidFill>
                  <a:schemeClr val="accent4"/>
                </a:solidFill>
                <a:latin typeface="Times New Roman"/>
                <a:ea typeface="Times New Roman"/>
                <a:cs typeface="Times New Roman"/>
                <a:sym typeface="Times New Roman"/>
              </a:rPr>
              <a:t>Dr. Devotha Nyambo</a:t>
            </a:r>
            <a:endParaRPr sz="1900" b="0" i="0" u="none" strike="noStrike" cap="none">
              <a:solidFill>
                <a:schemeClr val="accent4"/>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1"/>
          <p:cNvSpPr txBox="1"/>
          <p:nvPr/>
        </p:nvSpPr>
        <p:spPr>
          <a:xfrm>
            <a:off x="7543800" y="4686300"/>
            <a:ext cx="1295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GB" sz="1000" b="0" i="0" u="none">
                <a:solidFill>
                  <a:schemeClr val="dk1"/>
                </a:solidFill>
                <a:latin typeface="Helvetica Neue"/>
                <a:ea typeface="Helvetica Neue"/>
                <a:cs typeface="Helvetica Neue"/>
                <a:sym typeface="Helvetica Neue"/>
              </a:rPr>
              <a:t>20</a:t>
            </a:fld>
            <a:endParaRPr/>
          </a:p>
        </p:txBody>
      </p:sp>
      <p:sp>
        <p:nvSpPr>
          <p:cNvPr id="243" name="Google Shape;243;p41"/>
          <p:cNvSpPr txBox="1">
            <a:spLocks noGrp="1"/>
          </p:cNvSpPr>
          <p:nvPr>
            <p:ph type="title"/>
          </p:nvPr>
        </p:nvSpPr>
        <p:spPr>
          <a:xfrm>
            <a:off x="609600" y="353475"/>
            <a:ext cx="67056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Coding Principles</a:t>
            </a:r>
            <a:endParaRPr/>
          </a:p>
        </p:txBody>
      </p:sp>
      <p:sp>
        <p:nvSpPr>
          <p:cNvPr id="244" name="Google Shape;244;p41"/>
          <p:cNvSpPr txBox="1">
            <a:spLocks noGrp="1"/>
          </p:cNvSpPr>
          <p:nvPr>
            <p:ph type="body" idx="1"/>
          </p:nvPr>
        </p:nvSpPr>
        <p:spPr>
          <a:xfrm>
            <a:off x="609600" y="1000125"/>
            <a:ext cx="8229600" cy="3143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500"/>
              <a:buFont typeface="Noto Sans Symbols"/>
              <a:buChar char="■"/>
            </a:pPr>
            <a:r>
              <a:rPr lang="en-GB" sz="2000" b="1" i="1" u="none">
                <a:solidFill>
                  <a:schemeClr val="dk1"/>
                </a:solidFill>
                <a:latin typeface="Palatino"/>
                <a:ea typeface="Palatino"/>
                <a:cs typeface="Palatino"/>
                <a:sym typeface="Palatino"/>
              </a:rPr>
              <a:t>As you begin writing code, be sure you:</a:t>
            </a:r>
            <a:endParaRPr/>
          </a:p>
          <a:p>
            <a:pPr marL="1143000" lvl="2" indent="-234950" algn="l" rtl="0">
              <a:lnSpc>
                <a:spcPct val="100000"/>
              </a:lnSpc>
              <a:spcBef>
                <a:spcPts val="300"/>
              </a:spcBef>
              <a:spcAft>
                <a:spcPts val="0"/>
              </a:spcAft>
              <a:buClr>
                <a:schemeClr val="dk2"/>
              </a:buClr>
              <a:buSzPts val="1700"/>
              <a:buFont typeface="Palatino"/>
              <a:buChar char="•"/>
            </a:pPr>
            <a:r>
              <a:rPr lang="en-GB" sz="1700" b="0" i="0" u="none">
                <a:solidFill>
                  <a:schemeClr val="dk1"/>
                </a:solidFill>
                <a:latin typeface="Palatino"/>
                <a:ea typeface="Palatino"/>
                <a:cs typeface="Palatino"/>
                <a:sym typeface="Palatino"/>
              </a:rPr>
              <a:t>Constrain your algorithms by following structured programming [Boh00] practice.</a:t>
            </a:r>
            <a:endParaRPr sz="1500"/>
          </a:p>
          <a:p>
            <a:pPr marL="1143000" lvl="2" indent="-234950" algn="l" rtl="0">
              <a:lnSpc>
                <a:spcPct val="100000"/>
              </a:lnSpc>
              <a:spcBef>
                <a:spcPts val="320"/>
              </a:spcBef>
              <a:spcAft>
                <a:spcPts val="0"/>
              </a:spcAft>
              <a:buClr>
                <a:schemeClr val="dk2"/>
              </a:buClr>
              <a:buSzPts val="1700"/>
              <a:buFont typeface="Palatino"/>
              <a:buChar char="•"/>
            </a:pPr>
            <a:r>
              <a:rPr lang="en-GB" sz="1700" b="0" i="0" u="none">
                <a:solidFill>
                  <a:schemeClr val="dk1"/>
                </a:solidFill>
                <a:latin typeface="Palatino"/>
                <a:ea typeface="Palatino"/>
                <a:cs typeface="Palatino"/>
                <a:sym typeface="Palatino"/>
              </a:rPr>
              <a:t>Consider the use of pair programming</a:t>
            </a:r>
            <a:endParaRPr sz="1500"/>
          </a:p>
          <a:p>
            <a:pPr marL="1143000" lvl="2" indent="-234950" algn="l" rtl="0">
              <a:lnSpc>
                <a:spcPct val="100000"/>
              </a:lnSpc>
              <a:spcBef>
                <a:spcPts val="320"/>
              </a:spcBef>
              <a:spcAft>
                <a:spcPts val="0"/>
              </a:spcAft>
              <a:buClr>
                <a:schemeClr val="dk2"/>
              </a:buClr>
              <a:buSzPts val="1700"/>
              <a:buFont typeface="Palatino"/>
              <a:buChar char="•"/>
            </a:pPr>
            <a:r>
              <a:rPr lang="en-GB" sz="1700" b="0" i="0" u="none">
                <a:solidFill>
                  <a:schemeClr val="dk1"/>
                </a:solidFill>
                <a:latin typeface="Palatino"/>
                <a:ea typeface="Palatino"/>
                <a:cs typeface="Palatino"/>
                <a:sym typeface="Palatino"/>
              </a:rPr>
              <a:t>Select data structures that will meet the needs of the design.</a:t>
            </a:r>
            <a:endParaRPr sz="1500"/>
          </a:p>
          <a:p>
            <a:pPr marL="1143000" lvl="2" indent="-234950" algn="l" rtl="0">
              <a:lnSpc>
                <a:spcPct val="100000"/>
              </a:lnSpc>
              <a:spcBef>
                <a:spcPts val="320"/>
              </a:spcBef>
              <a:spcAft>
                <a:spcPts val="0"/>
              </a:spcAft>
              <a:buClr>
                <a:schemeClr val="dk2"/>
              </a:buClr>
              <a:buSzPts val="1700"/>
              <a:buFont typeface="Palatino"/>
              <a:buChar char="•"/>
            </a:pPr>
            <a:r>
              <a:rPr lang="en-GB" sz="1700" b="0" i="0" u="none">
                <a:solidFill>
                  <a:schemeClr val="dk1"/>
                </a:solidFill>
                <a:latin typeface="Palatino"/>
                <a:ea typeface="Palatino"/>
                <a:cs typeface="Palatino"/>
                <a:sym typeface="Palatino"/>
              </a:rPr>
              <a:t>Understand the software architecture and create interfaces that are consistent with it.</a:t>
            </a:r>
            <a:endParaRPr sz="1500"/>
          </a:p>
          <a:p>
            <a:pPr marL="1143000" lvl="2" indent="-234950" algn="l" rtl="0">
              <a:lnSpc>
                <a:spcPct val="100000"/>
              </a:lnSpc>
              <a:spcBef>
                <a:spcPts val="320"/>
              </a:spcBef>
              <a:spcAft>
                <a:spcPts val="0"/>
              </a:spcAft>
              <a:buClr>
                <a:schemeClr val="dk2"/>
              </a:buClr>
              <a:buSzPts val="1700"/>
              <a:buFont typeface="Palatino"/>
              <a:buChar char="•"/>
            </a:pPr>
            <a:r>
              <a:rPr lang="en-GB" sz="1700" b="0" i="0" u="none">
                <a:solidFill>
                  <a:schemeClr val="dk1"/>
                </a:solidFill>
                <a:latin typeface="Palatino"/>
                <a:ea typeface="Palatino"/>
                <a:cs typeface="Palatino"/>
                <a:sym typeface="Palatino"/>
              </a:rPr>
              <a:t>Keep conditional logic as simple as possible.</a:t>
            </a:r>
            <a:endParaRPr sz="1500"/>
          </a:p>
          <a:p>
            <a:pPr marL="1143000" lvl="2" indent="-234950" algn="l" rtl="0">
              <a:lnSpc>
                <a:spcPct val="100000"/>
              </a:lnSpc>
              <a:spcBef>
                <a:spcPts val="320"/>
              </a:spcBef>
              <a:spcAft>
                <a:spcPts val="0"/>
              </a:spcAft>
              <a:buClr>
                <a:schemeClr val="dk2"/>
              </a:buClr>
              <a:buSzPts val="1700"/>
              <a:buFont typeface="Palatino"/>
              <a:buChar char="•"/>
            </a:pPr>
            <a:r>
              <a:rPr lang="en-GB" sz="1700" b="0" i="0" u="none">
                <a:solidFill>
                  <a:schemeClr val="dk1"/>
                </a:solidFill>
                <a:latin typeface="Palatino"/>
                <a:ea typeface="Palatino"/>
                <a:cs typeface="Palatino"/>
                <a:sym typeface="Palatino"/>
              </a:rPr>
              <a:t>Create nested loops in a way that makes them easily testable.</a:t>
            </a:r>
            <a:endParaRPr sz="1500"/>
          </a:p>
          <a:p>
            <a:pPr marL="1143000" lvl="2" indent="-234950" algn="l" rtl="0">
              <a:lnSpc>
                <a:spcPct val="100000"/>
              </a:lnSpc>
              <a:spcBef>
                <a:spcPts val="320"/>
              </a:spcBef>
              <a:spcAft>
                <a:spcPts val="0"/>
              </a:spcAft>
              <a:buClr>
                <a:schemeClr val="dk2"/>
              </a:buClr>
              <a:buSzPts val="1700"/>
              <a:buFont typeface="Palatino"/>
              <a:buChar char="•"/>
            </a:pPr>
            <a:r>
              <a:rPr lang="en-GB" sz="1700" b="0" i="0" u="none">
                <a:solidFill>
                  <a:schemeClr val="dk1"/>
                </a:solidFill>
                <a:latin typeface="Palatino"/>
                <a:ea typeface="Palatino"/>
                <a:cs typeface="Palatino"/>
                <a:sym typeface="Palatino"/>
              </a:rPr>
              <a:t>Select meaningful variable names and follow other local coding standards.</a:t>
            </a:r>
            <a:endParaRPr sz="1500"/>
          </a:p>
          <a:p>
            <a:pPr marL="1143000" lvl="2" indent="-234950" algn="l" rtl="0">
              <a:lnSpc>
                <a:spcPct val="100000"/>
              </a:lnSpc>
              <a:spcBef>
                <a:spcPts val="320"/>
              </a:spcBef>
              <a:spcAft>
                <a:spcPts val="0"/>
              </a:spcAft>
              <a:buClr>
                <a:schemeClr val="dk2"/>
              </a:buClr>
              <a:buSzPts val="1700"/>
              <a:buFont typeface="Palatino"/>
              <a:buChar char="•"/>
            </a:pPr>
            <a:r>
              <a:rPr lang="en-GB" sz="1700" b="0" i="0" u="none">
                <a:solidFill>
                  <a:schemeClr val="dk1"/>
                </a:solidFill>
                <a:latin typeface="Palatino"/>
                <a:ea typeface="Palatino"/>
                <a:cs typeface="Palatino"/>
                <a:sym typeface="Palatino"/>
              </a:rPr>
              <a:t>Write code that is self-documenting.</a:t>
            </a:r>
            <a:endParaRPr sz="1500"/>
          </a:p>
          <a:p>
            <a:pPr marL="1143000" lvl="2" indent="-234950" algn="l" rtl="0">
              <a:lnSpc>
                <a:spcPct val="100000"/>
              </a:lnSpc>
              <a:spcBef>
                <a:spcPts val="320"/>
              </a:spcBef>
              <a:spcAft>
                <a:spcPts val="0"/>
              </a:spcAft>
              <a:buClr>
                <a:schemeClr val="dk2"/>
              </a:buClr>
              <a:buSzPts val="1700"/>
              <a:buFont typeface="Palatino"/>
              <a:buChar char="•"/>
            </a:pPr>
            <a:r>
              <a:rPr lang="en-GB" sz="1700" b="0" i="0" u="none">
                <a:solidFill>
                  <a:schemeClr val="dk1"/>
                </a:solidFill>
                <a:latin typeface="Palatino"/>
                <a:ea typeface="Palatino"/>
                <a:cs typeface="Palatino"/>
                <a:sym typeface="Palatino"/>
              </a:rPr>
              <a:t>Create a visual layout (e.g., indentation and blank lines) that aids understanding.</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2"/>
          <p:cNvSpPr txBox="1"/>
          <p:nvPr/>
        </p:nvSpPr>
        <p:spPr>
          <a:xfrm>
            <a:off x="7543800" y="4686300"/>
            <a:ext cx="1295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GB" sz="1000" b="0" i="0" u="none">
                <a:solidFill>
                  <a:schemeClr val="dk1"/>
                </a:solidFill>
                <a:latin typeface="Helvetica Neue"/>
                <a:ea typeface="Helvetica Neue"/>
                <a:cs typeface="Helvetica Neue"/>
                <a:sym typeface="Helvetica Neue"/>
              </a:rPr>
              <a:t>21</a:t>
            </a:fld>
            <a:endParaRPr/>
          </a:p>
        </p:txBody>
      </p:sp>
      <p:sp>
        <p:nvSpPr>
          <p:cNvPr id="250" name="Google Shape;250;p42"/>
          <p:cNvSpPr txBox="1">
            <a:spLocks noGrp="1"/>
          </p:cNvSpPr>
          <p:nvPr>
            <p:ph type="title"/>
          </p:nvPr>
        </p:nvSpPr>
        <p:spPr>
          <a:xfrm>
            <a:off x="609600" y="438150"/>
            <a:ext cx="67056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Validation Principles</a:t>
            </a:r>
            <a:endParaRPr/>
          </a:p>
        </p:txBody>
      </p:sp>
      <p:sp>
        <p:nvSpPr>
          <p:cNvPr id="251" name="Google Shape;251;p42"/>
          <p:cNvSpPr txBox="1">
            <a:spLocks noGrp="1"/>
          </p:cNvSpPr>
          <p:nvPr>
            <p:ph type="body" idx="1"/>
          </p:nvPr>
        </p:nvSpPr>
        <p:spPr>
          <a:xfrm>
            <a:off x="1828800" y="1428750"/>
            <a:ext cx="6934200" cy="314325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800"/>
              <a:buFont typeface="Noto Sans Symbols"/>
              <a:buChar char="■"/>
            </a:pPr>
            <a:r>
              <a:rPr lang="en-GB" sz="2400" b="1" i="1" u="none">
                <a:solidFill>
                  <a:schemeClr val="dk1"/>
                </a:solidFill>
                <a:latin typeface="Palatino"/>
                <a:ea typeface="Palatino"/>
                <a:cs typeface="Palatino"/>
                <a:sym typeface="Palatino"/>
              </a:rPr>
              <a:t>After you’ve completed your first coding pass, be sure you:</a:t>
            </a:r>
            <a:endParaRPr/>
          </a:p>
          <a:p>
            <a:pPr marL="1143000" lvl="2" indent="-234950" algn="l" rtl="0">
              <a:lnSpc>
                <a:spcPct val="100000"/>
              </a:lnSpc>
              <a:spcBef>
                <a:spcPts val="300"/>
              </a:spcBef>
              <a:spcAft>
                <a:spcPts val="0"/>
              </a:spcAft>
              <a:buClr>
                <a:schemeClr val="dk2"/>
              </a:buClr>
              <a:buSzPts val="1900"/>
              <a:buFont typeface="Palatino"/>
              <a:buChar char="•"/>
            </a:pPr>
            <a:r>
              <a:rPr lang="en-GB" sz="1900" b="0" i="0" u="none">
                <a:solidFill>
                  <a:schemeClr val="dk1"/>
                </a:solidFill>
                <a:latin typeface="Palatino"/>
                <a:ea typeface="Palatino"/>
                <a:cs typeface="Palatino"/>
                <a:sym typeface="Palatino"/>
              </a:rPr>
              <a:t>Conduct a code walkthrough when appropriate.</a:t>
            </a:r>
            <a:endParaRPr sz="1500"/>
          </a:p>
          <a:p>
            <a:pPr marL="1143000" lvl="2" indent="-234950" algn="l" rtl="0">
              <a:lnSpc>
                <a:spcPct val="100000"/>
              </a:lnSpc>
              <a:spcBef>
                <a:spcPts val="360"/>
              </a:spcBef>
              <a:spcAft>
                <a:spcPts val="0"/>
              </a:spcAft>
              <a:buClr>
                <a:schemeClr val="dk2"/>
              </a:buClr>
              <a:buSzPts val="1900"/>
              <a:buFont typeface="Palatino"/>
              <a:buChar char="•"/>
            </a:pPr>
            <a:r>
              <a:rPr lang="en-GB" sz="1900" b="0" i="0" u="none">
                <a:solidFill>
                  <a:schemeClr val="dk1"/>
                </a:solidFill>
                <a:latin typeface="Palatino"/>
                <a:ea typeface="Palatino"/>
                <a:cs typeface="Palatino"/>
                <a:sym typeface="Palatino"/>
              </a:rPr>
              <a:t>Perform unit tests and correct errors you’ve uncovered.</a:t>
            </a:r>
            <a:endParaRPr sz="1500"/>
          </a:p>
          <a:p>
            <a:pPr marL="1143000" lvl="2" indent="-234950" algn="l" rtl="0">
              <a:lnSpc>
                <a:spcPct val="100000"/>
              </a:lnSpc>
              <a:spcBef>
                <a:spcPts val="360"/>
              </a:spcBef>
              <a:spcAft>
                <a:spcPts val="0"/>
              </a:spcAft>
              <a:buClr>
                <a:schemeClr val="dk2"/>
              </a:buClr>
              <a:buSzPts val="1900"/>
              <a:buFont typeface="Palatino"/>
              <a:buChar char="•"/>
            </a:pPr>
            <a:r>
              <a:rPr lang="en-GB" sz="1900" b="0" i="0" u="none">
                <a:solidFill>
                  <a:schemeClr val="dk1"/>
                </a:solidFill>
                <a:latin typeface="Palatino"/>
                <a:ea typeface="Palatino"/>
                <a:cs typeface="Palatino"/>
                <a:sym typeface="Palatino"/>
              </a:rPr>
              <a:t>Refactor the code.</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3"/>
          <p:cNvSpPr txBox="1"/>
          <p:nvPr/>
        </p:nvSpPr>
        <p:spPr>
          <a:xfrm>
            <a:off x="7543800" y="4686300"/>
            <a:ext cx="1295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GB" sz="1000" b="0" i="0" u="none">
                <a:solidFill>
                  <a:schemeClr val="dk1"/>
                </a:solidFill>
                <a:latin typeface="Helvetica Neue"/>
                <a:ea typeface="Helvetica Neue"/>
                <a:cs typeface="Helvetica Neue"/>
                <a:sym typeface="Helvetica Neue"/>
              </a:rPr>
              <a:t>22</a:t>
            </a:fld>
            <a:endParaRPr/>
          </a:p>
        </p:txBody>
      </p:sp>
      <p:sp>
        <p:nvSpPr>
          <p:cNvPr id="257" name="Google Shape;257;p43"/>
          <p:cNvSpPr txBox="1">
            <a:spLocks noGrp="1"/>
          </p:cNvSpPr>
          <p:nvPr>
            <p:ph type="title"/>
          </p:nvPr>
        </p:nvSpPr>
        <p:spPr>
          <a:xfrm>
            <a:off x="609600" y="336550"/>
            <a:ext cx="67056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Testing Principles</a:t>
            </a:r>
            <a:endParaRPr/>
          </a:p>
        </p:txBody>
      </p:sp>
      <p:sp>
        <p:nvSpPr>
          <p:cNvPr id="258" name="Google Shape;258;p43"/>
          <p:cNvSpPr txBox="1">
            <a:spLocks noGrp="1"/>
          </p:cNvSpPr>
          <p:nvPr>
            <p:ph type="body" idx="1"/>
          </p:nvPr>
        </p:nvSpPr>
        <p:spPr>
          <a:xfrm>
            <a:off x="609600" y="1000125"/>
            <a:ext cx="7501800" cy="3143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800"/>
              <a:buFont typeface="Noto Sans Symbols"/>
              <a:buChar char="■"/>
            </a:pPr>
            <a:r>
              <a:rPr lang="en-GB" sz="2400" b="0" i="0" u="none">
                <a:solidFill>
                  <a:schemeClr val="dk1"/>
                </a:solidFill>
                <a:latin typeface="Helvetica Neue"/>
                <a:ea typeface="Helvetica Neue"/>
                <a:cs typeface="Helvetica Neue"/>
                <a:sym typeface="Helvetica Neue"/>
              </a:rPr>
              <a:t>Al Davis [Dav95] suggests the following:</a:t>
            </a:r>
            <a:endParaRPr/>
          </a:p>
          <a:p>
            <a:pPr marL="742950" lvl="1" indent="-285750" algn="l" rtl="0">
              <a:lnSpc>
                <a:spcPct val="100000"/>
              </a:lnSpc>
              <a:spcBef>
                <a:spcPts val="400"/>
              </a:spcBef>
              <a:spcAft>
                <a:spcPts val="0"/>
              </a:spcAft>
              <a:buClr>
                <a:schemeClr val="dk1"/>
              </a:buClr>
              <a:buSzPts val="1400"/>
              <a:buFont typeface="Noto Sans Symbols"/>
              <a:buChar char="■"/>
            </a:pPr>
            <a:r>
              <a:rPr lang="en-GB" sz="2000" b="1" i="0" u="none">
                <a:solidFill>
                  <a:schemeClr val="folHlink"/>
                </a:solidFill>
                <a:latin typeface="Palatino"/>
                <a:ea typeface="Palatino"/>
                <a:cs typeface="Palatino"/>
                <a:sym typeface="Palatino"/>
              </a:rPr>
              <a:t>Principle #1. </a:t>
            </a:r>
            <a:r>
              <a:rPr lang="en-GB" sz="2000" b="1" i="1" u="none">
                <a:solidFill>
                  <a:schemeClr val="folHlink"/>
                </a:solidFill>
                <a:latin typeface="Palatino"/>
                <a:ea typeface="Palatino"/>
                <a:cs typeface="Palatino"/>
                <a:sym typeface="Palatino"/>
              </a:rPr>
              <a:t>All tests should be traceable to customer requirements.</a:t>
            </a:r>
            <a:endParaRPr/>
          </a:p>
          <a:p>
            <a:pPr marL="742950" lvl="1" indent="-285750" algn="l" rtl="0">
              <a:lnSpc>
                <a:spcPct val="100000"/>
              </a:lnSpc>
              <a:spcBef>
                <a:spcPts val="400"/>
              </a:spcBef>
              <a:spcAft>
                <a:spcPts val="0"/>
              </a:spcAft>
              <a:buClr>
                <a:schemeClr val="dk1"/>
              </a:buClr>
              <a:buSzPts val="1400"/>
              <a:buFont typeface="Noto Sans Symbols"/>
              <a:buChar char="■"/>
            </a:pPr>
            <a:r>
              <a:rPr lang="en-GB" sz="2000" b="1" i="0" u="none">
                <a:solidFill>
                  <a:schemeClr val="folHlink"/>
                </a:solidFill>
                <a:latin typeface="Palatino"/>
                <a:ea typeface="Palatino"/>
                <a:cs typeface="Palatino"/>
                <a:sym typeface="Palatino"/>
              </a:rPr>
              <a:t>Principle #2. </a:t>
            </a:r>
            <a:r>
              <a:rPr lang="en-GB" sz="2000" b="1" i="1" u="none">
                <a:solidFill>
                  <a:schemeClr val="folHlink"/>
                </a:solidFill>
                <a:latin typeface="Palatino"/>
                <a:ea typeface="Palatino"/>
                <a:cs typeface="Palatino"/>
                <a:sym typeface="Palatino"/>
              </a:rPr>
              <a:t>Tests should be planned long before testing begins. </a:t>
            </a:r>
            <a:endParaRPr/>
          </a:p>
          <a:p>
            <a:pPr marL="742950" lvl="1" indent="-285750" algn="l" rtl="0">
              <a:lnSpc>
                <a:spcPct val="100000"/>
              </a:lnSpc>
              <a:spcBef>
                <a:spcPts val="400"/>
              </a:spcBef>
              <a:spcAft>
                <a:spcPts val="0"/>
              </a:spcAft>
              <a:buClr>
                <a:schemeClr val="dk1"/>
              </a:buClr>
              <a:buSzPts val="1400"/>
              <a:buFont typeface="Noto Sans Symbols"/>
              <a:buChar char="■"/>
            </a:pPr>
            <a:r>
              <a:rPr lang="en-GB" sz="2000" b="1" i="0" u="none">
                <a:solidFill>
                  <a:schemeClr val="folHlink"/>
                </a:solidFill>
                <a:latin typeface="Palatino"/>
                <a:ea typeface="Palatino"/>
                <a:cs typeface="Palatino"/>
                <a:sym typeface="Palatino"/>
              </a:rPr>
              <a:t>Principle #3. </a:t>
            </a:r>
            <a:r>
              <a:rPr lang="en-GB" sz="2000" b="1" i="1" u="none">
                <a:solidFill>
                  <a:schemeClr val="folHlink"/>
                </a:solidFill>
                <a:latin typeface="Palatino"/>
                <a:ea typeface="Palatino"/>
                <a:cs typeface="Palatino"/>
                <a:sym typeface="Palatino"/>
              </a:rPr>
              <a:t>The Pareto principle applies to software testing</a:t>
            </a:r>
            <a:r>
              <a:rPr lang="en-GB" sz="2000" b="1" i="1">
                <a:solidFill>
                  <a:schemeClr val="folHlink"/>
                </a:solidFill>
                <a:latin typeface="Palatino"/>
                <a:ea typeface="Palatino"/>
                <a:cs typeface="Palatino"/>
                <a:sym typeface="Palatino"/>
              </a:rPr>
              <a:t> - 80/20 rule of outcomes from causes</a:t>
            </a:r>
            <a:endParaRPr/>
          </a:p>
          <a:p>
            <a:pPr marL="742950" lvl="1" indent="-285750" algn="l" rtl="0">
              <a:lnSpc>
                <a:spcPct val="100000"/>
              </a:lnSpc>
              <a:spcBef>
                <a:spcPts val="400"/>
              </a:spcBef>
              <a:spcAft>
                <a:spcPts val="0"/>
              </a:spcAft>
              <a:buClr>
                <a:schemeClr val="dk1"/>
              </a:buClr>
              <a:buSzPts val="1400"/>
              <a:buFont typeface="Noto Sans Symbols"/>
              <a:buChar char="■"/>
            </a:pPr>
            <a:r>
              <a:rPr lang="en-GB" sz="2000" b="1" i="0" u="none">
                <a:solidFill>
                  <a:schemeClr val="folHlink"/>
                </a:solidFill>
                <a:latin typeface="Palatino"/>
                <a:ea typeface="Palatino"/>
                <a:cs typeface="Palatino"/>
                <a:sym typeface="Palatino"/>
              </a:rPr>
              <a:t>Principle #4. </a:t>
            </a:r>
            <a:r>
              <a:rPr lang="en-GB" sz="2000" b="1" i="1" u="none">
                <a:solidFill>
                  <a:schemeClr val="folHlink"/>
                </a:solidFill>
                <a:latin typeface="Palatino"/>
                <a:ea typeface="Palatino"/>
                <a:cs typeface="Palatino"/>
                <a:sym typeface="Palatino"/>
              </a:rPr>
              <a:t>Testing should begin “in the small” and progress toward testing “in the large.</a:t>
            </a:r>
            <a:r>
              <a:rPr lang="en-GB" sz="2000" b="0" i="1" u="none">
                <a:solidFill>
                  <a:schemeClr val="folHlink"/>
                </a:solidFill>
                <a:latin typeface="Palatino"/>
                <a:ea typeface="Palatino"/>
                <a:cs typeface="Palatino"/>
                <a:sym typeface="Palatino"/>
              </a:rPr>
              <a:t>”</a:t>
            </a:r>
            <a:endParaRPr/>
          </a:p>
          <a:p>
            <a:pPr marL="742950" lvl="1" indent="-285750" algn="l" rtl="0">
              <a:lnSpc>
                <a:spcPct val="100000"/>
              </a:lnSpc>
              <a:spcBef>
                <a:spcPts val="400"/>
              </a:spcBef>
              <a:spcAft>
                <a:spcPts val="0"/>
              </a:spcAft>
              <a:buClr>
                <a:schemeClr val="dk1"/>
              </a:buClr>
              <a:buSzPts val="1400"/>
              <a:buFont typeface="Noto Sans Symbols"/>
              <a:buChar char="■"/>
            </a:pPr>
            <a:r>
              <a:rPr lang="en-GB" sz="2000" b="1" i="0" u="none">
                <a:solidFill>
                  <a:schemeClr val="folHlink"/>
                </a:solidFill>
                <a:latin typeface="Palatino"/>
                <a:ea typeface="Palatino"/>
                <a:cs typeface="Palatino"/>
                <a:sym typeface="Palatino"/>
              </a:rPr>
              <a:t>Principle #5. </a:t>
            </a:r>
            <a:r>
              <a:rPr lang="en-GB" sz="2000" b="1" i="1" u="none">
                <a:solidFill>
                  <a:schemeClr val="folHlink"/>
                </a:solidFill>
                <a:latin typeface="Palatino"/>
                <a:ea typeface="Palatino"/>
                <a:cs typeface="Palatino"/>
                <a:sym typeface="Palatino"/>
              </a:rPr>
              <a:t>Exhaustive testing is not possible.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4"/>
          <p:cNvSpPr txBox="1"/>
          <p:nvPr/>
        </p:nvSpPr>
        <p:spPr>
          <a:xfrm>
            <a:off x="7543800" y="4686300"/>
            <a:ext cx="1295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GB" sz="1000" b="0" i="0" u="none">
                <a:solidFill>
                  <a:schemeClr val="dk1"/>
                </a:solidFill>
                <a:latin typeface="Helvetica Neue"/>
                <a:ea typeface="Helvetica Neue"/>
                <a:cs typeface="Helvetica Neue"/>
                <a:sym typeface="Helvetica Neue"/>
              </a:rPr>
              <a:t>23</a:t>
            </a:fld>
            <a:endParaRPr/>
          </a:p>
        </p:txBody>
      </p:sp>
      <p:sp>
        <p:nvSpPr>
          <p:cNvPr id="264" name="Google Shape;264;p44"/>
          <p:cNvSpPr txBox="1">
            <a:spLocks noGrp="1"/>
          </p:cNvSpPr>
          <p:nvPr>
            <p:ph type="title"/>
          </p:nvPr>
        </p:nvSpPr>
        <p:spPr>
          <a:xfrm>
            <a:off x="609600" y="336550"/>
            <a:ext cx="67056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Deployment Principles</a:t>
            </a:r>
            <a:endParaRPr/>
          </a:p>
        </p:txBody>
      </p:sp>
      <p:sp>
        <p:nvSpPr>
          <p:cNvPr id="265" name="Google Shape;265;p44"/>
          <p:cNvSpPr txBox="1">
            <a:spLocks noGrp="1"/>
          </p:cNvSpPr>
          <p:nvPr>
            <p:ph type="body" idx="1"/>
          </p:nvPr>
        </p:nvSpPr>
        <p:spPr>
          <a:xfrm>
            <a:off x="728125" y="920750"/>
            <a:ext cx="7704900" cy="31431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folHlink"/>
              </a:buClr>
              <a:buSzPts val="1500"/>
              <a:buFont typeface="Noto Sans Symbols"/>
              <a:buChar char="■"/>
            </a:pPr>
            <a:r>
              <a:rPr lang="en-GB" sz="2000" b="1" i="0" u="none">
                <a:solidFill>
                  <a:schemeClr val="folHlink"/>
                </a:solidFill>
                <a:latin typeface="Palatino"/>
                <a:ea typeface="Palatino"/>
                <a:cs typeface="Palatino"/>
                <a:sym typeface="Palatino"/>
              </a:rPr>
              <a:t>Principle #1.  </a:t>
            </a:r>
            <a:r>
              <a:rPr lang="en-GB" sz="2000" b="1" i="1" u="none">
                <a:solidFill>
                  <a:schemeClr val="folHlink"/>
                </a:solidFill>
                <a:latin typeface="Palatino"/>
                <a:ea typeface="Palatino"/>
                <a:cs typeface="Palatino"/>
                <a:sym typeface="Palatino"/>
              </a:rPr>
              <a:t>Customer expectations for the software must be managed.</a:t>
            </a:r>
            <a:r>
              <a:rPr lang="en-GB" sz="2000" b="0" i="1" u="none">
                <a:solidFill>
                  <a:schemeClr val="dk1"/>
                </a:solidFill>
                <a:latin typeface="Palatino"/>
                <a:ea typeface="Palatino"/>
                <a:cs typeface="Palatino"/>
                <a:sym typeface="Palatino"/>
              </a:rPr>
              <a:t>  </a:t>
            </a:r>
            <a:r>
              <a:rPr lang="en-GB" sz="2000" b="0" i="0" u="none">
                <a:solidFill>
                  <a:schemeClr val="dk1"/>
                </a:solidFill>
                <a:latin typeface="Palatino"/>
                <a:ea typeface="Palatino"/>
                <a:cs typeface="Palatino"/>
                <a:sym typeface="Palatino"/>
              </a:rPr>
              <a:t>Too often, the customer expects more than the team has promised to deliver, and disappointment occurs immediately. </a:t>
            </a:r>
            <a:endParaRPr/>
          </a:p>
          <a:p>
            <a:pPr marL="342900" lvl="0" indent="-342900" algn="l" rtl="0">
              <a:lnSpc>
                <a:spcPct val="90000"/>
              </a:lnSpc>
              <a:spcBef>
                <a:spcPts val="400"/>
              </a:spcBef>
              <a:spcAft>
                <a:spcPts val="0"/>
              </a:spcAft>
              <a:buClr>
                <a:schemeClr val="folHlink"/>
              </a:buClr>
              <a:buSzPts val="1500"/>
              <a:buFont typeface="Noto Sans Symbols"/>
              <a:buChar char="■"/>
            </a:pPr>
            <a:r>
              <a:rPr lang="en-GB" sz="2000" b="1" i="0" u="none">
                <a:solidFill>
                  <a:schemeClr val="folHlink"/>
                </a:solidFill>
                <a:latin typeface="Palatino"/>
                <a:ea typeface="Palatino"/>
                <a:cs typeface="Palatino"/>
                <a:sym typeface="Palatino"/>
              </a:rPr>
              <a:t>Principle #2.  </a:t>
            </a:r>
            <a:r>
              <a:rPr lang="en-GB" sz="2000" b="1" i="1" u="none">
                <a:solidFill>
                  <a:schemeClr val="folHlink"/>
                </a:solidFill>
                <a:latin typeface="Palatino"/>
                <a:ea typeface="Palatino"/>
                <a:cs typeface="Palatino"/>
                <a:sym typeface="Palatino"/>
              </a:rPr>
              <a:t>A complete delivery package should be assembled and tested.</a:t>
            </a:r>
            <a:endParaRPr/>
          </a:p>
          <a:p>
            <a:pPr marL="342900" lvl="0" indent="-342900" algn="l" rtl="0">
              <a:lnSpc>
                <a:spcPct val="90000"/>
              </a:lnSpc>
              <a:spcBef>
                <a:spcPts val="400"/>
              </a:spcBef>
              <a:spcAft>
                <a:spcPts val="0"/>
              </a:spcAft>
              <a:buClr>
                <a:schemeClr val="folHlink"/>
              </a:buClr>
              <a:buSzPts val="1500"/>
              <a:buFont typeface="Noto Sans Symbols"/>
              <a:buChar char="■"/>
            </a:pPr>
            <a:r>
              <a:rPr lang="en-GB" sz="2000" b="1" i="0" u="none">
                <a:solidFill>
                  <a:schemeClr val="folHlink"/>
                </a:solidFill>
                <a:latin typeface="Palatino"/>
                <a:ea typeface="Palatino"/>
                <a:cs typeface="Palatino"/>
                <a:sym typeface="Palatino"/>
              </a:rPr>
              <a:t>Principle #3.   </a:t>
            </a:r>
            <a:r>
              <a:rPr lang="en-GB" sz="2000" b="1" i="1" u="none">
                <a:solidFill>
                  <a:schemeClr val="folHlink"/>
                </a:solidFill>
                <a:latin typeface="Palatino"/>
                <a:ea typeface="Palatino"/>
                <a:cs typeface="Palatino"/>
                <a:sym typeface="Palatino"/>
              </a:rPr>
              <a:t>A support regime must be established before the software is delivered.  </a:t>
            </a:r>
            <a:r>
              <a:rPr lang="en-GB" sz="2000" b="0" i="0" u="none">
                <a:solidFill>
                  <a:schemeClr val="dk1"/>
                </a:solidFill>
                <a:latin typeface="Palatino"/>
                <a:ea typeface="Palatino"/>
                <a:cs typeface="Palatino"/>
                <a:sym typeface="Palatino"/>
              </a:rPr>
              <a:t>An end-user expects responsiveness and accurate information when a question or problem arises.</a:t>
            </a:r>
            <a:endParaRPr/>
          </a:p>
          <a:p>
            <a:pPr marL="342900" lvl="0" indent="-342900" algn="l" rtl="0">
              <a:lnSpc>
                <a:spcPct val="90000"/>
              </a:lnSpc>
              <a:spcBef>
                <a:spcPts val="400"/>
              </a:spcBef>
              <a:spcAft>
                <a:spcPts val="0"/>
              </a:spcAft>
              <a:buClr>
                <a:schemeClr val="folHlink"/>
              </a:buClr>
              <a:buSzPts val="1500"/>
              <a:buFont typeface="Noto Sans Symbols"/>
              <a:buChar char="■"/>
            </a:pPr>
            <a:r>
              <a:rPr lang="en-GB" sz="2000" b="1" i="0" u="none">
                <a:solidFill>
                  <a:schemeClr val="folHlink"/>
                </a:solidFill>
                <a:latin typeface="Palatino"/>
                <a:ea typeface="Palatino"/>
                <a:cs typeface="Palatino"/>
                <a:sym typeface="Palatino"/>
              </a:rPr>
              <a:t>Principle #4.  </a:t>
            </a:r>
            <a:r>
              <a:rPr lang="en-GB" sz="2000" b="1" i="1" u="none">
                <a:solidFill>
                  <a:schemeClr val="folHlink"/>
                </a:solidFill>
                <a:latin typeface="Palatino"/>
                <a:ea typeface="Palatino"/>
                <a:cs typeface="Palatino"/>
                <a:sym typeface="Palatino"/>
              </a:rPr>
              <a:t>Appropriate instructional materials must be provided to end-users.</a:t>
            </a:r>
            <a:endParaRPr/>
          </a:p>
          <a:p>
            <a:pPr marL="342900" lvl="0" indent="-342900" algn="l" rtl="0">
              <a:lnSpc>
                <a:spcPct val="90000"/>
              </a:lnSpc>
              <a:spcBef>
                <a:spcPts val="400"/>
              </a:spcBef>
              <a:spcAft>
                <a:spcPts val="0"/>
              </a:spcAft>
              <a:buClr>
                <a:schemeClr val="folHlink"/>
              </a:buClr>
              <a:buSzPts val="1500"/>
              <a:buFont typeface="Noto Sans Symbols"/>
              <a:buChar char="■"/>
            </a:pPr>
            <a:r>
              <a:rPr lang="en-GB" sz="2000" b="1" i="0" u="none">
                <a:solidFill>
                  <a:schemeClr val="folHlink"/>
                </a:solidFill>
                <a:latin typeface="Palatino"/>
                <a:ea typeface="Palatino"/>
                <a:cs typeface="Palatino"/>
                <a:sym typeface="Palatino"/>
              </a:rPr>
              <a:t>Principle #5.  </a:t>
            </a:r>
            <a:r>
              <a:rPr lang="en-GB" sz="2000" b="1" i="1" u="none">
                <a:solidFill>
                  <a:schemeClr val="folHlink"/>
                </a:solidFill>
                <a:latin typeface="Palatino"/>
                <a:ea typeface="Palatino"/>
                <a:cs typeface="Palatino"/>
                <a:sym typeface="Palatino"/>
              </a:rPr>
              <a:t>Buggy software should be fixed first, delivered later.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p:nvPr/>
        </p:nvSpPr>
        <p:spPr>
          <a:xfrm>
            <a:off x="7543800" y="4686300"/>
            <a:ext cx="1295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GB" sz="1000" b="0" i="0" u="none">
                <a:solidFill>
                  <a:schemeClr val="dk1"/>
                </a:solidFill>
                <a:latin typeface="Helvetica Neue"/>
                <a:ea typeface="Helvetica Neue"/>
                <a:cs typeface="Helvetica Neue"/>
                <a:sym typeface="Helvetica Neue"/>
              </a:rPr>
              <a:t>3</a:t>
            </a:fld>
            <a:endParaRPr/>
          </a:p>
        </p:txBody>
      </p:sp>
      <p:sp>
        <p:nvSpPr>
          <p:cNvPr id="123" name="Google Shape;123;p24"/>
          <p:cNvSpPr txBox="1">
            <a:spLocks noGrp="1"/>
          </p:cNvSpPr>
          <p:nvPr>
            <p:ph type="title"/>
          </p:nvPr>
        </p:nvSpPr>
        <p:spPr>
          <a:xfrm>
            <a:off x="1219200" y="742950"/>
            <a:ext cx="7315200" cy="475059"/>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600"/>
              <a:buFont typeface="Helvetica Neue"/>
              <a:buNone/>
            </a:pPr>
            <a:r>
              <a:rPr lang="en-GB" sz="3600" b="0" i="0" u="none">
                <a:solidFill>
                  <a:schemeClr val="dk2"/>
                </a:solidFill>
                <a:latin typeface="Helvetica Neue"/>
                <a:ea typeface="Helvetica Neue"/>
                <a:cs typeface="Helvetica Neue"/>
                <a:sym typeface="Helvetica Neue"/>
              </a:rPr>
              <a:t>Software Engineering Knowledge</a:t>
            </a:r>
            <a:endParaRPr/>
          </a:p>
        </p:txBody>
      </p:sp>
      <p:sp>
        <p:nvSpPr>
          <p:cNvPr id="124" name="Google Shape;124;p24"/>
          <p:cNvSpPr txBox="1">
            <a:spLocks noGrp="1"/>
          </p:cNvSpPr>
          <p:nvPr>
            <p:ph type="body" idx="1"/>
          </p:nvPr>
        </p:nvSpPr>
        <p:spPr>
          <a:xfrm>
            <a:off x="626750" y="1428750"/>
            <a:ext cx="8136300" cy="2229000"/>
          </a:xfrm>
          <a:prstGeom prst="rect">
            <a:avLst/>
          </a:prstGeom>
          <a:noFill/>
          <a:ln>
            <a:noFill/>
          </a:ln>
        </p:spPr>
        <p:txBody>
          <a:bodyPr spcFirstLastPara="1" wrap="square" lIns="91425" tIns="45700" rIns="91425" bIns="45700" anchor="t" anchorCtr="0">
            <a:noAutofit/>
          </a:bodyPr>
          <a:lstStyle/>
          <a:p>
            <a:pPr marL="342900" lvl="0" indent="-355600" algn="l" rtl="0">
              <a:lnSpc>
                <a:spcPct val="100000"/>
              </a:lnSpc>
              <a:spcBef>
                <a:spcPts val="0"/>
              </a:spcBef>
              <a:spcAft>
                <a:spcPts val="0"/>
              </a:spcAft>
              <a:buClr>
                <a:schemeClr val="folHlink"/>
              </a:buClr>
              <a:buSzPts val="1700"/>
              <a:buFont typeface="Noto Sans Symbols"/>
              <a:buChar char="■"/>
            </a:pPr>
            <a:r>
              <a:rPr lang="en-GB" sz="2200" b="0" i="1" u="none">
                <a:solidFill>
                  <a:schemeClr val="dk1"/>
                </a:solidFill>
                <a:latin typeface="Times"/>
                <a:ea typeface="Times"/>
                <a:cs typeface="Times"/>
                <a:sym typeface="Times"/>
              </a:rPr>
              <a:t>You often hear people say that software development knowledge has a 3-year half-life: half of what you need to know today will be obsolete within 3 years. In the domain of technology-related knowledge, that’s probably about right. But there is another kind of software development knowledge—a kind that I think of as </a:t>
            </a:r>
            <a:r>
              <a:rPr lang="en-GB" sz="2200" b="0" i="1" u="none">
                <a:solidFill>
                  <a:schemeClr val="folHlink"/>
                </a:solidFill>
                <a:latin typeface="Times"/>
                <a:ea typeface="Times"/>
                <a:cs typeface="Times"/>
                <a:sym typeface="Times"/>
              </a:rPr>
              <a:t>"software engineering principles"</a:t>
            </a:r>
            <a:r>
              <a:rPr lang="en-GB" sz="2200" b="0" i="1" u="none">
                <a:solidFill>
                  <a:schemeClr val="dk1"/>
                </a:solidFill>
                <a:latin typeface="Times"/>
                <a:ea typeface="Times"/>
                <a:cs typeface="Times"/>
                <a:sym typeface="Times"/>
              </a:rPr>
              <a:t>—that does not have a three-year half-life. These software engineering principles are likely to serve a professional programmer throughout his or her career.</a:t>
            </a:r>
            <a:endParaRPr sz="2000"/>
          </a:p>
        </p:txBody>
      </p:sp>
      <p:sp>
        <p:nvSpPr>
          <p:cNvPr id="125" name="Google Shape;125;p24"/>
          <p:cNvSpPr txBox="1"/>
          <p:nvPr/>
        </p:nvSpPr>
        <p:spPr>
          <a:xfrm>
            <a:off x="5604950" y="4388650"/>
            <a:ext cx="23622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GB" sz="2000" b="0" i="0" u="none">
                <a:solidFill>
                  <a:schemeClr val="dk1"/>
                </a:solidFill>
                <a:latin typeface="Arial"/>
                <a:ea typeface="Arial"/>
                <a:cs typeface="Arial"/>
                <a:sym typeface="Arial"/>
              </a:rPr>
              <a:t>Steve McConnell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p:nvPr/>
        </p:nvSpPr>
        <p:spPr>
          <a:xfrm>
            <a:off x="7543800" y="4686300"/>
            <a:ext cx="1295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GB" sz="1000" b="0" i="0" u="none">
                <a:solidFill>
                  <a:schemeClr val="dk1"/>
                </a:solidFill>
                <a:latin typeface="Helvetica Neue"/>
                <a:ea typeface="Helvetica Neue"/>
                <a:cs typeface="Helvetica Neue"/>
                <a:sym typeface="Helvetica Neue"/>
              </a:rPr>
              <a:t>4</a:t>
            </a:fld>
            <a:endParaRPr/>
          </a:p>
        </p:txBody>
      </p:sp>
      <p:sp>
        <p:nvSpPr>
          <p:cNvPr id="131" name="Google Shape;131;p25"/>
          <p:cNvSpPr txBox="1">
            <a:spLocks noGrp="1"/>
          </p:cNvSpPr>
          <p:nvPr>
            <p:ph type="title"/>
          </p:nvPr>
        </p:nvSpPr>
        <p:spPr>
          <a:xfrm>
            <a:off x="762000" y="173575"/>
            <a:ext cx="74676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What, why?</a:t>
            </a:r>
            <a:endParaRPr/>
          </a:p>
        </p:txBody>
      </p:sp>
      <p:sp>
        <p:nvSpPr>
          <p:cNvPr id="132" name="Google Shape;132;p25"/>
          <p:cNvSpPr txBox="1">
            <a:spLocks noGrp="1"/>
          </p:cNvSpPr>
          <p:nvPr>
            <p:ph type="body" idx="1"/>
          </p:nvPr>
        </p:nvSpPr>
        <p:spPr>
          <a:xfrm>
            <a:off x="135475" y="840225"/>
            <a:ext cx="8534400" cy="39519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folHlink"/>
              </a:buClr>
              <a:buSzPts val="1500"/>
              <a:buFont typeface="Noto Sans Symbols"/>
              <a:buChar char="■"/>
            </a:pPr>
            <a:r>
              <a:rPr lang="en-GB" sz="2000" b="1" i="0" u="none">
                <a:solidFill>
                  <a:srgbClr val="C00000"/>
                </a:solidFill>
                <a:latin typeface="Palatino"/>
                <a:ea typeface="Palatino"/>
                <a:cs typeface="Palatino"/>
                <a:sym typeface="Palatino"/>
              </a:rPr>
              <a:t>Software Practice </a:t>
            </a:r>
            <a:r>
              <a:rPr lang="en-GB" sz="2000" b="1" i="0" u="none">
                <a:solidFill>
                  <a:schemeClr val="dk1"/>
                </a:solidFill>
                <a:latin typeface="Palatino"/>
                <a:ea typeface="Palatino"/>
                <a:cs typeface="Palatino"/>
                <a:sym typeface="Palatino"/>
              </a:rPr>
              <a:t>is a broad array of principles, concepts, methods and tools that you must consider as software is planned and developed. </a:t>
            </a:r>
            <a:endParaRPr/>
          </a:p>
          <a:p>
            <a:pPr marL="342900" lvl="0" indent="-342900" algn="l" rtl="0">
              <a:lnSpc>
                <a:spcPct val="90000"/>
              </a:lnSpc>
              <a:spcBef>
                <a:spcPts val="600"/>
              </a:spcBef>
              <a:spcAft>
                <a:spcPts val="0"/>
              </a:spcAft>
              <a:buClr>
                <a:schemeClr val="folHlink"/>
              </a:buClr>
              <a:buSzPts val="1500"/>
              <a:buFont typeface="Noto Sans Symbols"/>
              <a:buChar char="■"/>
            </a:pPr>
            <a:r>
              <a:rPr lang="en-GB" sz="2000" b="1" i="0" u="none">
                <a:solidFill>
                  <a:srgbClr val="C00000"/>
                </a:solidFill>
                <a:latin typeface="Palatino"/>
                <a:ea typeface="Palatino"/>
                <a:cs typeface="Palatino"/>
                <a:sym typeface="Palatino"/>
              </a:rPr>
              <a:t>Software Process </a:t>
            </a:r>
            <a:r>
              <a:rPr lang="en-GB" sz="2000" b="1" i="0" u="none">
                <a:solidFill>
                  <a:schemeClr val="dk1"/>
                </a:solidFill>
                <a:latin typeface="Palatino"/>
                <a:ea typeface="Palatino"/>
                <a:cs typeface="Palatino"/>
                <a:sym typeface="Palatino"/>
              </a:rPr>
              <a:t>provides everyone with a road map for getting to a successful destination. </a:t>
            </a:r>
            <a:endParaRPr sz="2000" b="1" i="0" u="none">
              <a:solidFill>
                <a:schemeClr val="dk1"/>
              </a:solidFill>
              <a:latin typeface="Palatino"/>
              <a:ea typeface="Palatino"/>
              <a:cs typeface="Palatino"/>
              <a:sym typeface="Palatino"/>
            </a:endParaRPr>
          </a:p>
          <a:p>
            <a:pPr marL="342900" lvl="0" indent="-342900" algn="l" rtl="0">
              <a:lnSpc>
                <a:spcPct val="90000"/>
              </a:lnSpc>
              <a:spcBef>
                <a:spcPts val="600"/>
              </a:spcBef>
              <a:spcAft>
                <a:spcPts val="0"/>
              </a:spcAft>
              <a:buClr>
                <a:schemeClr val="folHlink"/>
              </a:buClr>
              <a:buSzPts val="1500"/>
              <a:buFont typeface="Noto Sans Symbols"/>
              <a:buChar char="■"/>
            </a:pPr>
            <a:r>
              <a:rPr lang="en-GB" sz="2000" b="1" i="0" u="none">
                <a:solidFill>
                  <a:srgbClr val="C00000"/>
                </a:solidFill>
                <a:latin typeface="Palatino"/>
                <a:ea typeface="Palatino"/>
                <a:cs typeface="Palatino"/>
                <a:sym typeface="Palatino"/>
              </a:rPr>
              <a:t>Practice</a:t>
            </a:r>
            <a:r>
              <a:rPr lang="en-GB" sz="2000" b="1" i="0" u="none">
                <a:solidFill>
                  <a:schemeClr val="dk1"/>
                </a:solidFill>
                <a:latin typeface="Palatino"/>
                <a:ea typeface="Palatino"/>
                <a:cs typeface="Palatino"/>
                <a:sym typeface="Palatino"/>
              </a:rPr>
              <a:t> provides you with the details you will need to drive along the road. Where the bridges, the roadblocks, and the forks are located? It instructs you how to drive, where to slow down, and where to speed up. In the software engineering context, it is what you do day in and day out as software evolves from an idea to a reality. </a:t>
            </a:r>
            <a:endParaRPr/>
          </a:p>
          <a:p>
            <a:pPr marL="342900" lvl="0" indent="-342900" algn="l" rtl="0">
              <a:lnSpc>
                <a:spcPct val="90000"/>
              </a:lnSpc>
              <a:spcBef>
                <a:spcPts val="600"/>
              </a:spcBef>
              <a:spcAft>
                <a:spcPts val="0"/>
              </a:spcAft>
              <a:buClr>
                <a:schemeClr val="folHlink"/>
              </a:buClr>
              <a:buSzPts val="1500"/>
              <a:buFont typeface="Noto Sans Symbols"/>
              <a:buChar char="■"/>
            </a:pPr>
            <a:r>
              <a:rPr lang="en-GB" sz="2000" b="1" i="0" u="none">
                <a:solidFill>
                  <a:srgbClr val="C00000"/>
                </a:solidFill>
                <a:latin typeface="Palatino"/>
                <a:ea typeface="Palatino"/>
                <a:cs typeface="Palatino"/>
                <a:sym typeface="Palatino"/>
              </a:rPr>
              <a:t>Three elements</a:t>
            </a:r>
            <a:r>
              <a:rPr lang="en-GB" sz="2000" b="1" i="0" u="none">
                <a:solidFill>
                  <a:schemeClr val="dk1"/>
                </a:solidFill>
                <a:latin typeface="Palatino"/>
                <a:ea typeface="Palatino"/>
                <a:cs typeface="Palatino"/>
                <a:sym typeface="Palatino"/>
              </a:rPr>
              <a:t>: principles, concepts and methods. A fourth element namely tools supports the application of methods. </a:t>
            </a:r>
            <a:endParaRPr/>
          </a:p>
          <a:p>
            <a:pPr marL="342900" lvl="0" indent="-247650" algn="l" rtl="0">
              <a:spcBef>
                <a:spcPts val="400"/>
              </a:spcBef>
              <a:spcAft>
                <a:spcPts val="0"/>
              </a:spcAft>
              <a:buSzPts val="1500"/>
              <a:buNone/>
            </a:pPr>
            <a:endParaRPr sz="2000" b="1" i="0" u="none">
              <a:solidFill>
                <a:schemeClr val="dk1"/>
              </a:solidFill>
              <a:latin typeface="Palatino"/>
              <a:ea typeface="Palatino"/>
              <a:cs typeface="Palatino"/>
              <a:sym typeface="Palati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p:nvPr/>
        </p:nvSpPr>
        <p:spPr>
          <a:xfrm>
            <a:off x="7543800" y="4686300"/>
            <a:ext cx="1295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GB" sz="1000" b="0" i="0" u="none">
                <a:solidFill>
                  <a:schemeClr val="dk1"/>
                </a:solidFill>
                <a:latin typeface="Helvetica Neue"/>
                <a:ea typeface="Helvetica Neue"/>
                <a:cs typeface="Helvetica Neue"/>
                <a:sym typeface="Helvetica Neue"/>
              </a:rPr>
              <a:t>5</a:t>
            </a:fld>
            <a:endParaRPr/>
          </a:p>
        </p:txBody>
      </p:sp>
      <p:sp>
        <p:nvSpPr>
          <p:cNvPr id="138" name="Google Shape;138;p26"/>
          <p:cNvSpPr txBox="1">
            <a:spLocks noGrp="1"/>
          </p:cNvSpPr>
          <p:nvPr>
            <p:ph type="title"/>
          </p:nvPr>
        </p:nvSpPr>
        <p:spPr>
          <a:xfrm>
            <a:off x="237275" y="118525"/>
            <a:ext cx="8822400" cy="1600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Helvetica Neue"/>
              <a:buNone/>
            </a:pPr>
            <a:r>
              <a:rPr lang="en-GB" sz="3200" b="0" i="0" u="none">
                <a:solidFill>
                  <a:schemeClr val="dk2"/>
                </a:solidFill>
                <a:latin typeface="Helvetica Neue"/>
                <a:ea typeface="Helvetica Neue"/>
                <a:cs typeface="Helvetica Neue"/>
                <a:sym typeface="Helvetica Neue"/>
              </a:rPr>
              <a:t>General Principles that Span Software Engineering Process and Practice</a:t>
            </a:r>
            <a:br>
              <a:rPr lang="en-GB" sz="3200" b="0" i="0" u="none">
                <a:solidFill>
                  <a:schemeClr val="dk2"/>
                </a:solidFill>
                <a:latin typeface="Helvetica Neue"/>
                <a:ea typeface="Helvetica Neue"/>
                <a:cs typeface="Helvetica Neue"/>
                <a:sym typeface="Helvetica Neue"/>
              </a:rPr>
            </a:br>
            <a:endParaRPr/>
          </a:p>
        </p:txBody>
      </p:sp>
      <p:sp>
        <p:nvSpPr>
          <p:cNvPr id="139" name="Google Shape;139;p26"/>
          <p:cNvSpPr txBox="1">
            <a:spLocks noGrp="1"/>
          </p:cNvSpPr>
          <p:nvPr>
            <p:ph type="body" idx="1"/>
          </p:nvPr>
        </p:nvSpPr>
        <p:spPr>
          <a:xfrm>
            <a:off x="406400" y="1873250"/>
            <a:ext cx="6934200" cy="2343000"/>
          </a:xfrm>
          <a:prstGeom prst="rect">
            <a:avLst/>
          </a:prstGeom>
          <a:noFill/>
          <a:ln>
            <a:noFill/>
          </a:ln>
        </p:spPr>
        <p:txBody>
          <a:bodyPr spcFirstLastPara="1" wrap="square" lIns="91425" tIns="45700" rIns="91425" bIns="45700" anchor="t" anchorCtr="0">
            <a:noAutofit/>
          </a:bodyPr>
          <a:lstStyle/>
          <a:p>
            <a:pPr marL="342900" lvl="0" indent="-361950" algn="l" rtl="0">
              <a:lnSpc>
                <a:spcPct val="90000"/>
              </a:lnSpc>
              <a:spcBef>
                <a:spcPts val="0"/>
              </a:spcBef>
              <a:spcAft>
                <a:spcPts val="0"/>
              </a:spcAft>
              <a:buClr>
                <a:schemeClr val="folHlink"/>
              </a:buClr>
              <a:buSzPts val="1650"/>
              <a:buFont typeface="Noto Sans Symbols"/>
              <a:buChar char="■"/>
            </a:pPr>
            <a:r>
              <a:rPr lang="en-GB" sz="2100" b="1" i="0" u="none">
                <a:solidFill>
                  <a:schemeClr val="folHlink"/>
                </a:solidFill>
                <a:latin typeface="Palatino"/>
                <a:ea typeface="Palatino"/>
                <a:cs typeface="Palatino"/>
                <a:sym typeface="Palatino"/>
              </a:rPr>
              <a:t>Principle #1. </a:t>
            </a:r>
            <a:r>
              <a:rPr lang="en-GB" sz="2100" b="1" i="1" u="none">
                <a:solidFill>
                  <a:schemeClr val="folHlink"/>
                </a:solidFill>
                <a:latin typeface="Palatino"/>
                <a:ea typeface="Palatino"/>
                <a:cs typeface="Palatino"/>
                <a:sym typeface="Palatino"/>
              </a:rPr>
              <a:t>Provide Value to end users</a:t>
            </a:r>
            <a:r>
              <a:rPr lang="en-GB" sz="2100" b="0" i="0" u="none">
                <a:solidFill>
                  <a:schemeClr val="dk1"/>
                </a:solidFill>
                <a:latin typeface="Palatino"/>
                <a:ea typeface="Palatino"/>
                <a:cs typeface="Palatino"/>
                <a:sym typeface="Palatino"/>
              </a:rPr>
              <a:t>. </a:t>
            </a:r>
            <a:endParaRPr sz="2100"/>
          </a:p>
          <a:p>
            <a:pPr marL="342900" lvl="0" indent="-361950" algn="l" rtl="0">
              <a:lnSpc>
                <a:spcPct val="90000"/>
              </a:lnSpc>
              <a:spcBef>
                <a:spcPts val="600"/>
              </a:spcBef>
              <a:spcAft>
                <a:spcPts val="0"/>
              </a:spcAft>
              <a:buClr>
                <a:schemeClr val="folHlink"/>
              </a:buClr>
              <a:buSzPts val="1650"/>
              <a:buFont typeface="Noto Sans Symbols"/>
              <a:buChar char="■"/>
            </a:pPr>
            <a:r>
              <a:rPr lang="en-GB" sz="2100" b="1" i="0" u="none">
                <a:solidFill>
                  <a:schemeClr val="folHlink"/>
                </a:solidFill>
                <a:latin typeface="Palatino"/>
                <a:ea typeface="Palatino"/>
                <a:cs typeface="Palatino"/>
                <a:sym typeface="Palatino"/>
              </a:rPr>
              <a:t>Principle #2. </a:t>
            </a:r>
            <a:r>
              <a:rPr lang="en-GB" sz="2100" b="1" i="1" u="none">
                <a:solidFill>
                  <a:schemeClr val="folHlink"/>
                </a:solidFill>
                <a:latin typeface="Palatino"/>
                <a:ea typeface="Palatino"/>
                <a:cs typeface="Palatino"/>
                <a:sym typeface="Palatino"/>
              </a:rPr>
              <a:t>Keep it simple</a:t>
            </a:r>
            <a:endParaRPr sz="2100" b="0" i="0" u="none">
              <a:solidFill>
                <a:schemeClr val="dk1"/>
              </a:solidFill>
              <a:latin typeface="Palatino"/>
              <a:ea typeface="Palatino"/>
              <a:cs typeface="Palatino"/>
              <a:sym typeface="Palatino"/>
            </a:endParaRPr>
          </a:p>
          <a:p>
            <a:pPr marL="342900" lvl="0" indent="-361950" algn="l" rtl="0">
              <a:lnSpc>
                <a:spcPct val="90000"/>
              </a:lnSpc>
              <a:spcBef>
                <a:spcPts val="600"/>
              </a:spcBef>
              <a:spcAft>
                <a:spcPts val="0"/>
              </a:spcAft>
              <a:buClr>
                <a:schemeClr val="folHlink"/>
              </a:buClr>
              <a:buSzPts val="1650"/>
              <a:buFont typeface="Noto Sans Symbols"/>
              <a:buChar char="■"/>
            </a:pPr>
            <a:r>
              <a:rPr lang="en-GB" sz="2100" b="1" i="0" u="none">
                <a:solidFill>
                  <a:schemeClr val="folHlink"/>
                </a:solidFill>
                <a:latin typeface="Palatino"/>
                <a:ea typeface="Palatino"/>
                <a:cs typeface="Palatino"/>
                <a:sym typeface="Palatino"/>
              </a:rPr>
              <a:t>Principle #3. </a:t>
            </a:r>
            <a:r>
              <a:rPr lang="en-GB" sz="2100" b="1" i="1" u="none">
                <a:solidFill>
                  <a:schemeClr val="folHlink"/>
                </a:solidFill>
                <a:latin typeface="Palatino"/>
                <a:ea typeface="Palatino"/>
                <a:cs typeface="Palatino"/>
                <a:sym typeface="Palatino"/>
              </a:rPr>
              <a:t>Maintain the vision for the product and project</a:t>
            </a:r>
            <a:r>
              <a:rPr lang="en-GB" sz="2100" b="0" i="0" u="none">
                <a:solidFill>
                  <a:schemeClr val="dk1"/>
                </a:solidFill>
                <a:latin typeface="Palatino"/>
                <a:ea typeface="Palatino"/>
                <a:cs typeface="Palatino"/>
                <a:sym typeface="Palatino"/>
              </a:rPr>
              <a:t>.</a:t>
            </a:r>
            <a:endParaRPr sz="2100"/>
          </a:p>
          <a:p>
            <a:pPr marL="342900" lvl="0" indent="-361950" algn="l" rtl="0">
              <a:lnSpc>
                <a:spcPct val="90000"/>
              </a:lnSpc>
              <a:spcBef>
                <a:spcPts val="600"/>
              </a:spcBef>
              <a:spcAft>
                <a:spcPts val="0"/>
              </a:spcAft>
              <a:buClr>
                <a:schemeClr val="folHlink"/>
              </a:buClr>
              <a:buSzPts val="1650"/>
              <a:buFont typeface="Noto Sans Symbols"/>
              <a:buChar char="■"/>
            </a:pPr>
            <a:r>
              <a:rPr lang="en-GB" sz="2100" b="1" i="0" u="none">
                <a:solidFill>
                  <a:schemeClr val="folHlink"/>
                </a:solidFill>
                <a:latin typeface="Palatino"/>
                <a:ea typeface="Palatino"/>
                <a:cs typeface="Palatino"/>
                <a:sym typeface="Palatino"/>
              </a:rPr>
              <a:t>Principle #4. </a:t>
            </a:r>
            <a:r>
              <a:rPr lang="en-GB" sz="2100" b="1" i="1" u="none">
                <a:solidFill>
                  <a:schemeClr val="folHlink"/>
                </a:solidFill>
                <a:latin typeface="Palatino"/>
                <a:ea typeface="Palatino"/>
                <a:cs typeface="Palatino"/>
                <a:sym typeface="Palatino"/>
              </a:rPr>
              <a:t>Recognize that other consume what you produce</a:t>
            </a:r>
            <a:endParaRPr sz="2100"/>
          </a:p>
          <a:p>
            <a:pPr marL="342900" lvl="0" indent="-361950" algn="l" rtl="0">
              <a:lnSpc>
                <a:spcPct val="90000"/>
              </a:lnSpc>
              <a:spcBef>
                <a:spcPts val="600"/>
              </a:spcBef>
              <a:spcAft>
                <a:spcPts val="0"/>
              </a:spcAft>
              <a:buClr>
                <a:schemeClr val="folHlink"/>
              </a:buClr>
              <a:buSzPts val="1650"/>
              <a:buFont typeface="Noto Sans Symbols"/>
              <a:buChar char="■"/>
            </a:pPr>
            <a:r>
              <a:rPr lang="en-GB" sz="2100" b="1" i="0" u="none">
                <a:solidFill>
                  <a:schemeClr val="folHlink"/>
                </a:solidFill>
                <a:latin typeface="Palatino"/>
                <a:ea typeface="Palatino"/>
                <a:cs typeface="Palatino"/>
                <a:sym typeface="Palatino"/>
              </a:rPr>
              <a:t>Principle #5. </a:t>
            </a:r>
            <a:r>
              <a:rPr lang="en-GB" sz="2100" b="1" i="1" u="none">
                <a:solidFill>
                  <a:schemeClr val="folHlink"/>
                </a:solidFill>
                <a:latin typeface="Palatino"/>
                <a:ea typeface="Palatino"/>
                <a:cs typeface="Palatino"/>
                <a:sym typeface="Palatino"/>
              </a:rPr>
              <a:t>Be open to the future</a:t>
            </a:r>
            <a:endParaRPr sz="2100"/>
          </a:p>
          <a:p>
            <a:pPr marL="342900" lvl="0" indent="-361950" algn="l" rtl="0">
              <a:lnSpc>
                <a:spcPct val="90000"/>
              </a:lnSpc>
              <a:spcBef>
                <a:spcPts val="600"/>
              </a:spcBef>
              <a:spcAft>
                <a:spcPts val="0"/>
              </a:spcAft>
              <a:buClr>
                <a:schemeClr val="folHlink"/>
              </a:buClr>
              <a:buSzPts val="1650"/>
              <a:buFont typeface="Noto Sans Symbols"/>
              <a:buChar char="■"/>
            </a:pPr>
            <a:r>
              <a:rPr lang="en-GB" sz="2100" b="1" i="0" u="none">
                <a:solidFill>
                  <a:schemeClr val="folHlink"/>
                </a:solidFill>
                <a:latin typeface="Palatino"/>
                <a:ea typeface="Palatino"/>
                <a:cs typeface="Palatino"/>
                <a:sym typeface="Palatino"/>
              </a:rPr>
              <a:t>Principle #6. </a:t>
            </a:r>
            <a:r>
              <a:rPr lang="en-GB" sz="2100" b="1" i="1" u="none">
                <a:solidFill>
                  <a:schemeClr val="folHlink"/>
                </a:solidFill>
                <a:latin typeface="Palatino"/>
                <a:ea typeface="Palatino"/>
                <a:cs typeface="Palatino"/>
                <a:sym typeface="Palatino"/>
              </a:rPr>
              <a:t>Plan ahead for reuse</a:t>
            </a:r>
            <a:endParaRPr sz="2100"/>
          </a:p>
          <a:p>
            <a:pPr marL="342900" lvl="0" indent="-361950" algn="l" rtl="0">
              <a:lnSpc>
                <a:spcPct val="90000"/>
              </a:lnSpc>
              <a:spcBef>
                <a:spcPts val="600"/>
              </a:spcBef>
              <a:spcAft>
                <a:spcPts val="0"/>
              </a:spcAft>
              <a:buClr>
                <a:schemeClr val="folHlink"/>
              </a:buClr>
              <a:buSzPts val="1650"/>
              <a:buFont typeface="Noto Sans Symbols"/>
              <a:buChar char="■"/>
            </a:pPr>
            <a:r>
              <a:rPr lang="en-GB" sz="2100" b="1" i="0" u="none">
                <a:solidFill>
                  <a:schemeClr val="folHlink"/>
                </a:solidFill>
                <a:latin typeface="Palatino"/>
                <a:ea typeface="Palatino"/>
                <a:cs typeface="Palatino"/>
                <a:sym typeface="Palatino"/>
              </a:rPr>
              <a:t>Principle #7. </a:t>
            </a:r>
            <a:r>
              <a:rPr lang="en-GB" sz="2100" b="1" i="1" u="none">
                <a:solidFill>
                  <a:schemeClr val="folHlink"/>
                </a:solidFill>
                <a:latin typeface="Palatino"/>
                <a:ea typeface="Palatino"/>
                <a:cs typeface="Palatino"/>
                <a:sym typeface="Palatino"/>
              </a:rPr>
              <a:t>Think! </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p:nvPr/>
        </p:nvSpPr>
        <p:spPr>
          <a:xfrm>
            <a:off x="7543800" y="4686300"/>
            <a:ext cx="1295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GB" sz="1000" b="0" i="0" u="none">
                <a:solidFill>
                  <a:schemeClr val="dk1"/>
                </a:solidFill>
                <a:latin typeface="Helvetica Neue"/>
                <a:ea typeface="Helvetica Neue"/>
                <a:cs typeface="Helvetica Neue"/>
                <a:sym typeface="Helvetica Neue"/>
              </a:rPr>
              <a:t>6</a:t>
            </a:fld>
            <a:endParaRPr/>
          </a:p>
        </p:txBody>
      </p:sp>
      <p:sp>
        <p:nvSpPr>
          <p:cNvPr id="145" name="Google Shape;145;p27"/>
          <p:cNvSpPr txBox="1">
            <a:spLocks noGrp="1"/>
          </p:cNvSpPr>
          <p:nvPr>
            <p:ph type="title"/>
          </p:nvPr>
        </p:nvSpPr>
        <p:spPr>
          <a:xfrm>
            <a:off x="457200" y="241300"/>
            <a:ext cx="74676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Principles that Guide Process </a:t>
            </a:r>
            <a:endParaRPr/>
          </a:p>
        </p:txBody>
      </p:sp>
      <p:sp>
        <p:nvSpPr>
          <p:cNvPr id="146" name="Google Shape;146;p27"/>
          <p:cNvSpPr txBox="1">
            <a:spLocks noGrp="1"/>
          </p:cNvSpPr>
          <p:nvPr>
            <p:ph type="body" idx="1"/>
          </p:nvPr>
        </p:nvSpPr>
        <p:spPr>
          <a:xfrm>
            <a:off x="304800" y="802225"/>
            <a:ext cx="8670000" cy="3143100"/>
          </a:xfrm>
          <a:prstGeom prst="rect">
            <a:avLst/>
          </a:prstGeom>
          <a:noFill/>
          <a:ln>
            <a:noFill/>
          </a:ln>
        </p:spPr>
        <p:txBody>
          <a:bodyPr spcFirstLastPara="1" wrap="square" lIns="91425" tIns="45700" rIns="91425" bIns="45700" anchor="t" anchorCtr="0">
            <a:noAutofit/>
          </a:bodyPr>
          <a:lstStyle/>
          <a:p>
            <a:pPr marL="342900" lvl="0" indent="-361950" algn="l" rtl="0">
              <a:lnSpc>
                <a:spcPct val="90000"/>
              </a:lnSpc>
              <a:spcBef>
                <a:spcPts val="0"/>
              </a:spcBef>
              <a:spcAft>
                <a:spcPts val="0"/>
              </a:spcAft>
              <a:buClr>
                <a:schemeClr val="folHlink"/>
              </a:buClr>
              <a:buSzPts val="1650"/>
              <a:buFont typeface="Noto Sans Symbols"/>
              <a:buChar char="■"/>
            </a:pPr>
            <a:r>
              <a:rPr lang="en-GB" sz="2100" b="1" i="0" u="none">
                <a:solidFill>
                  <a:schemeClr val="folHlink"/>
                </a:solidFill>
                <a:latin typeface="Palatino"/>
                <a:ea typeface="Palatino"/>
                <a:cs typeface="Palatino"/>
                <a:sym typeface="Palatino"/>
              </a:rPr>
              <a:t>Principle #1. </a:t>
            </a:r>
            <a:r>
              <a:rPr lang="en-GB" sz="2100" b="1" i="1" u="none">
                <a:solidFill>
                  <a:schemeClr val="folHlink"/>
                </a:solidFill>
                <a:latin typeface="Palatino"/>
                <a:ea typeface="Palatino"/>
                <a:cs typeface="Palatino"/>
                <a:sym typeface="Palatino"/>
              </a:rPr>
              <a:t>Be agile.</a:t>
            </a:r>
            <a:r>
              <a:rPr lang="en-GB" sz="2100" b="0" i="0" u="none">
                <a:solidFill>
                  <a:schemeClr val="dk1"/>
                </a:solidFill>
                <a:latin typeface="Palatino"/>
                <a:ea typeface="Palatino"/>
                <a:cs typeface="Palatino"/>
                <a:sym typeface="Palatino"/>
              </a:rPr>
              <a:t> Whether the process model you choose is prescriptive or agile, the basic tenets of agile development should govern your approach. </a:t>
            </a:r>
            <a:endParaRPr sz="2100"/>
          </a:p>
          <a:p>
            <a:pPr marL="342900" lvl="0" indent="-361950" algn="l" rtl="0">
              <a:lnSpc>
                <a:spcPct val="90000"/>
              </a:lnSpc>
              <a:spcBef>
                <a:spcPts val="600"/>
              </a:spcBef>
              <a:spcAft>
                <a:spcPts val="0"/>
              </a:spcAft>
              <a:buClr>
                <a:schemeClr val="folHlink"/>
              </a:buClr>
              <a:buSzPts val="1650"/>
              <a:buFont typeface="Noto Sans Symbols"/>
              <a:buChar char="■"/>
            </a:pPr>
            <a:r>
              <a:rPr lang="en-GB" sz="2100" b="1" i="0" u="none">
                <a:solidFill>
                  <a:schemeClr val="folHlink"/>
                </a:solidFill>
                <a:latin typeface="Palatino"/>
                <a:ea typeface="Palatino"/>
                <a:cs typeface="Palatino"/>
                <a:sym typeface="Palatino"/>
              </a:rPr>
              <a:t>Principle #2. </a:t>
            </a:r>
            <a:r>
              <a:rPr lang="en-GB" sz="2100" b="1" i="1" u="none">
                <a:solidFill>
                  <a:schemeClr val="folHlink"/>
                </a:solidFill>
                <a:latin typeface="Palatino"/>
                <a:ea typeface="Palatino"/>
                <a:cs typeface="Palatino"/>
                <a:sym typeface="Palatino"/>
              </a:rPr>
              <a:t>Focus on quality at every step.</a:t>
            </a:r>
            <a:r>
              <a:rPr lang="en-GB" sz="2100" b="0" i="0" u="none">
                <a:solidFill>
                  <a:schemeClr val="dk1"/>
                </a:solidFill>
                <a:latin typeface="Palatino"/>
                <a:ea typeface="Palatino"/>
                <a:cs typeface="Palatino"/>
                <a:sym typeface="Palatino"/>
              </a:rPr>
              <a:t> The exit condition for every process activity, action, and task should focus on the quality of the work product that has been produced. </a:t>
            </a:r>
            <a:endParaRPr sz="2100"/>
          </a:p>
          <a:p>
            <a:pPr marL="342900" lvl="0" indent="-361950" algn="l" rtl="0">
              <a:lnSpc>
                <a:spcPct val="90000"/>
              </a:lnSpc>
              <a:spcBef>
                <a:spcPts val="600"/>
              </a:spcBef>
              <a:spcAft>
                <a:spcPts val="0"/>
              </a:spcAft>
              <a:buClr>
                <a:schemeClr val="folHlink"/>
              </a:buClr>
              <a:buSzPts val="1650"/>
              <a:buFont typeface="Noto Sans Symbols"/>
              <a:buChar char="■"/>
            </a:pPr>
            <a:r>
              <a:rPr lang="en-GB" sz="2100" b="1" i="0" u="none">
                <a:solidFill>
                  <a:schemeClr val="folHlink"/>
                </a:solidFill>
                <a:latin typeface="Palatino"/>
                <a:ea typeface="Palatino"/>
                <a:cs typeface="Palatino"/>
                <a:sym typeface="Palatino"/>
              </a:rPr>
              <a:t>Principle #3. </a:t>
            </a:r>
            <a:r>
              <a:rPr lang="en-GB" sz="2100" b="1" i="1" u="none">
                <a:solidFill>
                  <a:schemeClr val="folHlink"/>
                </a:solidFill>
                <a:latin typeface="Palatino"/>
                <a:ea typeface="Palatino"/>
                <a:cs typeface="Palatino"/>
                <a:sym typeface="Palatino"/>
              </a:rPr>
              <a:t>Be ready to adapt.</a:t>
            </a:r>
            <a:r>
              <a:rPr lang="en-GB" sz="2100" b="0" i="0" u="none">
                <a:solidFill>
                  <a:schemeClr val="folHlink"/>
                </a:solidFill>
                <a:latin typeface="Palatino"/>
                <a:ea typeface="Palatino"/>
                <a:cs typeface="Palatino"/>
                <a:sym typeface="Palatino"/>
              </a:rPr>
              <a:t> </a:t>
            </a:r>
            <a:r>
              <a:rPr lang="en-GB" sz="2100" b="0" i="0" u="none">
                <a:solidFill>
                  <a:schemeClr val="dk1"/>
                </a:solidFill>
                <a:latin typeface="Palatino"/>
                <a:ea typeface="Palatino"/>
                <a:cs typeface="Palatino"/>
                <a:sym typeface="Palatino"/>
              </a:rPr>
              <a:t>Process is not a religious experience and dogma has no place in it. When necessary, adapt your approach to constraints imposed by the problem, the people, and the project itself.</a:t>
            </a:r>
            <a:endParaRPr sz="2100"/>
          </a:p>
          <a:p>
            <a:pPr marL="342900" lvl="0" indent="-361950" algn="l" rtl="0">
              <a:lnSpc>
                <a:spcPct val="90000"/>
              </a:lnSpc>
              <a:spcBef>
                <a:spcPts val="600"/>
              </a:spcBef>
              <a:spcAft>
                <a:spcPts val="0"/>
              </a:spcAft>
              <a:buClr>
                <a:schemeClr val="folHlink"/>
              </a:buClr>
              <a:buSzPts val="1650"/>
              <a:buFont typeface="Noto Sans Symbols"/>
              <a:buChar char="■"/>
            </a:pPr>
            <a:r>
              <a:rPr lang="en-GB" sz="2100" b="1" i="0" u="none">
                <a:solidFill>
                  <a:schemeClr val="folHlink"/>
                </a:solidFill>
                <a:latin typeface="Palatino"/>
                <a:ea typeface="Palatino"/>
                <a:cs typeface="Palatino"/>
                <a:sym typeface="Palatino"/>
              </a:rPr>
              <a:t>Principle #4. </a:t>
            </a:r>
            <a:r>
              <a:rPr lang="en-GB" sz="2100" b="1" i="1" u="none">
                <a:solidFill>
                  <a:schemeClr val="folHlink"/>
                </a:solidFill>
                <a:latin typeface="Palatino"/>
                <a:ea typeface="Palatino"/>
                <a:cs typeface="Palatino"/>
                <a:sym typeface="Palatino"/>
              </a:rPr>
              <a:t>Build an effective team.</a:t>
            </a:r>
            <a:r>
              <a:rPr lang="en-GB" sz="2100" b="1" i="1" u="none">
                <a:solidFill>
                  <a:schemeClr val="dk1"/>
                </a:solidFill>
                <a:latin typeface="Palatino"/>
                <a:ea typeface="Palatino"/>
                <a:cs typeface="Palatino"/>
                <a:sym typeface="Palatino"/>
              </a:rPr>
              <a:t> </a:t>
            </a:r>
            <a:r>
              <a:rPr lang="en-GB" sz="2100" b="0" i="0" u="none">
                <a:solidFill>
                  <a:schemeClr val="dk1"/>
                </a:solidFill>
                <a:latin typeface="Palatino"/>
                <a:ea typeface="Palatino"/>
                <a:cs typeface="Palatino"/>
                <a:sym typeface="Palatino"/>
              </a:rPr>
              <a:t>Software engineering process and practice are important, but the bottom line is people. Build a self-organizing team that has mutual trust and respect.</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p:nvPr/>
        </p:nvSpPr>
        <p:spPr>
          <a:xfrm>
            <a:off x="7543800" y="4686300"/>
            <a:ext cx="1295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GB" sz="1000" b="0" i="0" u="none">
                <a:solidFill>
                  <a:schemeClr val="dk1"/>
                </a:solidFill>
                <a:latin typeface="Helvetica Neue"/>
                <a:ea typeface="Helvetica Neue"/>
                <a:cs typeface="Helvetica Neue"/>
                <a:sym typeface="Helvetica Neue"/>
              </a:rPr>
              <a:t>7</a:t>
            </a:fld>
            <a:endParaRPr/>
          </a:p>
        </p:txBody>
      </p:sp>
      <p:sp>
        <p:nvSpPr>
          <p:cNvPr id="152" name="Google Shape;152;p28"/>
          <p:cNvSpPr txBox="1">
            <a:spLocks noGrp="1"/>
          </p:cNvSpPr>
          <p:nvPr>
            <p:ph type="title"/>
          </p:nvPr>
        </p:nvSpPr>
        <p:spPr>
          <a:xfrm>
            <a:off x="288075" y="234950"/>
            <a:ext cx="76875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Principles that Guide Process </a:t>
            </a:r>
            <a:endParaRPr/>
          </a:p>
        </p:txBody>
      </p:sp>
      <p:sp>
        <p:nvSpPr>
          <p:cNvPr id="153" name="Google Shape;153;p28"/>
          <p:cNvSpPr txBox="1">
            <a:spLocks noGrp="1"/>
          </p:cNvSpPr>
          <p:nvPr>
            <p:ph type="body" idx="1"/>
          </p:nvPr>
        </p:nvSpPr>
        <p:spPr>
          <a:xfrm>
            <a:off x="288075" y="886875"/>
            <a:ext cx="8212800" cy="31431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folHlink"/>
              </a:buClr>
              <a:buSzPts val="1350"/>
              <a:buFont typeface="Noto Sans Symbols"/>
              <a:buChar char="■"/>
            </a:pPr>
            <a:r>
              <a:rPr lang="en-GB" sz="2100" b="1">
                <a:solidFill>
                  <a:schemeClr val="folHlink"/>
                </a:solidFill>
                <a:latin typeface="Palatino"/>
                <a:ea typeface="Palatino"/>
                <a:cs typeface="Palatino"/>
                <a:sym typeface="Palatino"/>
              </a:rPr>
              <a:t>Principle #5</a:t>
            </a:r>
            <a:r>
              <a:rPr lang="en-GB" sz="2100" b="1" i="1">
                <a:solidFill>
                  <a:schemeClr val="folHlink"/>
                </a:solidFill>
                <a:latin typeface="Palatino"/>
                <a:ea typeface="Palatino"/>
                <a:cs typeface="Palatino"/>
                <a:sym typeface="Palatino"/>
              </a:rPr>
              <a:t>. Establish mechanisms for communication and coordination</a:t>
            </a:r>
            <a:r>
              <a:rPr lang="en-GB" sz="2000" b="1" i="1" u="none">
                <a:solidFill>
                  <a:schemeClr val="dk1"/>
                </a:solidFill>
                <a:latin typeface="Palatino"/>
                <a:ea typeface="Palatino"/>
                <a:cs typeface="Palatino"/>
                <a:sym typeface="Palatino"/>
              </a:rPr>
              <a:t>.</a:t>
            </a:r>
            <a:r>
              <a:rPr lang="en-GB" sz="2000" b="0" i="0" u="none">
                <a:solidFill>
                  <a:schemeClr val="dk1"/>
                </a:solidFill>
                <a:latin typeface="Palatino"/>
                <a:ea typeface="Palatino"/>
                <a:cs typeface="Palatino"/>
                <a:sym typeface="Palatino"/>
              </a:rPr>
              <a:t> Projects fail because important information falls into the cracks and/or stakeholders fail to coordinate their efforts to create a successful end product. </a:t>
            </a:r>
            <a:endParaRPr sz="2000"/>
          </a:p>
          <a:p>
            <a:pPr marL="342900" lvl="0" indent="-355600" algn="l" rtl="0">
              <a:lnSpc>
                <a:spcPct val="90000"/>
              </a:lnSpc>
              <a:spcBef>
                <a:spcPts val="600"/>
              </a:spcBef>
              <a:spcAft>
                <a:spcPts val="0"/>
              </a:spcAft>
              <a:buClr>
                <a:schemeClr val="folHlink"/>
              </a:buClr>
              <a:buSzPts val="1550"/>
              <a:buFont typeface="Noto Sans Symbols"/>
              <a:buChar char="■"/>
            </a:pPr>
            <a:r>
              <a:rPr lang="en-GB" sz="2100" b="1" i="1">
                <a:solidFill>
                  <a:schemeClr val="folHlink"/>
                </a:solidFill>
                <a:latin typeface="Palatino"/>
                <a:ea typeface="Palatino"/>
                <a:cs typeface="Palatino"/>
                <a:sym typeface="Palatino"/>
              </a:rPr>
              <a:t>Principle #6. Manage change</a:t>
            </a:r>
            <a:r>
              <a:rPr lang="en-GB" sz="2000" b="1" i="1" u="none">
                <a:solidFill>
                  <a:schemeClr val="dk1"/>
                </a:solidFill>
                <a:latin typeface="Palatino"/>
                <a:ea typeface="Palatino"/>
                <a:cs typeface="Palatino"/>
                <a:sym typeface="Palatino"/>
              </a:rPr>
              <a:t>. </a:t>
            </a:r>
            <a:r>
              <a:rPr lang="en-GB" sz="2000" b="0" i="0" u="none">
                <a:solidFill>
                  <a:schemeClr val="dk1"/>
                </a:solidFill>
                <a:latin typeface="Palatino"/>
                <a:ea typeface="Palatino"/>
                <a:cs typeface="Palatino"/>
                <a:sym typeface="Palatino"/>
              </a:rPr>
              <a:t>The approach may be either formal or informal, but mechanisms must be established to manage the way changes are requested, assessed, approved and implemented.</a:t>
            </a:r>
            <a:endParaRPr sz="2000"/>
          </a:p>
          <a:p>
            <a:pPr marL="342900" lvl="0" indent="-355600" algn="l" rtl="0">
              <a:lnSpc>
                <a:spcPct val="90000"/>
              </a:lnSpc>
              <a:spcBef>
                <a:spcPts val="600"/>
              </a:spcBef>
              <a:spcAft>
                <a:spcPts val="0"/>
              </a:spcAft>
              <a:buClr>
                <a:schemeClr val="folHlink"/>
              </a:buClr>
              <a:buSzPts val="1550"/>
              <a:buFont typeface="Noto Sans Symbols"/>
              <a:buChar char="■"/>
            </a:pPr>
            <a:r>
              <a:rPr lang="en-GB" sz="2100" b="1" i="1">
                <a:solidFill>
                  <a:schemeClr val="folHlink"/>
                </a:solidFill>
                <a:latin typeface="Palatino"/>
                <a:ea typeface="Palatino"/>
                <a:cs typeface="Palatino"/>
                <a:sym typeface="Palatino"/>
              </a:rPr>
              <a:t>Principle #7. Assess risk</a:t>
            </a:r>
            <a:r>
              <a:rPr lang="en-GB" sz="2000" b="1" i="1" u="none">
                <a:solidFill>
                  <a:schemeClr val="dk1"/>
                </a:solidFill>
                <a:latin typeface="Palatino"/>
                <a:ea typeface="Palatino"/>
                <a:cs typeface="Palatino"/>
                <a:sym typeface="Palatino"/>
              </a:rPr>
              <a:t>. </a:t>
            </a:r>
            <a:r>
              <a:rPr lang="en-GB" sz="2000" b="0" i="0" u="none">
                <a:solidFill>
                  <a:schemeClr val="dk1"/>
                </a:solidFill>
                <a:latin typeface="Palatino"/>
                <a:ea typeface="Palatino"/>
                <a:cs typeface="Palatino"/>
                <a:sym typeface="Palatino"/>
              </a:rPr>
              <a:t>Lots of things can go wrong as software is being developed. It’s essential that you establish contingency plans. </a:t>
            </a:r>
            <a:endParaRPr sz="2000"/>
          </a:p>
          <a:p>
            <a:pPr marL="342900" lvl="0" indent="-355600" algn="l" rtl="0">
              <a:lnSpc>
                <a:spcPct val="90000"/>
              </a:lnSpc>
              <a:spcBef>
                <a:spcPts val="600"/>
              </a:spcBef>
              <a:spcAft>
                <a:spcPts val="0"/>
              </a:spcAft>
              <a:buClr>
                <a:schemeClr val="folHlink"/>
              </a:buClr>
              <a:buSzPts val="1550"/>
              <a:buFont typeface="Noto Sans Symbols"/>
              <a:buChar char="■"/>
            </a:pPr>
            <a:r>
              <a:rPr lang="en-GB" sz="2100" b="1" i="1">
                <a:solidFill>
                  <a:schemeClr val="folHlink"/>
                </a:solidFill>
                <a:latin typeface="Palatino"/>
                <a:ea typeface="Palatino"/>
                <a:cs typeface="Palatino"/>
                <a:sym typeface="Palatino"/>
              </a:rPr>
              <a:t>Principle #8. Create work products that provide value for others</a:t>
            </a:r>
            <a:r>
              <a:rPr lang="en-GB" sz="2000" b="1" i="1" u="none">
                <a:solidFill>
                  <a:schemeClr val="dk1"/>
                </a:solidFill>
                <a:latin typeface="Palatino"/>
                <a:ea typeface="Palatino"/>
                <a:cs typeface="Palatino"/>
                <a:sym typeface="Palatino"/>
              </a:rPr>
              <a:t>.</a:t>
            </a:r>
            <a:r>
              <a:rPr lang="en-GB" sz="2000" b="0" i="0" u="none">
                <a:solidFill>
                  <a:schemeClr val="dk1"/>
                </a:solidFill>
                <a:latin typeface="Palatino"/>
                <a:ea typeface="Palatino"/>
                <a:cs typeface="Palatino"/>
                <a:sym typeface="Palatino"/>
              </a:rPr>
              <a:t> Create only those work products that provide value for other process activities, actions or tasks.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p:nvPr/>
        </p:nvSpPr>
        <p:spPr>
          <a:xfrm>
            <a:off x="7543800" y="4686300"/>
            <a:ext cx="1295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GB" sz="1000" b="0" i="0" u="none">
                <a:solidFill>
                  <a:schemeClr val="dk1"/>
                </a:solidFill>
                <a:latin typeface="Helvetica Neue"/>
                <a:ea typeface="Helvetica Neue"/>
                <a:cs typeface="Helvetica Neue"/>
                <a:sym typeface="Helvetica Neue"/>
              </a:rPr>
              <a:t>8</a:t>
            </a:fld>
            <a:endParaRPr/>
          </a:p>
        </p:txBody>
      </p:sp>
      <p:sp>
        <p:nvSpPr>
          <p:cNvPr id="159" name="Google Shape;159;p29"/>
          <p:cNvSpPr txBox="1">
            <a:spLocks noGrp="1"/>
          </p:cNvSpPr>
          <p:nvPr>
            <p:ph type="title"/>
          </p:nvPr>
        </p:nvSpPr>
        <p:spPr>
          <a:xfrm>
            <a:off x="651925" y="131225"/>
            <a:ext cx="74676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Principles that Guide Practice</a:t>
            </a:r>
            <a:endParaRPr/>
          </a:p>
        </p:txBody>
      </p:sp>
      <p:sp>
        <p:nvSpPr>
          <p:cNvPr id="160" name="Google Shape;160;p29"/>
          <p:cNvSpPr txBox="1">
            <a:spLocks noGrp="1"/>
          </p:cNvSpPr>
          <p:nvPr>
            <p:ph type="body" idx="1"/>
          </p:nvPr>
        </p:nvSpPr>
        <p:spPr>
          <a:xfrm>
            <a:off x="287875" y="706975"/>
            <a:ext cx="7569300" cy="3143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500"/>
              <a:buFont typeface="Noto Sans Symbols"/>
              <a:buChar char="■"/>
            </a:pPr>
            <a:r>
              <a:rPr lang="en-GB" sz="2000" b="1" i="0" u="none">
                <a:solidFill>
                  <a:schemeClr val="folHlink"/>
                </a:solidFill>
                <a:latin typeface="Palatino"/>
                <a:ea typeface="Palatino"/>
                <a:cs typeface="Palatino"/>
                <a:sym typeface="Palatino"/>
              </a:rPr>
              <a:t>Principle #1. </a:t>
            </a:r>
            <a:r>
              <a:rPr lang="en-GB" sz="2000" b="1" i="1" u="none">
                <a:solidFill>
                  <a:schemeClr val="folHlink"/>
                </a:solidFill>
                <a:latin typeface="Palatino"/>
                <a:ea typeface="Palatino"/>
                <a:cs typeface="Palatino"/>
                <a:sym typeface="Palatino"/>
              </a:rPr>
              <a:t>Divide and conquer.</a:t>
            </a:r>
            <a:r>
              <a:rPr lang="en-GB" sz="2000" b="1" i="0" u="none">
                <a:solidFill>
                  <a:schemeClr val="dk1"/>
                </a:solidFill>
                <a:latin typeface="Palatino"/>
                <a:ea typeface="Palatino"/>
                <a:cs typeface="Palatino"/>
                <a:sym typeface="Palatino"/>
              </a:rPr>
              <a:t> </a:t>
            </a:r>
            <a:r>
              <a:rPr lang="en-GB" sz="2000" b="0" i="0" u="none">
                <a:solidFill>
                  <a:schemeClr val="dk1"/>
                </a:solidFill>
                <a:latin typeface="Palatino"/>
                <a:ea typeface="Palatino"/>
                <a:cs typeface="Palatino"/>
                <a:sym typeface="Palatino"/>
              </a:rPr>
              <a:t>Stated in a more technical manner, analysis and design should always emphasize </a:t>
            </a:r>
            <a:r>
              <a:rPr lang="en-GB" sz="2000" b="0" i="1" u="none">
                <a:solidFill>
                  <a:schemeClr val="dk1"/>
                </a:solidFill>
                <a:latin typeface="Palatino"/>
                <a:ea typeface="Palatino"/>
                <a:cs typeface="Palatino"/>
                <a:sym typeface="Palatino"/>
              </a:rPr>
              <a:t>separation of concerns</a:t>
            </a:r>
            <a:r>
              <a:rPr lang="en-GB" sz="2000" b="0" i="0" u="none">
                <a:solidFill>
                  <a:schemeClr val="dk1"/>
                </a:solidFill>
                <a:latin typeface="Palatino"/>
                <a:ea typeface="Palatino"/>
                <a:cs typeface="Palatino"/>
                <a:sym typeface="Palatino"/>
              </a:rPr>
              <a:t> (SoC).</a:t>
            </a:r>
            <a:endParaRPr/>
          </a:p>
          <a:p>
            <a:pPr marL="342900" lvl="0" indent="-342900" algn="l" rtl="0">
              <a:lnSpc>
                <a:spcPct val="100000"/>
              </a:lnSpc>
              <a:spcBef>
                <a:spcPts val="400"/>
              </a:spcBef>
              <a:spcAft>
                <a:spcPts val="0"/>
              </a:spcAft>
              <a:buClr>
                <a:schemeClr val="folHlink"/>
              </a:buClr>
              <a:buSzPts val="1500"/>
              <a:buFont typeface="Noto Sans Symbols"/>
              <a:buChar char="■"/>
            </a:pPr>
            <a:r>
              <a:rPr lang="en-GB" sz="2000" b="1" i="0" u="none">
                <a:solidFill>
                  <a:schemeClr val="folHlink"/>
                </a:solidFill>
                <a:latin typeface="Palatino"/>
                <a:ea typeface="Palatino"/>
                <a:cs typeface="Palatino"/>
                <a:sym typeface="Palatino"/>
              </a:rPr>
              <a:t>Principle #2.  </a:t>
            </a:r>
            <a:r>
              <a:rPr lang="en-GB" sz="2000" b="1" i="1" u="none">
                <a:solidFill>
                  <a:schemeClr val="folHlink"/>
                </a:solidFill>
                <a:latin typeface="Palatino"/>
                <a:ea typeface="Palatino"/>
                <a:cs typeface="Palatino"/>
                <a:sym typeface="Palatino"/>
              </a:rPr>
              <a:t>Understand the use of abstraction.</a:t>
            </a:r>
            <a:r>
              <a:rPr lang="en-GB" sz="2000" b="1" i="0" u="none">
                <a:solidFill>
                  <a:schemeClr val="dk1"/>
                </a:solidFill>
                <a:latin typeface="Palatino"/>
                <a:ea typeface="Palatino"/>
                <a:cs typeface="Palatino"/>
                <a:sym typeface="Palatino"/>
              </a:rPr>
              <a:t> </a:t>
            </a:r>
            <a:r>
              <a:rPr lang="en-GB" sz="2000" b="0" i="0" u="none">
                <a:solidFill>
                  <a:schemeClr val="dk1"/>
                </a:solidFill>
                <a:latin typeface="Palatino"/>
                <a:ea typeface="Palatino"/>
                <a:cs typeface="Palatino"/>
                <a:sym typeface="Palatino"/>
              </a:rPr>
              <a:t>At its core, an abstraction is a simplification of some complex element of a system used to communica</a:t>
            </a:r>
            <a:r>
              <a:rPr lang="en-GB" sz="2000">
                <a:solidFill>
                  <a:schemeClr val="dk1"/>
                </a:solidFill>
                <a:latin typeface="Palatino"/>
                <a:ea typeface="Palatino"/>
                <a:cs typeface="Palatino"/>
                <a:sym typeface="Palatino"/>
              </a:rPr>
              <a:t>te</a:t>
            </a:r>
            <a:r>
              <a:rPr lang="en-GB" sz="2000" b="0" i="0" u="none">
                <a:solidFill>
                  <a:schemeClr val="dk1"/>
                </a:solidFill>
                <a:latin typeface="Palatino"/>
                <a:ea typeface="Palatino"/>
                <a:cs typeface="Palatino"/>
                <a:sym typeface="Palatino"/>
              </a:rPr>
              <a:t> meaning in a single phrase.</a:t>
            </a:r>
            <a:endParaRPr/>
          </a:p>
          <a:p>
            <a:pPr marL="342900" lvl="0" indent="-342900" algn="l" rtl="0">
              <a:lnSpc>
                <a:spcPct val="100000"/>
              </a:lnSpc>
              <a:spcBef>
                <a:spcPts val="400"/>
              </a:spcBef>
              <a:spcAft>
                <a:spcPts val="0"/>
              </a:spcAft>
              <a:buClr>
                <a:schemeClr val="folHlink"/>
              </a:buClr>
              <a:buSzPts val="1500"/>
              <a:buFont typeface="Noto Sans Symbols"/>
              <a:buChar char="■"/>
            </a:pPr>
            <a:r>
              <a:rPr lang="en-GB" sz="2000" b="1" i="0" u="none">
                <a:solidFill>
                  <a:schemeClr val="folHlink"/>
                </a:solidFill>
                <a:latin typeface="Palatino"/>
                <a:ea typeface="Palatino"/>
                <a:cs typeface="Palatino"/>
                <a:sym typeface="Palatino"/>
              </a:rPr>
              <a:t>Principle #3.  </a:t>
            </a:r>
            <a:r>
              <a:rPr lang="en-GB" sz="2000" b="1" i="1" u="none">
                <a:solidFill>
                  <a:schemeClr val="folHlink"/>
                </a:solidFill>
                <a:latin typeface="Palatino"/>
                <a:ea typeface="Palatino"/>
                <a:cs typeface="Palatino"/>
                <a:sym typeface="Palatino"/>
              </a:rPr>
              <a:t>Strive for consistency.</a:t>
            </a:r>
            <a:r>
              <a:rPr lang="en-GB" sz="2000" b="1" i="0" u="none">
                <a:solidFill>
                  <a:schemeClr val="folHlink"/>
                </a:solidFill>
                <a:latin typeface="Palatino"/>
                <a:ea typeface="Palatino"/>
                <a:cs typeface="Palatino"/>
                <a:sym typeface="Palatino"/>
              </a:rPr>
              <a:t> </a:t>
            </a:r>
            <a:r>
              <a:rPr lang="en-GB" sz="2000" b="0" i="0" u="none">
                <a:solidFill>
                  <a:schemeClr val="dk1"/>
                </a:solidFill>
                <a:latin typeface="Palatino"/>
                <a:ea typeface="Palatino"/>
                <a:cs typeface="Palatino"/>
                <a:sym typeface="Palatino"/>
              </a:rPr>
              <a:t>A familiar context makes software easier to build and use.</a:t>
            </a:r>
            <a:endParaRPr/>
          </a:p>
          <a:p>
            <a:pPr marL="342900" lvl="0" indent="-342900" algn="l" rtl="0">
              <a:lnSpc>
                <a:spcPct val="100000"/>
              </a:lnSpc>
              <a:spcBef>
                <a:spcPts val="400"/>
              </a:spcBef>
              <a:spcAft>
                <a:spcPts val="0"/>
              </a:spcAft>
              <a:buClr>
                <a:schemeClr val="folHlink"/>
              </a:buClr>
              <a:buSzPts val="1500"/>
              <a:buFont typeface="Noto Sans Symbols"/>
              <a:buChar char="■"/>
            </a:pPr>
            <a:r>
              <a:rPr lang="en-GB" sz="2000" b="1" i="0" u="none">
                <a:solidFill>
                  <a:schemeClr val="folHlink"/>
                </a:solidFill>
                <a:latin typeface="Palatino"/>
                <a:ea typeface="Palatino"/>
                <a:cs typeface="Palatino"/>
                <a:sym typeface="Palatino"/>
              </a:rPr>
              <a:t>Principle #4. </a:t>
            </a:r>
            <a:r>
              <a:rPr lang="en-GB" sz="2000" b="1" i="1" u="none">
                <a:solidFill>
                  <a:schemeClr val="folHlink"/>
                </a:solidFill>
                <a:latin typeface="Palatino"/>
                <a:ea typeface="Palatino"/>
                <a:cs typeface="Palatino"/>
                <a:sym typeface="Palatino"/>
              </a:rPr>
              <a:t>Focus on the transfer of information.</a:t>
            </a:r>
            <a:r>
              <a:rPr lang="en-GB" sz="2000" b="1" i="1" u="none">
                <a:solidFill>
                  <a:schemeClr val="dk1"/>
                </a:solidFill>
                <a:latin typeface="Palatino"/>
                <a:ea typeface="Palatino"/>
                <a:cs typeface="Palatino"/>
                <a:sym typeface="Palatino"/>
              </a:rPr>
              <a:t> </a:t>
            </a:r>
            <a:r>
              <a:rPr lang="en-GB" sz="2000" b="0" i="0" u="none">
                <a:solidFill>
                  <a:schemeClr val="dk1"/>
                </a:solidFill>
                <a:latin typeface="Palatino"/>
                <a:ea typeface="Palatino"/>
                <a:cs typeface="Palatino"/>
                <a:sym typeface="Palatino"/>
              </a:rPr>
              <a:t>Pay special attention to the analysis, design, construction, and testing of interfaces. </a:t>
            </a:r>
            <a:endParaRPr/>
          </a:p>
          <a:p>
            <a:pPr marL="342900" lvl="0" indent="-247650" algn="l" rtl="0">
              <a:lnSpc>
                <a:spcPct val="100000"/>
              </a:lnSpc>
              <a:spcBef>
                <a:spcPts val="400"/>
              </a:spcBef>
              <a:spcAft>
                <a:spcPts val="0"/>
              </a:spcAft>
              <a:buClr>
                <a:schemeClr val="folHlink"/>
              </a:buClr>
              <a:buSzPts val="1500"/>
              <a:buFont typeface="Noto Sans Symbols"/>
              <a:buNone/>
            </a:pPr>
            <a:endParaRPr sz="2000" b="0" i="0" u="none">
              <a:solidFill>
                <a:schemeClr val="dk1"/>
              </a:solidFill>
              <a:latin typeface="Palatino"/>
              <a:ea typeface="Palatino"/>
              <a:cs typeface="Palatino"/>
              <a:sym typeface="Palatino"/>
            </a:endParaRPr>
          </a:p>
          <a:p>
            <a:pPr marL="342900" lvl="0" indent="-247650" algn="l" rtl="0">
              <a:spcBef>
                <a:spcPts val="400"/>
              </a:spcBef>
              <a:spcAft>
                <a:spcPts val="0"/>
              </a:spcAft>
              <a:buSzPts val="1500"/>
              <a:buNone/>
            </a:pPr>
            <a:endParaRPr sz="2000" b="0" i="0" u="none">
              <a:solidFill>
                <a:schemeClr val="dk1"/>
              </a:solidFill>
              <a:latin typeface="Palatino"/>
              <a:ea typeface="Palatino"/>
              <a:cs typeface="Palatino"/>
              <a:sym typeface="Palatin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p:nvPr/>
        </p:nvSpPr>
        <p:spPr>
          <a:xfrm>
            <a:off x="7543800" y="4686300"/>
            <a:ext cx="1295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000"/>
              <a:buFont typeface="Helvetica Neue"/>
              <a:buNone/>
            </a:pPr>
            <a:fld id="{00000000-1234-1234-1234-123412341234}" type="slidenum">
              <a:rPr lang="en-GB" sz="1000" b="0" i="0" u="none">
                <a:solidFill>
                  <a:schemeClr val="dk1"/>
                </a:solidFill>
                <a:latin typeface="Helvetica Neue"/>
                <a:ea typeface="Helvetica Neue"/>
                <a:cs typeface="Helvetica Neue"/>
                <a:sym typeface="Helvetica Neue"/>
              </a:rPr>
              <a:t>9</a:t>
            </a:fld>
            <a:endParaRPr/>
          </a:p>
        </p:txBody>
      </p:sp>
      <p:sp>
        <p:nvSpPr>
          <p:cNvPr id="166" name="Google Shape;166;p30"/>
          <p:cNvSpPr txBox="1">
            <a:spLocks noGrp="1"/>
          </p:cNvSpPr>
          <p:nvPr>
            <p:ph type="title"/>
          </p:nvPr>
        </p:nvSpPr>
        <p:spPr>
          <a:xfrm>
            <a:off x="465675" y="213775"/>
            <a:ext cx="7620000" cy="475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GB" sz="4000" b="0" i="0" u="none">
                <a:solidFill>
                  <a:schemeClr val="dk2"/>
                </a:solidFill>
                <a:latin typeface="Helvetica Neue"/>
                <a:ea typeface="Helvetica Neue"/>
                <a:cs typeface="Helvetica Neue"/>
                <a:sym typeface="Helvetica Neue"/>
              </a:rPr>
              <a:t>Principles that Guide Practice</a:t>
            </a:r>
            <a:endParaRPr/>
          </a:p>
        </p:txBody>
      </p:sp>
      <p:sp>
        <p:nvSpPr>
          <p:cNvPr id="167" name="Google Shape;167;p30"/>
          <p:cNvSpPr txBox="1">
            <a:spLocks noGrp="1"/>
          </p:cNvSpPr>
          <p:nvPr>
            <p:ph type="body" idx="1"/>
          </p:nvPr>
        </p:nvSpPr>
        <p:spPr>
          <a:xfrm>
            <a:off x="495300" y="886875"/>
            <a:ext cx="8343900" cy="31431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folHlink"/>
              </a:buClr>
              <a:buSzPts val="1500"/>
              <a:buFont typeface="Noto Sans Symbols"/>
              <a:buChar char="■"/>
            </a:pPr>
            <a:r>
              <a:rPr lang="en-GB" sz="2000" b="1" i="0" u="none">
                <a:solidFill>
                  <a:schemeClr val="folHlink"/>
                </a:solidFill>
                <a:latin typeface="Palatino"/>
                <a:ea typeface="Palatino"/>
                <a:cs typeface="Palatino"/>
                <a:sym typeface="Palatino"/>
              </a:rPr>
              <a:t>Principle #5.</a:t>
            </a:r>
            <a:r>
              <a:rPr lang="en-GB" sz="2000" b="0" i="0" u="none">
                <a:solidFill>
                  <a:schemeClr val="folHlink"/>
                </a:solidFill>
                <a:latin typeface="Palatino"/>
                <a:ea typeface="Palatino"/>
                <a:cs typeface="Palatino"/>
                <a:sym typeface="Palatino"/>
              </a:rPr>
              <a:t> </a:t>
            </a:r>
            <a:r>
              <a:rPr lang="en-GB" sz="2000" b="1" i="1" u="none">
                <a:solidFill>
                  <a:schemeClr val="folHlink"/>
                </a:solidFill>
                <a:latin typeface="Palatino"/>
                <a:ea typeface="Palatino"/>
                <a:cs typeface="Palatino"/>
                <a:sym typeface="Palatino"/>
              </a:rPr>
              <a:t>Build software that exhibits effective modularity.</a:t>
            </a:r>
            <a:r>
              <a:rPr lang="en-GB" sz="2000" b="0" i="0" u="none">
                <a:solidFill>
                  <a:schemeClr val="dk1"/>
                </a:solidFill>
                <a:latin typeface="Palatino"/>
                <a:ea typeface="Palatino"/>
                <a:cs typeface="Palatino"/>
                <a:sym typeface="Palatino"/>
              </a:rPr>
              <a:t> Separation of concerns (Principle #1) establishes a philosophy for software. </a:t>
            </a:r>
            <a:r>
              <a:rPr lang="en-GB" sz="2000" b="0" i="1" u="none">
                <a:solidFill>
                  <a:schemeClr val="dk1"/>
                </a:solidFill>
                <a:latin typeface="Palatino"/>
                <a:ea typeface="Palatino"/>
                <a:cs typeface="Palatino"/>
                <a:sym typeface="Palatino"/>
              </a:rPr>
              <a:t>Modularity </a:t>
            </a:r>
            <a:r>
              <a:rPr lang="en-GB" sz="2000" b="0" i="0" u="none">
                <a:solidFill>
                  <a:schemeClr val="dk1"/>
                </a:solidFill>
                <a:latin typeface="Palatino"/>
                <a:ea typeface="Palatino"/>
                <a:cs typeface="Palatino"/>
                <a:sym typeface="Palatino"/>
              </a:rPr>
              <a:t>provides a mechanism for realizing the philosophy.</a:t>
            </a:r>
            <a:endParaRPr sz="2000" b="0" i="0" u="none">
              <a:solidFill>
                <a:schemeClr val="dk1"/>
              </a:solidFill>
              <a:latin typeface="Palatino"/>
              <a:ea typeface="Palatino"/>
              <a:cs typeface="Palatino"/>
              <a:sym typeface="Palatino"/>
            </a:endParaRPr>
          </a:p>
          <a:p>
            <a:pPr marL="342900" lvl="0" indent="0" algn="l" rtl="0">
              <a:lnSpc>
                <a:spcPct val="90000"/>
              </a:lnSpc>
              <a:spcBef>
                <a:spcPts val="0"/>
              </a:spcBef>
              <a:spcAft>
                <a:spcPts val="0"/>
              </a:spcAft>
              <a:buNone/>
            </a:pPr>
            <a:endParaRPr sz="2000">
              <a:solidFill>
                <a:schemeClr val="dk1"/>
              </a:solidFill>
              <a:latin typeface="Palatino"/>
              <a:ea typeface="Palatino"/>
              <a:cs typeface="Palatino"/>
              <a:sym typeface="Palatino"/>
            </a:endParaRPr>
          </a:p>
          <a:p>
            <a:pPr marL="342900" lvl="0" indent="-342900" algn="l" rtl="0">
              <a:lnSpc>
                <a:spcPct val="90000"/>
              </a:lnSpc>
              <a:spcBef>
                <a:spcPts val="400"/>
              </a:spcBef>
              <a:spcAft>
                <a:spcPts val="0"/>
              </a:spcAft>
              <a:buClr>
                <a:schemeClr val="folHlink"/>
              </a:buClr>
              <a:buSzPts val="1500"/>
              <a:buFont typeface="Noto Sans Symbols"/>
              <a:buChar char="■"/>
            </a:pPr>
            <a:r>
              <a:rPr lang="en-GB" sz="2000" b="1" i="0" u="none">
                <a:solidFill>
                  <a:schemeClr val="folHlink"/>
                </a:solidFill>
                <a:latin typeface="Palatino"/>
                <a:ea typeface="Palatino"/>
                <a:cs typeface="Palatino"/>
                <a:sym typeface="Palatino"/>
              </a:rPr>
              <a:t>Principle #6.</a:t>
            </a:r>
            <a:r>
              <a:rPr lang="en-GB" sz="2000" b="0" i="0" u="none">
                <a:solidFill>
                  <a:schemeClr val="folHlink"/>
                </a:solidFill>
                <a:latin typeface="Palatino"/>
                <a:ea typeface="Palatino"/>
                <a:cs typeface="Palatino"/>
                <a:sym typeface="Palatino"/>
              </a:rPr>
              <a:t>  </a:t>
            </a:r>
            <a:r>
              <a:rPr lang="en-GB" sz="2000" b="1" i="1" u="none">
                <a:solidFill>
                  <a:schemeClr val="folHlink"/>
                </a:solidFill>
                <a:latin typeface="Palatino"/>
                <a:ea typeface="Palatino"/>
                <a:cs typeface="Palatino"/>
                <a:sym typeface="Palatino"/>
              </a:rPr>
              <a:t>Look for patterns.</a:t>
            </a:r>
            <a:r>
              <a:rPr lang="en-GB" sz="2000" b="1" i="1" u="none">
                <a:solidFill>
                  <a:schemeClr val="dk1"/>
                </a:solidFill>
                <a:latin typeface="Palatino"/>
                <a:ea typeface="Palatino"/>
                <a:cs typeface="Palatino"/>
                <a:sym typeface="Palatino"/>
              </a:rPr>
              <a:t> </a:t>
            </a:r>
            <a:r>
              <a:rPr lang="en-GB" sz="2000" b="0" i="0" u="none">
                <a:solidFill>
                  <a:schemeClr val="dk1"/>
                </a:solidFill>
                <a:latin typeface="Palatino"/>
                <a:ea typeface="Palatino"/>
                <a:cs typeface="Palatino"/>
                <a:sym typeface="Palatino"/>
              </a:rPr>
              <a:t> Brad Appleton [App00] suggests that: “</a:t>
            </a:r>
            <a:r>
              <a:rPr lang="en-GB" sz="2000" b="0" i="0" u="none">
                <a:solidFill>
                  <a:srgbClr val="000000"/>
                </a:solidFill>
                <a:latin typeface="Palatino"/>
                <a:ea typeface="Palatino"/>
                <a:cs typeface="Palatino"/>
                <a:sym typeface="Palatino"/>
              </a:rPr>
              <a:t>The goal of patterns within the software community is to create a body of literature to help software developers resolve recurring problems encountered throughout all of software development.</a:t>
            </a:r>
            <a:endParaRPr sz="2000" b="0" i="0" u="none">
              <a:solidFill>
                <a:srgbClr val="000000"/>
              </a:solidFill>
              <a:latin typeface="Palatino"/>
              <a:ea typeface="Palatino"/>
              <a:cs typeface="Palatino"/>
              <a:sym typeface="Palatino"/>
            </a:endParaRPr>
          </a:p>
          <a:p>
            <a:pPr marL="342900" lvl="0" indent="0" algn="l" rtl="0">
              <a:lnSpc>
                <a:spcPct val="90000"/>
              </a:lnSpc>
              <a:spcBef>
                <a:spcPts val="400"/>
              </a:spcBef>
              <a:spcAft>
                <a:spcPts val="0"/>
              </a:spcAft>
              <a:buNone/>
            </a:pPr>
            <a:endParaRPr sz="2000">
              <a:solidFill>
                <a:srgbClr val="000000"/>
              </a:solidFill>
              <a:latin typeface="Palatino"/>
              <a:ea typeface="Palatino"/>
              <a:cs typeface="Palatino"/>
              <a:sym typeface="Palatino"/>
            </a:endParaRPr>
          </a:p>
          <a:p>
            <a:pPr marL="342900" lvl="0" indent="-342900" algn="l" rtl="0">
              <a:lnSpc>
                <a:spcPct val="90000"/>
              </a:lnSpc>
              <a:spcBef>
                <a:spcPts val="400"/>
              </a:spcBef>
              <a:spcAft>
                <a:spcPts val="0"/>
              </a:spcAft>
              <a:buClr>
                <a:schemeClr val="folHlink"/>
              </a:buClr>
              <a:buSzPts val="1500"/>
              <a:buFont typeface="Noto Sans Symbols"/>
              <a:buChar char="■"/>
            </a:pPr>
            <a:r>
              <a:rPr lang="en-GB" sz="2000" b="1" i="0" u="none">
                <a:solidFill>
                  <a:schemeClr val="folHlink"/>
                </a:solidFill>
                <a:latin typeface="Palatino"/>
                <a:ea typeface="Palatino"/>
                <a:cs typeface="Palatino"/>
                <a:sym typeface="Palatino"/>
              </a:rPr>
              <a:t>Principle #7. </a:t>
            </a:r>
            <a:r>
              <a:rPr lang="en-GB" sz="2000" b="1" i="1" u="none">
                <a:solidFill>
                  <a:schemeClr val="folHlink"/>
                </a:solidFill>
                <a:latin typeface="Palatino"/>
                <a:ea typeface="Palatino"/>
                <a:cs typeface="Palatino"/>
                <a:sym typeface="Palatino"/>
              </a:rPr>
              <a:t>When possible, represent the problem and its solution from a number of different perspectives.</a:t>
            </a:r>
            <a:endParaRPr sz="2000" b="1" i="1" u="none">
              <a:solidFill>
                <a:schemeClr val="folHlink"/>
              </a:solidFill>
              <a:latin typeface="Palatino"/>
              <a:ea typeface="Palatino"/>
              <a:cs typeface="Palatino"/>
              <a:sym typeface="Palatino"/>
            </a:endParaRPr>
          </a:p>
          <a:p>
            <a:pPr marL="342900" lvl="0" indent="0" algn="l" rtl="0">
              <a:lnSpc>
                <a:spcPct val="90000"/>
              </a:lnSpc>
              <a:spcBef>
                <a:spcPts val="400"/>
              </a:spcBef>
              <a:spcAft>
                <a:spcPts val="0"/>
              </a:spcAft>
              <a:buNone/>
            </a:pPr>
            <a:endParaRPr sz="2000" b="1" i="1">
              <a:solidFill>
                <a:schemeClr val="folHlink"/>
              </a:solidFill>
              <a:latin typeface="Palatino"/>
              <a:ea typeface="Palatino"/>
              <a:cs typeface="Palatino"/>
              <a:sym typeface="Palatino"/>
            </a:endParaRPr>
          </a:p>
          <a:p>
            <a:pPr marL="342900" lvl="0" indent="-342900" algn="l" rtl="0">
              <a:lnSpc>
                <a:spcPct val="90000"/>
              </a:lnSpc>
              <a:spcBef>
                <a:spcPts val="400"/>
              </a:spcBef>
              <a:spcAft>
                <a:spcPts val="0"/>
              </a:spcAft>
              <a:buClr>
                <a:schemeClr val="folHlink"/>
              </a:buClr>
              <a:buSzPts val="1500"/>
              <a:buFont typeface="Noto Sans Symbols"/>
              <a:buChar char="■"/>
            </a:pPr>
            <a:r>
              <a:rPr lang="en-GB" sz="2000" b="1" i="0" u="none">
                <a:solidFill>
                  <a:schemeClr val="folHlink"/>
                </a:solidFill>
                <a:latin typeface="Palatino"/>
                <a:ea typeface="Palatino"/>
                <a:cs typeface="Palatino"/>
                <a:sym typeface="Palatino"/>
              </a:rPr>
              <a:t>Principle #8. </a:t>
            </a:r>
            <a:r>
              <a:rPr lang="en-GB" sz="2000" b="1" i="1" u="none">
                <a:solidFill>
                  <a:schemeClr val="folHlink"/>
                </a:solidFill>
                <a:latin typeface="Palatino"/>
                <a:ea typeface="Palatino"/>
                <a:cs typeface="Palatino"/>
                <a:sym typeface="Palatino"/>
              </a:rPr>
              <a:t>Remember that someone will maintain the software.</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ewsPrint">
  <a:themeElements>
    <a:clrScheme name="NewsPrint">
      <a:dk1>
        <a:srgbClr val="000000"/>
      </a:dk1>
      <a:lt1>
        <a:srgbClr val="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2484</Words>
  <Application>Microsoft Macintosh PowerPoint</Application>
  <PresentationFormat>On-screen Show (16:9)</PresentationFormat>
  <Paragraphs>161</Paragraphs>
  <Slides>23</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Palatino</vt:lpstr>
      <vt:lpstr>Arial</vt:lpstr>
      <vt:lpstr>Helvetica Neue</vt:lpstr>
      <vt:lpstr>Impact</vt:lpstr>
      <vt:lpstr>Noto Sans Symbols</vt:lpstr>
      <vt:lpstr>Times New Roman</vt:lpstr>
      <vt:lpstr>Times</vt:lpstr>
      <vt:lpstr>Simple Light</vt:lpstr>
      <vt:lpstr>NewsPrint</vt:lpstr>
      <vt:lpstr>PowerPoint Presentation</vt:lpstr>
      <vt:lpstr>PowerPoint Presentation</vt:lpstr>
      <vt:lpstr>Software Engineering Knowledge</vt:lpstr>
      <vt:lpstr>What, why?</vt:lpstr>
      <vt:lpstr>General Principles that Span Software Engineering Process and Practice </vt:lpstr>
      <vt:lpstr>Principles that Guide Process </vt:lpstr>
      <vt:lpstr>Principles that Guide Process </vt:lpstr>
      <vt:lpstr>Principles that Guide Practice</vt:lpstr>
      <vt:lpstr>Principles that Guide Practice</vt:lpstr>
      <vt:lpstr>Communication Principles</vt:lpstr>
      <vt:lpstr>Communication Principles</vt:lpstr>
      <vt:lpstr>Planning Principles</vt:lpstr>
      <vt:lpstr>Planning Principles</vt:lpstr>
      <vt:lpstr>Modeling Principles</vt:lpstr>
      <vt:lpstr>Requirements Modeling Principles</vt:lpstr>
      <vt:lpstr>Design Modeling Principles</vt:lpstr>
      <vt:lpstr>Agile Modeling Principles</vt:lpstr>
      <vt:lpstr>Construction Principles</vt:lpstr>
      <vt:lpstr>Preparation Principles</vt:lpstr>
      <vt:lpstr>Coding Principles</vt:lpstr>
      <vt:lpstr>Validation Principles</vt:lpstr>
      <vt:lpstr>Testing Principles</vt:lpstr>
      <vt:lpstr>Deployment Principles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devotha nyambo</cp:lastModifiedBy>
  <cp:revision>2</cp:revision>
  <dcterms:modified xsi:type="dcterms:W3CDTF">2022-08-22T09:49:35Z</dcterms:modified>
</cp:coreProperties>
</file>