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18" r:id="rId3"/>
    <p:sldId id="383" r:id="rId4"/>
    <p:sldId id="405" r:id="rId5"/>
    <p:sldId id="412" r:id="rId6"/>
    <p:sldId id="428" r:id="rId7"/>
    <p:sldId id="430" r:id="rId8"/>
    <p:sldId id="429" r:id="rId9"/>
    <p:sldId id="431" r:id="rId10"/>
    <p:sldId id="433" r:id="rId11"/>
    <p:sldId id="434" r:id="rId12"/>
    <p:sldId id="435" r:id="rId13"/>
    <p:sldId id="436" r:id="rId14"/>
    <p:sldId id="437" r:id="rId15"/>
    <p:sldId id="438" r:id="rId16"/>
    <p:sldId id="439" r:id="rId17"/>
    <p:sldId id="440" r:id="rId18"/>
    <p:sldId id="441" r:id="rId19"/>
    <p:sldId id="442" r:id="rId20"/>
    <p:sldId id="3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54" d="100"/>
          <a:sy n="54" d="100"/>
        </p:scale>
        <p:origin x="6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8C21B-F673-44E7-B590-B51DE1E9859D}" type="datetimeFigureOut">
              <a:rPr lang="en-ZA" smtClean="0"/>
              <a:t>2022/12/05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13697-D86D-4744-939F-21E8085D1442}" type="slidenum">
              <a:rPr lang="en-ZA" smtClean="0"/>
              <a:t>‹#›</a:t>
            </a:fld>
            <a:endParaRPr lang="en-ZA"/>
          </a:p>
        </p:txBody>
      </p:sp>
    </p:spTree>
    <p:extLst>
      <p:ext uri="{BB962C8B-B14F-4D97-AF65-F5344CB8AC3E}">
        <p14:creationId xmlns:p14="http://schemas.microsoft.com/office/powerpoint/2010/main" val="33477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2</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11</a:t>
            </a:fld>
            <a:endParaRPr lang="en-US" altLang="en-US" sz="1200"/>
          </a:p>
        </p:txBody>
      </p:sp>
    </p:spTree>
    <p:extLst>
      <p:ext uri="{BB962C8B-B14F-4D97-AF65-F5344CB8AC3E}">
        <p14:creationId xmlns:p14="http://schemas.microsoft.com/office/powerpoint/2010/main" val="547215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12</a:t>
            </a:fld>
            <a:endParaRPr lang="en-US" altLang="en-US" sz="1200"/>
          </a:p>
        </p:txBody>
      </p:sp>
    </p:spTree>
    <p:extLst>
      <p:ext uri="{BB962C8B-B14F-4D97-AF65-F5344CB8AC3E}">
        <p14:creationId xmlns:p14="http://schemas.microsoft.com/office/powerpoint/2010/main" val="295663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13</a:t>
            </a:fld>
            <a:endParaRPr lang="en-US" altLang="en-US" sz="1200"/>
          </a:p>
        </p:txBody>
      </p:sp>
    </p:spTree>
    <p:extLst>
      <p:ext uri="{BB962C8B-B14F-4D97-AF65-F5344CB8AC3E}">
        <p14:creationId xmlns:p14="http://schemas.microsoft.com/office/powerpoint/2010/main" val="3820623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14</a:t>
            </a:fld>
            <a:endParaRPr lang="en-US" altLang="en-US" sz="1200"/>
          </a:p>
        </p:txBody>
      </p:sp>
    </p:spTree>
    <p:extLst>
      <p:ext uri="{BB962C8B-B14F-4D97-AF65-F5344CB8AC3E}">
        <p14:creationId xmlns:p14="http://schemas.microsoft.com/office/powerpoint/2010/main" val="3203241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15</a:t>
            </a:fld>
            <a:endParaRPr lang="en-US" altLang="en-US" sz="1200"/>
          </a:p>
        </p:txBody>
      </p:sp>
    </p:spTree>
    <p:extLst>
      <p:ext uri="{BB962C8B-B14F-4D97-AF65-F5344CB8AC3E}">
        <p14:creationId xmlns:p14="http://schemas.microsoft.com/office/powerpoint/2010/main" val="64455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16</a:t>
            </a:fld>
            <a:endParaRPr lang="en-US" altLang="en-US" sz="1200"/>
          </a:p>
        </p:txBody>
      </p:sp>
    </p:spTree>
    <p:extLst>
      <p:ext uri="{BB962C8B-B14F-4D97-AF65-F5344CB8AC3E}">
        <p14:creationId xmlns:p14="http://schemas.microsoft.com/office/powerpoint/2010/main" val="22460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17</a:t>
            </a:fld>
            <a:endParaRPr lang="en-US" altLang="en-US" sz="1200"/>
          </a:p>
        </p:txBody>
      </p:sp>
    </p:spTree>
    <p:extLst>
      <p:ext uri="{BB962C8B-B14F-4D97-AF65-F5344CB8AC3E}">
        <p14:creationId xmlns:p14="http://schemas.microsoft.com/office/powerpoint/2010/main" val="4180242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18</a:t>
            </a:fld>
            <a:endParaRPr lang="en-US" altLang="en-US" sz="1200"/>
          </a:p>
        </p:txBody>
      </p:sp>
    </p:spTree>
    <p:extLst>
      <p:ext uri="{BB962C8B-B14F-4D97-AF65-F5344CB8AC3E}">
        <p14:creationId xmlns:p14="http://schemas.microsoft.com/office/powerpoint/2010/main" val="323012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19</a:t>
            </a:fld>
            <a:endParaRPr lang="en-US" altLang="en-US" sz="1200"/>
          </a:p>
        </p:txBody>
      </p:sp>
    </p:spTree>
    <p:extLst>
      <p:ext uri="{BB962C8B-B14F-4D97-AF65-F5344CB8AC3E}">
        <p14:creationId xmlns:p14="http://schemas.microsoft.com/office/powerpoint/2010/main" val="2824107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20</a:t>
            </a:fld>
            <a:endParaRPr lang="en-US" altLang="en-US" sz="1200"/>
          </a:p>
        </p:txBody>
      </p:sp>
    </p:spTree>
    <p:extLst>
      <p:ext uri="{BB962C8B-B14F-4D97-AF65-F5344CB8AC3E}">
        <p14:creationId xmlns:p14="http://schemas.microsoft.com/office/powerpoint/2010/main" val="20274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3</a:t>
            </a:fld>
            <a:endParaRPr lang="en-US" altLang="en-US" sz="1200"/>
          </a:p>
        </p:txBody>
      </p:sp>
    </p:spTree>
    <p:extLst>
      <p:ext uri="{BB962C8B-B14F-4D97-AF65-F5344CB8AC3E}">
        <p14:creationId xmlns:p14="http://schemas.microsoft.com/office/powerpoint/2010/main" val="386625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4</a:t>
            </a:fld>
            <a:endParaRPr lang="en-US" altLang="en-US" sz="1200"/>
          </a:p>
        </p:txBody>
      </p:sp>
    </p:spTree>
    <p:extLst>
      <p:ext uri="{BB962C8B-B14F-4D97-AF65-F5344CB8AC3E}">
        <p14:creationId xmlns:p14="http://schemas.microsoft.com/office/powerpoint/2010/main" val="167648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5</a:t>
            </a:fld>
            <a:endParaRPr lang="en-US" altLang="en-US" sz="1200"/>
          </a:p>
        </p:txBody>
      </p:sp>
    </p:spTree>
    <p:extLst>
      <p:ext uri="{BB962C8B-B14F-4D97-AF65-F5344CB8AC3E}">
        <p14:creationId xmlns:p14="http://schemas.microsoft.com/office/powerpoint/2010/main" val="2007024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6</a:t>
            </a:fld>
            <a:endParaRPr lang="en-US" altLang="en-US" sz="1200"/>
          </a:p>
        </p:txBody>
      </p:sp>
    </p:spTree>
    <p:extLst>
      <p:ext uri="{BB962C8B-B14F-4D97-AF65-F5344CB8AC3E}">
        <p14:creationId xmlns:p14="http://schemas.microsoft.com/office/powerpoint/2010/main" val="385279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7</a:t>
            </a:fld>
            <a:endParaRPr lang="en-US" altLang="en-US" sz="1200"/>
          </a:p>
        </p:txBody>
      </p:sp>
    </p:spTree>
    <p:extLst>
      <p:ext uri="{BB962C8B-B14F-4D97-AF65-F5344CB8AC3E}">
        <p14:creationId xmlns:p14="http://schemas.microsoft.com/office/powerpoint/2010/main" val="150549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8</a:t>
            </a:fld>
            <a:endParaRPr lang="en-US" altLang="en-US" sz="1200"/>
          </a:p>
        </p:txBody>
      </p:sp>
    </p:spTree>
    <p:extLst>
      <p:ext uri="{BB962C8B-B14F-4D97-AF65-F5344CB8AC3E}">
        <p14:creationId xmlns:p14="http://schemas.microsoft.com/office/powerpoint/2010/main" val="4061603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9</a:t>
            </a:fld>
            <a:endParaRPr lang="en-US" altLang="en-US" sz="1200"/>
          </a:p>
        </p:txBody>
      </p:sp>
    </p:spTree>
    <p:extLst>
      <p:ext uri="{BB962C8B-B14F-4D97-AF65-F5344CB8AC3E}">
        <p14:creationId xmlns:p14="http://schemas.microsoft.com/office/powerpoint/2010/main" val="2921290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10</a:t>
            </a:fld>
            <a:endParaRPr lang="en-US" altLang="en-US" sz="1200"/>
          </a:p>
        </p:txBody>
      </p:sp>
    </p:spTree>
    <p:extLst>
      <p:ext uri="{BB962C8B-B14F-4D97-AF65-F5344CB8AC3E}">
        <p14:creationId xmlns:p14="http://schemas.microsoft.com/office/powerpoint/2010/main" val="246434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9CE6-3A69-401E-9230-D30514A77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5EBAD08-22C4-4672-B4F0-6F6D086A4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9428527-7734-4D74-9881-C92EF780137E}"/>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5" name="Footer Placeholder 4">
            <a:extLst>
              <a:ext uri="{FF2B5EF4-FFF2-40B4-BE49-F238E27FC236}">
                <a16:creationId xmlns:a16="http://schemas.microsoft.com/office/drawing/2014/main" id="{8981B62E-30E7-4797-9A20-5C98E140691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899E01E-32B8-4C63-BB28-802EE4E9711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3003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8110-E114-4A74-8830-C6859771465A}"/>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8B47E75-B49B-4CF2-8061-2DAF539AD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0569973-AA5A-4634-852E-B0088171F72C}"/>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5" name="Footer Placeholder 4">
            <a:extLst>
              <a:ext uri="{FF2B5EF4-FFF2-40B4-BE49-F238E27FC236}">
                <a16:creationId xmlns:a16="http://schemas.microsoft.com/office/drawing/2014/main" id="{D84A5894-3BEE-4FFF-9609-C009BA3449C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6FF7DD0-150F-48F2-BF97-A20D9CECCE5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355248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72D26A-6D7D-427E-B2DF-E60613AB1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FDFB64C-C429-4AA6-A1A6-9D0D00916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7FF0AD5-90CD-49BB-A226-44C204CCE9A4}"/>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5" name="Footer Placeholder 4">
            <a:extLst>
              <a:ext uri="{FF2B5EF4-FFF2-40B4-BE49-F238E27FC236}">
                <a16:creationId xmlns:a16="http://schemas.microsoft.com/office/drawing/2014/main" id="{7D8C3FA0-75AA-46B1-AF24-707D1CCF354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90593E5-53BD-49B3-BC3A-5171AB891FC7}"/>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9163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DCF5-B159-4E86-B457-954AFC70BFF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B6CEB3A-66E0-4710-B8E1-332EF5ACE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2B63A97-0CFE-4C2B-8D18-7B13083CCA95}"/>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5" name="Footer Placeholder 4">
            <a:extLst>
              <a:ext uri="{FF2B5EF4-FFF2-40B4-BE49-F238E27FC236}">
                <a16:creationId xmlns:a16="http://schemas.microsoft.com/office/drawing/2014/main" id="{1629DD89-00CB-4B81-9E86-26794FEC9FC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FFF3A13-5020-4B42-8581-09F901EF536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4916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2E76-AAB3-4961-ACDA-61E81CB12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8653559-EBBD-4120-948F-A89DECDD2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17589D-00E8-48CD-BF69-352CBB54B5DA}"/>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5" name="Footer Placeholder 4">
            <a:extLst>
              <a:ext uri="{FF2B5EF4-FFF2-40B4-BE49-F238E27FC236}">
                <a16:creationId xmlns:a16="http://schemas.microsoft.com/office/drawing/2014/main" id="{9306CEF5-8F31-46FC-B7A4-5D7E2A091C1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E6BE48C-5E4A-44BC-8E2E-41155ECA69A2}"/>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9356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DB39-0AC4-4C6B-BC23-6EA71BCDCDB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FCF829B-8C2A-47CF-A765-6EB7AC63B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52D316D-B129-4EA3-8147-37FBB3070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F328474-E0CF-48B6-9ACC-409D2175CC94}"/>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6" name="Footer Placeholder 5">
            <a:extLst>
              <a:ext uri="{FF2B5EF4-FFF2-40B4-BE49-F238E27FC236}">
                <a16:creationId xmlns:a16="http://schemas.microsoft.com/office/drawing/2014/main" id="{4E0BFE48-F51B-4E89-8143-E24175EEA63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54D9DF6-9BCC-446F-99F1-27928B135440}"/>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3108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18D1-F685-42F8-B84B-3886ADE90B4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F3D1658-114B-4339-A4BA-744FFDD91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EDA5C-D91C-40D4-90A9-69758D658F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B20001-798C-4D52-BB80-08E6C2359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774C6-5775-46A5-99C1-00E482714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838146E6-EB01-42A4-905E-0817A63546F4}"/>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8" name="Footer Placeholder 7">
            <a:extLst>
              <a:ext uri="{FF2B5EF4-FFF2-40B4-BE49-F238E27FC236}">
                <a16:creationId xmlns:a16="http://schemas.microsoft.com/office/drawing/2014/main" id="{B7AA5469-21A9-4EF7-9280-4AF88D701BB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587C9C4-0228-4F34-A15F-EB220EB5F2C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61201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E6B1-8113-40AF-B53F-D1CF1B2FBC7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071575A-C5CA-42F7-89AE-FE56B674A9CB}"/>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4" name="Footer Placeholder 3">
            <a:extLst>
              <a:ext uri="{FF2B5EF4-FFF2-40B4-BE49-F238E27FC236}">
                <a16:creationId xmlns:a16="http://schemas.microsoft.com/office/drawing/2014/main" id="{DE2267F3-5199-4BD7-B5EA-63D2F83ECE0F}"/>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F778E71-4286-4FF7-87DB-2259F5D5DE3B}"/>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9866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6A663-89AE-4A1B-B32E-B87127A7BB57}"/>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3" name="Footer Placeholder 2">
            <a:extLst>
              <a:ext uri="{FF2B5EF4-FFF2-40B4-BE49-F238E27FC236}">
                <a16:creationId xmlns:a16="http://schemas.microsoft.com/office/drawing/2014/main" id="{A7842017-168F-451D-AEE6-00FE750286EF}"/>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C08564C-02F0-4BAC-ABA6-5CA80177A83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77812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567B-0AF5-4E25-8263-557920C37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DE1CAFE5-5022-4C3C-9844-CB948E8FD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819AF65-C9C8-4E99-863E-AEFA1A45A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33C79-C2D4-4E67-A69F-49AFD0FEBFE0}"/>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6" name="Footer Placeholder 5">
            <a:extLst>
              <a:ext uri="{FF2B5EF4-FFF2-40B4-BE49-F238E27FC236}">
                <a16:creationId xmlns:a16="http://schemas.microsoft.com/office/drawing/2014/main" id="{4274B502-764C-401C-8B1F-74408229ECE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5F40CB0-5CF0-4EC2-91F2-29BA92E48A9C}"/>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69965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456B-28CB-4034-BA09-B02206BF3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EDFE991-7120-48E0-8AC7-575D5BD04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13CC8246-D739-4D04-B587-05BABD927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3713D-487F-4ACE-9D6B-AFC00C174855}"/>
              </a:ext>
            </a:extLst>
          </p:cNvPr>
          <p:cNvSpPr>
            <a:spLocks noGrp="1"/>
          </p:cNvSpPr>
          <p:nvPr>
            <p:ph type="dt" sz="half" idx="10"/>
          </p:nvPr>
        </p:nvSpPr>
        <p:spPr/>
        <p:txBody>
          <a:bodyPr/>
          <a:lstStyle/>
          <a:p>
            <a:fld id="{0AE94414-238F-4CA9-8CDD-F66CD4ADEBDB}" type="datetimeFigureOut">
              <a:rPr lang="en-ZA" smtClean="0"/>
              <a:t>2022/12/05</a:t>
            </a:fld>
            <a:endParaRPr lang="en-ZA"/>
          </a:p>
        </p:txBody>
      </p:sp>
      <p:sp>
        <p:nvSpPr>
          <p:cNvPr id="6" name="Footer Placeholder 5">
            <a:extLst>
              <a:ext uri="{FF2B5EF4-FFF2-40B4-BE49-F238E27FC236}">
                <a16:creationId xmlns:a16="http://schemas.microsoft.com/office/drawing/2014/main" id="{EA214C83-41D5-4D9B-947C-26673652291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D41B459-651A-41A5-B6E5-7A7B25F56A99}"/>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0736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143B-5C85-41AA-9EC9-9FDBD8750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1BF11B1-457D-47CE-A8AC-F4239F3CA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275162B-7192-4EC0-8308-DBA8DCD05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94414-238F-4CA9-8CDD-F66CD4ADEBDB}" type="datetimeFigureOut">
              <a:rPr lang="en-ZA" smtClean="0"/>
              <a:t>2022/12/05</a:t>
            </a:fld>
            <a:endParaRPr lang="en-ZA"/>
          </a:p>
        </p:txBody>
      </p:sp>
      <p:sp>
        <p:nvSpPr>
          <p:cNvPr id="5" name="Footer Placeholder 4">
            <a:extLst>
              <a:ext uri="{FF2B5EF4-FFF2-40B4-BE49-F238E27FC236}">
                <a16:creationId xmlns:a16="http://schemas.microsoft.com/office/drawing/2014/main" id="{6923015E-0119-465E-AA23-9AA745A22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D4C74B4A-7AAC-4761-A5D3-58AA65CDD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F4D1-9872-4BA0-81CC-64298108DFD0}" type="slidenum">
              <a:rPr lang="en-ZA" smtClean="0"/>
              <a:t>‹#›</a:t>
            </a:fld>
            <a:endParaRPr lang="en-ZA"/>
          </a:p>
        </p:txBody>
      </p:sp>
    </p:spTree>
    <p:extLst>
      <p:ext uri="{BB962C8B-B14F-4D97-AF65-F5344CB8AC3E}">
        <p14:creationId xmlns:p14="http://schemas.microsoft.com/office/powerpoint/2010/main" val="85008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heguardian.com/world/2019/dec/30/gene-editing-chinese-scientist-he-jiankui-jailed-three-year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F61298-EACC-4AFA-A687-FB7B7DC5FFF6}"/>
              </a:ext>
            </a:extLst>
          </p:cNvPr>
          <p:cNvSpPr>
            <a:spLocks noGrp="1"/>
          </p:cNvSpPr>
          <p:nvPr>
            <p:ph type="subTitle" idx="1"/>
          </p:nvPr>
        </p:nvSpPr>
        <p:spPr>
          <a:xfrm>
            <a:off x="1817077" y="5109275"/>
            <a:ext cx="8998406" cy="1148295"/>
          </a:xfrm>
        </p:spPr>
        <p:txBody>
          <a:bodyPr>
            <a:normAutofit/>
          </a:bodyPr>
          <a:lstStyle/>
          <a:p>
            <a:endParaRPr lang="en-ZA" sz="3200" b="1" dirty="0"/>
          </a:p>
          <a:p>
            <a:r>
              <a:rPr lang="en-ZA" sz="3200" b="1" dirty="0" smtClean="0"/>
              <a:t>Learning Unit 6: Research Ethics and Plagiarism</a:t>
            </a:r>
            <a:endParaRPr lang="en-ZA" sz="3200" b="1" dirty="0"/>
          </a:p>
        </p:txBody>
      </p:sp>
      <p:pic>
        <p:nvPicPr>
          <p:cNvPr id="5" name="Picture 4">
            <a:extLst>
              <a:ext uri="{FF2B5EF4-FFF2-40B4-BE49-F238E27FC236}">
                <a16:creationId xmlns:a16="http://schemas.microsoft.com/office/drawing/2014/main" id="{89AFC7CB-640A-41BD-940A-EA8585BF26EF}"/>
              </a:ext>
            </a:extLst>
          </p:cNvPr>
          <p:cNvPicPr>
            <a:picLocks noChangeAspect="1"/>
          </p:cNvPicPr>
          <p:nvPr/>
        </p:nvPicPr>
        <p:blipFill>
          <a:blip r:embed="rId2"/>
          <a:stretch>
            <a:fillRect/>
          </a:stretch>
        </p:blipFill>
        <p:spPr>
          <a:xfrm>
            <a:off x="83034" y="417839"/>
            <a:ext cx="2280616" cy="1667467"/>
          </a:xfrm>
          <a:prstGeom prst="rect">
            <a:avLst/>
          </a:prstGeom>
        </p:spPr>
      </p:pic>
      <p:sp>
        <p:nvSpPr>
          <p:cNvPr id="7" name="Title 1">
            <a:extLst>
              <a:ext uri="{FF2B5EF4-FFF2-40B4-BE49-F238E27FC236}">
                <a16:creationId xmlns:a16="http://schemas.microsoft.com/office/drawing/2014/main" id="{B45575CE-3BA3-40EA-A6AC-7FA6DE625DDF}"/>
              </a:ext>
            </a:extLst>
          </p:cNvPr>
          <p:cNvSpPr txBox="1">
            <a:spLocks/>
          </p:cNvSpPr>
          <p:nvPr/>
        </p:nvSpPr>
        <p:spPr>
          <a:xfrm>
            <a:off x="1348365" y="2057683"/>
            <a:ext cx="9935829" cy="27607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600" b="1" dirty="0" smtClean="0">
                <a:solidFill>
                  <a:srgbClr val="0070C0"/>
                </a:solidFill>
                <a:latin typeface="+mn-lt"/>
              </a:rPr>
              <a:t>  Course Name: Research Methods and    </a:t>
            </a:r>
          </a:p>
          <a:p>
            <a:r>
              <a:rPr lang="en-ZA" sz="3600" b="1" dirty="0">
                <a:solidFill>
                  <a:srgbClr val="0070C0"/>
                </a:solidFill>
                <a:latin typeface="+mn-lt"/>
              </a:rPr>
              <a:t> </a:t>
            </a:r>
            <a:r>
              <a:rPr lang="en-ZA" sz="3600" b="1" dirty="0" smtClean="0">
                <a:solidFill>
                  <a:srgbClr val="0070C0"/>
                </a:solidFill>
                <a:latin typeface="+mn-lt"/>
              </a:rPr>
              <a:t>               Communication</a:t>
            </a:r>
          </a:p>
          <a:p>
            <a:pPr algn="l"/>
            <a:r>
              <a:rPr lang="en-ZA" sz="3600" b="1" dirty="0">
                <a:solidFill>
                  <a:srgbClr val="0070C0"/>
                </a:solidFill>
                <a:latin typeface="+mn-lt"/>
              </a:rPr>
              <a:t> </a:t>
            </a:r>
            <a:r>
              <a:rPr lang="en-ZA" sz="3600" b="1" dirty="0" smtClean="0">
                <a:solidFill>
                  <a:srgbClr val="0070C0"/>
                </a:solidFill>
                <a:latin typeface="+mn-lt"/>
              </a:rPr>
              <a:t>              Course Code: 6001</a:t>
            </a:r>
            <a:endParaRPr lang="en-ZA" sz="3600" b="1" dirty="0">
              <a:solidFill>
                <a:srgbClr val="C00000"/>
              </a:solidFill>
              <a:latin typeface="+mn-lt"/>
            </a:endParaRPr>
          </a:p>
          <a:p>
            <a:r>
              <a:rPr lang="en-ZA" sz="3600" b="1" dirty="0" smtClean="0">
                <a:solidFill>
                  <a:srgbClr val="C00000"/>
                </a:solidFill>
                <a:latin typeface="+mn-lt"/>
              </a:rPr>
              <a:t>(</a:t>
            </a:r>
            <a:r>
              <a:rPr lang="en-ZA" sz="3600" b="1" dirty="0">
                <a:solidFill>
                  <a:srgbClr val="C00000"/>
                </a:solidFill>
                <a:latin typeface="+mn-lt"/>
              </a:rPr>
              <a:t>Lecturer: Elizabeth </a:t>
            </a:r>
            <a:r>
              <a:rPr lang="en-ZA" sz="3600" b="1" dirty="0" err="1">
                <a:solidFill>
                  <a:srgbClr val="C00000"/>
                </a:solidFill>
                <a:latin typeface="+mn-lt"/>
              </a:rPr>
              <a:t>Mkoba</a:t>
            </a:r>
            <a:r>
              <a:rPr lang="en-ZA" sz="3600" b="1" dirty="0">
                <a:solidFill>
                  <a:srgbClr val="C00000"/>
                </a:solidFill>
                <a:latin typeface="+mn-lt"/>
              </a:rPr>
              <a:t>, PhD</a:t>
            </a:r>
            <a:r>
              <a:rPr lang="en-ZA" sz="3600" b="1" dirty="0" smtClean="0">
                <a:solidFill>
                  <a:srgbClr val="C00000"/>
                </a:solidFill>
                <a:latin typeface="+mn-lt"/>
              </a:rPr>
              <a:t>)</a:t>
            </a:r>
            <a:endParaRPr lang="en-ZA" sz="3600" b="1" dirty="0">
              <a:solidFill>
                <a:srgbClr val="0070C0"/>
              </a:solidFill>
              <a:latin typeface="+mn-lt"/>
            </a:endParaRPr>
          </a:p>
        </p:txBody>
      </p:sp>
      <p:sp>
        <p:nvSpPr>
          <p:cNvPr id="6" name="Title 1">
            <a:extLst>
              <a:ext uri="{FF2B5EF4-FFF2-40B4-BE49-F238E27FC236}">
                <a16:creationId xmlns:a16="http://schemas.microsoft.com/office/drawing/2014/main" id="{B45575CE-3BA3-40EA-A6AC-7FA6DE625DDF}"/>
              </a:ext>
            </a:extLst>
          </p:cNvPr>
          <p:cNvSpPr txBox="1">
            <a:spLocks/>
          </p:cNvSpPr>
          <p:nvPr/>
        </p:nvSpPr>
        <p:spPr>
          <a:xfrm>
            <a:off x="2363650" y="708647"/>
            <a:ext cx="9123501" cy="108585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600" b="1" dirty="0">
                <a:solidFill>
                  <a:srgbClr val="C00000"/>
                </a:solidFill>
              </a:rPr>
              <a:t/>
            </a:r>
            <a:br>
              <a:rPr lang="en-ZA" sz="3600" b="1" dirty="0">
                <a:solidFill>
                  <a:srgbClr val="C00000"/>
                </a:solidFill>
              </a:rPr>
            </a:br>
            <a:r>
              <a:rPr lang="en-ZA" sz="4600" b="1" dirty="0">
                <a:solidFill>
                  <a:srgbClr val="C00000"/>
                </a:solidFill>
              </a:rPr>
              <a:t> </a:t>
            </a:r>
            <a:r>
              <a:rPr lang="en-ZA" sz="4600" b="1" dirty="0" smtClean="0">
                <a:solidFill>
                  <a:srgbClr val="C00000"/>
                </a:solidFill>
                <a:latin typeface="+mn-lt"/>
              </a:rPr>
              <a:t>The Nelson Mandela African Institution of Science and Technology</a:t>
            </a:r>
            <a:endParaRPr lang="en-ZA" sz="4600" b="1" dirty="0">
              <a:solidFill>
                <a:srgbClr val="C00000"/>
              </a:solidFill>
              <a:latin typeface="+mn-lt"/>
            </a:endParaRPr>
          </a:p>
        </p:txBody>
      </p:sp>
    </p:spTree>
    <p:extLst>
      <p:ext uri="{BB962C8B-B14F-4D97-AF65-F5344CB8AC3E}">
        <p14:creationId xmlns:p14="http://schemas.microsoft.com/office/powerpoint/2010/main" val="83712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Policies /Guidelines of Research Ethics</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r>
              <a:rPr lang="en-US" dirty="0" smtClean="0"/>
              <a:t>Ethics </a:t>
            </a:r>
            <a:r>
              <a:rPr lang="en-US" dirty="0"/>
              <a:t>committees play an important role in defining the standards that need to be met for research ethics and ensuring that they are met. </a:t>
            </a:r>
            <a:endParaRPr lang="en-US" dirty="0" smtClean="0"/>
          </a:p>
          <a:p>
            <a:r>
              <a:rPr lang="en-GB" dirty="0" smtClean="0"/>
              <a:t>Universities, Research Centres </a:t>
            </a:r>
            <a:r>
              <a:rPr lang="en-GB" dirty="0"/>
              <a:t>and </a:t>
            </a:r>
            <a:r>
              <a:rPr lang="en-GB" dirty="0" smtClean="0"/>
              <a:t>Countries </a:t>
            </a:r>
            <a:r>
              <a:rPr lang="en-GB" dirty="0"/>
              <a:t>do have Policies/Guidelines of Research Ethics.</a:t>
            </a:r>
          </a:p>
          <a:p>
            <a:r>
              <a:rPr lang="en-US" dirty="0" smtClean="0"/>
              <a:t>For example, Some </a:t>
            </a:r>
            <a:r>
              <a:rPr lang="en-US" dirty="0"/>
              <a:t>influential policies relating to research ethics include those introduced </a:t>
            </a:r>
            <a:r>
              <a:rPr lang="en-US" dirty="0" smtClean="0"/>
              <a:t>in USA by:</a:t>
            </a:r>
          </a:p>
          <a:p>
            <a:pPr lvl="1">
              <a:buFont typeface="Wingdings" panose="05000000000000000000" pitchFamily="2" charset="2"/>
              <a:buChar char="Ø"/>
            </a:pPr>
            <a:r>
              <a:rPr lang="en-US" dirty="0" smtClean="0"/>
              <a:t>the </a:t>
            </a:r>
            <a:r>
              <a:rPr lang="en-US" dirty="0"/>
              <a:t>National Institutes of Health (NIH), </a:t>
            </a:r>
            <a:endParaRPr lang="en-US" dirty="0" smtClean="0"/>
          </a:p>
          <a:p>
            <a:pPr lvl="1">
              <a:buFont typeface="Wingdings" panose="05000000000000000000" pitchFamily="2" charset="2"/>
              <a:buChar char="Ø"/>
            </a:pPr>
            <a:r>
              <a:rPr lang="en-US" dirty="0" smtClean="0"/>
              <a:t>the </a:t>
            </a:r>
            <a:r>
              <a:rPr lang="en-US" dirty="0"/>
              <a:t>National Science Foundation (NSF), </a:t>
            </a:r>
            <a:endParaRPr lang="en-US" dirty="0" smtClean="0"/>
          </a:p>
          <a:p>
            <a:pPr lvl="1">
              <a:buFont typeface="Wingdings" panose="05000000000000000000" pitchFamily="2" charset="2"/>
              <a:buChar char="Ø"/>
            </a:pPr>
            <a:r>
              <a:rPr lang="en-US" dirty="0" smtClean="0"/>
              <a:t>the </a:t>
            </a:r>
            <a:r>
              <a:rPr lang="en-US" dirty="0"/>
              <a:t>American Chemical Society, </a:t>
            </a:r>
            <a:r>
              <a:rPr lang="en-US" dirty="0" smtClean="0"/>
              <a:t>or</a:t>
            </a:r>
          </a:p>
          <a:p>
            <a:pPr lvl="1">
              <a:buFont typeface="Wingdings" panose="05000000000000000000" pitchFamily="2" charset="2"/>
              <a:buChar char="Ø"/>
            </a:pPr>
            <a:r>
              <a:rPr lang="en-US" dirty="0" smtClean="0"/>
              <a:t>the </a:t>
            </a:r>
            <a:r>
              <a:rPr lang="en-US" dirty="0"/>
              <a:t>European Network of Research Ethics Committees. </a:t>
            </a:r>
            <a:endParaRPr lang="en-US" dirty="0" smtClean="0"/>
          </a:p>
          <a:p>
            <a:pPr marL="0" indent="0">
              <a:buNone/>
            </a:pPr>
            <a:r>
              <a:rPr lang="en-US" dirty="0" smtClean="0"/>
              <a:t>Other </a:t>
            </a:r>
            <a:r>
              <a:rPr lang="en-US" dirty="0"/>
              <a:t>guidelines such as the World Medical Association’s Declaration of Helsinki have been fundamental in defining human research ethics</a:t>
            </a:r>
            <a:r>
              <a:rPr lang="en-US" dirty="0" smtClean="0"/>
              <a:t>.</a:t>
            </a:r>
            <a:endParaRPr lang="en-US" dirty="0"/>
          </a:p>
        </p:txBody>
      </p:sp>
    </p:spTree>
    <p:extLst>
      <p:ext uri="{BB962C8B-B14F-4D97-AF65-F5344CB8AC3E}">
        <p14:creationId xmlns:p14="http://schemas.microsoft.com/office/powerpoint/2010/main" val="3527991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When ethical approval might be needed?</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545179" y="1351321"/>
            <a:ext cx="10884821" cy="5334000"/>
          </a:xfrm>
        </p:spPr>
        <p:txBody>
          <a:bodyPr>
            <a:normAutofit/>
          </a:bodyPr>
          <a:lstStyle/>
          <a:p>
            <a:pPr algn="just">
              <a:lnSpc>
                <a:spcPct val="100000"/>
              </a:lnSpc>
            </a:pPr>
            <a:r>
              <a:rPr lang="en-ZA" sz="3200" dirty="0"/>
              <a:t>Research which involves human or animal participants </a:t>
            </a:r>
            <a:r>
              <a:rPr lang="en-ZA" sz="3200" dirty="0" smtClean="0"/>
              <a:t>the </a:t>
            </a:r>
            <a:r>
              <a:rPr lang="en-ZA" sz="3200" dirty="0"/>
              <a:t>following should usually go through ethical approval before data can be </a:t>
            </a:r>
            <a:r>
              <a:rPr lang="en-ZA" sz="3200" dirty="0" smtClean="0"/>
              <a:t>collected</a:t>
            </a:r>
            <a:r>
              <a:rPr lang="en-ZA" sz="3200" dirty="0"/>
              <a:t>:</a:t>
            </a:r>
            <a:endParaRPr lang="en-ZA" sz="3200" dirty="0" smtClean="0"/>
          </a:p>
          <a:p>
            <a:pPr marL="0" indent="0" algn="just">
              <a:lnSpc>
                <a:spcPct val="100000"/>
              </a:lnSpc>
              <a:buNone/>
            </a:pPr>
            <a:endParaRPr lang="en-US" sz="3200" dirty="0"/>
          </a:p>
          <a:p>
            <a:pPr lvl="1" algn="just">
              <a:lnSpc>
                <a:spcPct val="100000"/>
              </a:lnSpc>
              <a:buFont typeface="Wingdings" panose="05000000000000000000" pitchFamily="2" charset="2"/>
              <a:buChar char="Ø"/>
            </a:pPr>
            <a:r>
              <a:rPr lang="en-ZA" sz="2800" dirty="0"/>
              <a:t>Gathering information about human beings through interviews</a:t>
            </a:r>
            <a:r>
              <a:rPr lang="en-ZA" sz="2800" dirty="0" smtClean="0"/>
              <a:t>, focus group discussion, surveys using questionnaires</a:t>
            </a:r>
            <a:endParaRPr lang="en-US" sz="2800" dirty="0"/>
          </a:p>
          <a:p>
            <a:pPr lvl="1" algn="just">
              <a:lnSpc>
                <a:spcPct val="100000"/>
              </a:lnSpc>
              <a:buFont typeface="Wingdings" panose="05000000000000000000" pitchFamily="2" charset="2"/>
              <a:buChar char="Ø"/>
            </a:pPr>
            <a:r>
              <a:rPr lang="en-ZA" sz="2800" dirty="0"/>
              <a:t>Observing human behaviour, recording audio or video</a:t>
            </a:r>
            <a:endParaRPr lang="en-US" sz="2800" dirty="0"/>
          </a:p>
          <a:p>
            <a:pPr lvl="1" algn="just">
              <a:lnSpc>
                <a:spcPct val="100000"/>
              </a:lnSpc>
              <a:buFont typeface="Wingdings" panose="05000000000000000000" pitchFamily="2" charset="2"/>
              <a:buChar char="Ø"/>
            </a:pPr>
            <a:r>
              <a:rPr lang="en-ZA" sz="2800" dirty="0"/>
              <a:t>Collecting or using human tissue/bone/blood or other body fluids</a:t>
            </a:r>
            <a:endParaRPr lang="en-US" sz="2800" dirty="0"/>
          </a:p>
          <a:p>
            <a:pPr lvl="1" algn="just">
              <a:lnSpc>
                <a:spcPct val="100000"/>
              </a:lnSpc>
              <a:buFont typeface="Wingdings" panose="05000000000000000000" pitchFamily="2" charset="2"/>
              <a:buChar char="Ø"/>
            </a:pPr>
            <a:r>
              <a:rPr lang="en-ZA" sz="2800" dirty="0"/>
              <a:t>Conducting clinical trials</a:t>
            </a:r>
            <a:endParaRPr lang="en-US" sz="2800" dirty="0"/>
          </a:p>
          <a:p>
            <a:pPr lvl="1" algn="just">
              <a:lnSpc>
                <a:spcPct val="100000"/>
              </a:lnSpc>
              <a:buFont typeface="Wingdings" panose="05000000000000000000" pitchFamily="2" charset="2"/>
              <a:buChar char="Ø"/>
            </a:pPr>
            <a:r>
              <a:rPr lang="en-ZA" sz="2800" dirty="0"/>
              <a:t>Using archived data in which individuals are </a:t>
            </a:r>
            <a:r>
              <a:rPr lang="en-ZA" sz="2800" dirty="0" smtClean="0"/>
              <a:t>identifiable</a:t>
            </a:r>
          </a:p>
          <a:p>
            <a:pPr marL="457200" lvl="1" indent="0" algn="just">
              <a:lnSpc>
                <a:spcPct val="100000"/>
              </a:lnSpc>
              <a:buNone/>
            </a:pPr>
            <a:endParaRPr lang="en-US" sz="2800" dirty="0"/>
          </a:p>
          <a:p>
            <a:pPr algn="just">
              <a:lnSpc>
                <a:spcPct val="170000"/>
              </a:lnSpc>
              <a:spcBef>
                <a:spcPct val="0"/>
              </a:spcBef>
            </a:pPr>
            <a:endParaRPr lang="en-US" sz="3200" dirty="0" smtClean="0"/>
          </a:p>
          <a:p>
            <a:pPr algn="just">
              <a:lnSpc>
                <a:spcPct val="170000"/>
              </a:lnSpc>
              <a:spcBef>
                <a:spcPct val="0"/>
              </a:spcBef>
            </a:pPr>
            <a:endParaRPr lang="en-GB" sz="3100" dirty="0"/>
          </a:p>
        </p:txBody>
      </p:sp>
    </p:spTree>
    <p:extLst>
      <p:ext uri="{BB962C8B-B14F-4D97-AF65-F5344CB8AC3E}">
        <p14:creationId xmlns:p14="http://schemas.microsoft.com/office/powerpoint/2010/main" val="2465561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Forging Ethical Approval</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545179" y="1351321"/>
            <a:ext cx="10884821" cy="5334000"/>
          </a:xfrm>
        </p:spPr>
        <p:txBody>
          <a:bodyPr>
            <a:normAutofit/>
          </a:bodyPr>
          <a:lstStyle/>
          <a:p>
            <a:pPr marL="0" indent="0" fontAlgn="b">
              <a:buNone/>
            </a:pPr>
            <a:r>
              <a:rPr lang="en-ZA" b="1" dirty="0"/>
              <a:t>A case of forging ethical approval</a:t>
            </a:r>
            <a:endParaRPr lang="en-US" b="1" dirty="0"/>
          </a:p>
          <a:p>
            <a:r>
              <a:rPr lang="en-ZA" dirty="0"/>
              <a:t>In 2019, a scientist was found guilty of illegally trying to alter the genetic makeup of twin girls. He apparently embarked on this research after </a:t>
            </a:r>
            <a:r>
              <a:rPr lang="en-ZA" dirty="0">
                <a:solidFill>
                  <a:srgbClr val="C00000"/>
                </a:solidFill>
              </a:rPr>
              <a:t>forging documents </a:t>
            </a:r>
            <a:r>
              <a:rPr lang="en-ZA" dirty="0"/>
              <a:t>from </a:t>
            </a:r>
            <a:r>
              <a:rPr lang="en-ZA" dirty="0">
                <a:solidFill>
                  <a:srgbClr val="C00000"/>
                </a:solidFill>
              </a:rPr>
              <a:t>an ethics review panel</a:t>
            </a:r>
            <a:r>
              <a:rPr lang="en-ZA" dirty="0"/>
              <a:t>. </a:t>
            </a:r>
            <a:endParaRPr lang="en-ZA" dirty="0" smtClean="0"/>
          </a:p>
          <a:p>
            <a:endParaRPr lang="en-ZA" dirty="0"/>
          </a:p>
          <a:p>
            <a:pPr marL="0" indent="0">
              <a:buNone/>
            </a:pPr>
            <a:r>
              <a:rPr lang="en-US" i="1" dirty="0" smtClean="0"/>
              <a:t>   “Chinese </a:t>
            </a:r>
            <a:r>
              <a:rPr lang="en-US" i="1" dirty="0"/>
              <a:t>scientist who edited babies' genes jailed for three </a:t>
            </a:r>
            <a:r>
              <a:rPr lang="en-US" i="1" dirty="0" smtClean="0"/>
              <a:t>years”</a:t>
            </a:r>
            <a:endParaRPr lang="en-US" i="1" dirty="0"/>
          </a:p>
          <a:p>
            <a:endParaRPr lang="en-US" dirty="0"/>
          </a:p>
          <a:p>
            <a:pPr marL="457200" lvl="1" indent="0">
              <a:lnSpc>
                <a:spcPct val="100000"/>
              </a:lnSpc>
              <a:buNone/>
            </a:pPr>
            <a:r>
              <a:rPr lang="en-ZA" sz="2800" dirty="0"/>
              <a:t>You can read about it in </a:t>
            </a:r>
            <a:endParaRPr lang="en-ZA" sz="2800" dirty="0" smtClean="0"/>
          </a:p>
          <a:p>
            <a:pPr marL="457200" lvl="1" indent="0">
              <a:lnSpc>
                <a:spcPct val="100000"/>
              </a:lnSpc>
              <a:buNone/>
            </a:pPr>
            <a:r>
              <a:rPr lang="en-ZA" sz="2800" dirty="0" smtClean="0">
                <a:hlinkClick r:id="rId3"/>
              </a:rPr>
              <a:t>https</a:t>
            </a:r>
            <a:r>
              <a:rPr lang="en-ZA" sz="2800" dirty="0">
                <a:hlinkClick r:id="rId3"/>
              </a:rPr>
              <a:t>://</a:t>
            </a:r>
            <a:r>
              <a:rPr lang="en-ZA" sz="2800" dirty="0" smtClean="0">
                <a:hlinkClick r:id="rId3"/>
              </a:rPr>
              <a:t>www.theguardian.com/world/2019/dec/30/gene-editing-chinese-scientist-he-jiankui-jailed-three-years</a:t>
            </a:r>
            <a:endParaRPr lang="en-ZA" sz="2800" dirty="0" smtClean="0"/>
          </a:p>
          <a:p>
            <a:pPr marL="457200" lvl="1" indent="0">
              <a:lnSpc>
                <a:spcPct val="100000"/>
              </a:lnSpc>
              <a:buNone/>
            </a:pPr>
            <a:endParaRPr lang="en-ZA" sz="2800" dirty="0" smtClean="0"/>
          </a:p>
          <a:p>
            <a:pPr marL="457200" lvl="1" indent="0" algn="just">
              <a:lnSpc>
                <a:spcPct val="100000"/>
              </a:lnSpc>
              <a:buNone/>
            </a:pPr>
            <a:endParaRPr lang="en-GB" sz="3100" dirty="0"/>
          </a:p>
        </p:txBody>
      </p:sp>
    </p:spTree>
    <p:extLst>
      <p:ext uri="{BB962C8B-B14F-4D97-AF65-F5344CB8AC3E}">
        <p14:creationId xmlns:p14="http://schemas.microsoft.com/office/powerpoint/2010/main" val="3826246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993772"/>
            <a:ext cx="11344275" cy="5392740"/>
          </a:xfrm>
        </p:spPr>
        <p:txBody>
          <a:bodyPr>
            <a:normAutofit fontScale="85000" lnSpcReduction="20000"/>
          </a:bodyPr>
          <a:lstStyle/>
          <a:p>
            <a:pPr marL="0" indent="0" algn="just">
              <a:lnSpc>
                <a:spcPct val="150000"/>
              </a:lnSpc>
              <a:buNone/>
            </a:pPr>
            <a:r>
              <a:rPr lang="en-ZA" dirty="0"/>
              <a:t>Ethical considerations are important in research which </a:t>
            </a:r>
            <a:r>
              <a:rPr lang="en-ZA" dirty="0">
                <a:solidFill>
                  <a:srgbClr val="FF0000"/>
                </a:solidFill>
              </a:rPr>
              <a:t>involves human </a:t>
            </a:r>
            <a:r>
              <a:rPr lang="en-ZA" dirty="0" smtClean="0">
                <a:solidFill>
                  <a:srgbClr val="FF0000"/>
                </a:solidFill>
              </a:rPr>
              <a:t>subjects.</a:t>
            </a:r>
          </a:p>
          <a:p>
            <a:pPr marL="0" indent="0" algn="just">
              <a:lnSpc>
                <a:spcPct val="150000"/>
              </a:lnSpc>
              <a:buNone/>
            </a:pPr>
            <a:r>
              <a:rPr lang="en-ZA" dirty="0" smtClean="0"/>
              <a:t>Explain about:</a:t>
            </a:r>
          </a:p>
          <a:p>
            <a:pPr algn="just">
              <a:lnSpc>
                <a:spcPct val="150000"/>
              </a:lnSpc>
            </a:pPr>
            <a:r>
              <a:rPr lang="en-ZA" dirty="0" smtClean="0"/>
              <a:t>Research Approval: How will you obtain approval to conduct a research/study.</a:t>
            </a:r>
          </a:p>
          <a:p>
            <a:pPr algn="just">
              <a:lnSpc>
                <a:spcPct val="150000"/>
              </a:lnSpc>
            </a:pPr>
            <a:r>
              <a:rPr lang="en-US" dirty="0" smtClean="0"/>
              <a:t>Informed </a:t>
            </a:r>
            <a:r>
              <a:rPr lang="en-US" dirty="0"/>
              <a:t>consent: Voluntary participation of the </a:t>
            </a:r>
            <a:r>
              <a:rPr lang="en-US" dirty="0" smtClean="0"/>
              <a:t>respondents in your study</a:t>
            </a:r>
          </a:p>
          <a:p>
            <a:pPr algn="just">
              <a:lnSpc>
                <a:spcPct val="150000"/>
              </a:lnSpc>
            </a:pPr>
            <a:r>
              <a:rPr lang="en-US" dirty="0" smtClean="0"/>
              <a:t>Confidentiality </a:t>
            </a:r>
            <a:r>
              <a:rPr lang="en-US" dirty="0"/>
              <a:t>and anonymity: </a:t>
            </a:r>
            <a:r>
              <a:rPr lang="en-US" dirty="0" smtClean="0"/>
              <a:t>Maintain </a:t>
            </a:r>
            <a:r>
              <a:rPr lang="en-US" dirty="0"/>
              <a:t>the confidentiality of </a:t>
            </a:r>
            <a:r>
              <a:rPr lang="en-US" dirty="0" smtClean="0"/>
              <a:t>participants</a:t>
            </a:r>
          </a:p>
          <a:p>
            <a:pPr algn="just">
              <a:lnSpc>
                <a:spcPct val="150000"/>
              </a:lnSpc>
            </a:pPr>
            <a:r>
              <a:rPr lang="en-ZA" dirty="0"/>
              <a:t>Ethical interpretation and reporting results</a:t>
            </a:r>
            <a:r>
              <a:rPr lang="en-ZA" b="1" dirty="0"/>
              <a:t>:</a:t>
            </a:r>
            <a:r>
              <a:rPr lang="en-ZA" dirty="0"/>
              <a:t> </a:t>
            </a:r>
            <a:r>
              <a:rPr lang="en-ZA" dirty="0" smtClean="0"/>
              <a:t>Researcher is </a:t>
            </a:r>
            <a:r>
              <a:rPr lang="en-ZA" dirty="0"/>
              <a:t>obligated to produce reports that cannot lead to the identification of respondents. </a:t>
            </a:r>
            <a:endParaRPr lang="en-ZA" dirty="0" smtClean="0"/>
          </a:p>
          <a:p>
            <a:pPr marL="0" indent="0" algn="just">
              <a:lnSpc>
                <a:spcPct val="150000"/>
              </a:lnSpc>
              <a:buNone/>
            </a:pPr>
            <a:r>
              <a:rPr lang="en-ZA" b="1" dirty="0">
                <a:solidFill>
                  <a:srgbClr val="C00000"/>
                </a:solidFill>
              </a:rPr>
              <a:t>Note: </a:t>
            </a:r>
            <a:r>
              <a:rPr lang="en-ZA" dirty="0">
                <a:solidFill>
                  <a:srgbClr val="C00000"/>
                </a:solidFill>
              </a:rPr>
              <a:t>Ethical Consideration is a section in </a:t>
            </a:r>
            <a:r>
              <a:rPr lang="en-ZA" dirty="0" smtClean="0">
                <a:solidFill>
                  <a:srgbClr val="C00000"/>
                </a:solidFill>
              </a:rPr>
              <a:t>the Research </a:t>
            </a:r>
            <a:r>
              <a:rPr lang="en-ZA" dirty="0">
                <a:solidFill>
                  <a:srgbClr val="C00000"/>
                </a:solidFill>
              </a:rPr>
              <a:t>Methodology Chapter (refer to the research proposal layout document)</a:t>
            </a:r>
          </a:p>
          <a:p>
            <a:pPr algn="just">
              <a:lnSpc>
                <a:spcPct val="150000"/>
              </a:lnSpc>
            </a:pPr>
            <a:endParaRPr lang="en-ZA"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457200" y="402841"/>
            <a:ext cx="10615612" cy="5909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lnSpc>
                <a:spcPct val="90000"/>
              </a:lnSpc>
              <a:spcBef>
                <a:spcPct val="0"/>
              </a:spcBef>
              <a:spcAft>
                <a:spcPts val="0"/>
              </a:spcAft>
            </a:pPr>
            <a:r>
              <a:rPr lang="en-US" sz="3600" b="1" dirty="0">
                <a:solidFill>
                  <a:srgbClr val="0070C0"/>
                </a:solidFill>
              </a:rPr>
              <a:t>Ethical </a:t>
            </a:r>
            <a:r>
              <a:rPr lang="en-US" sz="3600" b="1" dirty="0" smtClean="0">
                <a:solidFill>
                  <a:srgbClr val="0070C0"/>
                </a:solidFill>
              </a:rPr>
              <a:t>Consideration</a:t>
            </a:r>
            <a:endParaRPr lang="en-US" sz="3600" b="1" dirty="0">
              <a:solidFill>
                <a:srgbClr val="0070C0"/>
              </a:solidFill>
            </a:endParaRPr>
          </a:p>
        </p:txBody>
      </p:sp>
    </p:spTree>
    <p:extLst>
      <p:ext uri="{BB962C8B-B14F-4D97-AF65-F5344CB8AC3E}">
        <p14:creationId xmlns:p14="http://schemas.microsoft.com/office/powerpoint/2010/main" val="2774934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993772"/>
            <a:ext cx="11344275" cy="5392740"/>
          </a:xfrm>
        </p:spPr>
        <p:txBody>
          <a:bodyPr>
            <a:normAutofit fontScale="92500" lnSpcReduction="20000"/>
          </a:bodyPr>
          <a:lstStyle/>
          <a:p>
            <a:pPr marL="0" indent="0" algn="just">
              <a:lnSpc>
                <a:spcPct val="150000"/>
              </a:lnSpc>
              <a:buNone/>
            </a:pPr>
            <a:r>
              <a:rPr lang="en-ZA" b="1" dirty="0" smtClean="0"/>
              <a:t>RELIABILITY TEST</a:t>
            </a:r>
          </a:p>
          <a:p>
            <a:pPr algn="just">
              <a:lnSpc>
                <a:spcPct val="150000"/>
              </a:lnSpc>
            </a:pPr>
            <a:r>
              <a:rPr lang="en-ZA" dirty="0" smtClean="0"/>
              <a:t>Reliability </a:t>
            </a:r>
            <a:r>
              <a:rPr lang="en-ZA" dirty="0"/>
              <a:t>refers to the ability of the instrument to yield the same consistent results in a repeated testing </a:t>
            </a:r>
            <a:r>
              <a:rPr lang="en-ZA" dirty="0" smtClean="0"/>
              <a:t>period. </a:t>
            </a:r>
          </a:p>
          <a:p>
            <a:pPr algn="just">
              <a:lnSpc>
                <a:spcPct val="150000"/>
              </a:lnSpc>
            </a:pPr>
            <a:r>
              <a:rPr lang="en-ZA" dirty="0"/>
              <a:t>The internal consistency has been used to measure questionnaire reliability. </a:t>
            </a:r>
            <a:r>
              <a:rPr lang="en-ZA" dirty="0" smtClean="0"/>
              <a:t>For example The </a:t>
            </a:r>
            <a:r>
              <a:rPr lang="en-ZA" dirty="0">
                <a:solidFill>
                  <a:srgbClr val="FF0000"/>
                </a:solidFill>
              </a:rPr>
              <a:t>Cronbach‘s alpha coefficient </a:t>
            </a:r>
            <a:r>
              <a:rPr lang="en-ZA" dirty="0" smtClean="0"/>
              <a:t>is </a:t>
            </a:r>
            <a:r>
              <a:rPr lang="en-ZA" dirty="0"/>
              <a:t>used to test the reliability of the </a:t>
            </a:r>
            <a:r>
              <a:rPr lang="en-ZA" dirty="0" smtClean="0"/>
              <a:t>questionnaires. The </a:t>
            </a:r>
            <a:r>
              <a:rPr lang="en-ZA" dirty="0">
                <a:solidFill>
                  <a:srgbClr val="FF0000"/>
                </a:solidFill>
              </a:rPr>
              <a:t>Cronbach’s alpha coefficient of 0.7 </a:t>
            </a:r>
            <a:r>
              <a:rPr lang="en-ZA" dirty="0"/>
              <a:t>and above is accepted as representing good </a:t>
            </a:r>
            <a:r>
              <a:rPr lang="en-ZA" dirty="0" smtClean="0"/>
              <a:t>reliability. </a:t>
            </a:r>
          </a:p>
          <a:p>
            <a:pPr algn="just">
              <a:lnSpc>
                <a:spcPct val="150000"/>
              </a:lnSpc>
            </a:pPr>
            <a:r>
              <a:rPr lang="en-ZA" dirty="0" smtClean="0"/>
              <a:t>If there is consistency </a:t>
            </a:r>
            <a:r>
              <a:rPr lang="en-ZA" dirty="0"/>
              <a:t>of measured items, the </a:t>
            </a:r>
            <a:r>
              <a:rPr lang="en-ZA" dirty="0">
                <a:solidFill>
                  <a:srgbClr val="FF0000"/>
                </a:solidFill>
              </a:rPr>
              <a:t>data collection instrument is reliable and data can be trusted.</a:t>
            </a:r>
            <a:endParaRPr lang="en-US" dirty="0">
              <a:solidFill>
                <a:srgbClr val="FF0000"/>
              </a:solidFill>
            </a:endParaRPr>
          </a:p>
          <a:p>
            <a:pPr algn="just">
              <a:lnSpc>
                <a:spcPct val="150000"/>
              </a:lnSpc>
            </a:pPr>
            <a:endParaRPr lang="en-US"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342900" y="470552"/>
            <a:ext cx="11672888" cy="5909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nSpc>
                <a:spcPct val="90000"/>
              </a:lnSpc>
              <a:spcBef>
                <a:spcPct val="0"/>
              </a:spcBef>
            </a:pPr>
            <a:r>
              <a:rPr lang="en-US" sz="3600" b="1" dirty="0" smtClean="0">
                <a:solidFill>
                  <a:srgbClr val="0070C0"/>
                </a:solidFill>
              </a:rPr>
              <a:t>Reliability of Data</a:t>
            </a:r>
            <a:endParaRPr lang="en-US" sz="3600" b="1" dirty="0">
              <a:solidFill>
                <a:srgbClr val="0070C0"/>
              </a:solidFill>
            </a:endParaRPr>
          </a:p>
        </p:txBody>
      </p:sp>
    </p:spTree>
    <p:extLst>
      <p:ext uri="{BB962C8B-B14F-4D97-AF65-F5344CB8AC3E}">
        <p14:creationId xmlns:p14="http://schemas.microsoft.com/office/powerpoint/2010/main" val="3327415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993772"/>
            <a:ext cx="11344275" cy="5392740"/>
          </a:xfrm>
        </p:spPr>
        <p:txBody>
          <a:bodyPr>
            <a:normAutofit fontScale="85000" lnSpcReduction="20000"/>
          </a:bodyPr>
          <a:lstStyle/>
          <a:p>
            <a:pPr marL="0" indent="0" algn="just">
              <a:lnSpc>
                <a:spcPct val="150000"/>
              </a:lnSpc>
              <a:buNone/>
            </a:pPr>
            <a:r>
              <a:rPr lang="en-ZA" b="1" dirty="0" smtClean="0"/>
              <a:t>VALIDITY</a:t>
            </a:r>
          </a:p>
          <a:p>
            <a:pPr algn="just">
              <a:lnSpc>
                <a:spcPct val="150000"/>
              </a:lnSpc>
            </a:pPr>
            <a:r>
              <a:rPr lang="en-ZA" dirty="0"/>
              <a:t>Validity refers to the appropriateness of the questionnaire to measure what it intends to measure</a:t>
            </a:r>
            <a:r>
              <a:rPr lang="en-ZA" dirty="0" smtClean="0"/>
              <a:t>.</a:t>
            </a:r>
          </a:p>
          <a:p>
            <a:pPr algn="just">
              <a:lnSpc>
                <a:spcPct val="150000"/>
              </a:lnSpc>
            </a:pPr>
            <a:r>
              <a:rPr lang="en-ZA" dirty="0" smtClean="0"/>
              <a:t>The </a:t>
            </a:r>
            <a:r>
              <a:rPr lang="en-ZA" dirty="0"/>
              <a:t>various validity tests, which are used to assess a survey questionnaire, </a:t>
            </a:r>
            <a:r>
              <a:rPr lang="en-ZA" dirty="0">
                <a:solidFill>
                  <a:srgbClr val="FF0000"/>
                </a:solidFill>
              </a:rPr>
              <a:t>are face, content, criterion and construct validity</a:t>
            </a:r>
            <a:r>
              <a:rPr lang="en-ZA" dirty="0"/>
              <a:t>. </a:t>
            </a:r>
            <a:r>
              <a:rPr lang="en-ZA" dirty="0" smtClean="0"/>
              <a:t>For example if you use the </a:t>
            </a:r>
            <a:r>
              <a:rPr lang="en-ZA" dirty="0"/>
              <a:t>content validity test. Content validity assesses the degree to which individual variables represent the construct being measured. </a:t>
            </a:r>
            <a:r>
              <a:rPr lang="en-ZA" dirty="0" smtClean="0"/>
              <a:t>Content validity can be tested using:</a:t>
            </a:r>
          </a:p>
          <a:p>
            <a:pPr algn="just">
              <a:lnSpc>
                <a:spcPct val="150000"/>
              </a:lnSpc>
              <a:buFont typeface="Wingdings" panose="05000000000000000000" pitchFamily="2" charset="2"/>
              <a:buChar char="Ø"/>
            </a:pPr>
            <a:r>
              <a:rPr lang="en-ZA" dirty="0" smtClean="0"/>
              <a:t>Experts to review </a:t>
            </a:r>
            <a:r>
              <a:rPr lang="en-ZA" dirty="0"/>
              <a:t>the survey </a:t>
            </a:r>
            <a:r>
              <a:rPr lang="en-ZA" dirty="0" smtClean="0"/>
              <a:t>instrument or interview guide </a:t>
            </a:r>
            <a:r>
              <a:rPr lang="en-ZA" dirty="0"/>
              <a:t>to ensure that the appropriate data were collected</a:t>
            </a:r>
            <a:r>
              <a:rPr lang="en-ZA" dirty="0" smtClean="0"/>
              <a:t>.</a:t>
            </a:r>
          </a:p>
          <a:p>
            <a:pPr algn="just">
              <a:lnSpc>
                <a:spcPct val="150000"/>
              </a:lnSpc>
              <a:buFont typeface="Wingdings" panose="05000000000000000000" pitchFamily="2" charset="2"/>
              <a:buChar char="Ø"/>
            </a:pPr>
            <a:r>
              <a:rPr lang="en-ZA" dirty="0" smtClean="0"/>
              <a:t>Pilot testing of the data collection instrument before administering to a larger sample.</a:t>
            </a:r>
          </a:p>
          <a:p>
            <a:pPr algn="just">
              <a:lnSpc>
                <a:spcPct val="150000"/>
              </a:lnSpc>
            </a:pPr>
            <a:endParaRPr lang="en-US" dirty="0"/>
          </a:p>
        </p:txBody>
      </p:sp>
      <p:sp>
        <p:nvSpPr>
          <p:cNvPr id="5" name="TextBox 4">
            <a:extLst>
              <a:ext uri="{FF2B5EF4-FFF2-40B4-BE49-F238E27FC236}">
                <a16:creationId xmlns:a16="http://schemas.microsoft.com/office/drawing/2014/main" id="{7CEA7C46-D814-4133-9568-DE6E277814ED}"/>
              </a:ext>
            </a:extLst>
          </p:cNvPr>
          <p:cNvSpPr txBox="1"/>
          <p:nvPr/>
        </p:nvSpPr>
        <p:spPr>
          <a:xfrm>
            <a:off x="457200" y="470552"/>
            <a:ext cx="10615612" cy="5909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R="0">
              <a:lnSpc>
                <a:spcPct val="90000"/>
              </a:lnSpc>
              <a:spcBef>
                <a:spcPct val="0"/>
              </a:spcBef>
              <a:spcAft>
                <a:spcPts val="0"/>
              </a:spcAft>
            </a:pPr>
            <a:r>
              <a:rPr lang="en-US" sz="3600" b="1" dirty="0" smtClean="0">
                <a:solidFill>
                  <a:srgbClr val="0070C0"/>
                </a:solidFill>
              </a:rPr>
              <a:t>Validity of Data</a:t>
            </a:r>
            <a:endParaRPr lang="en-US" sz="3600" b="1" dirty="0">
              <a:solidFill>
                <a:srgbClr val="0070C0"/>
              </a:solidFill>
            </a:endParaRPr>
          </a:p>
        </p:txBody>
      </p:sp>
    </p:spTree>
    <p:extLst>
      <p:ext uri="{BB962C8B-B14F-4D97-AF65-F5344CB8AC3E}">
        <p14:creationId xmlns:p14="http://schemas.microsoft.com/office/powerpoint/2010/main" val="2088793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993772"/>
            <a:ext cx="11344275" cy="5392740"/>
          </a:xfrm>
        </p:spPr>
        <p:txBody>
          <a:bodyPr>
            <a:normAutofit/>
          </a:bodyPr>
          <a:lstStyle/>
          <a:p>
            <a:pPr marL="0" indent="0" algn="just">
              <a:lnSpc>
                <a:spcPct val="150000"/>
              </a:lnSpc>
              <a:buNone/>
            </a:pPr>
            <a:r>
              <a:rPr lang="en-ZA" dirty="0">
                <a:solidFill>
                  <a:srgbClr val="C00000"/>
                </a:solidFill>
              </a:rPr>
              <a:t>Fabrication, falsification, and plagiarism </a:t>
            </a:r>
            <a:r>
              <a:rPr lang="en-ZA" dirty="0"/>
              <a:t>(sometimes referred to by the abbreviation </a:t>
            </a:r>
            <a:r>
              <a:rPr lang="en-ZA" dirty="0">
                <a:solidFill>
                  <a:srgbClr val="C00000"/>
                </a:solidFill>
              </a:rPr>
              <a:t>FFP</a:t>
            </a:r>
            <a:r>
              <a:rPr lang="en-ZA" dirty="0"/>
              <a:t>) are the most common types of research </a:t>
            </a:r>
            <a:r>
              <a:rPr lang="en-ZA" dirty="0" smtClean="0"/>
              <a:t>misconduct.</a:t>
            </a:r>
          </a:p>
          <a:p>
            <a:pPr lvl="0"/>
            <a:r>
              <a:rPr lang="en-ZA" dirty="0"/>
              <a:t>A shopkeeper cleverly changes the "sell by" or expiry date on food items so they can be kept longer on the shelf. </a:t>
            </a:r>
            <a:r>
              <a:rPr lang="en-ZA" b="1" u="sng" dirty="0"/>
              <a:t>Data falsification</a:t>
            </a:r>
            <a:endParaRPr lang="en-US" dirty="0"/>
          </a:p>
          <a:p>
            <a:pPr lvl="0"/>
            <a:r>
              <a:rPr lang="en-ZA" dirty="0"/>
              <a:t>A student copies paragraphs from a textbook to answer questions in an assignment, because she thinks it is fine to do so. </a:t>
            </a:r>
            <a:r>
              <a:rPr lang="en-ZA" b="1" u="sng" dirty="0"/>
              <a:t>Unintentional plagiarism</a:t>
            </a:r>
            <a:endParaRPr lang="en-US" dirty="0"/>
          </a:p>
          <a:p>
            <a:pPr lvl="0"/>
            <a:r>
              <a:rPr lang="en-ZA" dirty="0"/>
              <a:t>A student has not studied for his examination and copies the writing of his </a:t>
            </a:r>
            <a:r>
              <a:rPr lang="en-ZA" dirty="0" err="1"/>
              <a:t>neighbor</a:t>
            </a:r>
            <a:r>
              <a:rPr lang="en-ZA" dirty="0"/>
              <a:t> in the exam hall when no-one is looking. </a:t>
            </a:r>
            <a:r>
              <a:rPr lang="en-ZA" b="1" u="sng" dirty="0"/>
              <a:t>Intentional plagiarism</a:t>
            </a:r>
            <a:endParaRPr lang="en-US" dirty="0"/>
          </a:p>
          <a:p>
            <a:pPr lvl="0"/>
            <a:r>
              <a:rPr lang="en-ZA" dirty="0"/>
              <a:t>A professor is on the selection committee for a scholarship for which her nephew is applying. </a:t>
            </a:r>
            <a:r>
              <a:rPr lang="en-ZA" b="1" u="sng" dirty="0"/>
              <a:t>Potential conflict of interest</a:t>
            </a:r>
            <a:endParaRPr lang="en-US" dirty="0"/>
          </a:p>
          <a:p>
            <a:pPr marL="0" indent="0" algn="just">
              <a:lnSpc>
                <a:spcPct val="150000"/>
              </a:lnSpc>
              <a:buNone/>
            </a:pPr>
            <a:endParaRPr lang="en-ZA" dirty="0" smtClean="0"/>
          </a:p>
          <a:p>
            <a:pPr marL="0" indent="0" algn="just">
              <a:lnSpc>
                <a:spcPct val="150000"/>
              </a:lnSpc>
              <a:buNone/>
            </a:pPr>
            <a:endParaRPr lang="en-ZA" dirty="0">
              <a:solidFill>
                <a:srgbClr val="C00000"/>
              </a:solidFill>
            </a:endParaRPr>
          </a:p>
          <a:p>
            <a:pPr algn="just">
              <a:lnSpc>
                <a:spcPct val="150000"/>
              </a:lnSpc>
            </a:pPr>
            <a:endParaRPr lang="en-ZA"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457200" y="402841"/>
            <a:ext cx="10615612" cy="5909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lnSpc>
                <a:spcPct val="90000"/>
              </a:lnSpc>
              <a:spcBef>
                <a:spcPct val="0"/>
              </a:spcBef>
              <a:spcAft>
                <a:spcPts val="0"/>
              </a:spcAft>
            </a:pPr>
            <a:r>
              <a:rPr lang="en-US" sz="3600" b="1" dirty="0" smtClean="0">
                <a:solidFill>
                  <a:srgbClr val="0070C0"/>
                </a:solidFill>
              </a:rPr>
              <a:t>Plagiarism</a:t>
            </a:r>
            <a:endParaRPr lang="en-US" sz="3600" b="1" dirty="0">
              <a:solidFill>
                <a:srgbClr val="0070C0"/>
              </a:solidFill>
            </a:endParaRPr>
          </a:p>
        </p:txBody>
      </p:sp>
    </p:spTree>
    <p:extLst>
      <p:ext uri="{BB962C8B-B14F-4D97-AF65-F5344CB8AC3E}">
        <p14:creationId xmlns:p14="http://schemas.microsoft.com/office/powerpoint/2010/main" val="2260382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993772"/>
            <a:ext cx="11344275" cy="5392740"/>
          </a:xfrm>
        </p:spPr>
        <p:txBody>
          <a:bodyPr>
            <a:normAutofit/>
          </a:bodyPr>
          <a:lstStyle/>
          <a:p>
            <a:r>
              <a:rPr lang="en-ZA" dirty="0" smtClean="0"/>
              <a:t>'Falsify‘ (Falsification)</a:t>
            </a:r>
            <a:r>
              <a:rPr lang="en-ZA" dirty="0"/>
              <a:t> means to modify something to make it different from what it actually </a:t>
            </a:r>
            <a:r>
              <a:rPr lang="en-ZA" dirty="0" smtClean="0"/>
              <a:t>is.</a:t>
            </a:r>
          </a:p>
          <a:p>
            <a:r>
              <a:rPr lang="en-ZA" dirty="0" smtClean="0"/>
              <a:t>Fabricate‘(Fabrication) </a:t>
            </a:r>
            <a:r>
              <a:rPr lang="en-ZA" dirty="0"/>
              <a:t>means to invent something without any basis in fact</a:t>
            </a:r>
            <a:r>
              <a:rPr lang="en-ZA" dirty="0" smtClean="0"/>
              <a:t>.</a:t>
            </a:r>
          </a:p>
          <a:p>
            <a:pPr marL="0" indent="0" algn="just">
              <a:lnSpc>
                <a:spcPct val="150000"/>
              </a:lnSpc>
              <a:buNone/>
            </a:pPr>
            <a:endParaRPr lang="en-ZA" dirty="0">
              <a:solidFill>
                <a:srgbClr val="C00000"/>
              </a:solidFill>
            </a:endParaRPr>
          </a:p>
          <a:p>
            <a:pPr algn="just">
              <a:lnSpc>
                <a:spcPct val="150000"/>
              </a:lnSpc>
            </a:pPr>
            <a:endParaRPr lang="en-ZA"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457200" y="402841"/>
            <a:ext cx="10615612" cy="5909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lnSpc>
                <a:spcPct val="90000"/>
              </a:lnSpc>
              <a:spcBef>
                <a:spcPct val="0"/>
              </a:spcBef>
              <a:spcAft>
                <a:spcPts val="0"/>
              </a:spcAft>
            </a:pPr>
            <a:r>
              <a:rPr lang="en-US" sz="3600" b="1" dirty="0" smtClean="0">
                <a:solidFill>
                  <a:srgbClr val="0070C0"/>
                </a:solidFill>
              </a:rPr>
              <a:t>Plagiarism …</a:t>
            </a:r>
            <a:endParaRPr lang="en-US" sz="3600" b="1" dirty="0">
              <a:solidFill>
                <a:srgbClr val="0070C0"/>
              </a:solidFill>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71499" y="2497138"/>
            <a:ext cx="11229975" cy="4246562"/>
          </a:xfrm>
          <a:prstGeom prst="rect">
            <a:avLst/>
          </a:prstGeom>
          <a:noFill/>
          <a:ln>
            <a:noFill/>
          </a:ln>
        </p:spPr>
      </p:pic>
    </p:spTree>
    <p:extLst>
      <p:ext uri="{BB962C8B-B14F-4D97-AF65-F5344CB8AC3E}">
        <p14:creationId xmlns:p14="http://schemas.microsoft.com/office/powerpoint/2010/main" val="4258032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EA7C46-D814-4133-9568-DE6E277814ED}"/>
              </a:ext>
            </a:extLst>
          </p:cNvPr>
          <p:cNvSpPr txBox="1"/>
          <p:nvPr/>
        </p:nvSpPr>
        <p:spPr>
          <a:xfrm>
            <a:off x="457200" y="399115"/>
            <a:ext cx="10615612" cy="5909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R="0">
              <a:lnSpc>
                <a:spcPct val="90000"/>
              </a:lnSpc>
              <a:spcBef>
                <a:spcPct val="0"/>
              </a:spcBef>
              <a:spcAft>
                <a:spcPts val="0"/>
              </a:spcAft>
            </a:pPr>
            <a:r>
              <a:rPr lang="en-US" sz="3600" b="1" dirty="0" smtClean="0">
                <a:solidFill>
                  <a:srgbClr val="0070C0"/>
                </a:solidFill>
              </a:rPr>
              <a:t>Plagiarism …</a:t>
            </a:r>
            <a:endParaRPr lang="en-US" sz="3600" b="1" dirty="0">
              <a:solidFill>
                <a:srgbClr val="0070C0"/>
              </a:solidFill>
            </a:endParaRPr>
          </a:p>
        </p:txBody>
      </p:sp>
      <p:pic>
        <p:nvPicPr>
          <p:cNvPr id="4" name="Picture 3"/>
          <p:cNvPicPr>
            <a:picLocks noChangeAspect="1"/>
          </p:cNvPicPr>
          <p:nvPr/>
        </p:nvPicPr>
        <p:blipFill>
          <a:blip r:embed="rId3"/>
          <a:stretch>
            <a:fillRect/>
          </a:stretch>
        </p:blipFill>
        <p:spPr>
          <a:xfrm>
            <a:off x="1885950" y="1161258"/>
            <a:ext cx="7831060" cy="5168105"/>
          </a:xfrm>
          <a:prstGeom prst="rect">
            <a:avLst/>
          </a:prstGeom>
        </p:spPr>
      </p:pic>
    </p:spTree>
    <p:extLst>
      <p:ext uri="{BB962C8B-B14F-4D97-AF65-F5344CB8AC3E}">
        <p14:creationId xmlns:p14="http://schemas.microsoft.com/office/powerpoint/2010/main" val="3512908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993772"/>
            <a:ext cx="11344275" cy="5392740"/>
          </a:xfrm>
        </p:spPr>
        <p:txBody>
          <a:bodyPr>
            <a:normAutofit lnSpcReduction="10000"/>
          </a:bodyPr>
          <a:lstStyle/>
          <a:p>
            <a:pPr marL="0" indent="0" algn="just">
              <a:lnSpc>
                <a:spcPct val="150000"/>
              </a:lnSpc>
              <a:buNone/>
            </a:pPr>
            <a:r>
              <a:rPr lang="en-US" sz="3200" b="1" dirty="0" smtClean="0"/>
              <a:t>Plagiarism Software</a:t>
            </a:r>
          </a:p>
          <a:p>
            <a:pPr algn="just">
              <a:lnSpc>
                <a:spcPct val="150000"/>
              </a:lnSpc>
            </a:pPr>
            <a:r>
              <a:rPr lang="en-US" sz="3200" dirty="0" err="1" smtClean="0">
                <a:solidFill>
                  <a:srgbClr val="C00000"/>
                </a:solidFill>
              </a:rPr>
              <a:t>Turnitin</a:t>
            </a:r>
            <a:r>
              <a:rPr lang="en-US" sz="3200" dirty="0"/>
              <a:t> </a:t>
            </a:r>
            <a:r>
              <a:rPr lang="en-US" sz="3200" dirty="0" smtClean="0"/>
              <a:t>is </a:t>
            </a:r>
            <a:r>
              <a:rPr lang="en-US" sz="3200" dirty="0"/>
              <a:t>an </a:t>
            </a:r>
            <a:r>
              <a:rPr lang="en-US" sz="3200" dirty="0" smtClean="0"/>
              <a:t>Internet-based plagiarism detection </a:t>
            </a:r>
            <a:r>
              <a:rPr lang="en-US" sz="3200" dirty="0"/>
              <a:t> </a:t>
            </a:r>
            <a:r>
              <a:rPr lang="en-US" sz="3200" dirty="0" smtClean="0"/>
              <a:t>service </a:t>
            </a:r>
            <a:r>
              <a:rPr lang="en-US" sz="3200" dirty="0"/>
              <a:t>run by the American company </a:t>
            </a:r>
            <a:r>
              <a:rPr lang="en-US" sz="3200" dirty="0" err="1"/>
              <a:t>Turnitin</a:t>
            </a:r>
            <a:r>
              <a:rPr lang="en-US" sz="3200" dirty="0"/>
              <a:t>, </a:t>
            </a:r>
            <a:r>
              <a:rPr lang="en-US" sz="3200" dirty="0" smtClean="0"/>
              <a:t>LLC. It was found in 1998.</a:t>
            </a:r>
          </a:p>
          <a:p>
            <a:pPr algn="just">
              <a:lnSpc>
                <a:spcPct val="150000"/>
              </a:lnSpc>
            </a:pPr>
            <a:r>
              <a:rPr lang="en-US" sz="3200" dirty="0" smtClean="0"/>
              <a:t>It </a:t>
            </a:r>
            <a:r>
              <a:rPr lang="en-US" sz="3200" dirty="0">
                <a:solidFill>
                  <a:srgbClr val="C00000"/>
                </a:solidFill>
              </a:rPr>
              <a:t>sells its licenses to universities and high schools</a:t>
            </a:r>
            <a:r>
              <a:rPr lang="en-US" sz="3200" dirty="0"/>
              <a:t> who then use the </a:t>
            </a:r>
            <a:r>
              <a:rPr lang="en-US" sz="3200" dirty="0">
                <a:solidFill>
                  <a:srgbClr val="C00000"/>
                </a:solidFill>
              </a:rPr>
              <a:t>software as a service (SaaS) website </a:t>
            </a:r>
            <a:r>
              <a:rPr lang="en-US" sz="3200" dirty="0"/>
              <a:t>to check submitted documents against its database and the content of other websites with the aim of identifying plagiarism. </a:t>
            </a:r>
          </a:p>
        </p:txBody>
      </p:sp>
      <p:sp>
        <p:nvSpPr>
          <p:cNvPr id="5" name="TextBox 4">
            <a:extLst>
              <a:ext uri="{FF2B5EF4-FFF2-40B4-BE49-F238E27FC236}">
                <a16:creationId xmlns:a16="http://schemas.microsoft.com/office/drawing/2014/main" id="{7CEA7C46-D814-4133-9568-DE6E277814ED}"/>
              </a:ext>
            </a:extLst>
          </p:cNvPr>
          <p:cNvSpPr txBox="1"/>
          <p:nvPr/>
        </p:nvSpPr>
        <p:spPr>
          <a:xfrm>
            <a:off x="457200" y="399115"/>
            <a:ext cx="10615612" cy="5909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R="0">
              <a:lnSpc>
                <a:spcPct val="90000"/>
              </a:lnSpc>
              <a:spcBef>
                <a:spcPct val="0"/>
              </a:spcBef>
              <a:spcAft>
                <a:spcPts val="0"/>
              </a:spcAft>
            </a:pPr>
            <a:r>
              <a:rPr lang="en-US" sz="3600" b="1" dirty="0" smtClean="0">
                <a:solidFill>
                  <a:srgbClr val="0070C0"/>
                </a:solidFill>
              </a:rPr>
              <a:t>Plagiarism …</a:t>
            </a:r>
            <a:endParaRPr lang="en-US" sz="3600" b="1" dirty="0">
              <a:solidFill>
                <a:srgbClr val="0070C0"/>
              </a:solidFill>
            </a:endParaRPr>
          </a:p>
        </p:txBody>
      </p:sp>
    </p:spTree>
    <p:extLst>
      <p:ext uri="{BB962C8B-B14F-4D97-AF65-F5344CB8AC3E}">
        <p14:creationId xmlns:p14="http://schemas.microsoft.com/office/powerpoint/2010/main" val="343538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a:xfrm>
            <a:off x="3164678" y="339321"/>
            <a:ext cx="5262563" cy="1133677"/>
          </a:xfrm>
        </p:spPr>
        <p:txBody>
          <a:bodyPr>
            <a:normAutofit/>
          </a:bodyPr>
          <a:lstStyle/>
          <a:p>
            <a:pPr algn="ctr" eaLnBrk="1" hangingPunct="1"/>
            <a:r>
              <a:rPr lang="en-ZA" altLang="en-US" sz="2800" b="1" dirty="0" smtClean="0">
                <a:solidFill>
                  <a:srgbClr val="0070C0"/>
                </a:solidFill>
                <a:latin typeface="+mn-lt"/>
                <a:ea typeface="+mn-ea"/>
                <a:cs typeface="+mn-cs"/>
              </a:rPr>
              <a:t>Read This Slowly by </a:t>
            </a:r>
            <a:r>
              <a:rPr lang="en-ZA" altLang="en-US" sz="2800" b="1" dirty="0" err="1" smtClean="0">
                <a:solidFill>
                  <a:srgbClr val="0070C0"/>
                </a:solidFill>
                <a:latin typeface="+mn-lt"/>
                <a:ea typeface="+mn-ea"/>
                <a:cs typeface="+mn-cs"/>
              </a:rPr>
              <a:t>Jakewoodard</a:t>
            </a:r>
            <a:endParaRPr lang="en-ZA" altLang="en-US" sz="2800" b="1" dirty="0">
              <a:solidFill>
                <a:srgbClr val="0070C0"/>
              </a:solidFill>
              <a:latin typeface="+mn-lt"/>
              <a:ea typeface="+mn-ea"/>
              <a:cs typeface="+mn-cs"/>
            </a:endParaRP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538161" y="1472997"/>
            <a:ext cx="11206164" cy="5242127"/>
          </a:xfrm>
        </p:spPr>
        <p:txBody>
          <a:bodyPr>
            <a:normAutofit fontScale="92500" lnSpcReduction="10000"/>
          </a:bodyPr>
          <a:lstStyle/>
          <a:p>
            <a:pPr marL="0" indent="0" algn="just">
              <a:lnSpc>
                <a:spcPct val="110000"/>
              </a:lnSpc>
              <a:buNone/>
            </a:pPr>
            <a:r>
              <a:rPr lang="en-GB" altLang="en-US" dirty="0" smtClean="0"/>
              <a:t>“The </a:t>
            </a:r>
            <a:r>
              <a:rPr lang="en-GB" altLang="en-US" b="1" dirty="0" smtClean="0">
                <a:solidFill>
                  <a:srgbClr val="C00000"/>
                </a:solidFill>
              </a:rPr>
              <a:t>Universe responds to your frequency. </a:t>
            </a:r>
            <a:r>
              <a:rPr lang="en-GB" altLang="en-US" dirty="0" smtClean="0"/>
              <a:t>It does not recognize your personal desires, wants or needs. It only understands the frequency in which you are vibrating at. </a:t>
            </a:r>
          </a:p>
          <a:p>
            <a:pPr marL="0" indent="0" algn="just">
              <a:lnSpc>
                <a:spcPct val="110000"/>
              </a:lnSpc>
              <a:buNone/>
            </a:pPr>
            <a:r>
              <a:rPr lang="en-GB" altLang="en-US" i="1" dirty="0" smtClean="0"/>
              <a:t>For example, </a:t>
            </a:r>
          </a:p>
          <a:p>
            <a:pPr algn="just">
              <a:lnSpc>
                <a:spcPct val="110000"/>
              </a:lnSpc>
              <a:buFont typeface="Wingdings" panose="05000000000000000000" pitchFamily="2" charset="2"/>
              <a:buChar char="q"/>
            </a:pPr>
            <a:r>
              <a:rPr lang="en-GB" altLang="en-US" dirty="0" smtClean="0"/>
              <a:t>If you are vibrating in the frequency of </a:t>
            </a:r>
            <a:r>
              <a:rPr lang="en-GB" altLang="en-US" b="1" dirty="0" smtClean="0">
                <a:solidFill>
                  <a:srgbClr val="C00000"/>
                </a:solidFill>
              </a:rPr>
              <a:t>fear, guilt or shame</a:t>
            </a:r>
            <a:r>
              <a:rPr lang="en-GB" altLang="en-US" dirty="0" smtClean="0"/>
              <a:t>, you are going to attract things of similar vibration to support that frequency. </a:t>
            </a:r>
          </a:p>
          <a:p>
            <a:pPr algn="just">
              <a:lnSpc>
                <a:spcPct val="110000"/>
              </a:lnSpc>
              <a:buFont typeface="Wingdings" panose="05000000000000000000" pitchFamily="2" charset="2"/>
              <a:buChar char="q"/>
            </a:pPr>
            <a:r>
              <a:rPr lang="en-GB" altLang="en-US" dirty="0" smtClean="0"/>
              <a:t>If you are vibrating in the frequency of </a:t>
            </a:r>
            <a:r>
              <a:rPr lang="en-GB" altLang="en-US" b="1" dirty="0" smtClean="0">
                <a:solidFill>
                  <a:srgbClr val="C00000"/>
                </a:solidFill>
              </a:rPr>
              <a:t>love, joy and abundance, </a:t>
            </a:r>
            <a:r>
              <a:rPr lang="en-GB" altLang="en-US" dirty="0" smtClean="0"/>
              <a:t>you are going to attract things to support that frequency.</a:t>
            </a:r>
            <a:endParaRPr lang="en-GB" altLang="en-US" dirty="0"/>
          </a:p>
          <a:p>
            <a:pPr marL="0" indent="0" algn="just">
              <a:lnSpc>
                <a:spcPct val="110000"/>
              </a:lnSpc>
              <a:buNone/>
            </a:pPr>
            <a:r>
              <a:rPr lang="en-GB" altLang="en-US" dirty="0" smtClean="0"/>
              <a:t>It is like tuning into a radio station. You have to be tuned into the radio station you want to listen to just like </a:t>
            </a:r>
            <a:r>
              <a:rPr lang="en-GB" altLang="en-US" b="1" dirty="0" smtClean="0">
                <a:solidFill>
                  <a:srgbClr val="C00000"/>
                </a:solidFill>
              </a:rPr>
              <a:t>you have to be tuned into energy you want to manifest in your </a:t>
            </a:r>
            <a:r>
              <a:rPr lang="en-GB" altLang="en-US" b="1" smtClean="0">
                <a:solidFill>
                  <a:srgbClr val="C00000"/>
                </a:solidFill>
              </a:rPr>
              <a:t>life”.</a:t>
            </a:r>
            <a:endParaRPr lang="en-GB" altLang="en-US" b="1" dirty="0" smtClean="0"/>
          </a:p>
          <a:p>
            <a:pPr marL="0" indent="0">
              <a:buNone/>
            </a:pPr>
            <a:endParaRPr lang="en-GB" altLang="en-US" dirty="0">
              <a:solidFill>
                <a:srgbClr val="C00000"/>
              </a:solidFill>
            </a:endParaRPr>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396241"/>
            <a:ext cx="11299159" cy="5684520"/>
          </a:xfrm>
        </p:spPr>
        <p:txBody>
          <a:bodyPr>
            <a:normAutofit/>
          </a:bodyPr>
          <a:lstStyle/>
          <a:p>
            <a:pPr marL="0" indent="0" algn="just">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r>
              <a:rPr lang="en-GB" b="1" dirty="0">
                <a:solidFill>
                  <a:srgbClr val="0070C0"/>
                </a:solidFill>
              </a:rPr>
              <a:t>…End… </a:t>
            </a:r>
          </a:p>
        </p:txBody>
      </p:sp>
      <p:pic>
        <p:nvPicPr>
          <p:cNvPr id="3" name="Picture 2">
            <a:extLst>
              <a:ext uri="{FF2B5EF4-FFF2-40B4-BE49-F238E27FC236}">
                <a16:creationId xmlns:a16="http://schemas.microsoft.com/office/drawing/2014/main" id="{98393AF3-A129-4A7E-96B5-B9F605D76B24}"/>
              </a:ext>
            </a:extLst>
          </p:cNvPr>
          <p:cNvPicPr>
            <a:picLocks noChangeAspect="1"/>
          </p:cNvPicPr>
          <p:nvPr/>
        </p:nvPicPr>
        <p:blipFill>
          <a:blip r:embed="rId3"/>
          <a:stretch>
            <a:fillRect/>
          </a:stretch>
        </p:blipFill>
        <p:spPr>
          <a:xfrm>
            <a:off x="2741295" y="661035"/>
            <a:ext cx="6191250" cy="4124325"/>
          </a:xfrm>
          <a:prstGeom prst="rect">
            <a:avLst/>
          </a:prstGeom>
        </p:spPr>
      </p:pic>
    </p:spTree>
    <p:extLst>
      <p:ext uri="{BB962C8B-B14F-4D97-AF65-F5344CB8AC3E}">
        <p14:creationId xmlns:p14="http://schemas.microsoft.com/office/powerpoint/2010/main" val="2553044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a:xfrm>
            <a:off x="838200" y="147435"/>
            <a:ext cx="10196513" cy="966992"/>
          </a:xfrm>
        </p:spPr>
        <p:txBody>
          <a:bodyPr>
            <a:normAutofit/>
          </a:bodyPr>
          <a:lstStyle/>
          <a:p>
            <a:pPr eaLnBrk="1" hangingPunct="1"/>
            <a:r>
              <a:rPr lang="en-ZA" altLang="en-US" sz="2800" b="1" dirty="0">
                <a:solidFill>
                  <a:srgbClr val="0070C0"/>
                </a:solidFill>
                <a:latin typeface="+mn-lt"/>
                <a:ea typeface="+mn-ea"/>
                <a:cs typeface="+mn-cs"/>
              </a:rPr>
              <a:t>LEARNING OUTCOMES </a:t>
            </a: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200" y="1258684"/>
            <a:ext cx="10720388" cy="5256416"/>
          </a:xfrm>
        </p:spPr>
        <p:txBody>
          <a:bodyPr>
            <a:normAutofit fontScale="92500" lnSpcReduction="10000"/>
          </a:bodyPr>
          <a:lstStyle/>
          <a:p>
            <a:pPr marL="0" indent="0">
              <a:buNone/>
            </a:pPr>
            <a:r>
              <a:rPr lang="en-GB" altLang="en-US" dirty="0"/>
              <a:t>Students should be able to:</a:t>
            </a:r>
          </a:p>
          <a:p>
            <a:pPr marL="457200" indent="-457200">
              <a:lnSpc>
                <a:spcPct val="150000"/>
              </a:lnSpc>
              <a:buFont typeface="+mj-lt"/>
              <a:buAutoNum type="arabicPeriod"/>
            </a:pPr>
            <a:r>
              <a:rPr lang="en-GB" altLang="en-US" dirty="0" smtClean="0"/>
              <a:t>Explain what ethics is</a:t>
            </a:r>
          </a:p>
          <a:p>
            <a:pPr marL="457200" indent="-457200">
              <a:lnSpc>
                <a:spcPct val="150000"/>
              </a:lnSpc>
              <a:buFont typeface="+mj-lt"/>
              <a:buAutoNum type="arabicPeriod"/>
            </a:pPr>
            <a:r>
              <a:rPr lang="en-GB" altLang="en-US" dirty="0" smtClean="0"/>
              <a:t>Explain what research ethics is.</a:t>
            </a:r>
          </a:p>
          <a:p>
            <a:pPr marL="457200" indent="-457200">
              <a:lnSpc>
                <a:spcPct val="150000"/>
              </a:lnSpc>
              <a:buFont typeface="+mj-lt"/>
              <a:buAutoNum type="arabicPeriod"/>
            </a:pPr>
            <a:r>
              <a:rPr lang="en-GB" altLang="en-US" dirty="0" smtClean="0"/>
              <a:t>Describe when ethical approval might be needed.</a:t>
            </a:r>
          </a:p>
          <a:p>
            <a:pPr marL="457200" indent="-457200">
              <a:lnSpc>
                <a:spcPct val="150000"/>
              </a:lnSpc>
              <a:buFont typeface="+mj-lt"/>
              <a:buAutoNum type="arabicPeriod"/>
            </a:pPr>
            <a:r>
              <a:rPr lang="en-GB" altLang="en-US" dirty="0" smtClean="0"/>
              <a:t>Describe how research can forge ethical approval.</a:t>
            </a:r>
          </a:p>
          <a:p>
            <a:pPr marL="514350" indent="-514350">
              <a:lnSpc>
                <a:spcPct val="150000"/>
              </a:lnSpc>
              <a:buAutoNum type="arabicPeriod" startAt="5"/>
            </a:pPr>
            <a:r>
              <a:rPr lang="en-GB" altLang="en-US" dirty="0" smtClean="0"/>
              <a:t>Describe ethical consideration.</a:t>
            </a:r>
          </a:p>
          <a:p>
            <a:pPr marL="514350" indent="-514350">
              <a:lnSpc>
                <a:spcPct val="150000"/>
              </a:lnSpc>
              <a:buAutoNum type="arabicPeriod" startAt="5"/>
            </a:pPr>
            <a:r>
              <a:rPr lang="en-GB" altLang="en-US" dirty="0" smtClean="0"/>
              <a:t>Describe reliability and validity of data</a:t>
            </a:r>
          </a:p>
          <a:p>
            <a:pPr marL="514350" indent="-514350">
              <a:lnSpc>
                <a:spcPct val="150000"/>
              </a:lnSpc>
              <a:buAutoNum type="arabicPeriod" startAt="5"/>
            </a:pPr>
            <a:r>
              <a:rPr lang="en-GB" altLang="en-US" dirty="0" smtClean="0"/>
              <a:t>Explain what plagiarism is.</a:t>
            </a:r>
          </a:p>
          <a:p>
            <a:pPr marL="457200" indent="-457200">
              <a:lnSpc>
                <a:spcPct val="150000"/>
              </a:lnSpc>
              <a:buFont typeface="+mj-lt"/>
              <a:buAutoNum type="arabicPeriod"/>
            </a:pPr>
            <a:endParaRPr lang="en-GB" altLang="en-US" dirty="0"/>
          </a:p>
          <a:p>
            <a:pPr marL="457200" lvl="0" indent="-457200">
              <a:lnSpc>
                <a:spcPct val="150000"/>
              </a:lnSpc>
              <a:buFont typeface="+mj-lt"/>
              <a:buAutoNum type="arabicPeriod"/>
            </a:pPr>
            <a:endParaRPr lang="en-GB" sz="2400" dirty="0" smtClean="0"/>
          </a:p>
          <a:p>
            <a:pPr marL="457200" lvl="0" indent="-457200">
              <a:lnSpc>
                <a:spcPct val="150000"/>
              </a:lnSpc>
              <a:buFont typeface="+mj-lt"/>
              <a:buAutoNum type="arabicPeriod"/>
            </a:pPr>
            <a:endParaRPr lang="en-GB" sz="2400" dirty="0" smtClean="0"/>
          </a:p>
          <a:p>
            <a:pPr marL="457200" lvl="0" indent="-457200">
              <a:lnSpc>
                <a:spcPct val="150000"/>
              </a:lnSpc>
              <a:buFont typeface="+mj-lt"/>
              <a:buAutoNum type="arabicPeriod"/>
            </a:pPr>
            <a:endParaRPr lang="en-GB" dirty="0" smtClean="0"/>
          </a:p>
          <a:p>
            <a:pPr marL="457200" lvl="0" indent="-457200">
              <a:lnSpc>
                <a:spcPct val="150000"/>
              </a:lnSpc>
              <a:buFont typeface="+mj-lt"/>
              <a:buAutoNum type="arabicPeriod"/>
            </a:pPr>
            <a:endParaRPr lang="en-US" dirty="0"/>
          </a:p>
          <a:p>
            <a:pPr marL="457200" lvl="0" indent="-457200">
              <a:lnSpc>
                <a:spcPct val="150000"/>
              </a:lnSpc>
              <a:buFont typeface="+mj-lt"/>
              <a:buAutoNum type="arabicPeriod"/>
            </a:pPr>
            <a:endParaRPr lang="en-GB" dirty="0" smtClean="0"/>
          </a:p>
          <a:p>
            <a:pPr marL="457200" lvl="0" indent="-457200">
              <a:lnSpc>
                <a:spcPct val="150000"/>
              </a:lnSpc>
              <a:buFont typeface="+mj-lt"/>
              <a:buAutoNum type="arabicPeriod"/>
            </a:pPr>
            <a:endParaRPr lang="en-US" dirty="0"/>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extLst>
      <p:ext uri="{BB962C8B-B14F-4D97-AF65-F5344CB8AC3E}">
        <p14:creationId xmlns:p14="http://schemas.microsoft.com/office/powerpoint/2010/main" val="3459563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p:txBody>
          <a:bodyPr>
            <a:normAutofit/>
          </a:bodyPr>
          <a:lstStyle/>
          <a:p>
            <a:pPr eaLnBrk="1" hangingPunct="1"/>
            <a:r>
              <a:rPr lang="en-ZA" altLang="en-US" sz="2800" b="1" dirty="0" smtClean="0">
                <a:solidFill>
                  <a:srgbClr val="0070C0"/>
                </a:solidFill>
                <a:latin typeface="+mn-lt"/>
                <a:ea typeface="+mn-ea"/>
                <a:cs typeface="+mn-cs"/>
              </a:rPr>
              <a:t>LEARNING UNIT 2 ASSESSMENT CRITERIA </a:t>
            </a:r>
            <a:endParaRPr lang="en-ZA" altLang="en-US" sz="2800" b="1" dirty="0">
              <a:solidFill>
                <a:srgbClr val="0070C0"/>
              </a:solidFill>
              <a:latin typeface="+mn-lt"/>
              <a:ea typeface="+mn-ea"/>
              <a:cs typeface="+mn-cs"/>
            </a:endParaRP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200" y="1258684"/>
            <a:ext cx="9020175" cy="5256415"/>
          </a:xfrm>
        </p:spPr>
        <p:txBody>
          <a:bodyPr>
            <a:normAutofit fontScale="92500" lnSpcReduction="10000"/>
          </a:bodyPr>
          <a:lstStyle/>
          <a:p>
            <a:pPr marL="0" indent="0">
              <a:buNone/>
            </a:pPr>
            <a:r>
              <a:rPr lang="en-GB" altLang="en-US" dirty="0"/>
              <a:t>Students should be able to:</a:t>
            </a:r>
          </a:p>
          <a:p>
            <a:pPr marL="457200" indent="-457200">
              <a:lnSpc>
                <a:spcPct val="150000"/>
              </a:lnSpc>
              <a:buFont typeface="+mj-lt"/>
              <a:buAutoNum type="arabicPeriod"/>
            </a:pPr>
            <a:r>
              <a:rPr lang="en-GB" altLang="en-US" dirty="0" smtClean="0"/>
              <a:t>Understood </a:t>
            </a:r>
            <a:r>
              <a:rPr lang="en-GB" altLang="en-US" dirty="0"/>
              <a:t>what ethics is</a:t>
            </a:r>
          </a:p>
          <a:p>
            <a:pPr marL="457200" indent="-457200">
              <a:lnSpc>
                <a:spcPct val="150000"/>
              </a:lnSpc>
              <a:buFont typeface="+mj-lt"/>
              <a:buAutoNum type="arabicPeriod"/>
            </a:pPr>
            <a:r>
              <a:rPr lang="en-GB" altLang="en-US" dirty="0"/>
              <a:t>Understood </a:t>
            </a:r>
            <a:r>
              <a:rPr lang="en-GB" altLang="en-US" dirty="0" smtClean="0"/>
              <a:t>what research </a:t>
            </a:r>
            <a:r>
              <a:rPr lang="en-GB" altLang="en-US" dirty="0"/>
              <a:t>ethics is.</a:t>
            </a:r>
          </a:p>
          <a:p>
            <a:pPr marL="457200" indent="-457200">
              <a:lnSpc>
                <a:spcPct val="150000"/>
              </a:lnSpc>
              <a:buFont typeface="+mj-lt"/>
              <a:buAutoNum type="arabicPeriod"/>
            </a:pPr>
            <a:r>
              <a:rPr lang="en-GB" altLang="en-US" dirty="0"/>
              <a:t>Understood</a:t>
            </a:r>
            <a:r>
              <a:rPr lang="en-GB" altLang="en-US" dirty="0" smtClean="0"/>
              <a:t> </a:t>
            </a:r>
            <a:r>
              <a:rPr lang="en-GB" altLang="en-US" dirty="0"/>
              <a:t>when ethical approval might be needed.</a:t>
            </a:r>
          </a:p>
          <a:p>
            <a:pPr marL="457200" indent="-457200">
              <a:lnSpc>
                <a:spcPct val="150000"/>
              </a:lnSpc>
              <a:buFont typeface="+mj-lt"/>
              <a:buAutoNum type="arabicPeriod"/>
            </a:pPr>
            <a:r>
              <a:rPr lang="en-GB" altLang="en-US" dirty="0"/>
              <a:t>Understood</a:t>
            </a:r>
            <a:r>
              <a:rPr lang="en-GB" altLang="en-US" dirty="0" smtClean="0"/>
              <a:t> </a:t>
            </a:r>
            <a:r>
              <a:rPr lang="en-GB" altLang="en-US" dirty="0"/>
              <a:t>how research can forge ethical approval.</a:t>
            </a:r>
          </a:p>
          <a:p>
            <a:pPr marL="514350" indent="-514350">
              <a:lnSpc>
                <a:spcPct val="150000"/>
              </a:lnSpc>
              <a:buAutoNum type="arabicPeriod" startAt="5"/>
            </a:pPr>
            <a:r>
              <a:rPr lang="en-GB" altLang="en-US" dirty="0"/>
              <a:t>Understood</a:t>
            </a:r>
            <a:r>
              <a:rPr lang="en-GB" altLang="en-US" dirty="0" smtClean="0"/>
              <a:t> </a:t>
            </a:r>
            <a:r>
              <a:rPr lang="en-GB" altLang="en-US" dirty="0"/>
              <a:t>ethical consideration.</a:t>
            </a:r>
          </a:p>
          <a:p>
            <a:pPr marL="514350" indent="-514350">
              <a:lnSpc>
                <a:spcPct val="150000"/>
              </a:lnSpc>
              <a:buAutoNum type="arabicPeriod" startAt="5"/>
            </a:pPr>
            <a:r>
              <a:rPr lang="en-GB" altLang="en-US" dirty="0"/>
              <a:t>Understood</a:t>
            </a:r>
            <a:r>
              <a:rPr lang="en-GB" altLang="en-US" dirty="0" smtClean="0"/>
              <a:t> </a:t>
            </a:r>
            <a:r>
              <a:rPr lang="en-GB" altLang="en-US" dirty="0"/>
              <a:t>reliability and validity of data</a:t>
            </a:r>
            <a:r>
              <a:rPr lang="en-GB" altLang="en-US" dirty="0" smtClean="0"/>
              <a:t>.</a:t>
            </a:r>
          </a:p>
          <a:p>
            <a:pPr marL="514350" indent="-514350">
              <a:lnSpc>
                <a:spcPct val="150000"/>
              </a:lnSpc>
              <a:buAutoNum type="arabicPeriod" startAt="5"/>
            </a:pPr>
            <a:r>
              <a:rPr lang="en-GB" altLang="en-US" smtClean="0"/>
              <a:t>Understood plagiarism.</a:t>
            </a:r>
            <a:endParaRPr lang="en-GB" altLang="en-US" dirty="0"/>
          </a:p>
          <a:p>
            <a:pPr marL="0" indent="0">
              <a:lnSpc>
                <a:spcPct val="150000"/>
              </a:lnSpc>
              <a:buNone/>
            </a:pPr>
            <a:endParaRPr lang="en-GB" altLang="en-US" dirty="0"/>
          </a:p>
          <a:p>
            <a:pPr marL="0" lvl="0" indent="0">
              <a:lnSpc>
                <a:spcPct val="150000"/>
              </a:lnSpc>
              <a:buNone/>
            </a:pPr>
            <a:endParaRPr lang="en-US" dirty="0"/>
          </a:p>
          <a:p>
            <a:pPr marL="457200" lvl="0" indent="-457200">
              <a:lnSpc>
                <a:spcPct val="150000"/>
              </a:lnSpc>
              <a:buFont typeface="+mj-lt"/>
              <a:buAutoNum type="arabicPeriod"/>
            </a:pPr>
            <a:endParaRPr lang="en-GB" dirty="0" smtClean="0"/>
          </a:p>
          <a:p>
            <a:pPr marL="457200" lvl="0" indent="-457200">
              <a:lnSpc>
                <a:spcPct val="150000"/>
              </a:lnSpc>
              <a:buFont typeface="+mj-lt"/>
              <a:buAutoNum type="arabicPeriod"/>
            </a:pPr>
            <a:endParaRPr lang="en-US" dirty="0"/>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extLst>
      <p:ext uri="{BB962C8B-B14F-4D97-AF65-F5344CB8AC3E}">
        <p14:creationId xmlns:p14="http://schemas.microsoft.com/office/powerpoint/2010/main" val="3999268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  Are we doing research ethically?</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lnSpcReduction="10000"/>
          </a:bodyPr>
          <a:lstStyle/>
          <a:p>
            <a:r>
              <a:rPr lang="en-ZA" sz="3600" dirty="0"/>
              <a:t>In fact, </a:t>
            </a:r>
            <a:r>
              <a:rPr lang="en-ZA" sz="3600" dirty="0">
                <a:solidFill>
                  <a:srgbClr val="FF0000"/>
                </a:solidFill>
              </a:rPr>
              <a:t>research misconduct is by itself a field of </a:t>
            </a:r>
            <a:r>
              <a:rPr lang="en-ZA" sz="3600" dirty="0" smtClean="0">
                <a:solidFill>
                  <a:srgbClr val="FF0000"/>
                </a:solidFill>
              </a:rPr>
              <a:t>research!</a:t>
            </a:r>
            <a:r>
              <a:rPr lang="en-ZA" sz="3600" dirty="0" smtClean="0"/>
              <a:t>.</a:t>
            </a:r>
          </a:p>
          <a:p>
            <a:pPr marL="0" indent="0">
              <a:buNone/>
            </a:pPr>
            <a:endParaRPr lang="en-US" sz="3600" dirty="0"/>
          </a:p>
          <a:p>
            <a:r>
              <a:rPr lang="en-ZA" sz="3600" i="1" dirty="0"/>
              <a:t>A Google Scholar search reveals that, </a:t>
            </a:r>
            <a:r>
              <a:rPr lang="en-ZA" sz="3600" i="1" dirty="0">
                <a:solidFill>
                  <a:srgbClr val="C00000"/>
                </a:solidFill>
              </a:rPr>
              <a:t>between 2000 and 2017</a:t>
            </a:r>
            <a:r>
              <a:rPr lang="en-ZA" sz="3600" i="1" dirty="0"/>
              <a:t>, 7530 articles were published on research misconduct and 7470 on scientific </a:t>
            </a:r>
            <a:r>
              <a:rPr lang="en-ZA" sz="3600" i="1" dirty="0" smtClean="0"/>
              <a:t>misconduct.</a:t>
            </a:r>
            <a:endParaRPr lang="en-US" sz="3600" dirty="0"/>
          </a:p>
          <a:p>
            <a:endParaRPr lang="en-US" sz="3600" dirty="0"/>
          </a:p>
          <a:p>
            <a:pPr marL="0" indent="0">
              <a:buNone/>
            </a:pPr>
            <a:r>
              <a:rPr lang="en-US" sz="3600" b="1" dirty="0" smtClean="0"/>
              <a:t>Reference</a:t>
            </a:r>
          </a:p>
          <a:p>
            <a:pPr marL="0" indent="0">
              <a:buNone/>
            </a:pPr>
            <a:r>
              <a:rPr lang="en-ZA" sz="3600" dirty="0" err="1" smtClean="0"/>
              <a:t>Kornfeld</a:t>
            </a:r>
            <a:r>
              <a:rPr lang="en-ZA" sz="3600" dirty="0"/>
              <a:t>, Donald S. MD "It’s Time for Action on Research Misconduct." Academic Medicine: August 2018 - Volume 93 - Issue 8 - p 1103.</a:t>
            </a:r>
            <a:endParaRPr lang="en-US" sz="3600" dirty="0"/>
          </a:p>
          <a:p>
            <a:pPr algn="just">
              <a:lnSpc>
                <a:spcPct val="170000"/>
              </a:lnSpc>
              <a:spcBef>
                <a:spcPct val="0"/>
              </a:spcBef>
            </a:pPr>
            <a:endParaRPr lang="en-GB" sz="3600" dirty="0">
              <a:solidFill>
                <a:srgbClr val="C00000"/>
              </a:solidFill>
            </a:endParaRPr>
          </a:p>
          <a:p>
            <a:pPr marL="0" indent="0">
              <a:spcBef>
                <a:spcPct val="0"/>
              </a:spcBef>
              <a:buNone/>
            </a:pPr>
            <a:endParaRPr lang="en-GB" sz="3600" dirty="0">
              <a:solidFill>
                <a:srgbClr val="C00000"/>
              </a:solidFill>
            </a:endParaRPr>
          </a:p>
        </p:txBody>
      </p:sp>
    </p:spTree>
    <p:extLst>
      <p:ext uri="{BB962C8B-B14F-4D97-AF65-F5344CB8AC3E}">
        <p14:creationId xmlns:p14="http://schemas.microsoft.com/office/powerpoint/2010/main" val="2960495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What is ethics?</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a:bodyPr>
          <a:lstStyle/>
          <a:p>
            <a:pPr algn="just">
              <a:lnSpc>
                <a:spcPct val="150000"/>
              </a:lnSpc>
            </a:pPr>
            <a:r>
              <a:rPr lang="en-ZA" dirty="0"/>
              <a:t>Ethics is about right and wrong. It is a </a:t>
            </a:r>
            <a:r>
              <a:rPr lang="en-ZA" dirty="0">
                <a:solidFill>
                  <a:srgbClr val="C00000"/>
                </a:solidFill>
              </a:rPr>
              <a:t>norm for </a:t>
            </a:r>
            <a:r>
              <a:rPr lang="en-ZA" dirty="0" smtClean="0">
                <a:solidFill>
                  <a:srgbClr val="C00000"/>
                </a:solidFill>
              </a:rPr>
              <a:t>conduct (code of conduct) </a:t>
            </a:r>
            <a:r>
              <a:rPr lang="en-ZA" dirty="0"/>
              <a:t>that differentiates between acceptable and unacceptable </a:t>
            </a:r>
            <a:r>
              <a:rPr lang="en-ZA" dirty="0" err="1"/>
              <a:t>behavior</a:t>
            </a:r>
            <a:r>
              <a:rPr lang="en-ZA" dirty="0" smtClean="0"/>
              <a:t>.</a:t>
            </a:r>
          </a:p>
          <a:p>
            <a:pPr algn="just">
              <a:lnSpc>
                <a:spcPct val="150000"/>
              </a:lnSpc>
            </a:pPr>
            <a:r>
              <a:rPr lang="en-US" dirty="0"/>
              <a:t>Ethics are the principles that guide us to make a positive impact through our decisions and actions. </a:t>
            </a:r>
            <a:endParaRPr lang="en-US" dirty="0" smtClean="0"/>
          </a:p>
          <a:p>
            <a:pPr algn="just">
              <a:lnSpc>
                <a:spcPct val="150000"/>
              </a:lnSpc>
            </a:pPr>
            <a:r>
              <a:rPr lang="en-US" dirty="0" smtClean="0"/>
              <a:t>Ethics </a:t>
            </a:r>
            <a:r>
              <a:rPr lang="en-US" dirty="0"/>
              <a:t>play an important role not only in our personal lives but also in </a:t>
            </a:r>
            <a:r>
              <a:rPr lang="en-US" dirty="0" smtClean="0"/>
              <a:t>research. </a:t>
            </a:r>
            <a:r>
              <a:rPr lang="en-US" dirty="0"/>
              <a:t>We are all encouraged to make ethical choices and apply ethics in all areas of our </a:t>
            </a:r>
            <a:r>
              <a:rPr lang="en-US" dirty="0" smtClean="0"/>
              <a:t>lives</a:t>
            </a:r>
            <a:r>
              <a:rPr lang="en-US" dirty="0" smtClean="0"/>
              <a:t>.</a:t>
            </a:r>
          </a:p>
          <a:p>
            <a:pPr algn="just">
              <a:lnSpc>
                <a:spcPct val="150000"/>
              </a:lnSpc>
            </a:pPr>
            <a:r>
              <a:rPr lang="en-US" dirty="0">
                <a:solidFill>
                  <a:srgbClr val="C00000"/>
                </a:solidFill>
              </a:rPr>
              <a:t>Do you think AI can become ethical? Can ethics be programmed into a machine</a:t>
            </a:r>
            <a:r>
              <a:rPr lang="en-US" dirty="0"/>
              <a:t>?</a:t>
            </a:r>
            <a:endParaRPr lang="en-US" dirty="0" smtClean="0"/>
          </a:p>
          <a:p>
            <a:pPr>
              <a:lnSpc>
                <a:spcPct val="150000"/>
              </a:lnSpc>
            </a:pPr>
            <a:endParaRPr lang="en-ZA" sz="3200" dirty="0" smtClean="0"/>
          </a:p>
        </p:txBody>
      </p:sp>
    </p:spTree>
    <p:extLst>
      <p:ext uri="{BB962C8B-B14F-4D97-AF65-F5344CB8AC3E}">
        <p14:creationId xmlns:p14="http://schemas.microsoft.com/office/powerpoint/2010/main" val="2204619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Research Ethics</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algn="just">
              <a:lnSpc>
                <a:spcPct val="170000"/>
              </a:lnSpc>
              <a:spcBef>
                <a:spcPct val="0"/>
              </a:spcBef>
            </a:pPr>
            <a:r>
              <a:rPr lang="en-US" dirty="0"/>
              <a:t>Research ethics govern the standards of conduct for scientific </a:t>
            </a:r>
            <a:r>
              <a:rPr lang="en-US" dirty="0" smtClean="0"/>
              <a:t>researchers and research activities.</a:t>
            </a:r>
          </a:p>
          <a:p>
            <a:pPr algn="just">
              <a:lnSpc>
                <a:spcPct val="170000"/>
              </a:lnSpc>
              <a:spcBef>
                <a:spcPct val="0"/>
              </a:spcBef>
            </a:pPr>
            <a:r>
              <a:rPr lang="en-US" dirty="0" smtClean="0"/>
              <a:t>It </a:t>
            </a:r>
            <a:r>
              <a:rPr lang="en-US" dirty="0"/>
              <a:t>is important to adhere to ethical principles in order </a:t>
            </a:r>
            <a:r>
              <a:rPr lang="en-US" dirty="0">
                <a:solidFill>
                  <a:srgbClr val="C00000"/>
                </a:solidFill>
              </a:rPr>
              <a:t>to protect the dignity, rights and welfare of research participants</a:t>
            </a:r>
            <a:r>
              <a:rPr lang="en-US" dirty="0" smtClean="0">
                <a:solidFill>
                  <a:srgbClr val="C00000"/>
                </a:solidFill>
              </a:rPr>
              <a:t>.</a:t>
            </a:r>
          </a:p>
          <a:p>
            <a:pPr algn="just">
              <a:lnSpc>
                <a:spcPct val="170000"/>
              </a:lnSpc>
              <a:spcBef>
                <a:spcPct val="0"/>
              </a:spcBef>
            </a:pPr>
            <a:r>
              <a:rPr lang="en-US" dirty="0" smtClean="0"/>
              <a:t>Practicing </a:t>
            </a:r>
            <a:r>
              <a:rPr lang="en-US" dirty="0">
                <a:solidFill>
                  <a:srgbClr val="C00000"/>
                </a:solidFill>
              </a:rPr>
              <a:t>ethical guidelines </a:t>
            </a:r>
            <a:r>
              <a:rPr lang="en-US" dirty="0"/>
              <a:t>while </a:t>
            </a:r>
            <a:r>
              <a:rPr lang="en-US" dirty="0">
                <a:solidFill>
                  <a:srgbClr val="C00000"/>
                </a:solidFill>
              </a:rPr>
              <a:t>conducting and reporting research </a:t>
            </a:r>
            <a:r>
              <a:rPr lang="en-US" dirty="0"/>
              <a:t>is essential to establish the </a:t>
            </a:r>
            <a:r>
              <a:rPr lang="en-US" dirty="0">
                <a:solidFill>
                  <a:srgbClr val="C00000"/>
                </a:solidFill>
              </a:rPr>
              <a:t>validity of your research</a:t>
            </a:r>
            <a:r>
              <a:rPr lang="en-US" dirty="0" smtClean="0"/>
              <a:t>.</a:t>
            </a:r>
          </a:p>
          <a:p>
            <a:pPr algn="just">
              <a:lnSpc>
                <a:spcPct val="170000"/>
              </a:lnSpc>
              <a:spcBef>
                <a:spcPct val="0"/>
              </a:spcBef>
            </a:pPr>
            <a:r>
              <a:rPr lang="en-US" dirty="0"/>
              <a:t>You must adhere to ethical guidelines also while presenting your findings in your </a:t>
            </a:r>
            <a:r>
              <a:rPr lang="en-US" dirty="0" smtClean="0"/>
              <a:t>manuscript, dissertation, conference papers etc.</a:t>
            </a:r>
            <a:r>
              <a:rPr lang="en-US" dirty="0"/>
              <a:t> </a:t>
            </a:r>
            <a:endParaRPr lang="en-US" sz="3200" dirty="0" smtClean="0"/>
          </a:p>
        </p:txBody>
      </p:sp>
    </p:spTree>
    <p:extLst>
      <p:ext uri="{BB962C8B-B14F-4D97-AF65-F5344CB8AC3E}">
        <p14:creationId xmlns:p14="http://schemas.microsoft.com/office/powerpoint/2010/main" val="2057012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Research Ethics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a:bodyPr>
          <a:lstStyle/>
          <a:p>
            <a:pPr algn="just">
              <a:lnSpc>
                <a:spcPct val="170000"/>
              </a:lnSpc>
              <a:spcBef>
                <a:spcPct val="0"/>
              </a:spcBef>
            </a:pPr>
            <a:r>
              <a:rPr lang="en-US" sz="3200" dirty="0"/>
              <a:t>Ethical concerns are not only limited to research practices and the classic norms of research protection and authorship recognition, but also </a:t>
            </a:r>
            <a:r>
              <a:rPr lang="en-US" sz="3200" dirty="0">
                <a:solidFill>
                  <a:srgbClr val="C00000"/>
                </a:solidFill>
              </a:rPr>
              <a:t>encompass subjects and participants</a:t>
            </a:r>
            <a:r>
              <a:rPr lang="en-US" sz="3200" dirty="0"/>
              <a:t>, where harm must be </a:t>
            </a:r>
            <a:r>
              <a:rPr lang="en-US" sz="3200" dirty="0">
                <a:solidFill>
                  <a:srgbClr val="C00000"/>
                </a:solidFill>
              </a:rPr>
              <a:t>minimized, confidentiality must be guaranteed and a transparent participation process must be carried out, with informed consent, situations that go hand in hand with the "integrity of research" </a:t>
            </a:r>
            <a:r>
              <a:rPr lang="en-US" sz="3200" dirty="0" smtClean="0">
                <a:solidFill>
                  <a:srgbClr val="C00000"/>
                </a:solidFill>
              </a:rPr>
              <a:t>.</a:t>
            </a:r>
          </a:p>
        </p:txBody>
      </p:sp>
    </p:spTree>
    <p:extLst>
      <p:ext uri="{BB962C8B-B14F-4D97-AF65-F5344CB8AC3E}">
        <p14:creationId xmlns:p14="http://schemas.microsoft.com/office/powerpoint/2010/main" val="3609593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Research Ethics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algn="just">
              <a:lnSpc>
                <a:spcPct val="170000"/>
              </a:lnSpc>
              <a:spcBef>
                <a:spcPct val="0"/>
              </a:spcBef>
            </a:pPr>
            <a:r>
              <a:rPr lang="en-US" sz="3200" dirty="0"/>
              <a:t>Research ethics and research integrity have similar concepts, where </a:t>
            </a:r>
            <a:r>
              <a:rPr lang="en-US" sz="3200" dirty="0">
                <a:solidFill>
                  <a:srgbClr val="C00000"/>
                </a:solidFill>
              </a:rPr>
              <a:t>both are focused on the researcher's ethical behavior </a:t>
            </a:r>
            <a:r>
              <a:rPr lang="en-US" sz="3200" dirty="0"/>
              <a:t>in terms </a:t>
            </a:r>
            <a:r>
              <a:rPr lang="en-US" sz="3200" dirty="0" smtClean="0"/>
              <a:t>of:</a:t>
            </a:r>
          </a:p>
          <a:p>
            <a:pPr algn="just">
              <a:lnSpc>
                <a:spcPct val="170000"/>
              </a:lnSpc>
              <a:spcBef>
                <a:spcPct val="0"/>
              </a:spcBef>
              <a:buFont typeface="Wingdings" panose="05000000000000000000" pitchFamily="2" charset="2"/>
              <a:buChar char="Ø"/>
            </a:pPr>
            <a:r>
              <a:rPr lang="en-US" sz="3200" dirty="0" smtClean="0"/>
              <a:t>obtaining </a:t>
            </a:r>
            <a:r>
              <a:rPr lang="en-US" sz="3200" dirty="0"/>
              <a:t>the information and reporting the results, </a:t>
            </a:r>
            <a:endParaRPr lang="en-US" sz="3200" dirty="0" smtClean="0"/>
          </a:p>
          <a:p>
            <a:pPr algn="just">
              <a:lnSpc>
                <a:spcPct val="170000"/>
              </a:lnSpc>
              <a:spcBef>
                <a:spcPct val="0"/>
              </a:spcBef>
              <a:buFont typeface="Wingdings" panose="05000000000000000000" pitchFamily="2" charset="2"/>
              <a:buChar char="Ø"/>
            </a:pPr>
            <a:r>
              <a:rPr lang="en-US" sz="3200" dirty="0" smtClean="0"/>
              <a:t>highlighting </a:t>
            </a:r>
            <a:r>
              <a:rPr lang="en-US" sz="3200" dirty="0"/>
              <a:t>that research integrity refers mainly to the fact that the processes that have been carried out before, during and after obtaining and analyzing the data have been carried out in an ethical manner.</a:t>
            </a:r>
            <a:endParaRPr lang="en-GB" sz="3100" dirty="0"/>
          </a:p>
        </p:txBody>
      </p:sp>
    </p:spTree>
    <p:extLst>
      <p:ext uri="{BB962C8B-B14F-4D97-AF65-F5344CB8AC3E}">
        <p14:creationId xmlns:p14="http://schemas.microsoft.com/office/powerpoint/2010/main" val="1211871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2359</TotalTime>
  <Words>1130</Words>
  <Application>Microsoft Office PowerPoint</Application>
  <PresentationFormat>Widescreen</PresentationFormat>
  <Paragraphs>160</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Tahoma</vt:lpstr>
      <vt:lpstr>Wingdings</vt:lpstr>
      <vt:lpstr>Office Theme</vt:lpstr>
      <vt:lpstr>PowerPoint Presentation</vt:lpstr>
      <vt:lpstr>Read This Slowly by Jakewoodard</vt:lpstr>
      <vt:lpstr>LEARNING OUTCOMES </vt:lpstr>
      <vt:lpstr>LEARNING UNIT 2 ASSESSMENT CRITERIA </vt:lpstr>
      <vt:lpstr>  Are we doing research ethically?</vt:lpstr>
      <vt:lpstr>What is ethics?</vt:lpstr>
      <vt:lpstr>Research Ethics</vt:lpstr>
      <vt:lpstr>Research Ethics …</vt:lpstr>
      <vt:lpstr>Research Ethics …</vt:lpstr>
      <vt:lpstr>Policies /Guidelines of Research Ethics</vt:lpstr>
      <vt:lpstr>When ethical approval might be needed?</vt:lpstr>
      <vt:lpstr>Forging Ethical Approval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Dr Elizabeth</dc:creator>
  <cp:lastModifiedBy>USER</cp:lastModifiedBy>
  <cp:revision>644</cp:revision>
  <dcterms:created xsi:type="dcterms:W3CDTF">2020-12-21T06:54:13Z</dcterms:created>
  <dcterms:modified xsi:type="dcterms:W3CDTF">2022-12-05T20:08:02Z</dcterms:modified>
</cp:coreProperties>
</file>