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8" r:id="rId3"/>
    <p:sldId id="383" r:id="rId4"/>
    <p:sldId id="405" r:id="rId5"/>
    <p:sldId id="412" r:id="rId6"/>
    <p:sldId id="428" r:id="rId7"/>
    <p:sldId id="430" r:id="rId8"/>
    <p:sldId id="431" r:id="rId9"/>
    <p:sldId id="432" r:id="rId10"/>
    <p:sldId id="433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8C21B-F673-44E7-B590-B51DE1E9859D}" type="datetimeFigureOut">
              <a:rPr lang="en-ZA" smtClean="0"/>
              <a:t>2022/12/07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13697-D86D-4744-939F-21E8085D144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770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E605FE98-773F-4D4E-859B-A7E943FB2F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ECE9EBD9-E5C9-4353-B8CF-02EA9598A3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44AE83E-67A6-4F6D-8FC7-6C3D90965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FC907E-E037-471B-8A41-344AF34705B7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274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E605FE98-773F-4D4E-859B-A7E943FB2F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ECE9EBD9-E5C9-4353-B8CF-02EA9598A3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44AE83E-67A6-4F6D-8FC7-6C3D90965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FC907E-E037-471B-8A41-344AF34705B7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6625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E605FE98-773F-4D4E-859B-A7E943FB2F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ECE9EBD9-E5C9-4353-B8CF-02EA9598A3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44AE83E-67A6-4F6D-8FC7-6C3D90965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FC907E-E037-471B-8A41-344AF34705B7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7648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07024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5279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0549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560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91160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C3D7B61-C0C0-4D81-9438-684809694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483BC74-308A-4FF3-A68C-8CD1B3212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2CB28A8-DC86-471F-9CA6-F0B18ADD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172987-3309-48B7-A1C2-F06AAEEF7A48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7654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9CE6-3A69-401E-9230-D30514A77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BAD08-22C4-4672-B4F0-6F6D086A4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28527-7734-4D74-9881-C92EF780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B62E-30E7-4797-9A20-5C98E140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9E01E-32B8-4C63-BB28-802EE4E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003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8110-E114-4A74-8830-C6859771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47E75-B49B-4CF2-8061-2DAF539AD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9973-AA5A-4634-852E-B0088171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A5894-3BEE-4FFF-9609-C009BA34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7DD0-150F-48F2-BF97-A20D9CEC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248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2D26A-6D7D-427E-B2DF-E60613AB1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FB64C-C429-4AA6-A1A6-9D0D0091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0AD5-90CD-49BB-A226-44C204CC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3FA0-75AA-46B1-AF24-707D1CCF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93E5-53BD-49B3-BC3A-5171AB89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3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DCF5-B159-4E86-B457-954AFC70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EB3A-66E0-4710-B8E1-332EF5AC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63A97-0CFE-4C2B-8D18-7B13083C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DD89-00CB-4B81-9E86-26794FEC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F3A13-5020-4B42-8581-09F901EF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916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2E76-AAB3-4961-ACDA-61E81CB1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53559-EBBD-4120-948F-A89DECDD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7589D-00E8-48CD-BF69-352CBB54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CEF5-8F31-46FC-B7A4-5D7E2A09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E48C-5E4A-44BC-8E2E-41155ECA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356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DB39-0AC4-4C6B-BC23-6EA71BCD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F829B-8C2A-47CF-A765-6EB7AC63B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D316D-B129-4EA3-8147-37FBB3070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28474-E0CF-48B6-9ACC-409D2175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BFE48-F51B-4E89-8143-E24175EE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9DF6-9BCC-446F-99F1-27928B13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108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18D1-F685-42F8-B84B-3886ADE9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1658-114B-4339-A4BA-744FFDD9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EDA5C-D91C-40D4-90A9-69758D658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20001-798C-4D52-BB80-08E6C2359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774C6-5775-46A5-99C1-00E482714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146E6-EB01-42A4-905E-0817A635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A5469-21A9-4EF7-9280-4AF88D70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7C9C4-0228-4F34-A15F-EB220EB5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201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E6B1-8113-40AF-B53F-D1CF1B2F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1575A-C5CA-42F7-89AE-FE56B674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267F3-5199-4BD7-B5EA-63D2F83E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78E71-4286-4FF7-87DB-2259F5D5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866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6A663-89AE-4A1B-B32E-B87127A7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42017-168F-451D-AEE6-00FE7502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8564C-02F0-4BAC-ABA6-5CA80177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812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567B-0AF5-4E25-8263-557920C3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AFE5-5022-4C3C-9844-CB948E8F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9AF65-C9C8-4E99-863E-AEFA1A45A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33C79-C2D4-4E67-A69F-49AFD0FE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4B502-764C-401C-8B1F-74408229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40CB0-5CF0-4EC2-91F2-29BA92E4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965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456B-28CB-4034-BA09-B02206BF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FE991-7120-48E0-8AC7-575D5BD0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C8246-D739-4D04-B587-05BABD927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3713D-487F-4ACE-9D6B-AFC00C17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4414-238F-4CA9-8CDD-F66CD4ADEBDB}" type="datetimeFigureOut">
              <a:rPr lang="en-ZA" smtClean="0"/>
              <a:t>2022/12/07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14C83-41D5-4D9B-947C-26673652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1B459-651A-41A5-B6E5-7A7B25F5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73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5143B-5C85-41AA-9EC9-9FDBD875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F11B1-457D-47CE-A8AC-F4239F3C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5162B-7192-4EC0-8308-DBA8DCD05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4414-238F-4CA9-8CDD-F66CD4ADEBDB}" type="datetimeFigureOut">
              <a:rPr lang="en-ZA" smtClean="0"/>
              <a:t>2022/12/07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015E-0119-465E-AA23-9AA745A22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4B4A-7AAC-4761-A5D3-58AA65CDD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FF4D1-9872-4BA0-81CC-64298108DF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008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F61298-EACC-4AFA-A687-FB7B7DC5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7077" y="5109275"/>
            <a:ext cx="8998406" cy="1148295"/>
          </a:xfrm>
        </p:spPr>
        <p:txBody>
          <a:bodyPr>
            <a:normAutofit/>
          </a:bodyPr>
          <a:lstStyle/>
          <a:p>
            <a:endParaRPr lang="en-ZA" sz="3200" b="1" dirty="0"/>
          </a:p>
          <a:p>
            <a:r>
              <a:rPr lang="en-ZA" sz="3200" b="1" dirty="0" smtClean="0"/>
              <a:t>Learning Unit 7: Research Communication</a:t>
            </a:r>
            <a:endParaRPr lang="en-ZA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FC7CB-640A-41BD-940A-EA8585BF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4" y="417839"/>
            <a:ext cx="2280616" cy="16674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5575CE-3BA3-40EA-A6AC-7FA6DE625DDF}"/>
              </a:ext>
            </a:extLst>
          </p:cNvPr>
          <p:cNvSpPr txBox="1">
            <a:spLocks/>
          </p:cNvSpPr>
          <p:nvPr/>
        </p:nvSpPr>
        <p:spPr>
          <a:xfrm>
            <a:off x="1348365" y="2057683"/>
            <a:ext cx="9935829" cy="27607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600" b="1" dirty="0" smtClean="0">
                <a:solidFill>
                  <a:srgbClr val="0070C0"/>
                </a:solidFill>
                <a:latin typeface="+mn-lt"/>
              </a:rPr>
              <a:t>  Course Name: Research Methods and    </a:t>
            </a:r>
          </a:p>
          <a:p>
            <a:r>
              <a:rPr lang="en-ZA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ZA" sz="3600" b="1" dirty="0" smtClean="0">
                <a:solidFill>
                  <a:srgbClr val="0070C0"/>
                </a:solidFill>
                <a:latin typeface="+mn-lt"/>
              </a:rPr>
              <a:t>               Communication</a:t>
            </a:r>
          </a:p>
          <a:p>
            <a:pPr algn="l"/>
            <a:r>
              <a:rPr lang="en-ZA" sz="36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ZA" sz="3600" b="1" dirty="0" smtClean="0">
                <a:solidFill>
                  <a:srgbClr val="0070C0"/>
                </a:solidFill>
                <a:latin typeface="+mn-lt"/>
              </a:rPr>
              <a:t>              Course Code: 6001</a:t>
            </a:r>
            <a:endParaRPr lang="en-ZA" sz="3600" b="1" dirty="0">
              <a:solidFill>
                <a:srgbClr val="C00000"/>
              </a:solidFill>
              <a:latin typeface="+mn-lt"/>
            </a:endParaRPr>
          </a:p>
          <a:p>
            <a:r>
              <a:rPr lang="en-ZA" sz="3600" b="1" dirty="0" smtClean="0">
                <a:solidFill>
                  <a:srgbClr val="C00000"/>
                </a:solidFill>
                <a:latin typeface="+mn-lt"/>
              </a:rPr>
              <a:t>(</a:t>
            </a:r>
            <a:r>
              <a:rPr lang="en-ZA" sz="3600" b="1" dirty="0">
                <a:solidFill>
                  <a:srgbClr val="C00000"/>
                </a:solidFill>
                <a:latin typeface="+mn-lt"/>
              </a:rPr>
              <a:t>Lecturer: Elizabeth </a:t>
            </a:r>
            <a:r>
              <a:rPr lang="en-ZA" sz="3600" b="1" dirty="0" err="1">
                <a:solidFill>
                  <a:srgbClr val="C00000"/>
                </a:solidFill>
                <a:latin typeface="+mn-lt"/>
              </a:rPr>
              <a:t>Mkoba</a:t>
            </a:r>
            <a:r>
              <a:rPr lang="en-ZA" sz="3600" b="1" dirty="0">
                <a:solidFill>
                  <a:srgbClr val="C00000"/>
                </a:solidFill>
                <a:latin typeface="+mn-lt"/>
              </a:rPr>
              <a:t>, PhD</a:t>
            </a:r>
            <a:r>
              <a:rPr lang="en-ZA" sz="3600" b="1" dirty="0" smtClean="0">
                <a:solidFill>
                  <a:srgbClr val="C00000"/>
                </a:solidFill>
                <a:latin typeface="+mn-lt"/>
              </a:rPr>
              <a:t>)</a:t>
            </a:r>
            <a:endParaRPr lang="en-ZA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5575CE-3BA3-40EA-A6AC-7FA6DE625DDF}"/>
              </a:ext>
            </a:extLst>
          </p:cNvPr>
          <p:cNvSpPr txBox="1">
            <a:spLocks/>
          </p:cNvSpPr>
          <p:nvPr/>
        </p:nvSpPr>
        <p:spPr>
          <a:xfrm>
            <a:off x="2363650" y="708647"/>
            <a:ext cx="9123501" cy="1085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600" b="1" dirty="0">
                <a:solidFill>
                  <a:srgbClr val="C00000"/>
                </a:solidFill>
              </a:rPr>
              <a:t/>
            </a:r>
            <a:br>
              <a:rPr lang="en-ZA" sz="3600" b="1" dirty="0">
                <a:solidFill>
                  <a:srgbClr val="C00000"/>
                </a:solidFill>
              </a:rPr>
            </a:br>
            <a:r>
              <a:rPr lang="en-ZA" sz="4600" b="1" dirty="0">
                <a:solidFill>
                  <a:srgbClr val="C00000"/>
                </a:solidFill>
              </a:rPr>
              <a:t> </a:t>
            </a:r>
            <a:r>
              <a:rPr lang="en-ZA" sz="4600" b="1" dirty="0" smtClean="0">
                <a:solidFill>
                  <a:srgbClr val="C00000"/>
                </a:solidFill>
                <a:latin typeface="+mn-lt"/>
              </a:rPr>
              <a:t>The Nelson Mandela African Institution of Science and Technology</a:t>
            </a:r>
            <a:endParaRPr lang="en-ZA" sz="4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7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How to </a:t>
            </a:r>
            <a:r>
              <a:rPr lang="en-US" altLang="en-US" sz="36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maximise</a:t>
            </a:r>
            <a:r>
              <a:rPr lang="en-US" altLang="en-US" sz="36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the impact of your </a:t>
            </a:r>
            <a:r>
              <a:rPr lang="en-US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research?</a:t>
            </a:r>
            <a:endParaRPr lang="en-US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Know </a:t>
            </a:r>
            <a:r>
              <a:rPr lang="en-US" sz="3600" dirty="0"/>
              <a:t>your audience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Build a coherent narrative (What message do I want to convey</a:t>
            </a:r>
            <a:r>
              <a:rPr lang="en-US" sz="3600" dirty="0" smtClean="0"/>
              <a:t>?; What is your take away message to the audience?)</a:t>
            </a:r>
            <a:endParaRPr lang="en-US" sz="3600" dirty="0"/>
          </a:p>
          <a:p>
            <a:pPr algn="just">
              <a:lnSpc>
                <a:spcPct val="150000"/>
              </a:lnSpc>
            </a:pPr>
            <a:r>
              <a:rPr lang="en-US" sz="3600" dirty="0"/>
              <a:t>Outline the potential impact of your research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Think innovatively</a:t>
            </a:r>
            <a:endParaRPr lang="en-US" sz="3600" dirty="0" smtClean="0"/>
          </a:p>
          <a:p>
            <a:pPr algn="just">
              <a:lnSpc>
                <a:spcPct val="150000"/>
              </a:lnSpc>
            </a:pPr>
            <a:endParaRPr lang="en-ZA" sz="3600" dirty="0" smtClean="0"/>
          </a:p>
        </p:txBody>
      </p:sp>
    </p:spTree>
    <p:extLst>
      <p:ext uri="{BB962C8B-B14F-4D97-AF65-F5344CB8AC3E}">
        <p14:creationId xmlns:p14="http://schemas.microsoft.com/office/powerpoint/2010/main" val="13113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1" y="396241"/>
            <a:ext cx="11299159" cy="56845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GB" sz="2400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sz="2400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sz="2400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GB" b="1" dirty="0">
                <a:solidFill>
                  <a:srgbClr val="0070C0"/>
                </a:solidFill>
              </a:rPr>
              <a:t>…End…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93AF3-A129-4A7E-96B5-B9F605D7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95" y="661035"/>
            <a:ext cx="6191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D8BCE0B-E381-40E0-8E2D-A4A2788B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678" y="339321"/>
            <a:ext cx="5262563" cy="113367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Read This Slowly by </a:t>
            </a:r>
            <a:r>
              <a:rPr lang="en-ZA" altLang="en-US" sz="2800" b="1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Jakewoodard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A6AD0CB-8892-4036-AD74-D4FCEAA4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1" y="1472997"/>
            <a:ext cx="11206164" cy="524212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GB" altLang="en-US" dirty="0" smtClean="0"/>
              <a:t>“The </a:t>
            </a:r>
            <a:r>
              <a:rPr lang="en-GB" altLang="en-US" b="1" dirty="0" smtClean="0">
                <a:solidFill>
                  <a:srgbClr val="C00000"/>
                </a:solidFill>
              </a:rPr>
              <a:t>Universe responds to your frequency. </a:t>
            </a:r>
            <a:r>
              <a:rPr lang="en-GB" altLang="en-US" dirty="0" smtClean="0"/>
              <a:t>It does not recognize your personal desires, wants or needs. It only understands the frequency in which you are vibrating at.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GB" altLang="en-US" i="1" dirty="0" smtClean="0"/>
              <a:t>For example,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altLang="en-US" dirty="0" smtClean="0"/>
              <a:t>If you are vibrating in the frequency of </a:t>
            </a:r>
            <a:r>
              <a:rPr lang="en-GB" altLang="en-US" b="1" dirty="0" smtClean="0">
                <a:solidFill>
                  <a:srgbClr val="C00000"/>
                </a:solidFill>
              </a:rPr>
              <a:t>fear, guilt or shame</a:t>
            </a:r>
            <a:r>
              <a:rPr lang="en-GB" altLang="en-US" dirty="0" smtClean="0"/>
              <a:t>, you are going to attract things of similar vibration to support that frequency.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altLang="en-US" dirty="0" smtClean="0"/>
              <a:t>If you are vibrating in the frequency of </a:t>
            </a:r>
            <a:r>
              <a:rPr lang="en-GB" altLang="en-US" b="1" dirty="0" smtClean="0">
                <a:solidFill>
                  <a:srgbClr val="C00000"/>
                </a:solidFill>
              </a:rPr>
              <a:t>love, joy and abundance, </a:t>
            </a:r>
            <a:r>
              <a:rPr lang="en-GB" altLang="en-US" dirty="0" smtClean="0"/>
              <a:t>you are going to attract things to support that frequency.</a:t>
            </a:r>
            <a:endParaRPr lang="en-GB" altLang="en-US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GB" altLang="en-US" dirty="0" smtClean="0"/>
              <a:t>It is like tuning into a radio station. You have to be tuned into the radio station you want to listen to just like </a:t>
            </a:r>
            <a:r>
              <a:rPr lang="en-GB" altLang="en-US" b="1" dirty="0" smtClean="0">
                <a:solidFill>
                  <a:srgbClr val="C00000"/>
                </a:solidFill>
              </a:rPr>
              <a:t>you have to be tuned into energy you want to manifest in your </a:t>
            </a:r>
            <a:r>
              <a:rPr lang="en-GB" altLang="en-US" b="1" smtClean="0">
                <a:solidFill>
                  <a:srgbClr val="C00000"/>
                </a:solidFill>
              </a:rPr>
              <a:t>life”.</a:t>
            </a:r>
            <a:endParaRPr lang="en-GB" altLang="en-US" b="1" dirty="0" smtClean="0"/>
          </a:p>
          <a:p>
            <a:pPr marL="0" indent="0">
              <a:buNone/>
            </a:pPr>
            <a:endParaRPr lang="en-GB" altLang="en-US" dirty="0">
              <a:solidFill>
                <a:srgbClr val="C00000"/>
              </a:solidFill>
            </a:endParaRPr>
          </a:p>
          <a:p>
            <a:endParaRPr lang="en-ZA" altLang="en-US" sz="1800" dirty="0"/>
          </a:p>
          <a:p>
            <a:endParaRPr lang="en-ZA" altLang="en-US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ZA" altLang="en-US" sz="1800" dirty="0"/>
          </a:p>
          <a:p>
            <a:pPr eaLnBrk="1" hangingPunct="1"/>
            <a:endParaRPr lang="en-ZA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D8BCE0B-E381-40E0-8E2D-A4A2788B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5"/>
            <a:ext cx="10196513" cy="966992"/>
          </a:xfrm>
        </p:spPr>
        <p:txBody>
          <a:bodyPr>
            <a:normAutofit/>
          </a:bodyPr>
          <a:lstStyle/>
          <a:p>
            <a:pPr eaLnBrk="1" hangingPunct="1"/>
            <a:r>
              <a:rPr lang="en-ZA" alt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LEARNING OUTCOMES 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A6AD0CB-8892-4036-AD74-D4FCEAA4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684"/>
            <a:ext cx="10720388" cy="5256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/>
              <a:t>Students should be able to: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Explain what research communication is.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Explain why it is important to communicate research.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Describe main forms of research communication.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Explain how to maximise research impact.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alt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alt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alt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altLang="en-US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GB" sz="24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GB" sz="2400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GB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GB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endParaRPr lang="en-ZA" altLang="en-US" sz="1800" dirty="0"/>
          </a:p>
          <a:p>
            <a:endParaRPr lang="en-ZA" altLang="en-US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ZA" altLang="en-US" sz="1800" dirty="0"/>
          </a:p>
          <a:p>
            <a:pPr eaLnBrk="1" hangingPunct="1"/>
            <a:endParaRPr lang="en-Z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595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D8BCE0B-E381-40E0-8E2D-A4A2788B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ZA" altLang="en-US" sz="2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LEARNING UNIT 2 ASSESSMENT CRITERIA </a:t>
            </a:r>
            <a:endParaRPr lang="en-ZA" altLang="en-US" sz="28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A6AD0CB-8892-4036-AD74-D4FCEAA4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684"/>
            <a:ext cx="9020175" cy="5256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/>
              <a:t>Students should be able to: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Understood research communication.</a:t>
            </a:r>
            <a:endParaRPr lang="en-GB" alt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Understood </a:t>
            </a:r>
            <a:r>
              <a:rPr lang="en-GB" altLang="en-US" dirty="0"/>
              <a:t>why it is important to communicate research.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Understood </a:t>
            </a:r>
            <a:r>
              <a:rPr lang="en-GB" altLang="en-US" dirty="0"/>
              <a:t>main forms of research communication.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altLang="en-US" dirty="0" smtClean="0"/>
              <a:t>Understood </a:t>
            </a:r>
            <a:r>
              <a:rPr lang="en-GB" altLang="en-US" dirty="0"/>
              <a:t>how to maximise research impact</a:t>
            </a:r>
            <a:r>
              <a:rPr lang="en-GB" altLang="en-US" dirty="0" smtClean="0"/>
              <a:t>.</a:t>
            </a:r>
            <a:endParaRPr lang="en-GB" altLang="en-US" dirty="0"/>
          </a:p>
          <a:p>
            <a:pPr marL="0" lvl="0" indent="0">
              <a:lnSpc>
                <a:spcPct val="150000"/>
              </a:lnSpc>
              <a:buNone/>
            </a:pPr>
            <a:endParaRPr lang="en-US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GB" dirty="0" smtClean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endParaRPr lang="en-ZA" altLang="en-US" sz="1800" dirty="0"/>
          </a:p>
          <a:p>
            <a:endParaRPr lang="en-ZA" altLang="en-US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ZA" altLang="en-US" sz="1800" dirty="0"/>
          </a:p>
          <a:p>
            <a:pPr eaLnBrk="1" hangingPunct="1"/>
            <a:endParaRPr lang="en-Z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992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/>
          </a:bodyPr>
          <a:lstStyle/>
          <a:p>
            <a:pPr eaLnBrk="1" hangingPunct="1"/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Research Communication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Research communication encompasses a wide range of skills, </a:t>
            </a:r>
            <a:r>
              <a:rPr lang="en-US" dirty="0" smtClean="0"/>
              <a:t>including: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written </a:t>
            </a:r>
            <a:r>
              <a:rPr lang="en-US" dirty="0"/>
              <a:t>communication (journal articles, book chapters, policy briefs, reports, </a:t>
            </a:r>
            <a:r>
              <a:rPr lang="en-US" dirty="0" smtClean="0"/>
              <a:t>blog/social media </a:t>
            </a:r>
            <a:r>
              <a:rPr lang="en-US" dirty="0"/>
              <a:t>posts);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oral </a:t>
            </a:r>
            <a:r>
              <a:rPr lang="en-US" dirty="0"/>
              <a:t>communication (conference presentations, workshops, lectures, events) and visual communication (conference posters, presentation slides, videos</a:t>
            </a:r>
            <a:r>
              <a:rPr lang="en-US" dirty="0" smtClean="0"/>
              <a:t>).</a:t>
            </a:r>
          </a:p>
          <a:p>
            <a:pPr algn="just">
              <a:lnSpc>
                <a:spcPct val="150000"/>
              </a:lnSpc>
            </a:pPr>
            <a:endParaRPr lang="en-GB" sz="3600" dirty="0">
              <a:solidFill>
                <a:srgbClr val="C0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/>
          </a:bodyPr>
          <a:lstStyle/>
          <a:p>
            <a:pPr eaLnBrk="1" hangingPunct="1"/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Why communicate your research?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Communicating the findings of your research is a key part of an academic </a:t>
            </a:r>
            <a:r>
              <a:rPr lang="en-US" sz="2400" dirty="0" smtClean="0"/>
              <a:t>endeavor.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This </a:t>
            </a:r>
            <a:r>
              <a:rPr lang="en-US" sz="2400" dirty="0"/>
              <a:t>can involve publishing your work for the benefit of the academic community, sharing findings with interested parties or policy and decision makers, or disseminating them to the general public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Understanding how your research can contribute to wider society is an important part of communicating your findings to a range of audiences. The benefits </a:t>
            </a:r>
            <a:r>
              <a:rPr lang="en-US" sz="2400" dirty="0" smtClean="0"/>
              <a:t>or</a:t>
            </a:r>
            <a:r>
              <a:rPr lang="en-US" sz="2400" dirty="0"/>
              <a:t> </a:t>
            </a:r>
            <a:r>
              <a:rPr lang="en-US" sz="2400" dirty="0" smtClean="0"/>
              <a:t>impact</a:t>
            </a:r>
            <a:r>
              <a:rPr lang="en-US" sz="2400" dirty="0"/>
              <a:t> </a:t>
            </a:r>
            <a:r>
              <a:rPr lang="en-US" sz="2400" dirty="0" smtClean="0"/>
              <a:t>of </a:t>
            </a:r>
            <a:r>
              <a:rPr lang="en-US" sz="2400" dirty="0"/>
              <a:t>your research can be </a:t>
            </a:r>
            <a:r>
              <a:rPr lang="en-US" sz="2400" dirty="0" err="1">
                <a:solidFill>
                  <a:srgbClr val="C00000"/>
                </a:solidFill>
              </a:rPr>
              <a:t>realised</a:t>
            </a:r>
            <a:r>
              <a:rPr lang="en-US" sz="2400" dirty="0">
                <a:solidFill>
                  <a:srgbClr val="C00000"/>
                </a:solidFill>
              </a:rPr>
              <a:t> through engagement with other researchers and academics, policy and decision makers, stakeholders and members of the general public</a:t>
            </a:r>
            <a:r>
              <a:rPr lang="en-US" sz="2400" dirty="0"/>
              <a:t>.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ZA" sz="2400" dirty="0" smtClean="0"/>
          </a:p>
        </p:txBody>
      </p:sp>
    </p:spTree>
    <p:extLst>
      <p:ext uri="{BB962C8B-B14F-4D97-AF65-F5344CB8AC3E}">
        <p14:creationId xmlns:p14="http://schemas.microsoft.com/office/powerpoint/2010/main" val="22046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What are the main forms of research communication?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Academic dissemination primarily consists of:</a:t>
            </a:r>
          </a:p>
          <a:p>
            <a:r>
              <a:rPr lang="en-US" sz="3200" dirty="0"/>
              <a:t>journal articles</a:t>
            </a:r>
          </a:p>
          <a:p>
            <a:r>
              <a:rPr lang="en-US" sz="3200" dirty="0"/>
              <a:t>books</a:t>
            </a:r>
          </a:p>
          <a:p>
            <a:r>
              <a:rPr lang="en-US" sz="3200" dirty="0"/>
              <a:t>conference presentations</a:t>
            </a:r>
          </a:p>
          <a:p>
            <a:r>
              <a:rPr lang="en-US" sz="3200" dirty="0"/>
              <a:t>academic lectures</a:t>
            </a:r>
          </a:p>
          <a:p>
            <a:r>
              <a:rPr lang="en-US" sz="3200" dirty="0"/>
              <a:t>workshops</a:t>
            </a:r>
          </a:p>
          <a:p>
            <a:r>
              <a:rPr lang="en-US" sz="3200" dirty="0" smtClean="0"/>
              <a:t>Seminars</a:t>
            </a:r>
          </a:p>
          <a:p>
            <a:r>
              <a:rPr lang="en-US" sz="3200" dirty="0" smtClean="0"/>
              <a:t>posters</a:t>
            </a:r>
            <a:endParaRPr lang="en-US" sz="3200" dirty="0"/>
          </a:p>
          <a:p>
            <a:pPr marL="0" indent="0" algn="just">
              <a:lnSpc>
                <a:spcPct val="170000"/>
              </a:lnSpc>
              <a:spcBef>
                <a:spcPct val="0"/>
              </a:spcBef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**Examples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05701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What are the main forms of research communication?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Non-Academic</a:t>
            </a:r>
            <a:r>
              <a:rPr lang="en-US" sz="3200" dirty="0"/>
              <a:t> dissemination primarily consists of:</a:t>
            </a:r>
          </a:p>
          <a:p>
            <a:r>
              <a:rPr lang="en-US" dirty="0"/>
              <a:t>policy briefs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submissions of evidence (e.g. to parliamentary committees)</a:t>
            </a:r>
          </a:p>
          <a:p>
            <a:r>
              <a:rPr lang="en-US" dirty="0"/>
              <a:t>blogs</a:t>
            </a:r>
          </a:p>
          <a:p>
            <a:r>
              <a:rPr lang="en-US" dirty="0"/>
              <a:t>public lectures</a:t>
            </a:r>
          </a:p>
          <a:p>
            <a:r>
              <a:rPr lang="en-US" dirty="0"/>
              <a:t>press releases and media interviews</a:t>
            </a:r>
          </a:p>
          <a:p>
            <a:r>
              <a:rPr lang="en-US" dirty="0"/>
              <a:t>stakeholder and knowledge exchange events</a:t>
            </a:r>
          </a:p>
          <a:p>
            <a:r>
              <a:rPr lang="en-US" dirty="0"/>
              <a:t>social media posts</a:t>
            </a:r>
          </a:p>
          <a:p>
            <a:r>
              <a:rPr lang="en-US" dirty="0"/>
              <a:t>newsletters</a:t>
            </a:r>
          </a:p>
          <a:p>
            <a:r>
              <a:rPr lang="en-US" dirty="0"/>
              <a:t>podcasts</a:t>
            </a:r>
          </a:p>
          <a:p>
            <a:r>
              <a:rPr lang="en-US" dirty="0" smtClean="0"/>
              <a:t>videos</a:t>
            </a:r>
            <a:endParaRPr lang="en-US" dirty="0"/>
          </a:p>
          <a:p>
            <a:pPr algn="just">
              <a:lnSpc>
                <a:spcPct val="170000"/>
              </a:lnSpc>
              <a:spcBef>
                <a:spcPct val="0"/>
              </a:spcBef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801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D57C25-6C91-48A9-A122-CBF189C2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42" y="241505"/>
            <a:ext cx="10070433" cy="938366"/>
          </a:xfrm>
        </p:spPr>
        <p:txBody>
          <a:bodyPr>
            <a:normAutofit/>
          </a:bodyPr>
          <a:lstStyle/>
          <a:p>
            <a:pPr eaLnBrk="1" hangingPunct="1"/>
            <a:r>
              <a:rPr lang="en-ZA" altLang="en-US" sz="3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Academic Publishing</a:t>
            </a:r>
            <a:endParaRPr lang="en-ZA" altLang="en-US" sz="36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052D80-0460-4462-A998-D2FAD49F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42" y="1179871"/>
            <a:ext cx="11384884" cy="5334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Recognized Journals  (DHET as an example)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Not Predatory Journals (Universities provides list of predatory journals)</a:t>
            </a:r>
          </a:p>
          <a:p>
            <a:pPr algn="just">
              <a:lnSpc>
                <a:spcPct val="150000"/>
              </a:lnSpc>
            </a:pPr>
            <a:endParaRPr lang="en-ZA" sz="3600" dirty="0" smtClean="0"/>
          </a:p>
        </p:txBody>
      </p:sp>
    </p:spTree>
    <p:extLst>
      <p:ext uri="{BB962C8B-B14F-4D97-AF65-F5344CB8AC3E}">
        <p14:creationId xmlns:p14="http://schemas.microsoft.com/office/powerpoint/2010/main" val="12327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2449</TotalTime>
  <Words>468</Words>
  <Application>Microsoft Office PowerPoint</Application>
  <PresentationFormat>Widescreen</PresentationFormat>
  <Paragraphs>103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Read This Slowly by Jakewoodard</vt:lpstr>
      <vt:lpstr>LEARNING OUTCOMES </vt:lpstr>
      <vt:lpstr>LEARNING UNIT 2 ASSESSMENT CRITERIA </vt:lpstr>
      <vt:lpstr>Research Communication</vt:lpstr>
      <vt:lpstr>Why communicate your research?</vt:lpstr>
      <vt:lpstr>What are the main forms of research communication?</vt:lpstr>
      <vt:lpstr>What are the main forms of research communication?</vt:lpstr>
      <vt:lpstr>Academic Publishing</vt:lpstr>
      <vt:lpstr>How to maximise the impact of your research?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Project Management</dc:title>
  <dc:creator>Dr Elizabeth</dc:creator>
  <cp:lastModifiedBy>USER</cp:lastModifiedBy>
  <cp:revision>649</cp:revision>
  <dcterms:created xsi:type="dcterms:W3CDTF">2020-12-21T06:54:13Z</dcterms:created>
  <dcterms:modified xsi:type="dcterms:W3CDTF">2022-12-07T09:59:27Z</dcterms:modified>
</cp:coreProperties>
</file>